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9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0.xml" ContentType="application/vnd.openxmlformats-officedocument.theme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notesSlides/notesSlide11.xml" ContentType="application/vnd.openxmlformats-officedocument.presentationml.notesSlide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notesSlides/notesSlide12.xml" ContentType="application/vnd.openxmlformats-officedocument.presentationml.notesSlide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808" r:id="rId2"/>
    <p:sldMasterId id="2147483831" r:id="rId3"/>
    <p:sldMasterId id="2147483837" r:id="rId4"/>
    <p:sldMasterId id="2147483843" r:id="rId5"/>
    <p:sldMasterId id="2147483849" r:id="rId6"/>
    <p:sldMasterId id="2147483855" r:id="rId7"/>
    <p:sldMasterId id="2147483861" r:id="rId8"/>
    <p:sldMasterId id="2147483911" r:id="rId9"/>
    <p:sldMasterId id="2147483917" r:id="rId10"/>
    <p:sldMasterId id="2147483942" r:id="rId11"/>
    <p:sldMasterId id="2147483948" r:id="rId12"/>
  </p:sldMasterIdLst>
  <p:notesMasterIdLst>
    <p:notesMasterId r:id="rId52"/>
  </p:notesMasterIdLst>
  <p:handoutMasterIdLst>
    <p:handoutMasterId r:id="rId53"/>
  </p:handoutMasterIdLst>
  <p:sldIdLst>
    <p:sldId id="900" r:id="rId13"/>
    <p:sldId id="1172" r:id="rId14"/>
    <p:sldId id="1173" r:id="rId15"/>
    <p:sldId id="1168" r:id="rId16"/>
    <p:sldId id="1142" r:id="rId17"/>
    <p:sldId id="1143" r:id="rId18"/>
    <p:sldId id="1144" r:id="rId19"/>
    <p:sldId id="1157" r:id="rId20"/>
    <p:sldId id="1158" r:id="rId21"/>
    <p:sldId id="1159" r:id="rId22"/>
    <p:sldId id="1160" r:id="rId23"/>
    <p:sldId id="1161" r:id="rId24"/>
    <p:sldId id="1162" r:id="rId25"/>
    <p:sldId id="1163" r:id="rId26"/>
    <p:sldId id="1145" r:id="rId27"/>
    <p:sldId id="1146" r:id="rId28"/>
    <p:sldId id="1167" r:id="rId29"/>
    <p:sldId id="1130" r:id="rId30"/>
    <p:sldId id="1164" r:id="rId31"/>
    <p:sldId id="1165" r:id="rId32"/>
    <p:sldId id="1166" r:id="rId33"/>
    <p:sldId id="1016" r:id="rId34"/>
    <p:sldId id="1150" r:id="rId35"/>
    <p:sldId id="1169" r:id="rId36"/>
    <p:sldId id="1170" r:id="rId37"/>
    <p:sldId id="1171" r:id="rId38"/>
    <p:sldId id="1147" r:id="rId39"/>
    <p:sldId id="1148" r:id="rId40"/>
    <p:sldId id="1151" r:id="rId41"/>
    <p:sldId id="1174" r:id="rId42"/>
    <p:sldId id="1175" r:id="rId43"/>
    <p:sldId id="1176" r:id="rId44"/>
    <p:sldId id="1177" r:id="rId45"/>
    <p:sldId id="1180" r:id="rId46"/>
    <p:sldId id="1178" r:id="rId47"/>
    <p:sldId id="1179" r:id="rId48"/>
    <p:sldId id="1154" r:id="rId49"/>
    <p:sldId id="932" r:id="rId50"/>
    <p:sldId id="1155" r:id="rId5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>
          <p15:clr>
            <a:srgbClr val="A4A3A4"/>
          </p15:clr>
        </p15:guide>
        <p15:guide id="2" orient="horz" pos="336">
          <p15:clr>
            <a:srgbClr val="A4A3A4"/>
          </p15:clr>
        </p15:guide>
        <p15:guide id="3" orient="horz" pos="4176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984">
          <p15:clr>
            <a:srgbClr val="A4A3A4"/>
          </p15:clr>
        </p15:guide>
        <p15:guide id="6" orient="horz" pos="1104">
          <p15:clr>
            <a:srgbClr val="A4A3A4"/>
          </p15:clr>
        </p15:guide>
        <p15:guide id="7" orient="horz" pos="1008">
          <p15:clr>
            <a:srgbClr val="A4A3A4"/>
          </p15:clr>
        </p15:guide>
        <p15:guide id="8" orient="horz" pos="1776">
          <p15:clr>
            <a:srgbClr val="A4A3A4"/>
          </p15:clr>
        </p15:guide>
        <p15:guide id="9" pos="2832">
          <p15:clr>
            <a:srgbClr val="A4A3A4"/>
          </p15:clr>
        </p15:guide>
        <p15:guide id="10" pos="336">
          <p15:clr>
            <a:srgbClr val="A4A3A4"/>
          </p15:clr>
        </p15:guide>
        <p15:guide id="11" pos="5424">
          <p15:clr>
            <a:srgbClr val="A4A3A4"/>
          </p15:clr>
        </p15:guide>
        <p15:guide id="12" pos="2928">
          <p15:clr>
            <a:srgbClr val="A4A3A4"/>
          </p15:clr>
        </p15:guide>
        <p15:guide id="13" pos="1968">
          <p15:clr>
            <a:srgbClr val="A4A3A4"/>
          </p15:clr>
        </p15:guide>
        <p15:guide id="14" pos="2064">
          <p15:clr>
            <a:srgbClr val="A4A3A4"/>
          </p15:clr>
        </p15:guide>
        <p15:guide id="15" pos="3696">
          <p15:clr>
            <a:srgbClr val="A4A3A4"/>
          </p15:clr>
        </p15:guide>
        <p15:guide id="16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Barclay" initials="ADB" lastIdx="2" clrIdx="0"/>
  <p:cmAuthor id="7" name="CBARELLO002" initials="C" lastIdx="1" clrIdx="7"/>
  <p:cmAuthor id="1" name="csteiner013" initials="cls" lastIdx="10" clrIdx="1"/>
  <p:cmAuthor id="2" name="GSH" initials="Gavin" lastIdx="2" clrIdx="2"/>
  <p:cmAuthor id="3" name="Andrew Barclay" initials="AB" lastIdx="2" clrIdx="3"/>
  <p:cmAuthor id="4" name="David Humphreys" initials="DH" lastIdx="8" clrIdx="4"/>
  <p:cmAuthor id="5" name="Lucas M Carpenter" initials="LMC" lastIdx="20" clrIdx="5"/>
  <p:cmAuthor id="6" name="Jeffrey S Normant" initials="JSN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2D2"/>
    <a:srgbClr val="A32020"/>
    <a:srgbClr val="000000"/>
    <a:srgbClr val="E0301E"/>
    <a:srgbClr val="DB536A"/>
    <a:srgbClr val="602320"/>
    <a:srgbClr val="DC6900"/>
    <a:srgbClr val="612320"/>
    <a:srgbClr val="F0E7E7"/>
    <a:srgbClr val="E0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8" autoAdjust="0"/>
    <p:restoredTop sz="89026" autoAdjust="0"/>
  </p:normalViewPr>
  <p:slideViewPr>
    <p:cSldViewPr>
      <p:cViewPr varScale="1">
        <p:scale>
          <a:sx n="108" d="100"/>
          <a:sy n="108" d="100"/>
        </p:scale>
        <p:origin x="2016" y="108"/>
      </p:cViewPr>
      <p:guideLst>
        <p:guide orient="horz" pos="144"/>
        <p:guide orient="horz" pos="336"/>
        <p:guide orient="horz" pos="4176"/>
        <p:guide orient="horz" pos="3888"/>
        <p:guide orient="horz" pos="3984"/>
        <p:guide orient="horz" pos="1104"/>
        <p:guide orient="horz" pos="1008"/>
        <p:guide orient="horz" pos="1776"/>
        <p:guide pos="2832"/>
        <p:guide pos="336"/>
        <p:guide pos="5424"/>
        <p:guide pos="2928"/>
        <p:guide pos="1968"/>
        <p:guide pos="2064"/>
        <p:guide pos="3696"/>
        <p:guide pos="3792"/>
      </p:guideLst>
    </p:cSldViewPr>
  </p:slideViewPr>
  <p:outlineViewPr>
    <p:cViewPr>
      <p:scale>
        <a:sx n="33" d="100"/>
        <a:sy n="33" d="100"/>
      </p:scale>
      <p:origin x="0" y="-14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324" y="-108"/>
      </p:cViewPr>
      <p:guideLst>
        <p:guide orient="horz" pos="2924"/>
        <p:guide pos="2205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50" Type="http://schemas.openxmlformats.org/officeDocument/2006/relationships/slide" Target="slides/slide38.xml"/><Relationship Id="rId5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slide" Target="slides/slide29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57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5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9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25DA8-0E57-4F1F-A4C9-E06097ADB0DD}" type="doc">
      <dgm:prSet loTypeId="urn:microsoft.com/office/officeart/2005/8/layout/vList5" loCatId="list" qsTypeId="urn:microsoft.com/office/officeart/2005/8/quickstyle/simple1" qsCatId="simple" csTypeId="urn:microsoft.com/office/officeart/2005/8/colors/accent2_4" csCatId="accent2"/>
      <dgm:spPr/>
      <dgm:t>
        <a:bodyPr/>
        <a:lstStyle/>
        <a:p>
          <a:endParaRPr lang="en-US"/>
        </a:p>
      </dgm:t>
    </dgm:pt>
    <dgm:pt modelId="{A87C4F0F-8C8F-45B8-98FF-72335EA40B66}">
      <dgm:prSet custT="1"/>
      <dgm:spPr/>
      <dgm:t>
        <a:bodyPr/>
        <a:lstStyle/>
        <a:p>
          <a:pPr rtl="0"/>
          <a:r>
            <a:rPr lang="en-US" sz="2200" b="1" i="1" dirty="0" smtClean="0">
              <a:latin typeface="Georgia" panose="02040502050405020303" pitchFamily="18" charset="0"/>
            </a:rPr>
            <a:t>Significant change means preparation is critical </a:t>
          </a:r>
          <a:r>
            <a:rPr lang="en-US" sz="2000" dirty="0" smtClean="0">
              <a:latin typeface="Georgia" panose="02040502050405020303" pitchFamily="18" charset="0"/>
            </a:rPr>
            <a:t>Developing a project plan is key to successfully implement the model  An example of such a plan is as follows:</a:t>
          </a:r>
          <a:endParaRPr lang="en-US" sz="2000" dirty="0">
            <a:latin typeface="Georgia" panose="02040502050405020303" pitchFamily="18" charset="0"/>
          </a:endParaRPr>
        </a:p>
      </dgm:t>
    </dgm:pt>
    <dgm:pt modelId="{72E418BC-D8D2-4032-BB50-7378D21D152E}" type="parTrans" cxnId="{9D54FF9C-7333-4332-A529-A69941A95CEE}">
      <dgm:prSet/>
      <dgm:spPr/>
      <dgm:t>
        <a:bodyPr/>
        <a:lstStyle/>
        <a:p>
          <a:endParaRPr lang="en-US"/>
        </a:p>
      </dgm:t>
    </dgm:pt>
    <dgm:pt modelId="{AF44FCDE-F73C-4782-8334-B4AE79EE4664}" type="sibTrans" cxnId="{9D54FF9C-7333-4332-A529-A69941A95CEE}">
      <dgm:prSet/>
      <dgm:spPr/>
      <dgm:t>
        <a:bodyPr/>
        <a:lstStyle/>
        <a:p>
          <a:endParaRPr lang="en-US"/>
        </a:p>
      </dgm:t>
    </dgm:pt>
    <dgm:pt modelId="{69236A5F-9281-491C-BAAE-8DFCDEBC8930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Establish governance and project management approach</a:t>
          </a:r>
          <a:endParaRPr lang="en-US" sz="1400" dirty="0">
            <a:latin typeface="Georgia" panose="02040502050405020303" pitchFamily="18" charset="0"/>
          </a:endParaRPr>
        </a:p>
      </dgm:t>
    </dgm:pt>
    <dgm:pt modelId="{D102CC33-85E0-4662-917D-B9946F520AB1}" type="parTrans" cxnId="{913B42FE-ADD6-424A-AE1E-8881F3692CFF}">
      <dgm:prSet/>
      <dgm:spPr/>
      <dgm:t>
        <a:bodyPr/>
        <a:lstStyle/>
        <a:p>
          <a:endParaRPr lang="en-US"/>
        </a:p>
      </dgm:t>
    </dgm:pt>
    <dgm:pt modelId="{DDA427E6-CA99-45F6-A7DB-788B1DF314D7}" type="sibTrans" cxnId="{913B42FE-ADD6-424A-AE1E-8881F3692CFF}">
      <dgm:prSet/>
      <dgm:spPr/>
      <dgm:t>
        <a:bodyPr/>
        <a:lstStyle/>
        <a:p>
          <a:endParaRPr lang="en-US"/>
        </a:p>
      </dgm:t>
    </dgm:pt>
    <dgm:pt modelId="{B95CB967-6360-4386-A034-F3F205F9E27C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Catalogue revenue arrangements</a:t>
          </a:r>
          <a:endParaRPr lang="en-US" sz="1400" dirty="0">
            <a:latin typeface="Georgia" panose="02040502050405020303" pitchFamily="18" charset="0"/>
          </a:endParaRPr>
        </a:p>
      </dgm:t>
    </dgm:pt>
    <dgm:pt modelId="{8EDCB926-CC81-4F18-986E-E7213CC3EEC5}" type="parTrans" cxnId="{0AF9D393-345A-4202-A219-C58655FC3691}">
      <dgm:prSet/>
      <dgm:spPr/>
      <dgm:t>
        <a:bodyPr/>
        <a:lstStyle/>
        <a:p>
          <a:endParaRPr lang="en-US"/>
        </a:p>
      </dgm:t>
    </dgm:pt>
    <dgm:pt modelId="{541B12C7-38C2-47E6-8EF1-81801BAECE62}" type="sibTrans" cxnId="{0AF9D393-345A-4202-A219-C58655FC3691}">
      <dgm:prSet/>
      <dgm:spPr/>
      <dgm:t>
        <a:bodyPr/>
        <a:lstStyle/>
        <a:p>
          <a:endParaRPr lang="en-US"/>
        </a:p>
      </dgm:t>
    </dgm:pt>
    <dgm:pt modelId="{84B318BF-EB8D-4AE1-A6AC-EB71C9BA6029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Review current policies and practices</a:t>
          </a:r>
          <a:endParaRPr lang="en-US" sz="1400" dirty="0">
            <a:latin typeface="Georgia" panose="02040502050405020303" pitchFamily="18" charset="0"/>
          </a:endParaRPr>
        </a:p>
      </dgm:t>
    </dgm:pt>
    <dgm:pt modelId="{4C588D09-5313-4B55-8C92-803725ED0B02}" type="parTrans" cxnId="{09EAB783-3E6D-492B-8429-7698FF406601}">
      <dgm:prSet/>
      <dgm:spPr/>
      <dgm:t>
        <a:bodyPr/>
        <a:lstStyle/>
        <a:p>
          <a:endParaRPr lang="en-US"/>
        </a:p>
      </dgm:t>
    </dgm:pt>
    <dgm:pt modelId="{AC55FEA5-6867-444F-8240-082984AAF04F}" type="sibTrans" cxnId="{09EAB783-3E6D-492B-8429-7698FF406601}">
      <dgm:prSet/>
      <dgm:spPr/>
      <dgm:t>
        <a:bodyPr/>
        <a:lstStyle/>
        <a:p>
          <a:endParaRPr lang="en-US"/>
        </a:p>
      </dgm:t>
    </dgm:pt>
    <dgm:pt modelId="{B0730D3D-81D7-4917-9D9A-9D2BF6BDADF7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Identify differences under proposed standard</a:t>
          </a:r>
          <a:endParaRPr lang="en-US" sz="1400" dirty="0">
            <a:latin typeface="Georgia" panose="02040502050405020303" pitchFamily="18" charset="0"/>
          </a:endParaRPr>
        </a:p>
      </dgm:t>
    </dgm:pt>
    <dgm:pt modelId="{F7D0382A-6397-4E78-8107-D8A33AE37988}" type="parTrans" cxnId="{11A67697-E087-4C35-A1F4-2F73469117D1}">
      <dgm:prSet/>
      <dgm:spPr/>
      <dgm:t>
        <a:bodyPr/>
        <a:lstStyle/>
        <a:p>
          <a:endParaRPr lang="en-US"/>
        </a:p>
      </dgm:t>
    </dgm:pt>
    <dgm:pt modelId="{1F29D9E3-773E-472B-AC35-DB52FD90DA2D}" type="sibTrans" cxnId="{11A67697-E087-4C35-A1F4-2F73469117D1}">
      <dgm:prSet/>
      <dgm:spPr/>
      <dgm:t>
        <a:bodyPr/>
        <a:lstStyle/>
        <a:p>
          <a:endParaRPr lang="en-US"/>
        </a:p>
      </dgm:t>
    </dgm:pt>
    <dgm:pt modelId="{C281D001-1E55-41C3-9977-90B649F931CB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Determine adoption approach</a:t>
          </a:r>
          <a:endParaRPr lang="en-US" sz="1400" dirty="0">
            <a:latin typeface="Georgia" panose="02040502050405020303" pitchFamily="18" charset="0"/>
          </a:endParaRPr>
        </a:p>
      </dgm:t>
    </dgm:pt>
    <dgm:pt modelId="{D9B15FFA-1B75-4696-808E-5F2CD4855753}" type="parTrans" cxnId="{FF33A0D3-9CAA-4BFC-A904-879EE2C82B95}">
      <dgm:prSet/>
      <dgm:spPr/>
      <dgm:t>
        <a:bodyPr/>
        <a:lstStyle/>
        <a:p>
          <a:endParaRPr lang="en-US"/>
        </a:p>
      </dgm:t>
    </dgm:pt>
    <dgm:pt modelId="{FC32AC15-58B9-4AC1-9371-198DC0A01060}" type="sibTrans" cxnId="{FF33A0D3-9CAA-4BFC-A904-879EE2C82B95}">
      <dgm:prSet/>
      <dgm:spPr/>
      <dgm:t>
        <a:bodyPr/>
        <a:lstStyle/>
        <a:p>
          <a:endParaRPr lang="en-US"/>
        </a:p>
      </dgm:t>
    </dgm:pt>
    <dgm:pt modelId="{1FBFE988-7DAC-4A12-8674-F65F47D6B799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Map policy differences to process and systems impacts</a:t>
          </a:r>
          <a:endParaRPr lang="en-US" sz="1400" dirty="0">
            <a:latin typeface="Georgia" panose="02040502050405020303" pitchFamily="18" charset="0"/>
          </a:endParaRPr>
        </a:p>
      </dgm:t>
    </dgm:pt>
    <dgm:pt modelId="{30A7CA33-6134-420F-9152-1222FAD5D574}" type="parTrans" cxnId="{2264B5DF-CC67-42E0-9592-13E4F5992FC4}">
      <dgm:prSet/>
      <dgm:spPr/>
      <dgm:t>
        <a:bodyPr/>
        <a:lstStyle/>
        <a:p>
          <a:endParaRPr lang="en-US"/>
        </a:p>
      </dgm:t>
    </dgm:pt>
    <dgm:pt modelId="{47E9740E-7872-4B63-A161-5677D3F58456}" type="sibTrans" cxnId="{2264B5DF-CC67-42E0-9592-13E4F5992FC4}">
      <dgm:prSet/>
      <dgm:spPr/>
      <dgm:t>
        <a:bodyPr/>
        <a:lstStyle/>
        <a:p>
          <a:endParaRPr lang="en-US"/>
        </a:p>
      </dgm:t>
    </dgm:pt>
    <dgm:pt modelId="{B14FF5C8-8ED9-47AC-A990-B43118506789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Consider dual-GAAP approach, including interim solutions</a:t>
          </a:r>
          <a:endParaRPr lang="en-US" sz="1400" dirty="0">
            <a:latin typeface="Georgia" panose="02040502050405020303" pitchFamily="18" charset="0"/>
          </a:endParaRPr>
        </a:p>
      </dgm:t>
    </dgm:pt>
    <dgm:pt modelId="{C8B73230-CEBD-488F-82FB-E6CD3B124DAF}" type="parTrans" cxnId="{3DFE1EFF-0398-46E3-A6D6-B20C93B68CE5}">
      <dgm:prSet/>
      <dgm:spPr/>
      <dgm:t>
        <a:bodyPr/>
        <a:lstStyle/>
        <a:p>
          <a:endParaRPr lang="en-US"/>
        </a:p>
      </dgm:t>
    </dgm:pt>
    <dgm:pt modelId="{638BD137-2151-4BD0-AAFF-50DF51A48197}" type="sibTrans" cxnId="{3DFE1EFF-0398-46E3-A6D6-B20C93B68CE5}">
      <dgm:prSet/>
      <dgm:spPr/>
      <dgm:t>
        <a:bodyPr/>
        <a:lstStyle/>
        <a:p>
          <a:endParaRPr lang="en-US"/>
        </a:p>
      </dgm:t>
    </dgm:pt>
    <dgm:pt modelId="{6C0D75A1-D837-462C-9A62-0E04FD513176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Establish communication plan</a:t>
          </a:r>
          <a:endParaRPr lang="en-US" sz="1400" dirty="0">
            <a:latin typeface="Georgia" panose="02040502050405020303" pitchFamily="18" charset="0"/>
          </a:endParaRPr>
        </a:p>
      </dgm:t>
    </dgm:pt>
    <dgm:pt modelId="{0DD6014C-9D91-4253-84F2-D43AA78650AB}" type="parTrans" cxnId="{0746D415-981B-4DD9-AF65-22BEB3E9C666}">
      <dgm:prSet/>
      <dgm:spPr/>
      <dgm:t>
        <a:bodyPr/>
        <a:lstStyle/>
        <a:p>
          <a:endParaRPr lang="en-US"/>
        </a:p>
      </dgm:t>
    </dgm:pt>
    <dgm:pt modelId="{85B1D1A6-B242-4320-96A8-5A99FF9C1004}" type="sibTrans" cxnId="{0746D415-981B-4DD9-AF65-22BEB3E9C666}">
      <dgm:prSet/>
      <dgm:spPr/>
      <dgm:t>
        <a:bodyPr/>
        <a:lstStyle/>
        <a:p>
          <a:endParaRPr lang="en-US"/>
        </a:p>
      </dgm:t>
    </dgm:pt>
    <dgm:pt modelId="{E06FA190-9DC5-4916-A929-175EC5F81A55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Educate and communicate within the organization</a:t>
          </a:r>
          <a:endParaRPr lang="en-US" sz="1400" dirty="0">
            <a:latin typeface="Georgia" panose="02040502050405020303" pitchFamily="18" charset="0"/>
          </a:endParaRPr>
        </a:p>
      </dgm:t>
    </dgm:pt>
    <dgm:pt modelId="{801A18C4-65E7-43F5-A2AE-C4792DD7D2B2}" type="parTrans" cxnId="{FD27C69A-7650-42B4-855A-BCDB4865A028}">
      <dgm:prSet/>
      <dgm:spPr/>
      <dgm:t>
        <a:bodyPr/>
        <a:lstStyle/>
        <a:p>
          <a:endParaRPr lang="en-US"/>
        </a:p>
      </dgm:t>
    </dgm:pt>
    <dgm:pt modelId="{72A045AF-0483-4A91-820C-154C62EF75DD}" type="sibTrans" cxnId="{FD27C69A-7650-42B4-855A-BCDB4865A028}">
      <dgm:prSet/>
      <dgm:spPr/>
      <dgm:t>
        <a:bodyPr/>
        <a:lstStyle/>
        <a:p>
          <a:endParaRPr lang="en-US"/>
        </a:p>
      </dgm:t>
    </dgm:pt>
    <dgm:pt modelId="{D8DF30BF-6107-486A-9409-347929BF27D5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Effect process and system changes</a:t>
          </a:r>
          <a:endParaRPr lang="en-US" sz="1400" dirty="0">
            <a:latin typeface="Georgia" panose="02040502050405020303" pitchFamily="18" charset="0"/>
          </a:endParaRPr>
        </a:p>
      </dgm:t>
    </dgm:pt>
    <dgm:pt modelId="{E4B78A95-1CFA-4522-9F02-DB79DFE9AD6D}" type="parTrans" cxnId="{4FBE68F3-1D65-4F95-BFBA-BFE698CDD1DD}">
      <dgm:prSet/>
      <dgm:spPr/>
      <dgm:t>
        <a:bodyPr/>
        <a:lstStyle/>
        <a:p>
          <a:endParaRPr lang="en-US"/>
        </a:p>
      </dgm:t>
    </dgm:pt>
    <dgm:pt modelId="{FA054857-F72F-4E64-9C31-5438FCA014C6}" type="sibTrans" cxnId="{4FBE68F3-1D65-4F95-BFBA-BFE698CDD1DD}">
      <dgm:prSet/>
      <dgm:spPr/>
      <dgm:t>
        <a:bodyPr/>
        <a:lstStyle/>
        <a:p>
          <a:endParaRPr lang="en-US"/>
        </a:p>
      </dgm:t>
    </dgm:pt>
    <dgm:pt modelId="{11002116-036C-40D9-AD70-A3E2E3E90AC8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Collect and convert data, perform calculations</a:t>
          </a:r>
          <a:endParaRPr lang="en-US" sz="1400" dirty="0">
            <a:latin typeface="Georgia" panose="02040502050405020303" pitchFamily="18" charset="0"/>
          </a:endParaRPr>
        </a:p>
      </dgm:t>
    </dgm:pt>
    <dgm:pt modelId="{B4806A6E-B1B5-4AA7-AFC0-E74EB4ECF9E4}" type="parTrans" cxnId="{75A75814-BDEB-4755-82CA-CE13E3C01629}">
      <dgm:prSet/>
      <dgm:spPr/>
      <dgm:t>
        <a:bodyPr/>
        <a:lstStyle/>
        <a:p>
          <a:endParaRPr lang="en-US"/>
        </a:p>
      </dgm:t>
    </dgm:pt>
    <dgm:pt modelId="{8FDE7E8A-5B99-487E-912E-598F76443127}" type="sibTrans" cxnId="{75A75814-BDEB-4755-82CA-CE13E3C01629}">
      <dgm:prSet/>
      <dgm:spPr/>
      <dgm:t>
        <a:bodyPr/>
        <a:lstStyle/>
        <a:p>
          <a:endParaRPr lang="en-US"/>
        </a:p>
      </dgm:t>
    </dgm:pt>
    <dgm:pt modelId="{73FE1258-0F97-4977-896D-19470335F13D}">
      <dgm:prSet custT="1"/>
      <dgm:spPr/>
      <dgm:t>
        <a:bodyPr/>
        <a:lstStyle/>
        <a:p>
          <a:pPr marL="292100" indent="-292100" rtl="0">
            <a:lnSpc>
              <a:spcPts val="1600"/>
            </a:lnSpc>
          </a:pPr>
          <a:r>
            <a:rPr lang="en-US" sz="1400" dirty="0" smtClean="0">
              <a:latin typeface="Georgia" panose="02040502050405020303" pitchFamily="18" charset="0"/>
            </a:rPr>
            <a:t>Draft disclosures (both transition and ongoing interim and annual)</a:t>
          </a:r>
          <a:endParaRPr lang="en-US" sz="1400" dirty="0">
            <a:latin typeface="Georgia" panose="02040502050405020303" pitchFamily="18" charset="0"/>
          </a:endParaRPr>
        </a:p>
      </dgm:t>
    </dgm:pt>
    <dgm:pt modelId="{6001F892-BCBC-42C3-BF81-E1B0DFAC7AA3}" type="parTrans" cxnId="{1E13463C-4936-4170-ABB3-1C451DB790B9}">
      <dgm:prSet/>
      <dgm:spPr/>
      <dgm:t>
        <a:bodyPr/>
        <a:lstStyle/>
        <a:p>
          <a:endParaRPr lang="en-US"/>
        </a:p>
      </dgm:t>
    </dgm:pt>
    <dgm:pt modelId="{F517BA0B-08A8-4149-BF74-7C8374235BB6}" type="sibTrans" cxnId="{1E13463C-4936-4170-ABB3-1C451DB790B9}">
      <dgm:prSet/>
      <dgm:spPr/>
      <dgm:t>
        <a:bodyPr/>
        <a:lstStyle/>
        <a:p>
          <a:endParaRPr lang="en-US"/>
        </a:p>
      </dgm:t>
    </dgm:pt>
    <dgm:pt modelId="{620AA6E9-47A6-4F69-8481-75C7B5A77DBD}" type="pres">
      <dgm:prSet presAssocID="{67425DA8-0E57-4F1F-A4C9-E06097ADB0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2C51AE-9B57-4D31-B394-1FB6DF2EE994}" type="pres">
      <dgm:prSet presAssocID="{A87C4F0F-8C8F-45B8-98FF-72335EA40B66}" presName="linNode" presStyleCnt="0"/>
      <dgm:spPr/>
    </dgm:pt>
    <dgm:pt modelId="{B9266B96-3C7C-487D-B430-3E8F30059332}" type="pres">
      <dgm:prSet presAssocID="{A87C4F0F-8C8F-45B8-98FF-72335EA40B6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09A3B-F05F-4690-B23B-B969B17021ED}" type="pres">
      <dgm:prSet presAssocID="{A87C4F0F-8C8F-45B8-98FF-72335EA40B6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8BAD2C-B344-4120-A387-104D638C62F3}" type="presOf" srcId="{E06FA190-9DC5-4916-A929-175EC5F81A55}" destId="{6AA09A3B-F05F-4690-B23B-B969B17021ED}" srcOrd="0" destOrd="8" presId="urn:microsoft.com/office/officeart/2005/8/layout/vList5"/>
    <dgm:cxn modelId="{7F393E8A-D781-4705-9249-CE3563C964AF}" type="presOf" srcId="{B95CB967-6360-4386-A034-F3F205F9E27C}" destId="{6AA09A3B-F05F-4690-B23B-B969B17021ED}" srcOrd="0" destOrd="1" presId="urn:microsoft.com/office/officeart/2005/8/layout/vList5"/>
    <dgm:cxn modelId="{4D139617-D5ED-482E-9D33-507E9A76B189}" type="presOf" srcId="{67425DA8-0E57-4F1F-A4C9-E06097ADB0DD}" destId="{620AA6E9-47A6-4F69-8481-75C7B5A77DBD}" srcOrd="0" destOrd="0" presId="urn:microsoft.com/office/officeart/2005/8/layout/vList5"/>
    <dgm:cxn modelId="{75A75814-BDEB-4755-82CA-CE13E3C01629}" srcId="{A87C4F0F-8C8F-45B8-98FF-72335EA40B66}" destId="{11002116-036C-40D9-AD70-A3E2E3E90AC8}" srcOrd="10" destOrd="0" parTransId="{B4806A6E-B1B5-4AA7-AFC0-E74EB4ECF9E4}" sibTransId="{8FDE7E8A-5B99-487E-912E-598F76443127}"/>
    <dgm:cxn modelId="{EDBE7D16-98AA-4CD0-95E6-7D8ED199F26E}" type="presOf" srcId="{6C0D75A1-D837-462C-9A62-0E04FD513176}" destId="{6AA09A3B-F05F-4690-B23B-B969B17021ED}" srcOrd="0" destOrd="7" presId="urn:microsoft.com/office/officeart/2005/8/layout/vList5"/>
    <dgm:cxn modelId="{01706576-434F-4D8C-95B6-6B4E3BE4CA8A}" type="presOf" srcId="{B14FF5C8-8ED9-47AC-A990-B43118506789}" destId="{6AA09A3B-F05F-4690-B23B-B969B17021ED}" srcOrd="0" destOrd="6" presId="urn:microsoft.com/office/officeart/2005/8/layout/vList5"/>
    <dgm:cxn modelId="{11A67697-E087-4C35-A1F4-2F73469117D1}" srcId="{A87C4F0F-8C8F-45B8-98FF-72335EA40B66}" destId="{B0730D3D-81D7-4917-9D9A-9D2BF6BDADF7}" srcOrd="3" destOrd="0" parTransId="{F7D0382A-6397-4E78-8107-D8A33AE37988}" sibTransId="{1F29D9E3-773E-472B-AC35-DB52FD90DA2D}"/>
    <dgm:cxn modelId="{1E13463C-4936-4170-ABB3-1C451DB790B9}" srcId="{A87C4F0F-8C8F-45B8-98FF-72335EA40B66}" destId="{73FE1258-0F97-4977-896D-19470335F13D}" srcOrd="11" destOrd="0" parTransId="{6001F892-BCBC-42C3-BF81-E1B0DFAC7AA3}" sibTransId="{F517BA0B-08A8-4149-BF74-7C8374235BB6}"/>
    <dgm:cxn modelId="{A149FF90-D015-498C-8145-F9B6FF709D04}" type="presOf" srcId="{B0730D3D-81D7-4917-9D9A-9D2BF6BDADF7}" destId="{6AA09A3B-F05F-4690-B23B-B969B17021ED}" srcOrd="0" destOrd="3" presId="urn:microsoft.com/office/officeart/2005/8/layout/vList5"/>
    <dgm:cxn modelId="{913B42FE-ADD6-424A-AE1E-8881F3692CFF}" srcId="{A87C4F0F-8C8F-45B8-98FF-72335EA40B66}" destId="{69236A5F-9281-491C-BAAE-8DFCDEBC8930}" srcOrd="0" destOrd="0" parTransId="{D102CC33-85E0-4662-917D-B9946F520AB1}" sibTransId="{DDA427E6-CA99-45F6-A7DB-788B1DF314D7}"/>
    <dgm:cxn modelId="{9D54FF9C-7333-4332-A529-A69941A95CEE}" srcId="{67425DA8-0E57-4F1F-A4C9-E06097ADB0DD}" destId="{A87C4F0F-8C8F-45B8-98FF-72335EA40B66}" srcOrd="0" destOrd="0" parTransId="{72E418BC-D8D2-4032-BB50-7378D21D152E}" sibTransId="{AF44FCDE-F73C-4782-8334-B4AE79EE4664}"/>
    <dgm:cxn modelId="{4C3279C2-4C69-4112-8E2D-A9315CAE2DE4}" type="presOf" srcId="{D8DF30BF-6107-486A-9409-347929BF27D5}" destId="{6AA09A3B-F05F-4690-B23B-B969B17021ED}" srcOrd="0" destOrd="9" presId="urn:microsoft.com/office/officeart/2005/8/layout/vList5"/>
    <dgm:cxn modelId="{F660306B-B8A5-44DA-9362-82978C32D3AC}" type="presOf" srcId="{11002116-036C-40D9-AD70-A3E2E3E90AC8}" destId="{6AA09A3B-F05F-4690-B23B-B969B17021ED}" srcOrd="0" destOrd="10" presId="urn:microsoft.com/office/officeart/2005/8/layout/vList5"/>
    <dgm:cxn modelId="{A54FE6F1-F19D-40DC-B43B-266FFB2C9549}" type="presOf" srcId="{1FBFE988-7DAC-4A12-8674-F65F47D6B799}" destId="{6AA09A3B-F05F-4690-B23B-B969B17021ED}" srcOrd="0" destOrd="5" presId="urn:microsoft.com/office/officeart/2005/8/layout/vList5"/>
    <dgm:cxn modelId="{16B3C967-91DC-4FC3-8AD5-D455427218DE}" type="presOf" srcId="{A87C4F0F-8C8F-45B8-98FF-72335EA40B66}" destId="{B9266B96-3C7C-487D-B430-3E8F30059332}" srcOrd="0" destOrd="0" presId="urn:microsoft.com/office/officeart/2005/8/layout/vList5"/>
    <dgm:cxn modelId="{09EAB783-3E6D-492B-8429-7698FF406601}" srcId="{A87C4F0F-8C8F-45B8-98FF-72335EA40B66}" destId="{84B318BF-EB8D-4AE1-A6AC-EB71C9BA6029}" srcOrd="2" destOrd="0" parTransId="{4C588D09-5313-4B55-8C92-803725ED0B02}" sibTransId="{AC55FEA5-6867-444F-8240-082984AAF04F}"/>
    <dgm:cxn modelId="{0C07808D-3B8D-4804-9956-F159914E7116}" type="presOf" srcId="{84B318BF-EB8D-4AE1-A6AC-EB71C9BA6029}" destId="{6AA09A3B-F05F-4690-B23B-B969B17021ED}" srcOrd="0" destOrd="2" presId="urn:microsoft.com/office/officeart/2005/8/layout/vList5"/>
    <dgm:cxn modelId="{2264B5DF-CC67-42E0-9592-13E4F5992FC4}" srcId="{A87C4F0F-8C8F-45B8-98FF-72335EA40B66}" destId="{1FBFE988-7DAC-4A12-8674-F65F47D6B799}" srcOrd="5" destOrd="0" parTransId="{30A7CA33-6134-420F-9152-1222FAD5D574}" sibTransId="{47E9740E-7872-4B63-A161-5677D3F58456}"/>
    <dgm:cxn modelId="{FF33A0D3-9CAA-4BFC-A904-879EE2C82B95}" srcId="{A87C4F0F-8C8F-45B8-98FF-72335EA40B66}" destId="{C281D001-1E55-41C3-9977-90B649F931CB}" srcOrd="4" destOrd="0" parTransId="{D9B15FFA-1B75-4696-808E-5F2CD4855753}" sibTransId="{FC32AC15-58B9-4AC1-9371-198DC0A01060}"/>
    <dgm:cxn modelId="{4FBE68F3-1D65-4F95-BFBA-BFE698CDD1DD}" srcId="{A87C4F0F-8C8F-45B8-98FF-72335EA40B66}" destId="{D8DF30BF-6107-486A-9409-347929BF27D5}" srcOrd="9" destOrd="0" parTransId="{E4B78A95-1CFA-4522-9F02-DB79DFE9AD6D}" sibTransId="{FA054857-F72F-4E64-9C31-5438FCA014C6}"/>
    <dgm:cxn modelId="{3DFE1EFF-0398-46E3-A6D6-B20C93B68CE5}" srcId="{A87C4F0F-8C8F-45B8-98FF-72335EA40B66}" destId="{B14FF5C8-8ED9-47AC-A990-B43118506789}" srcOrd="6" destOrd="0" parTransId="{C8B73230-CEBD-488F-82FB-E6CD3B124DAF}" sibTransId="{638BD137-2151-4BD0-AAFF-50DF51A48197}"/>
    <dgm:cxn modelId="{0746D415-981B-4DD9-AF65-22BEB3E9C666}" srcId="{A87C4F0F-8C8F-45B8-98FF-72335EA40B66}" destId="{6C0D75A1-D837-462C-9A62-0E04FD513176}" srcOrd="7" destOrd="0" parTransId="{0DD6014C-9D91-4253-84F2-D43AA78650AB}" sibTransId="{85B1D1A6-B242-4320-96A8-5A99FF9C1004}"/>
    <dgm:cxn modelId="{9B4F7421-8559-4187-9E69-95DF1770999D}" type="presOf" srcId="{C281D001-1E55-41C3-9977-90B649F931CB}" destId="{6AA09A3B-F05F-4690-B23B-B969B17021ED}" srcOrd="0" destOrd="4" presId="urn:microsoft.com/office/officeart/2005/8/layout/vList5"/>
    <dgm:cxn modelId="{0AF9D393-345A-4202-A219-C58655FC3691}" srcId="{A87C4F0F-8C8F-45B8-98FF-72335EA40B66}" destId="{B95CB967-6360-4386-A034-F3F205F9E27C}" srcOrd="1" destOrd="0" parTransId="{8EDCB926-CC81-4F18-986E-E7213CC3EEC5}" sibTransId="{541B12C7-38C2-47E6-8EF1-81801BAECE62}"/>
    <dgm:cxn modelId="{FD27C69A-7650-42B4-855A-BCDB4865A028}" srcId="{A87C4F0F-8C8F-45B8-98FF-72335EA40B66}" destId="{E06FA190-9DC5-4916-A929-175EC5F81A55}" srcOrd="8" destOrd="0" parTransId="{801A18C4-65E7-43F5-A2AE-C4792DD7D2B2}" sibTransId="{72A045AF-0483-4A91-820C-154C62EF75DD}"/>
    <dgm:cxn modelId="{DF771086-8DDF-4DCE-B053-41237BC7C4EE}" type="presOf" srcId="{73FE1258-0F97-4977-896D-19470335F13D}" destId="{6AA09A3B-F05F-4690-B23B-B969B17021ED}" srcOrd="0" destOrd="11" presId="urn:microsoft.com/office/officeart/2005/8/layout/vList5"/>
    <dgm:cxn modelId="{11D2FF3F-22E4-42DB-B063-491802336B29}" type="presOf" srcId="{69236A5F-9281-491C-BAAE-8DFCDEBC8930}" destId="{6AA09A3B-F05F-4690-B23B-B969B17021ED}" srcOrd="0" destOrd="0" presId="urn:microsoft.com/office/officeart/2005/8/layout/vList5"/>
    <dgm:cxn modelId="{A23BC607-8932-4C00-9CDA-2F4BCC238E04}" type="presParOf" srcId="{620AA6E9-47A6-4F69-8481-75C7B5A77DBD}" destId="{682C51AE-9B57-4D31-B394-1FB6DF2EE994}" srcOrd="0" destOrd="0" presId="urn:microsoft.com/office/officeart/2005/8/layout/vList5"/>
    <dgm:cxn modelId="{A1F1D678-5368-49BC-9432-50CEA8AF40C6}" type="presParOf" srcId="{682C51AE-9B57-4D31-B394-1FB6DF2EE994}" destId="{B9266B96-3C7C-487D-B430-3E8F30059332}" srcOrd="0" destOrd="0" presId="urn:microsoft.com/office/officeart/2005/8/layout/vList5"/>
    <dgm:cxn modelId="{C2F36B3F-A361-4DC6-8FC0-C4C72404701E}" type="presParOf" srcId="{682C51AE-9B57-4D31-B394-1FB6DF2EE994}" destId="{6AA09A3B-F05F-4690-B23B-B969B17021E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19C48-3831-4CE8-863F-94A4C16CDD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7C5492-B890-4AC6-AC7B-F532C23AF71B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Considerations for rate-regulated entities</a:t>
          </a:r>
          <a:endParaRPr lang="en-US" sz="2000" dirty="0">
            <a:latin typeface="+mj-lt"/>
          </a:endParaRPr>
        </a:p>
      </dgm:t>
    </dgm:pt>
    <dgm:pt modelId="{1FE5A31D-D481-464D-B484-A3E681077B76}" type="parTrans" cxnId="{9DB3E01A-2257-4140-AB88-C26B1A0AFADC}">
      <dgm:prSet/>
      <dgm:spPr/>
      <dgm:t>
        <a:bodyPr/>
        <a:lstStyle/>
        <a:p>
          <a:endParaRPr lang="en-US"/>
        </a:p>
      </dgm:t>
    </dgm:pt>
    <dgm:pt modelId="{4935DC91-167D-4924-9FEB-B9B3FE56C47D}" type="sibTrans" cxnId="{9DB3E01A-2257-4140-AB88-C26B1A0AFADC}">
      <dgm:prSet/>
      <dgm:spPr/>
      <dgm:t>
        <a:bodyPr/>
        <a:lstStyle/>
        <a:p>
          <a:endParaRPr lang="en-US"/>
        </a:p>
      </dgm:t>
    </dgm:pt>
    <dgm:pt modelId="{B2EDDD79-E369-4A86-AF2E-502031CCFAF8}">
      <dgm:prSet custT="1"/>
      <dgm:spPr/>
      <dgm:t>
        <a:bodyPr/>
        <a:lstStyle/>
        <a:p>
          <a:pPr marL="342900" indent="-342900"/>
          <a:r>
            <a:rPr lang="en-US" sz="1800" dirty="0" smtClean="0">
              <a:latin typeface="+mj-lt"/>
            </a:rPr>
            <a:t>Accounted for in rate base?</a:t>
          </a:r>
          <a:endParaRPr lang="en-US" sz="1800" dirty="0">
            <a:latin typeface="+mj-lt"/>
          </a:endParaRPr>
        </a:p>
      </dgm:t>
    </dgm:pt>
    <dgm:pt modelId="{C0B40446-495D-443C-91B2-65E3B61AEB24}" type="parTrans" cxnId="{E0FE4B2C-E180-42D4-972D-817DDB7B4529}">
      <dgm:prSet/>
      <dgm:spPr/>
      <dgm:t>
        <a:bodyPr/>
        <a:lstStyle/>
        <a:p>
          <a:endParaRPr lang="en-US"/>
        </a:p>
      </dgm:t>
    </dgm:pt>
    <dgm:pt modelId="{5366931C-FC97-4370-91F3-38D1C22768B4}" type="sibTrans" cxnId="{E0FE4B2C-E180-42D4-972D-817DDB7B4529}">
      <dgm:prSet/>
      <dgm:spPr/>
      <dgm:t>
        <a:bodyPr/>
        <a:lstStyle/>
        <a:p>
          <a:endParaRPr lang="en-US"/>
        </a:p>
      </dgm:t>
    </dgm:pt>
    <dgm:pt modelId="{FA876B19-1847-4A09-8EE3-7A159941F8AA}">
      <dgm:prSet custT="1"/>
      <dgm:spPr/>
      <dgm:t>
        <a:bodyPr/>
        <a:lstStyle/>
        <a:p>
          <a:pPr marL="342900" indent="-342900"/>
          <a:r>
            <a:rPr lang="en-US" sz="1800" dirty="0" smtClean="0">
              <a:latin typeface="+mj-lt"/>
            </a:rPr>
            <a:t>Cost deferral for recovery of cost only as a regulatory asset?</a:t>
          </a:r>
          <a:endParaRPr lang="en-US" sz="1800" dirty="0">
            <a:latin typeface="+mj-lt"/>
          </a:endParaRPr>
        </a:p>
      </dgm:t>
    </dgm:pt>
    <dgm:pt modelId="{8E1FFC10-F392-4F88-B572-B8CC1CE44415}" type="parTrans" cxnId="{2859574F-D135-4396-941A-534F220128F0}">
      <dgm:prSet/>
      <dgm:spPr/>
      <dgm:t>
        <a:bodyPr/>
        <a:lstStyle/>
        <a:p>
          <a:endParaRPr lang="en-US"/>
        </a:p>
      </dgm:t>
    </dgm:pt>
    <dgm:pt modelId="{2D1202FF-725A-47AA-89B0-F87249990FAA}" type="sibTrans" cxnId="{2859574F-D135-4396-941A-534F220128F0}">
      <dgm:prSet/>
      <dgm:spPr/>
      <dgm:t>
        <a:bodyPr/>
        <a:lstStyle/>
        <a:p>
          <a:endParaRPr lang="en-US"/>
        </a:p>
      </dgm:t>
    </dgm:pt>
    <dgm:pt modelId="{3A9DD511-C0DF-4A78-ACA9-A3F8B7BE39B5}">
      <dgm:prSet custT="1"/>
      <dgm:spPr/>
      <dgm:t>
        <a:bodyPr/>
        <a:lstStyle/>
        <a:p>
          <a:pPr marL="342900" indent="-342900"/>
          <a:r>
            <a:rPr lang="en-US" sz="1800" dirty="0" smtClean="0">
              <a:latin typeface="+mj-lt"/>
            </a:rPr>
            <a:t>Disallowance accounting</a:t>
          </a:r>
          <a:endParaRPr lang="en-US" sz="1800" dirty="0">
            <a:latin typeface="+mj-lt"/>
          </a:endParaRPr>
        </a:p>
      </dgm:t>
    </dgm:pt>
    <dgm:pt modelId="{D8B0FAB4-E00B-45B8-BCFC-60E8A4295343}" type="parTrans" cxnId="{C8EC80B8-1F32-474B-9E39-D4719E1F842F}">
      <dgm:prSet/>
      <dgm:spPr/>
      <dgm:t>
        <a:bodyPr/>
        <a:lstStyle/>
        <a:p>
          <a:endParaRPr lang="en-US"/>
        </a:p>
      </dgm:t>
    </dgm:pt>
    <dgm:pt modelId="{519CB90D-694D-4772-BFDE-21B303E3E255}" type="sibTrans" cxnId="{C8EC80B8-1F32-474B-9E39-D4719E1F842F}">
      <dgm:prSet/>
      <dgm:spPr/>
      <dgm:t>
        <a:bodyPr/>
        <a:lstStyle/>
        <a:p>
          <a:endParaRPr lang="en-US"/>
        </a:p>
      </dgm:t>
    </dgm:pt>
    <dgm:pt modelId="{0D5F89B2-A4E5-4805-BAE3-4F1EEA8AA76C}">
      <dgm:prSet custT="1"/>
      <dgm:spPr/>
      <dgm:t>
        <a:bodyPr/>
        <a:lstStyle/>
        <a:p>
          <a:pPr marL="342900" indent="-342900"/>
          <a:endParaRPr lang="en-US" sz="1800" dirty="0">
            <a:latin typeface="+mj-lt"/>
          </a:endParaRPr>
        </a:p>
      </dgm:t>
    </dgm:pt>
    <dgm:pt modelId="{BACB0809-E205-43EC-A943-F90E4230D8BE}" type="parTrans" cxnId="{E457533B-C762-4BAA-9745-F006A2BFC5C6}">
      <dgm:prSet/>
      <dgm:spPr/>
      <dgm:t>
        <a:bodyPr/>
        <a:lstStyle/>
        <a:p>
          <a:endParaRPr lang="en-US"/>
        </a:p>
      </dgm:t>
    </dgm:pt>
    <dgm:pt modelId="{DB3FC1C1-47EF-4C0A-8096-99F6FDBB561D}" type="sibTrans" cxnId="{E457533B-C762-4BAA-9745-F006A2BFC5C6}">
      <dgm:prSet/>
      <dgm:spPr/>
      <dgm:t>
        <a:bodyPr/>
        <a:lstStyle/>
        <a:p>
          <a:endParaRPr lang="en-US"/>
        </a:p>
      </dgm:t>
    </dgm:pt>
    <dgm:pt modelId="{87294CEB-C054-40D7-98ED-8C2D2C067BD7}">
      <dgm:prSet custT="1"/>
      <dgm:spPr/>
      <dgm:t>
        <a:bodyPr/>
        <a:lstStyle/>
        <a:p>
          <a:pPr marL="342900" indent="-342900"/>
          <a:endParaRPr lang="en-US" sz="1800" dirty="0">
            <a:latin typeface="+mj-lt"/>
          </a:endParaRPr>
        </a:p>
      </dgm:t>
    </dgm:pt>
    <dgm:pt modelId="{10185B24-8D36-4329-96BA-3CD343F08BCD}" type="parTrans" cxnId="{E3F89D42-C6DA-4A54-83BC-050395E64874}">
      <dgm:prSet/>
      <dgm:spPr/>
      <dgm:t>
        <a:bodyPr/>
        <a:lstStyle/>
        <a:p>
          <a:endParaRPr lang="en-US"/>
        </a:p>
      </dgm:t>
    </dgm:pt>
    <dgm:pt modelId="{5A0845BC-55A9-4BCB-874E-9383512D5333}" type="sibTrans" cxnId="{E3F89D42-C6DA-4A54-83BC-050395E64874}">
      <dgm:prSet/>
      <dgm:spPr/>
      <dgm:t>
        <a:bodyPr/>
        <a:lstStyle/>
        <a:p>
          <a:endParaRPr lang="en-US"/>
        </a:p>
      </dgm:t>
    </dgm:pt>
    <dgm:pt modelId="{97B5C497-B6AA-437A-96F9-D9DA79E0548A}" type="pres">
      <dgm:prSet presAssocID="{A2919C48-3831-4CE8-863F-94A4C16CDD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5335D8-1345-4722-8E39-11E29E21BF64}" type="pres">
      <dgm:prSet presAssocID="{A97C5492-B890-4AC6-AC7B-F532C23AF71B}" presName="parentLin" presStyleCnt="0"/>
      <dgm:spPr/>
    </dgm:pt>
    <dgm:pt modelId="{FE3CFCFF-8B6E-4FD3-A294-599A482315D0}" type="pres">
      <dgm:prSet presAssocID="{A97C5492-B890-4AC6-AC7B-F532C23AF71B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037BE986-9BB9-415A-8A26-B8EB31911DDF}" type="pres">
      <dgm:prSet presAssocID="{A97C5492-B890-4AC6-AC7B-F532C23AF71B}" presName="parentText" presStyleLbl="node1" presStyleIdx="0" presStyleCnt="1" custScaleY="29606" custLinFactNeighborX="-70801" custLinFactNeighborY="-146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BE868-28F9-4C55-B8DB-2290B13CA0D3}" type="pres">
      <dgm:prSet presAssocID="{A97C5492-B890-4AC6-AC7B-F532C23AF71B}" presName="negativeSpace" presStyleCnt="0"/>
      <dgm:spPr/>
    </dgm:pt>
    <dgm:pt modelId="{E4153006-41E5-4188-A69E-D0F4379B7069}" type="pres">
      <dgm:prSet presAssocID="{A97C5492-B890-4AC6-AC7B-F532C23AF71B}" presName="childText" presStyleLbl="conFgAcc1" presStyleIdx="0" presStyleCnt="1" custScaleY="78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59574F-D135-4396-941A-534F220128F0}" srcId="{A97C5492-B890-4AC6-AC7B-F532C23AF71B}" destId="{FA876B19-1847-4A09-8EE3-7A159941F8AA}" srcOrd="2" destOrd="0" parTransId="{8E1FFC10-F392-4F88-B572-B8CC1CE44415}" sibTransId="{2D1202FF-725A-47AA-89B0-F87249990FAA}"/>
    <dgm:cxn modelId="{E0FE4B2C-E180-42D4-972D-817DDB7B4529}" srcId="{A97C5492-B890-4AC6-AC7B-F532C23AF71B}" destId="{B2EDDD79-E369-4A86-AF2E-502031CCFAF8}" srcOrd="0" destOrd="0" parTransId="{C0B40446-495D-443C-91B2-65E3B61AEB24}" sibTransId="{5366931C-FC97-4370-91F3-38D1C22768B4}"/>
    <dgm:cxn modelId="{69691262-523E-463E-A80A-A96AECDB595F}" type="presOf" srcId="{0D5F89B2-A4E5-4805-BAE3-4F1EEA8AA76C}" destId="{E4153006-41E5-4188-A69E-D0F4379B7069}" srcOrd="0" destOrd="1" presId="urn:microsoft.com/office/officeart/2005/8/layout/list1"/>
    <dgm:cxn modelId="{178ADCBB-F2DB-4CA6-9D6E-1A9BC02B3D96}" type="presOf" srcId="{87294CEB-C054-40D7-98ED-8C2D2C067BD7}" destId="{E4153006-41E5-4188-A69E-D0F4379B7069}" srcOrd="0" destOrd="3" presId="urn:microsoft.com/office/officeart/2005/8/layout/list1"/>
    <dgm:cxn modelId="{37049691-3B6E-45FD-A840-4F83F5B25EBB}" type="presOf" srcId="{A2919C48-3831-4CE8-863F-94A4C16CDD4B}" destId="{97B5C497-B6AA-437A-96F9-D9DA79E0548A}" srcOrd="0" destOrd="0" presId="urn:microsoft.com/office/officeart/2005/8/layout/list1"/>
    <dgm:cxn modelId="{BACE19CA-BAA0-42A4-9B99-3BFAE049C4F6}" type="presOf" srcId="{A97C5492-B890-4AC6-AC7B-F532C23AF71B}" destId="{037BE986-9BB9-415A-8A26-B8EB31911DDF}" srcOrd="1" destOrd="0" presId="urn:microsoft.com/office/officeart/2005/8/layout/list1"/>
    <dgm:cxn modelId="{E3F89D42-C6DA-4A54-83BC-050395E64874}" srcId="{A97C5492-B890-4AC6-AC7B-F532C23AF71B}" destId="{87294CEB-C054-40D7-98ED-8C2D2C067BD7}" srcOrd="3" destOrd="0" parTransId="{10185B24-8D36-4329-96BA-3CD343F08BCD}" sibTransId="{5A0845BC-55A9-4BCB-874E-9383512D5333}"/>
    <dgm:cxn modelId="{D5D77136-F197-4DFF-A912-CD586AE42ACE}" type="presOf" srcId="{3A9DD511-C0DF-4A78-ACA9-A3F8B7BE39B5}" destId="{E4153006-41E5-4188-A69E-D0F4379B7069}" srcOrd="0" destOrd="4" presId="urn:microsoft.com/office/officeart/2005/8/layout/list1"/>
    <dgm:cxn modelId="{6CA00E69-EABA-41AD-AED2-0200F20946A6}" type="presOf" srcId="{FA876B19-1847-4A09-8EE3-7A159941F8AA}" destId="{E4153006-41E5-4188-A69E-D0F4379B7069}" srcOrd="0" destOrd="2" presId="urn:microsoft.com/office/officeart/2005/8/layout/list1"/>
    <dgm:cxn modelId="{C8EC80B8-1F32-474B-9E39-D4719E1F842F}" srcId="{A97C5492-B890-4AC6-AC7B-F532C23AF71B}" destId="{3A9DD511-C0DF-4A78-ACA9-A3F8B7BE39B5}" srcOrd="4" destOrd="0" parTransId="{D8B0FAB4-E00B-45B8-BCFC-60E8A4295343}" sibTransId="{519CB90D-694D-4772-BFDE-21B303E3E255}"/>
    <dgm:cxn modelId="{AB14AE2D-32C7-499A-81A4-168DA05BB2DA}" type="presOf" srcId="{B2EDDD79-E369-4A86-AF2E-502031CCFAF8}" destId="{E4153006-41E5-4188-A69E-D0F4379B7069}" srcOrd="0" destOrd="0" presId="urn:microsoft.com/office/officeart/2005/8/layout/list1"/>
    <dgm:cxn modelId="{597AD94D-E77C-4A5A-BDC6-75FDB2E97C12}" type="presOf" srcId="{A97C5492-B890-4AC6-AC7B-F532C23AF71B}" destId="{FE3CFCFF-8B6E-4FD3-A294-599A482315D0}" srcOrd="0" destOrd="0" presId="urn:microsoft.com/office/officeart/2005/8/layout/list1"/>
    <dgm:cxn modelId="{9DB3E01A-2257-4140-AB88-C26B1A0AFADC}" srcId="{A2919C48-3831-4CE8-863F-94A4C16CDD4B}" destId="{A97C5492-B890-4AC6-AC7B-F532C23AF71B}" srcOrd="0" destOrd="0" parTransId="{1FE5A31D-D481-464D-B484-A3E681077B76}" sibTransId="{4935DC91-167D-4924-9FEB-B9B3FE56C47D}"/>
    <dgm:cxn modelId="{E457533B-C762-4BAA-9745-F006A2BFC5C6}" srcId="{A97C5492-B890-4AC6-AC7B-F532C23AF71B}" destId="{0D5F89B2-A4E5-4805-BAE3-4F1EEA8AA76C}" srcOrd="1" destOrd="0" parTransId="{BACB0809-E205-43EC-A943-F90E4230D8BE}" sibTransId="{DB3FC1C1-47EF-4C0A-8096-99F6FDBB561D}"/>
    <dgm:cxn modelId="{C4CD9275-08DE-411D-BF20-8ACD94C0B974}" type="presParOf" srcId="{97B5C497-B6AA-437A-96F9-D9DA79E0548A}" destId="{0E5335D8-1345-4722-8E39-11E29E21BF64}" srcOrd="0" destOrd="0" presId="urn:microsoft.com/office/officeart/2005/8/layout/list1"/>
    <dgm:cxn modelId="{8AC21252-CAD5-408A-9C7A-12D22DF8F373}" type="presParOf" srcId="{0E5335D8-1345-4722-8E39-11E29E21BF64}" destId="{FE3CFCFF-8B6E-4FD3-A294-599A482315D0}" srcOrd="0" destOrd="0" presId="urn:microsoft.com/office/officeart/2005/8/layout/list1"/>
    <dgm:cxn modelId="{BAB1ACDB-0542-4F0D-9CC5-FDB287F1C80C}" type="presParOf" srcId="{0E5335D8-1345-4722-8E39-11E29E21BF64}" destId="{037BE986-9BB9-415A-8A26-B8EB31911DDF}" srcOrd="1" destOrd="0" presId="urn:microsoft.com/office/officeart/2005/8/layout/list1"/>
    <dgm:cxn modelId="{318DD80B-0316-4FAA-9FA0-56A447B1001F}" type="presParOf" srcId="{97B5C497-B6AA-437A-96F9-D9DA79E0548A}" destId="{E38BE868-28F9-4C55-B8DB-2290B13CA0D3}" srcOrd="1" destOrd="0" presId="urn:microsoft.com/office/officeart/2005/8/layout/list1"/>
    <dgm:cxn modelId="{0A3ADD61-D35F-4069-A5CE-B3FACF8F8094}" type="presParOf" srcId="{97B5C497-B6AA-437A-96F9-D9DA79E0548A}" destId="{E4153006-41E5-4188-A69E-D0F4379B706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8669A7-0325-4469-BC61-CD8E37453F4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ABF8D6-5DC7-4DD0-AD47-CD75ADE8EFCD}">
      <dgm:prSet custT="1"/>
      <dgm:spPr/>
      <dgm:t>
        <a:bodyPr/>
        <a:lstStyle/>
        <a:p>
          <a:pPr rtl="0"/>
          <a:r>
            <a:rPr lang="en-US" sz="1000" b="1" dirty="0" smtClean="0">
              <a:solidFill>
                <a:schemeClr val="tx2"/>
              </a:solidFill>
            </a:rPr>
            <a:t>2007</a:t>
          </a: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800" dirty="0" smtClean="0">
              <a:solidFill>
                <a:schemeClr val="tx2"/>
              </a:solidFill>
            </a:rPr>
            <a:t>FASB adds comprehensive project to agenda; IASB re-activates its comprehensive project</a:t>
          </a:r>
          <a:endParaRPr lang="en-US" sz="1000" dirty="0">
            <a:solidFill>
              <a:schemeClr val="tx2"/>
            </a:solidFill>
          </a:endParaRPr>
        </a:p>
      </dgm:t>
    </dgm:pt>
    <dgm:pt modelId="{67513B0F-1D62-4EF4-9291-A49259016A39}" type="parTrans" cxnId="{D2039086-B262-4C91-9E67-A7FAAECF09DA}">
      <dgm:prSet/>
      <dgm:spPr/>
      <dgm:t>
        <a:bodyPr/>
        <a:lstStyle/>
        <a:p>
          <a:endParaRPr lang="en-US"/>
        </a:p>
      </dgm:t>
    </dgm:pt>
    <dgm:pt modelId="{DF5C2F7B-B1B5-4AFA-8D6F-8E2DD118032A}" type="sibTrans" cxnId="{D2039086-B262-4C91-9E67-A7FAAECF09DA}">
      <dgm:prSet/>
      <dgm:spPr/>
      <dgm:t>
        <a:bodyPr/>
        <a:lstStyle/>
        <a:p>
          <a:endParaRPr lang="en-US"/>
        </a:p>
      </dgm:t>
    </dgm:pt>
    <dgm:pt modelId="{C60EA3DC-BD41-4F48-AAB3-2D3D2F818A65}">
      <dgm:prSet custT="1"/>
      <dgm:spPr/>
      <dgm:t>
        <a:bodyPr/>
        <a:lstStyle/>
        <a:p>
          <a:pPr rtl="0"/>
          <a:r>
            <a:rPr lang="en-US" sz="1000" b="1" dirty="0" smtClean="0">
              <a:solidFill>
                <a:schemeClr val="tx2"/>
              </a:solidFill>
            </a:rPr>
            <a:t>October 2008</a:t>
          </a: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800" dirty="0" smtClean="0">
              <a:solidFill>
                <a:schemeClr val="tx2"/>
              </a:solidFill>
            </a:rPr>
            <a:t>First joint FASB/IASB meeting; no decisions made</a:t>
          </a:r>
          <a:endParaRPr lang="en-US" sz="1000" dirty="0">
            <a:solidFill>
              <a:schemeClr val="tx2"/>
            </a:solidFill>
          </a:endParaRPr>
        </a:p>
      </dgm:t>
    </dgm:pt>
    <dgm:pt modelId="{43276E35-032B-43AF-9712-50422EC9CED5}" type="parTrans" cxnId="{3D5E227A-E154-433A-B56B-2FA81697704F}">
      <dgm:prSet/>
      <dgm:spPr/>
      <dgm:t>
        <a:bodyPr/>
        <a:lstStyle/>
        <a:p>
          <a:endParaRPr lang="en-US"/>
        </a:p>
      </dgm:t>
    </dgm:pt>
    <dgm:pt modelId="{A769F9F5-730B-4A60-83E6-5968FE1FD87A}" type="sibTrans" cxnId="{3D5E227A-E154-433A-B56B-2FA81697704F}">
      <dgm:prSet/>
      <dgm:spPr/>
      <dgm:t>
        <a:bodyPr/>
        <a:lstStyle/>
        <a:p>
          <a:endParaRPr lang="en-US"/>
        </a:p>
      </dgm:t>
    </dgm:pt>
    <dgm:pt modelId="{17E3CCD5-3EED-4975-8B8E-53E8B770AA05}">
      <dgm:prSet custT="1"/>
      <dgm:spPr/>
      <dgm:t>
        <a:bodyPr/>
        <a:lstStyle/>
        <a:p>
          <a:pPr rtl="0"/>
          <a:r>
            <a:rPr lang="en-US" sz="1000" b="1" dirty="0" smtClean="0">
              <a:solidFill>
                <a:schemeClr val="tx2"/>
              </a:solidFill>
            </a:rPr>
            <a:t>April 2009</a:t>
          </a: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800" dirty="0" smtClean="0">
              <a:solidFill>
                <a:schemeClr val="tx2"/>
              </a:solidFill>
            </a:rPr>
            <a:t>IASB makes tentative decisions on classification and measurement; FASB defers decisions</a:t>
          </a:r>
          <a:endParaRPr lang="en-US" sz="1000" dirty="0">
            <a:solidFill>
              <a:schemeClr val="tx2"/>
            </a:solidFill>
          </a:endParaRPr>
        </a:p>
      </dgm:t>
    </dgm:pt>
    <dgm:pt modelId="{B6B011AB-C79A-41EC-B4B0-49DED9831C81}" type="parTrans" cxnId="{45540C53-F64C-4312-B64D-11B8F9B93602}">
      <dgm:prSet/>
      <dgm:spPr/>
      <dgm:t>
        <a:bodyPr/>
        <a:lstStyle/>
        <a:p>
          <a:endParaRPr lang="en-US"/>
        </a:p>
      </dgm:t>
    </dgm:pt>
    <dgm:pt modelId="{E78BB4D0-EAB3-456F-A24C-8197C52BAE66}" type="sibTrans" cxnId="{45540C53-F64C-4312-B64D-11B8F9B93602}">
      <dgm:prSet/>
      <dgm:spPr/>
      <dgm:t>
        <a:bodyPr/>
        <a:lstStyle/>
        <a:p>
          <a:endParaRPr lang="en-US"/>
        </a:p>
      </dgm:t>
    </dgm:pt>
    <dgm:pt modelId="{61586546-A2A6-4E9D-918A-F9BFEB13B85C}">
      <dgm:prSet custT="1"/>
      <dgm:spPr/>
      <dgm:t>
        <a:bodyPr/>
        <a:lstStyle/>
        <a:p>
          <a:pPr rtl="0"/>
          <a:r>
            <a:rPr lang="en-US" sz="1000" b="1" dirty="0" smtClean="0">
              <a:solidFill>
                <a:schemeClr val="tx2"/>
              </a:solidFill>
            </a:rPr>
            <a:t>November 2010</a:t>
          </a: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800" dirty="0" smtClean="0">
              <a:solidFill>
                <a:schemeClr val="tx2"/>
              </a:solidFill>
            </a:rPr>
            <a:t>Discussions on the emissions trading scheme project were deferred when the IASB and the FASB decided to amend the timetable of certain projects</a:t>
          </a:r>
          <a:endParaRPr lang="en-US" sz="1000" dirty="0">
            <a:solidFill>
              <a:schemeClr val="tx2"/>
            </a:solidFill>
          </a:endParaRPr>
        </a:p>
      </dgm:t>
    </dgm:pt>
    <dgm:pt modelId="{769C96FB-0C44-440F-98A9-A821162F70BD}" type="parTrans" cxnId="{AE1B43D8-8A92-4A13-A08F-320E24A2DAF8}">
      <dgm:prSet/>
      <dgm:spPr/>
      <dgm:t>
        <a:bodyPr/>
        <a:lstStyle/>
        <a:p>
          <a:endParaRPr lang="en-US"/>
        </a:p>
      </dgm:t>
    </dgm:pt>
    <dgm:pt modelId="{E555E495-2504-4E35-8060-78104B0BAE4A}" type="sibTrans" cxnId="{AE1B43D8-8A92-4A13-A08F-320E24A2DAF8}">
      <dgm:prSet/>
      <dgm:spPr/>
      <dgm:t>
        <a:bodyPr/>
        <a:lstStyle/>
        <a:p>
          <a:endParaRPr lang="en-US"/>
        </a:p>
      </dgm:t>
    </dgm:pt>
    <dgm:pt modelId="{9CB62404-8C62-4E55-B8B0-12D387439357}">
      <dgm:prSet custT="1"/>
      <dgm:spPr/>
      <dgm:t>
        <a:bodyPr/>
        <a:lstStyle/>
        <a:p>
          <a:pPr rtl="0"/>
          <a:r>
            <a:rPr lang="en-US" sz="1000" b="1" dirty="0" smtClean="0">
              <a:solidFill>
                <a:schemeClr val="tx2"/>
              </a:solidFill>
            </a:rPr>
            <a:t>May 2012</a:t>
          </a: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1000" dirty="0" smtClean="0">
              <a:solidFill>
                <a:schemeClr val="tx2"/>
              </a:solidFill>
            </a:rPr>
            <a:t/>
          </a:r>
          <a:br>
            <a:rPr lang="en-US" sz="1000" dirty="0" smtClean="0">
              <a:solidFill>
                <a:schemeClr val="tx2"/>
              </a:solidFill>
            </a:rPr>
          </a:br>
          <a:r>
            <a:rPr lang="en-US" sz="800" dirty="0" smtClean="0">
              <a:solidFill>
                <a:schemeClr val="tx2"/>
              </a:solidFill>
            </a:rPr>
            <a:t>IASB adds Emission Trading Schemes to its agenda as a research project</a:t>
          </a:r>
          <a:endParaRPr lang="en-US" sz="1000" dirty="0">
            <a:solidFill>
              <a:schemeClr val="tx2"/>
            </a:solidFill>
          </a:endParaRPr>
        </a:p>
      </dgm:t>
    </dgm:pt>
    <dgm:pt modelId="{DF4217D5-E818-440D-86C5-8EF583A5C158}" type="parTrans" cxnId="{6AA16199-7141-420F-8092-9361FB5EE5D3}">
      <dgm:prSet/>
      <dgm:spPr/>
      <dgm:t>
        <a:bodyPr/>
        <a:lstStyle/>
        <a:p>
          <a:endParaRPr lang="en-US"/>
        </a:p>
      </dgm:t>
    </dgm:pt>
    <dgm:pt modelId="{ED3AFB8D-E40D-4992-A40E-0B461163C10B}" type="sibTrans" cxnId="{6AA16199-7141-420F-8092-9361FB5EE5D3}">
      <dgm:prSet/>
      <dgm:spPr/>
      <dgm:t>
        <a:bodyPr/>
        <a:lstStyle/>
        <a:p>
          <a:endParaRPr lang="en-US"/>
        </a:p>
      </dgm:t>
    </dgm:pt>
    <dgm:pt modelId="{1A8A37D0-F9D1-4F90-A31E-C9E04AA5BC0D}">
      <dgm:prSet custT="1"/>
      <dgm:spPr/>
      <dgm:t>
        <a:bodyPr/>
        <a:lstStyle/>
        <a:p>
          <a:endParaRPr lang="en-US"/>
        </a:p>
      </dgm:t>
    </dgm:pt>
    <dgm:pt modelId="{1558EF4B-BD32-4376-B98F-8AC084DB2E7D}" type="parTrans" cxnId="{96C0980E-6632-4DD3-9B96-8D1F25C525D5}">
      <dgm:prSet/>
      <dgm:spPr/>
      <dgm:t>
        <a:bodyPr/>
        <a:lstStyle/>
        <a:p>
          <a:endParaRPr lang="en-US"/>
        </a:p>
      </dgm:t>
    </dgm:pt>
    <dgm:pt modelId="{D027AB1B-8F71-4C7E-B879-8BCE8D2C567D}" type="sibTrans" cxnId="{96C0980E-6632-4DD3-9B96-8D1F25C525D5}">
      <dgm:prSet/>
      <dgm:spPr/>
      <dgm:t>
        <a:bodyPr/>
        <a:lstStyle/>
        <a:p>
          <a:endParaRPr lang="en-US"/>
        </a:p>
      </dgm:t>
    </dgm:pt>
    <dgm:pt modelId="{8C417E0F-9326-4D9C-B9B0-BDDD81BD0BED}" type="pres">
      <dgm:prSet presAssocID="{6D8669A7-0325-4469-BC61-CD8E37453F48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12F7A1-332C-4AF0-96C9-323149F9F5DD}" type="pres">
      <dgm:prSet presAssocID="{6D8669A7-0325-4469-BC61-CD8E37453F48}" presName="arrow" presStyleLbl="bgShp" presStyleIdx="0" presStyleCnt="1" custLinFactNeighborY="-50"/>
      <dgm:spPr>
        <a:noFill/>
        <a:ln w="3175">
          <a:solidFill>
            <a:schemeClr val="tx2"/>
          </a:solidFill>
        </a:ln>
      </dgm:spPr>
      <dgm:t>
        <a:bodyPr/>
        <a:lstStyle/>
        <a:p>
          <a:endParaRPr lang="en-US"/>
        </a:p>
      </dgm:t>
    </dgm:pt>
    <dgm:pt modelId="{BD654629-3414-4D08-83AC-9DAEFB1F7F0E}" type="pres">
      <dgm:prSet presAssocID="{6D8669A7-0325-4469-BC61-CD8E37453F48}" presName="arrowDiagram5" presStyleCnt="0"/>
      <dgm:spPr/>
    </dgm:pt>
    <dgm:pt modelId="{9296C7E2-DFE1-496D-B5C3-4D08A2CD7C96}" type="pres">
      <dgm:prSet presAssocID="{4CABF8D6-5DC7-4DD0-AD47-CD75ADE8EFCD}" presName="bullet5a" presStyleLbl="node1" presStyleIdx="0" presStyleCnt="5" custLinFactNeighborX="-38052" custLinFactNeighborY="88465"/>
      <dgm:spPr/>
    </dgm:pt>
    <dgm:pt modelId="{A7D09B07-736F-4027-B16A-33786E5707F4}" type="pres">
      <dgm:prSet presAssocID="{4CABF8D6-5DC7-4DD0-AD47-CD75ADE8EFCD}" presName="textBox5a" presStyleLbl="revTx" presStyleIdx="0" presStyleCnt="5" custScaleX="150101" custScaleY="138218" custLinFactNeighborX="11593" custLinFactNeighborY="630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D2564-4A12-4C79-AB7F-AAA49ABDC2FB}" type="pres">
      <dgm:prSet presAssocID="{C60EA3DC-BD41-4F48-AAB3-2D3D2F818A65}" presName="bullet5b" presStyleLbl="node1" presStyleIdx="1" presStyleCnt="5" custLinFactNeighborX="41157" custLinFactNeighborY="50190"/>
      <dgm:spPr/>
    </dgm:pt>
    <dgm:pt modelId="{4A2766F9-B9DE-4E33-BC1D-B1B695D696EE}" type="pres">
      <dgm:prSet presAssocID="{C60EA3DC-BD41-4F48-AAB3-2D3D2F818A65}" presName="textBox5b" presStyleLbl="revTx" presStyleIdx="1" presStyleCnt="5" custLinFactNeighborX="363" custLinFactNeighborY="18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5292E7-0815-4BB4-A0FB-6D553540A4EF}" type="pres">
      <dgm:prSet presAssocID="{17E3CCD5-3EED-4975-8B8E-53E8B770AA05}" presName="bullet5c" presStyleLbl="node1" presStyleIdx="2" presStyleCnt="5" custLinFactNeighborX="40981" custLinFactNeighborY="43560"/>
      <dgm:spPr/>
    </dgm:pt>
    <dgm:pt modelId="{6325FE05-869E-48DB-AC66-6E32DD044FA6}" type="pres">
      <dgm:prSet presAssocID="{17E3CCD5-3EED-4975-8B8E-53E8B770AA05}" presName="textBox5c" presStyleLbl="revTx" presStyleIdx="2" presStyleCnt="5" custScaleX="100292" custLinFactNeighborX="-2243" custLinFactNeighborY="18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393AF-F352-4DB2-9CAA-543771837BB0}" type="pres">
      <dgm:prSet presAssocID="{61586546-A2A6-4E9D-918A-F9BFEB13B85C}" presName="bullet5d" presStyleLbl="node1" presStyleIdx="3" presStyleCnt="5" custLinFactNeighborX="43473" custLinFactNeighborY="23475"/>
      <dgm:spPr/>
    </dgm:pt>
    <dgm:pt modelId="{CD8EA571-9799-4A02-A87E-BA45B506BF27}" type="pres">
      <dgm:prSet presAssocID="{61586546-A2A6-4E9D-918A-F9BFEB13B85C}" presName="textBox5d" presStyleLbl="revTx" presStyleIdx="3" presStyleCnt="5" custLinFactNeighborX="-10077" custLinFactNeighborY="19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695A34-097C-42E9-A8B4-AF24F8ABAA9F}" type="pres">
      <dgm:prSet presAssocID="{9CB62404-8C62-4E55-B8B0-12D387439357}" presName="bullet5e" presStyleLbl="node1" presStyleIdx="4" presStyleCnt="5" custLinFactNeighborX="58704" custLinFactNeighborY="22175"/>
      <dgm:spPr/>
    </dgm:pt>
    <dgm:pt modelId="{01E975FC-F036-42BF-8217-19DFD3D25921}" type="pres">
      <dgm:prSet presAssocID="{9CB62404-8C62-4E55-B8B0-12D387439357}" presName="textBox5e" presStyleLbl="revTx" presStyleIdx="4" presStyleCnt="5" custScaleY="64416" custLinFactNeighborX="-6348" custLinFactNeighborY="17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47DDD6-455C-48A4-A9F0-B003E4A369F3}" type="presOf" srcId="{6D8669A7-0325-4469-BC61-CD8E37453F48}" destId="{8C417E0F-9326-4D9C-B9B0-BDDD81BD0BED}" srcOrd="0" destOrd="0" presId="urn:microsoft.com/office/officeart/2005/8/layout/arrow2"/>
    <dgm:cxn modelId="{DC72AD0B-DA61-40AE-BE74-1208EB317DC1}" type="presOf" srcId="{4CABF8D6-5DC7-4DD0-AD47-CD75ADE8EFCD}" destId="{A7D09B07-736F-4027-B16A-33786E5707F4}" srcOrd="0" destOrd="0" presId="urn:microsoft.com/office/officeart/2005/8/layout/arrow2"/>
    <dgm:cxn modelId="{3D5E227A-E154-433A-B56B-2FA81697704F}" srcId="{6D8669A7-0325-4469-BC61-CD8E37453F48}" destId="{C60EA3DC-BD41-4F48-AAB3-2D3D2F818A65}" srcOrd="1" destOrd="0" parTransId="{43276E35-032B-43AF-9712-50422EC9CED5}" sibTransId="{A769F9F5-730B-4A60-83E6-5968FE1FD87A}"/>
    <dgm:cxn modelId="{D2039086-B262-4C91-9E67-A7FAAECF09DA}" srcId="{6D8669A7-0325-4469-BC61-CD8E37453F48}" destId="{4CABF8D6-5DC7-4DD0-AD47-CD75ADE8EFCD}" srcOrd="0" destOrd="0" parTransId="{67513B0F-1D62-4EF4-9291-A49259016A39}" sibTransId="{DF5C2F7B-B1B5-4AFA-8D6F-8E2DD118032A}"/>
    <dgm:cxn modelId="{0EF46071-DFF7-4E6F-ADBD-9D712BEF42BB}" type="presOf" srcId="{61586546-A2A6-4E9D-918A-F9BFEB13B85C}" destId="{CD8EA571-9799-4A02-A87E-BA45B506BF27}" srcOrd="0" destOrd="0" presId="urn:microsoft.com/office/officeart/2005/8/layout/arrow2"/>
    <dgm:cxn modelId="{6AA16199-7141-420F-8092-9361FB5EE5D3}" srcId="{6D8669A7-0325-4469-BC61-CD8E37453F48}" destId="{9CB62404-8C62-4E55-B8B0-12D387439357}" srcOrd="4" destOrd="0" parTransId="{DF4217D5-E818-440D-86C5-8EF583A5C158}" sibTransId="{ED3AFB8D-E40D-4992-A40E-0B461163C10B}"/>
    <dgm:cxn modelId="{CB9D1FD8-ACAC-43FA-9C23-9A0F79874A27}" type="presOf" srcId="{9CB62404-8C62-4E55-B8B0-12D387439357}" destId="{01E975FC-F036-42BF-8217-19DFD3D25921}" srcOrd="0" destOrd="0" presId="urn:microsoft.com/office/officeart/2005/8/layout/arrow2"/>
    <dgm:cxn modelId="{AE1B43D8-8A92-4A13-A08F-320E24A2DAF8}" srcId="{6D8669A7-0325-4469-BC61-CD8E37453F48}" destId="{61586546-A2A6-4E9D-918A-F9BFEB13B85C}" srcOrd="3" destOrd="0" parTransId="{769C96FB-0C44-440F-98A9-A821162F70BD}" sibTransId="{E555E495-2504-4E35-8060-78104B0BAE4A}"/>
    <dgm:cxn modelId="{96C0980E-6632-4DD3-9B96-8D1F25C525D5}" srcId="{6D8669A7-0325-4469-BC61-CD8E37453F48}" destId="{1A8A37D0-F9D1-4F90-A31E-C9E04AA5BC0D}" srcOrd="5" destOrd="0" parTransId="{1558EF4B-BD32-4376-B98F-8AC084DB2E7D}" sibTransId="{D027AB1B-8F71-4C7E-B879-8BCE8D2C567D}"/>
    <dgm:cxn modelId="{DED64E1C-2436-47FA-B421-8440F6B32EF9}" type="presOf" srcId="{17E3CCD5-3EED-4975-8B8E-53E8B770AA05}" destId="{6325FE05-869E-48DB-AC66-6E32DD044FA6}" srcOrd="0" destOrd="0" presId="urn:microsoft.com/office/officeart/2005/8/layout/arrow2"/>
    <dgm:cxn modelId="{E8C2D30D-1CD7-4DAA-B33D-455B7ADDD985}" type="presOf" srcId="{C60EA3DC-BD41-4F48-AAB3-2D3D2F818A65}" destId="{4A2766F9-B9DE-4E33-BC1D-B1B695D696EE}" srcOrd="0" destOrd="0" presId="urn:microsoft.com/office/officeart/2005/8/layout/arrow2"/>
    <dgm:cxn modelId="{45540C53-F64C-4312-B64D-11B8F9B93602}" srcId="{6D8669A7-0325-4469-BC61-CD8E37453F48}" destId="{17E3CCD5-3EED-4975-8B8E-53E8B770AA05}" srcOrd="2" destOrd="0" parTransId="{B6B011AB-C79A-41EC-B4B0-49DED9831C81}" sibTransId="{E78BB4D0-EAB3-456F-A24C-8197C52BAE66}"/>
    <dgm:cxn modelId="{459277A3-77C0-42CA-A32D-102226685B06}" type="presParOf" srcId="{8C417E0F-9326-4D9C-B9B0-BDDD81BD0BED}" destId="{8912F7A1-332C-4AF0-96C9-323149F9F5DD}" srcOrd="0" destOrd="0" presId="urn:microsoft.com/office/officeart/2005/8/layout/arrow2"/>
    <dgm:cxn modelId="{BA71A612-E6F9-4B20-9CA2-69425CAEEE6E}" type="presParOf" srcId="{8C417E0F-9326-4D9C-B9B0-BDDD81BD0BED}" destId="{BD654629-3414-4D08-83AC-9DAEFB1F7F0E}" srcOrd="1" destOrd="0" presId="urn:microsoft.com/office/officeart/2005/8/layout/arrow2"/>
    <dgm:cxn modelId="{6C480363-2671-4D59-8292-C9537A5DD248}" type="presParOf" srcId="{BD654629-3414-4D08-83AC-9DAEFB1F7F0E}" destId="{9296C7E2-DFE1-496D-B5C3-4D08A2CD7C96}" srcOrd="0" destOrd="0" presId="urn:microsoft.com/office/officeart/2005/8/layout/arrow2"/>
    <dgm:cxn modelId="{066D0E7C-3E11-4F73-B4FD-A78306C9D7CE}" type="presParOf" srcId="{BD654629-3414-4D08-83AC-9DAEFB1F7F0E}" destId="{A7D09B07-736F-4027-B16A-33786E5707F4}" srcOrd="1" destOrd="0" presId="urn:microsoft.com/office/officeart/2005/8/layout/arrow2"/>
    <dgm:cxn modelId="{DDE6A84B-BED5-46EE-84E9-7ECECD3EC810}" type="presParOf" srcId="{BD654629-3414-4D08-83AC-9DAEFB1F7F0E}" destId="{046D2564-4A12-4C79-AB7F-AAA49ABDC2FB}" srcOrd="2" destOrd="0" presId="urn:microsoft.com/office/officeart/2005/8/layout/arrow2"/>
    <dgm:cxn modelId="{45BA111C-22CD-468E-AF7C-F9C1AD4CD358}" type="presParOf" srcId="{BD654629-3414-4D08-83AC-9DAEFB1F7F0E}" destId="{4A2766F9-B9DE-4E33-BC1D-B1B695D696EE}" srcOrd="3" destOrd="0" presId="urn:microsoft.com/office/officeart/2005/8/layout/arrow2"/>
    <dgm:cxn modelId="{B57053D0-D29A-46B9-BFF2-C399893AEADB}" type="presParOf" srcId="{BD654629-3414-4D08-83AC-9DAEFB1F7F0E}" destId="{7C5292E7-0815-4BB4-A0FB-6D553540A4EF}" srcOrd="4" destOrd="0" presId="urn:microsoft.com/office/officeart/2005/8/layout/arrow2"/>
    <dgm:cxn modelId="{7B404021-2388-4D0D-865E-B3EF57379CA3}" type="presParOf" srcId="{BD654629-3414-4D08-83AC-9DAEFB1F7F0E}" destId="{6325FE05-869E-48DB-AC66-6E32DD044FA6}" srcOrd="5" destOrd="0" presId="urn:microsoft.com/office/officeart/2005/8/layout/arrow2"/>
    <dgm:cxn modelId="{A8C30F78-57F9-4133-B1FC-0D56AE44400F}" type="presParOf" srcId="{BD654629-3414-4D08-83AC-9DAEFB1F7F0E}" destId="{6E2393AF-F352-4DB2-9CAA-543771837BB0}" srcOrd="6" destOrd="0" presId="urn:microsoft.com/office/officeart/2005/8/layout/arrow2"/>
    <dgm:cxn modelId="{38D1DEFF-824B-434A-A942-9186933E9BCF}" type="presParOf" srcId="{BD654629-3414-4D08-83AC-9DAEFB1F7F0E}" destId="{CD8EA571-9799-4A02-A87E-BA45B506BF27}" srcOrd="7" destOrd="0" presId="urn:microsoft.com/office/officeart/2005/8/layout/arrow2"/>
    <dgm:cxn modelId="{BB2C3328-667C-443A-AB76-5636A8DEC1DF}" type="presParOf" srcId="{BD654629-3414-4D08-83AC-9DAEFB1F7F0E}" destId="{4A695A34-097C-42E9-A8B4-AF24F8ABAA9F}" srcOrd="8" destOrd="0" presId="urn:microsoft.com/office/officeart/2005/8/layout/arrow2"/>
    <dgm:cxn modelId="{BB75DC32-C5BE-484A-871C-F24D2331E292}" type="presParOf" srcId="{BD654629-3414-4D08-83AC-9DAEFB1F7F0E}" destId="{01E975FC-F036-42BF-8217-19DFD3D25921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56A3A3-6FDF-4EB5-AAC7-31CE2E6DBC8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D00F7A-DC04-4FB4-8B21-DE2E8E9D2602}">
      <dgm:prSet/>
      <dgm:spPr/>
      <dgm:t>
        <a:bodyPr/>
        <a:lstStyle/>
        <a:p>
          <a:pPr rtl="0"/>
          <a:r>
            <a:rPr lang="en-US" dirty="0" smtClean="0">
              <a:latin typeface="+mj-lt"/>
            </a:rPr>
            <a:t> PwC Accounting Guide for P&amp;U Companies</a:t>
          </a:r>
          <a:endParaRPr lang="en-US" dirty="0">
            <a:latin typeface="+mj-lt"/>
          </a:endParaRPr>
        </a:p>
      </dgm:t>
    </dgm:pt>
    <dgm:pt modelId="{5BC338F4-FBAE-4A64-8130-439C164A1FDD}" type="parTrans" cxnId="{08440744-E58B-4368-B219-F1AD8716A6A7}">
      <dgm:prSet/>
      <dgm:spPr/>
      <dgm:t>
        <a:bodyPr/>
        <a:lstStyle/>
        <a:p>
          <a:endParaRPr lang="en-US"/>
        </a:p>
      </dgm:t>
    </dgm:pt>
    <dgm:pt modelId="{6B6A19D7-19EB-4C02-84D0-F7F2ECA49B59}" type="sibTrans" cxnId="{08440744-E58B-4368-B219-F1AD8716A6A7}">
      <dgm:prSet/>
      <dgm:spPr/>
      <dgm:t>
        <a:bodyPr/>
        <a:lstStyle/>
        <a:p>
          <a:endParaRPr lang="en-US" dirty="0"/>
        </a:p>
      </dgm:t>
    </dgm:pt>
    <dgm:pt modelId="{D24FA8FC-604C-4876-82BA-E7B98FAECDBB}">
      <dgm:prSet/>
      <dgm:spPr/>
      <dgm:t>
        <a:bodyPr/>
        <a:lstStyle/>
        <a:p>
          <a:pPr rtl="0"/>
          <a:r>
            <a:rPr lang="en-US" dirty="0" smtClean="0">
              <a:latin typeface="+mj-lt"/>
            </a:rPr>
            <a:t>CFO Direct</a:t>
          </a:r>
          <a:endParaRPr lang="en-US" dirty="0">
            <a:latin typeface="+mj-lt"/>
          </a:endParaRPr>
        </a:p>
      </dgm:t>
    </dgm:pt>
    <dgm:pt modelId="{D28E52BC-D16A-4217-9426-025083D85506}" type="parTrans" cxnId="{C8BA8441-99AB-4F62-B54E-934A7BD155E1}">
      <dgm:prSet/>
      <dgm:spPr/>
      <dgm:t>
        <a:bodyPr/>
        <a:lstStyle/>
        <a:p>
          <a:endParaRPr lang="en-US"/>
        </a:p>
      </dgm:t>
    </dgm:pt>
    <dgm:pt modelId="{A015AD9B-F1F3-453D-8933-53CC14B60E72}" type="sibTrans" cxnId="{C8BA8441-99AB-4F62-B54E-934A7BD155E1}">
      <dgm:prSet/>
      <dgm:spPr/>
      <dgm:t>
        <a:bodyPr/>
        <a:lstStyle/>
        <a:p>
          <a:endParaRPr lang="en-US"/>
        </a:p>
      </dgm:t>
    </dgm:pt>
    <dgm:pt modelId="{93C7C6D9-37ED-4930-8F20-1C6B51219EF7}">
      <dgm:prSet/>
      <dgm:spPr/>
      <dgm:t>
        <a:bodyPr/>
        <a:lstStyle/>
        <a:p>
          <a:pPr rtl="0"/>
          <a:r>
            <a:rPr lang="en-US" dirty="0" smtClean="0">
              <a:latin typeface="+mj-lt"/>
            </a:rPr>
            <a:t>PwC Year-End Technical Update</a:t>
          </a:r>
          <a:endParaRPr lang="en-US" dirty="0">
            <a:latin typeface="+mj-lt"/>
          </a:endParaRPr>
        </a:p>
      </dgm:t>
    </dgm:pt>
    <dgm:pt modelId="{8A1719C5-258F-4815-B3B6-C17E23D99D02}" type="parTrans" cxnId="{0B9FE153-107B-4230-8249-592EE74E098B}">
      <dgm:prSet/>
      <dgm:spPr/>
      <dgm:t>
        <a:bodyPr/>
        <a:lstStyle/>
        <a:p>
          <a:endParaRPr lang="en-US"/>
        </a:p>
      </dgm:t>
    </dgm:pt>
    <dgm:pt modelId="{30EC5007-092B-48DA-B774-BA6A600D363B}" type="sibTrans" cxnId="{0B9FE153-107B-4230-8249-592EE74E098B}">
      <dgm:prSet/>
      <dgm:spPr/>
      <dgm:t>
        <a:bodyPr/>
        <a:lstStyle/>
        <a:p>
          <a:endParaRPr lang="en-US"/>
        </a:p>
      </dgm:t>
    </dgm:pt>
    <dgm:pt modelId="{468282D9-7EBC-4790-AF10-0A5617C1DA4D}">
      <dgm:prSet/>
      <dgm:spPr/>
      <dgm:t>
        <a:bodyPr/>
        <a:lstStyle/>
        <a:p>
          <a:pPr rtl="0"/>
          <a:r>
            <a:rPr lang="en-US" dirty="0" smtClean="0">
              <a:latin typeface="+mj-lt"/>
            </a:rPr>
            <a:t>PwC Quarterly Executive Webcasts</a:t>
          </a:r>
          <a:endParaRPr lang="en-US" dirty="0">
            <a:latin typeface="+mj-lt"/>
          </a:endParaRPr>
        </a:p>
      </dgm:t>
    </dgm:pt>
    <dgm:pt modelId="{0CA4B739-729A-4240-9DBD-745647B4C3C4}" type="parTrans" cxnId="{A7D1585E-0B81-4E6F-8440-56CAA837A427}">
      <dgm:prSet/>
      <dgm:spPr/>
      <dgm:t>
        <a:bodyPr/>
        <a:lstStyle/>
        <a:p>
          <a:endParaRPr lang="en-US"/>
        </a:p>
      </dgm:t>
    </dgm:pt>
    <dgm:pt modelId="{1A1FFED5-B15A-4ED2-9224-11C5E591DDF8}" type="sibTrans" cxnId="{A7D1585E-0B81-4E6F-8440-56CAA837A427}">
      <dgm:prSet/>
      <dgm:spPr/>
      <dgm:t>
        <a:bodyPr/>
        <a:lstStyle/>
        <a:p>
          <a:endParaRPr lang="en-US"/>
        </a:p>
      </dgm:t>
    </dgm:pt>
    <dgm:pt modelId="{F33E2473-06C9-47EB-98AD-9C2A919A3FA8}">
      <dgm:prSet/>
      <dgm:spPr/>
      <dgm:t>
        <a:bodyPr/>
        <a:lstStyle/>
        <a:p>
          <a:pPr rtl="0"/>
          <a:r>
            <a:rPr lang="en-US" dirty="0" smtClean="0">
              <a:latin typeface="+mj-lt"/>
            </a:rPr>
            <a:t>PwC In-brief/In-depth publications</a:t>
          </a:r>
          <a:endParaRPr lang="en-US" dirty="0">
            <a:latin typeface="+mj-lt"/>
          </a:endParaRPr>
        </a:p>
      </dgm:t>
    </dgm:pt>
    <dgm:pt modelId="{51AAC638-7D27-4FB3-9893-5E01D7D71F6C}" type="parTrans" cxnId="{0A0FA2E0-F964-4045-BFE9-BDBD7943322C}">
      <dgm:prSet/>
      <dgm:spPr/>
      <dgm:t>
        <a:bodyPr/>
        <a:lstStyle/>
        <a:p>
          <a:endParaRPr lang="en-US"/>
        </a:p>
      </dgm:t>
    </dgm:pt>
    <dgm:pt modelId="{0AE8F110-E376-4E22-A5ED-3E4766741ABB}" type="sibTrans" cxnId="{0A0FA2E0-F964-4045-BFE9-BDBD7943322C}">
      <dgm:prSet/>
      <dgm:spPr/>
      <dgm:t>
        <a:bodyPr/>
        <a:lstStyle/>
        <a:p>
          <a:endParaRPr lang="en-US"/>
        </a:p>
      </dgm:t>
    </dgm:pt>
    <dgm:pt modelId="{CA5BFCD2-C947-4DC0-BD6C-C66F79AFE197}" type="pres">
      <dgm:prSet presAssocID="{7456A3A3-6FDF-4EB5-AAC7-31CE2E6DBC8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B160A0-3319-41FD-8C76-777E35C42CE5}" type="pres">
      <dgm:prSet presAssocID="{468282D9-7EBC-4790-AF10-0A5617C1DA4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EFE3C-2181-442B-958C-7C4E792C19FA}" type="pres">
      <dgm:prSet presAssocID="{468282D9-7EBC-4790-AF10-0A5617C1DA4D}" presName="spNode" presStyleCnt="0"/>
      <dgm:spPr/>
    </dgm:pt>
    <dgm:pt modelId="{47157601-8692-48CB-B180-67C2EBB49FDA}" type="pres">
      <dgm:prSet presAssocID="{1A1FFED5-B15A-4ED2-9224-11C5E591DDF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964250C-A8C3-4F41-816D-5940594F0F11}" type="pres">
      <dgm:prSet presAssocID="{D4D00F7A-DC04-4FB4-8B21-DE2E8E9D260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686EB-B171-4672-8EA9-0945AB29E9AD}" type="pres">
      <dgm:prSet presAssocID="{D4D00F7A-DC04-4FB4-8B21-DE2E8E9D2602}" presName="spNode" presStyleCnt="0"/>
      <dgm:spPr/>
    </dgm:pt>
    <dgm:pt modelId="{2B87B98F-CBB0-40FE-B1AD-5029A25BEA61}" type="pres">
      <dgm:prSet presAssocID="{6B6A19D7-19EB-4C02-84D0-F7F2ECA49B59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EF4A6D5-3331-486E-9A41-3608234E66F9}" type="pres">
      <dgm:prSet presAssocID="{93C7C6D9-37ED-4930-8F20-1C6B51219EF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0D142-DE32-4667-BF92-406E82DAD48F}" type="pres">
      <dgm:prSet presAssocID="{93C7C6D9-37ED-4930-8F20-1C6B51219EF7}" presName="spNode" presStyleCnt="0"/>
      <dgm:spPr/>
    </dgm:pt>
    <dgm:pt modelId="{2AB5CE53-7104-49DF-BC50-68F300869BC6}" type="pres">
      <dgm:prSet presAssocID="{30EC5007-092B-48DA-B774-BA6A600D363B}" presName="sibTrans" presStyleLbl="sibTrans1D1" presStyleIdx="2" presStyleCnt="5"/>
      <dgm:spPr/>
      <dgm:t>
        <a:bodyPr/>
        <a:lstStyle/>
        <a:p>
          <a:endParaRPr lang="en-US"/>
        </a:p>
      </dgm:t>
    </dgm:pt>
    <dgm:pt modelId="{BD46735F-7D46-43E0-8845-379BD7A23F79}" type="pres">
      <dgm:prSet presAssocID="{D24FA8FC-604C-4876-82BA-E7B98FAECDB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FF141-2C5C-4807-AC5F-144D5A422D7C}" type="pres">
      <dgm:prSet presAssocID="{D24FA8FC-604C-4876-82BA-E7B98FAECDBB}" presName="spNode" presStyleCnt="0"/>
      <dgm:spPr/>
    </dgm:pt>
    <dgm:pt modelId="{0896A4AE-5F58-454C-A440-7F5A46E83858}" type="pres">
      <dgm:prSet presAssocID="{A015AD9B-F1F3-453D-8933-53CC14B60E7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72D9D32-7924-49B8-B9EC-C137D4945990}" type="pres">
      <dgm:prSet presAssocID="{F33E2473-06C9-47EB-98AD-9C2A919A3FA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B740B-50F1-4472-86F7-251F364FA127}" type="pres">
      <dgm:prSet presAssocID="{F33E2473-06C9-47EB-98AD-9C2A919A3FA8}" presName="spNode" presStyleCnt="0"/>
      <dgm:spPr/>
    </dgm:pt>
    <dgm:pt modelId="{C1D644E3-4DEF-4FE0-B2FD-8965CCB6CC85}" type="pres">
      <dgm:prSet presAssocID="{0AE8F110-E376-4E22-A5ED-3E4766741AB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113BDBA6-68F5-4F7C-80A5-BE5C7C051A7D}" type="presOf" srcId="{1A1FFED5-B15A-4ED2-9224-11C5E591DDF8}" destId="{47157601-8692-48CB-B180-67C2EBB49FDA}" srcOrd="0" destOrd="0" presId="urn:microsoft.com/office/officeart/2005/8/layout/cycle6"/>
    <dgm:cxn modelId="{311F0D7C-C148-4E3C-82FF-66ED9446AEEA}" type="presOf" srcId="{F33E2473-06C9-47EB-98AD-9C2A919A3FA8}" destId="{272D9D32-7924-49B8-B9EC-C137D4945990}" srcOrd="0" destOrd="0" presId="urn:microsoft.com/office/officeart/2005/8/layout/cycle6"/>
    <dgm:cxn modelId="{08440744-E58B-4368-B219-F1AD8716A6A7}" srcId="{7456A3A3-6FDF-4EB5-AAC7-31CE2E6DBC86}" destId="{D4D00F7A-DC04-4FB4-8B21-DE2E8E9D2602}" srcOrd="1" destOrd="0" parTransId="{5BC338F4-FBAE-4A64-8130-439C164A1FDD}" sibTransId="{6B6A19D7-19EB-4C02-84D0-F7F2ECA49B59}"/>
    <dgm:cxn modelId="{0A0FA2E0-F964-4045-BFE9-BDBD7943322C}" srcId="{7456A3A3-6FDF-4EB5-AAC7-31CE2E6DBC86}" destId="{F33E2473-06C9-47EB-98AD-9C2A919A3FA8}" srcOrd="4" destOrd="0" parTransId="{51AAC638-7D27-4FB3-9893-5E01D7D71F6C}" sibTransId="{0AE8F110-E376-4E22-A5ED-3E4766741ABB}"/>
    <dgm:cxn modelId="{0B9FE153-107B-4230-8249-592EE74E098B}" srcId="{7456A3A3-6FDF-4EB5-AAC7-31CE2E6DBC86}" destId="{93C7C6D9-37ED-4930-8F20-1C6B51219EF7}" srcOrd="2" destOrd="0" parTransId="{8A1719C5-258F-4815-B3B6-C17E23D99D02}" sibTransId="{30EC5007-092B-48DA-B774-BA6A600D363B}"/>
    <dgm:cxn modelId="{9734AA3E-FD71-489E-A073-09E7637DB989}" type="presOf" srcId="{93C7C6D9-37ED-4930-8F20-1C6B51219EF7}" destId="{CEF4A6D5-3331-486E-9A41-3608234E66F9}" srcOrd="0" destOrd="0" presId="urn:microsoft.com/office/officeart/2005/8/layout/cycle6"/>
    <dgm:cxn modelId="{C2A0E5B5-9768-4181-BE75-4F68054A0F04}" type="presOf" srcId="{D4D00F7A-DC04-4FB4-8B21-DE2E8E9D2602}" destId="{8964250C-A8C3-4F41-816D-5940594F0F11}" srcOrd="0" destOrd="0" presId="urn:microsoft.com/office/officeart/2005/8/layout/cycle6"/>
    <dgm:cxn modelId="{915CD8A7-1D3C-4788-8984-BA472EC436A5}" type="presOf" srcId="{0AE8F110-E376-4E22-A5ED-3E4766741ABB}" destId="{C1D644E3-4DEF-4FE0-B2FD-8965CCB6CC85}" srcOrd="0" destOrd="0" presId="urn:microsoft.com/office/officeart/2005/8/layout/cycle6"/>
    <dgm:cxn modelId="{B87B5A3D-69BE-418F-894C-24B099768C95}" type="presOf" srcId="{468282D9-7EBC-4790-AF10-0A5617C1DA4D}" destId="{F3B160A0-3319-41FD-8C76-777E35C42CE5}" srcOrd="0" destOrd="0" presId="urn:microsoft.com/office/officeart/2005/8/layout/cycle6"/>
    <dgm:cxn modelId="{A8B109C8-3FC5-47C4-B5E0-916DCCD80453}" type="presOf" srcId="{D24FA8FC-604C-4876-82BA-E7B98FAECDBB}" destId="{BD46735F-7D46-43E0-8845-379BD7A23F79}" srcOrd="0" destOrd="0" presId="urn:microsoft.com/office/officeart/2005/8/layout/cycle6"/>
    <dgm:cxn modelId="{A7D1585E-0B81-4E6F-8440-56CAA837A427}" srcId="{7456A3A3-6FDF-4EB5-AAC7-31CE2E6DBC86}" destId="{468282D9-7EBC-4790-AF10-0A5617C1DA4D}" srcOrd="0" destOrd="0" parTransId="{0CA4B739-729A-4240-9DBD-745647B4C3C4}" sibTransId="{1A1FFED5-B15A-4ED2-9224-11C5E591DDF8}"/>
    <dgm:cxn modelId="{C8BA8441-99AB-4F62-B54E-934A7BD155E1}" srcId="{7456A3A3-6FDF-4EB5-AAC7-31CE2E6DBC86}" destId="{D24FA8FC-604C-4876-82BA-E7B98FAECDBB}" srcOrd="3" destOrd="0" parTransId="{D28E52BC-D16A-4217-9426-025083D85506}" sibTransId="{A015AD9B-F1F3-453D-8933-53CC14B60E72}"/>
    <dgm:cxn modelId="{705B1F8E-7F8B-43D7-92D2-54A773B9348D}" type="presOf" srcId="{7456A3A3-6FDF-4EB5-AAC7-31CE2E6DBC86}" destId="{CA5BFCD2-C947-4DC0-BD6C-C66F79AFE197}" srcOrd="0" destOrd="0" presId="urn:microsoft.com/office/officeart/2005/8/layout/cycle6"/>
    <dgm:cxn modelId="{B9BEFF88-36ED-403D-AE61-03D86724EBE8}" type="presOf" srcId="{A015AD9B-F1F3-453D-8933-53CC14B60E72}" destId="{0896A4AE-5F58-454C-A440-7F5A46E83858}" srcOrd="0" destOrd="0" presId="urn:microsoft.com/office/officeart/2005/8/layout/cycle6"/>
    <dgm:cxn modelId="{0C6346A5-2A36-4628-AA3B-17828D5A74C0}" type="presOf" srcId="{6B6A19D7-19EB-4C02-84D0-F7F2ECA49B59}" destId="{2B87B98F-CBB0-40FE-B1AD-5029A25BEA61}" srcOrd="0" destOrd="0" presId="urn:microsoft.com/office/officeart/2005/8/layout/cycle6"/>
    <dgm:cxn modelId="{6A3A957A-896C-48FC-ABB9-1567F77CAE05}" type="presOf" srcId="{30EC5007-092B-48DA-B774-BA6A600D363B}" destId="{2AB5CE53-7104-49DF-BC50-68F300869BC6}" srcOrd="0" destOrd="0" presId="urn:microsoft.com/office/officeart/2005/8/layout/cycle6"/>
    <dgm:cxn modelId="{037193E2-96BA-4CD3-9287-467FD1FF92F9}" type="presParOf" srcId="{CA5BFCD2-C947-4DC0-BD6C-C66F79AFE197}" destId="{F3B160A0-3319-41FD-8C76-777E35C42CE5}" srcOrd="0" destOrd="0" presId="urn:microsoft.com/office/officeart/2005/8/layout/cycle6"/>
    <dgm:cxn modelId="{D8C3D270-3288-4692-9378-5CE8C6D39370}" type="presParOf" srcId="{CA5BFCD2-C947-4DC0-BD6C-C66F79AFE197}" destId="{C8BEFE3C-2181-442B-958C-7C4E792C19FA}" srcOrd="1" destOrd="0" presId="urn:microsoft.com/office/officeart/2005/8/layout/cycle6"/>
    <dgm:cxn modelId="{E6D214D0-BB28-4667-8C23-C311AB5F9B8E}" type="presParOf" srcId="{CA5BFCD2-C947-4DC0-BD6C-C66F79AFE197}" destId="{47157601-8692-48CB-B180-67C2EBB49FDA}" srcOrd="2" destOrd="0" presId="urn:microsoft.com/office/officeart/2005/8/layout/cycle6"/>
    <dgm:cxn modelId="{9A93E182-9A78-4103-BD2A-149B98262BE5}" type="presParOf" srcId="{CA5BFCD2-C947-4DC0-BD6C-C66F79AFE197}" destId="{8964250C-A8C3-4F41-816D-5940594F0F11}" srcOrd="3" destOrd="0" presId="urn:microsoft.com/office/officeart/2005/8/layout/cycle6"/>
    <dgm:cxn modelId="{94E2E2A3-8439-415D-B7A0-190D295E177F}" type="presParOf" srcId="{CA5BFCD2-C947-4DC0-BD6C-C66F79AFE197}" destId="{936686EB-B171-4672-8EA9-0945AB29E9AD}" srcOrd="4" destOrd="0" presId="urn:microsoft.com/office/officeart/2005/8/layout/cycle6"/>
    <dgm:cxn modelId="{B9ECD685-6756-4D85-829E-6091C98F4B53}" type="presParOf" srcId="{CA5BFCD2-C947-4DC0-BD6C-C66F79AFE197}" destId="{2B87B98F-CBB0-40FE-B1AD-5029A25BEA61}" srcOrd="5" destOrd="0" presId="urn:microsoft.com/office/officeart/2005/8/layout/cycle6"/>
    <dgm:cxn modelId="{C92554B5-4B5B-489A-9351-298674830F84}" type="presParOf" srcId="{CA5BFCD2-C947-4DC0-BD6C-C66F79AFE197}" destId="{CEF4A6D5-3331-486E-9A41-3608234E66F9}" srcOrd="6" destOrd="0" presId="urn:microsoft.com/office/officeart/2005/8/layout/cycle6"/>
    <dgm:cxn modelId="{E19ACC8D-F75E-494D-98C6-0331E43D32F2}" type="presParOf" srcId="{CA5BFCD2-C947-4DC0-BD6C-C66F79AFE197}" destId="{56D0D142-DE32-4667-BF92-406E82DAD48F}" srcOrd="7" destOrd="0" presId="urn:microsoft.com/office/officeart/2005/8/layout/cycle6"/>
    <dgm:cxn modelId="{3D45A622-97B2-46AB-92A6-32FEB5C5BB55}" type="presParOf" srcId="{CA5BFCD2-C947-4DC0-BD6C-C66F79AFE197}" destId="{2AB5CE53-7104-49DF-BC50-68F300869BC6}" srcOrd="8" destOrd="0" presId="urn:microsoft.com/office/officeart/2005/8/layout/cycle6"/>
    <dgm:cxn modelId="{018BB959-7C54-4026-B599-ACA80C63E6FE}" type="presParOf" srcId="{CA5BFCD2-C947-4DC0-BD6C-C66F79AFE197}" destId="{BD46735F-7D46-43E0-8845-379BD7A23F79}" srcOrd="9" destOrd="0" presId="urn:microsoft.com/office/officeart/2005/8/layout/cycle6"/>
    <dgm:cxn modelId="{98066312-C3D8-4526-9E30-1EF87F92E59F}" type="presParOf" srcId="{CA5BFCD2-C947-4DC0-BD6C-C66F79AFE197}" destId="{056FF141-2C5C-4807-AC5F-144D5A422D7C}" srcOrd="10" destOrd="0" presId="urn:microsoft.com/office/officeart/2005/8/layout/cycle6"/>
    <dgm:cxn modelId="{4F8E7AB9-7FBD-4B17-A1DB-CDED16AE30BF}" type="presParOf" srcId="{CA5BFCD2-C947-4DC0-BD6C-C66F79AFE197}" destId="{0896A4AE-5F58-454C-A440-7F5A46E83858}" srcOrd="11" destOrd="0" presId="urn:microsoft.com/office/officeart/2005/8/layout/cycle6"/>
    <dgm:cxn modelId="{1E13C087-FB84-41BA-81C6-A30368E8A0D7}" type="presParOf" srcId="{CA5BFCD2-C947-4DC0-BD6C-C66F79AFE197}" destId="{272D9D32-7924-49B8-B9EC-C137D4945990}" srcOrd="12" destOrd="0" presId="urn:microsoft.com/office/officeart/2005/8/layout/cycle6"/>
    <dgm:cxn modelId="{CD2F59C8-CA02-427F-B832-886C3EFEB619}" type="presParOf" srcId="{CA5BFCD2-C947-4DC0-BD6C-C66F79AFE197}" destId="{225B740B-50F1-4472-86F7-251F364FA127}" srcOrd="13" destOrd="0" presId="urn:microsoft.com/office/officeart/2005/8/layout/cycle6"/>
    <dgm:cxn modelId="{6082F72C-E570-426C-925A-9D6EE63FD3CA}" type="presParOf" srcId="{CA5BFCD2-C947-4DC0-BD6C-C66F79AFE197}" destId="{C1D644E3-4DEF-4FE0-B2FD-8965CCB6CC8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09A3B-F05F-4690-B23B-B969B17021ED}">
      <dsp:nvSpPr>
        <dsp:cNvPr id="0" name=""/>
        <dsp:cNvSpPr/>
      </dsp:nvSpPr>
      <dsp:spPr>
        <a:xfrm rot="5400000">
          <a:off x="3401915" y="-96463"/>
          <a:ext cx="3854402" cy="5015639"/>
        </a:xfrm>
        <a:prstGeom prst="round2Same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Establish governance and project management approach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Catalogue revenue arrangements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Review current policies and practices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Identify differences under proposed standard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Determine adoption approach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Map policy differences to process and systems impacts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Consider dual-GAAP approach, including interim solutions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Establish communication plan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Educate and communicate within the organization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Effect process and system changes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Collect and convert data, perform calculations</a:t>
          </a:r>
          <a:endParaRPr lang="en-US" sz="1400" kern="1200" dirty="0">
            <a:latin typeface="Georgia" panose="02040502050405020303" pitchFamily="18" charset="0"/>
          </a:endParaRPr>
        </a:p>
        <a:p>
          <a:pPr marL="292100" lvl="1" indent="-292100" algn="l" defTabSz="622300" rtl="0">
            <a:lnSpc>
              <a:spcPts val="16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eorgia" panose="02040502050405020303" pitchFamily="18" charset="0"/>
            </a:rPr>
            <a:t>Draft disclosures (both transition and ongoing interim and annual)</a:t>
          </a:r>
          <a:endParaRPr lang="en-US" sz="1400" kern="1200" dirty="0">
            <a:latin typeface="Georgia" panose="02040502050405020303" pitchFamily="18" charset="0"/>
          </a:endParaRPr>
        </a:p>
      </dsp:txBody>
      <dsp:txXfrm rot="-5400000">
        <a:off x="2821297" y="672311"/>
        <a:ext cx="4827483" cy="3478090"/>
      </dsp:txXfrm>
    </dsp:sp>
    <dsp:sp modelId="{B9266B96-3C7C-487D-B430-3E8F30059332}">
      <dsp:nvSpPr>
        <dsp:cNvPr id="0" name=""/>
        <dsp:cNvSpPr/>
      </dsp:nvSpPr>
      <dsp:spPr>
        <a:xfrm>
          <a:off x="0" y="2354"/>
          <a:ext cx="2821297" cy="4818003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1" kern="1200" dirty="0" smtClean="0">
              <a:latin typeface="Georgia" panose="02040502050405020303" pitchFamily="18" charset="0"/>
            </a:rPr>
            <a:t>Significant change means preparation is critical </a:t>
          </a:r>
          <a:r>
            <a:rPr lang="en-US" sz="2000" kern="1200" dirty="0" smtClean="0">
              <a:latin typeface="Georgia" panose="02040502050405020303" pitchFamily="18" charset="0"/>
            </a:rPr>
            <a:t>Developing a project plan is key to successfully implement the model  An example of such a plan is as follows:</a:t>
          </a:r>
          <a:endParaRPr lang="en-US" sz="2000" kern="1200" dirty="0">
            <a:latin typeface="Georgia" panose="02040502050405020303" pitchFamily="18" charset="0"/>
          </a:endParaRPr>
        </a:p>
      </dsp:txBody>
      <dsp:txXfrm>
        <a:off x="137724" y="140078"/>
        <a:ext cx="2545849" cy="4542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53006-41E5-4188-A69E-D0F4379B7069}">
      <dsp:nvSpPr>
        <dsp:cNvPr id="0" name=""/>
        <dsp:cNvSpPr/>
      </dsp:nvSpPr>
      <dsp:spPr>
        <a:xfrm>
          <a:off x="0" y="185533"/>
          <a:ext cx="7976470" cy="2228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9063" tIns="770636" rIns="619063" bIns="128016" numCol="1" spcCol="1270" anchor="t" anchorCtr="0">
          <a:noAutofit/>
        </a:bodyPr>
        <a:lstStyle/>
        <a:p>
          <a:pPr marL="342900" lvl="1" indent="-3429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+mj-lt"/>
            </a:rPr>
            <a:t>Accounted for in rate base?</a:t>
          </a:r>
          <a:endParaRPr lang="en-US" sz="1800" kern="1200" dirty="0">
            <a:latin typeface="+mj-lt"/>
          </a:endParaRPr>
        </a:p>
        <a:p>
          <a:pPr marL="342900" lvl="1" indent="-3429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>
            <a:latin typeface="+mj-lt"/>
          </a:endParaRPr>
        </a:p>
        <a:p>
          <a:pPr marL="342900" lvl="1" indent="-3429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+mj-lt"/>
            </a:rPr>
            <a:t>Cost deferral for recovery of cost only as a regulatory asset?</a:t>
          </a:r>
          <a:endParaRPr lang="en-US" sz="1800" kern="1200" dirty="0">
            <a:latin typeface="+mj-lt"/>
          </a:endParaRPr>
        </a:p>
        <a:p>
          <a:pPr marL="342900" lvl="1" indent="-3429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>
            <a:latin typeface="+mj-lt"/>
          </a:endParaRPr>
        </a:p>
        <a:p>
          <a:pPr marL="342900" lvl="1" indent="-34290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+mj-lt"/>
            </a:rPr>
            <a:t>Disallowance accounting</a:t>
          </a:r>
          <a:endParaRPr lang="en-US" sz="1800" kern="1200" dirty="0">
            <a:latin typeface="+mj-lt"/>
          </a:endParaRPr>
        </a:p>
      </dsp:txBody>
      <dsp:txXfrm>
        <a:off x="0" y="185533"/>
        <a:ext cx="7976470" cy="2228905"/>
      </dsp:txXfrm>
    </dsp:sp>
    <dsp:sp modelId="{037BE986-9BB9-415A-8A26-B8EB31911DDF}">
      <dsp:nvSpPr>
        <dsp:cNvPr id="0" name=""/>
        <dsp:cNvSpPr/>
      </dsp:nvSpPr>
      <dsp:spPr>
        <a:xfrm>
          <a:off x="116452" y="293467"/>
          <a:ext cx="5583529" cy="559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044" tIns="0" rIns="2110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+mj-lt"/>
            </a:rPr>
            <a:t>Considerations for rate-regulated entities</a:t>
          </a:r>
          <a:endParaRPr lang="en-US" sz="2000" kern="1200" dirty="0">
            <a:latin typeface="+mj-lt"/>
          </a:endParaRPr>
        </a:p>
      </dsp:txBody>
      <dsp:txXfrm>
        <a:off x="143757" y="320772"/>
        <a:ext cx="5528919" cy="504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2F7A1-332C-4AF0-96C9-323149F9F5DD}">
      <dsp:nvSpPr>
        <dsp:cNvPr id="0" name=""/>
        <dsp:cNvSpPr/>
      </dsp:nvSpPr>
      <dsp:spPr>
        <a:xfrm>
          <a:off x="0" y="513432"/>
          <a:ext cx="4470648" cy="2794154"/>
        </a:xfrm>
        <a:prstGeom prst="swooshArrow">
          <a:avLst>
            <a:gd name="adj1" fmla="val 25000"/>
            <a:gd name="adj2" fmla="val 25000"/>
          </a:avLst>
        </a:prstGeom>
        <a:noFill/>
        <a:ln w="3175">
          <a:solidFill>
            <a:schemeClr val="tx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6C7E2-DFE1-496D-B5C3-4D08A2CD7C96}">
      <dsp:nvSpPr>
        <dsp:cNvPr id="0" name=""/>
        <dsp:cNvSpPr/>
      </dsp:nvSpPr>
      <dsp:spPr>
        <a:xfrm>
          <a:off x="401231" y="2683527"/>
          <a:ext cx="102824" cy="1028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09B07-736F-4027-B16A-33786E5707F4}">
      <dsp:nvSpPr>
        <dsp:cNvPr id="0" name=""/>
        <dsp:cNvSpPr/>
      </dsp:nvSpPr>
      <dsp:spPr>
        <a:xfrm>
          <a:off x="412956" y="2936320"/>
          <a:ext cx="879073" cy="919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485" tIns="0" rIns="0" bIns="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2"/>
              </a:solidFill>
            </a:rPr>
            <a:t>2007</a:t>
          </a: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800" kern="1200" dirty="0" smtClean="0">
              <a:solidFill>
                <a:schemeClr val="tx2"/>
              </a:solidFill>
            </a:rPr>
            <a:t>FASB adds comprehensive project to agenda; IASB re-activates its comprehensive project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412956" y="2936320"/>
        <a:ext cx="879073" cy="919161"/>
      </dsp:txXfrm>
    </dsp:sp>
    <dsp:sp modelId="{046D2564-4A12-4C79-AB7F-AAA49ABDC2FB}">
      <dsp:nvSpPr>
        <dsp:cNvPr id="0" name=""/>
        <dsp:cNvSpPr/>
      </dsp:nvSpPr>
      <dsp:spPr>
        <a:xfrm>
          <a:off x="1063193" y="2138539"/>
          <a:ext cx="160943" cy="1609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766F9-B9DE-4E33-BC1D-B1B695D696EE}">
      <dsp:nvSpPr>
        <dsp:cNvPr id="0" name=""/>
        <dsp:cNvSpPr/>
      </dsp:nvSpPr>
      <dsp:spPr>
        <a:xfrm>
          <a:off x="1080120" y="2352867"/>
          <a:ext cx="742127" cy="1170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281" tIns="0" rIns="0" bIns="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2"/>
              </a:solidFill>
            </a:rPr>
            <a:t>October 2008</a:t>
          </a: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800" kern="1200" dirty="0" smtClean="0">
              <a:solidFill>
                <a:schemeClr val="tx2"/>
              </a:solidFill>
            </a:rPr>
            <a:t>First joint FASB/IASB meeting; no decisions made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1080120" y="2352867"/>
        <a:ext cx="742127" cy="1170750"/>
      </dsp:txXfrm>
    </dsp:sp>
    <dsp:sp modelId="{7C5292E7-0815-4BB4-A0FB-6D553540A4EF}">
      <dsp:nvSpPr>
        <dsp:cNvPr id="0" name=""/>
        <dsp:cNvSpPr/>
      </dsp:nvSpPr>
      <dsp:spPr>
        <a:xfrm>
          <a:off x="1800199" y="1724849"/>
          <a:ext cx="214591" cy="214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5FE05-869E-48DB-AC66-6E32DD044FA6}">
      <dsp:nvSpPr>
        <dsp:cNvPr id="0" name=""/>
        <dsp:cNvSpPr/>
      </dsp:nvSpPr>
      <dsp:spPr>
        <a:xfrm>
          <a:off x="1798940" y="2025314"/>
          <a:ext cx="865354" cy="1570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07" tIns="0" rIns="0" bIns="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2"/>
              </a:solidFill>
            </a:rPr>
            <a:t>April 2009</a:t>
          </a: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800" kern="1200" dirty="0" smtClean="0">
              <a:solidFill>
                <a:schemeClr val="tx2"/>
              </a:solidFill>
            </a:rPr>
            <a:t>IASB makes tentative decisions on classification and measurement; FASB defers decisions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1798940" y="2025314"/>
        <a:ext cx="865354" cy="1570315"/>
      </dsp:txXfrm>
    </dsp:sp>
    <dsp:sp modelId="{6E2393AF-F352-4DB2-9CAA-543771837BB0}">
      <dsp:nvSpPr>
        <dsp:cNvPr id="0" name=""/>
        <dsp:cNvSpPr/>
      </dsp:nvSpPr>
      <dsp:spPr>
        <a:xfrm>
          <a:off x="2664297" y="1363378"/>
          <a:ext cx="277180" cy="277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EA571-9799-4A02-A87E-BA45B506BF27}">
      <dsp:nvSpPr>
        <dsp:cNvPr id="0" name=""/>
        <dsp:cNvSpPr/>
      </dsp:nvSpPr>
      <dsp:spPr>
        <a:xfrm>
          <a:off x="2592287" y="1795554"/>
          <a:ext cx="894129" cy="1872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872" tIns="0" rIns="0" bIns="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2"/>
              </a:solidFill>
            </a:rPr>
            <a:t>November 2010</a:t>
          </a: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800" kern="1200" dirty="0" smtClean="0">
              <a:solidFill>
                <a:schemeClr val="tx2"/>
              </a:solidFill>
            </a:rPr>
            <a:t>Discussions on the emissions trading scheme project were deferred when the IASB and the FASB decided to amend the timetable of certain projects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2592287" y="1795554"/>
        <a:ext cx="894129" cy="1872083"/>
      </dsp:txXfrm>
    </dsp:sp>
    <dsp:sp modelId="{4A695A34-097C-42E9-A8B4-AF24F8ABAA9F}">
      <dsp:nvSpPr>
        <dsp:cNvPr id="0" name=""/>
        <dsp:cNvSpPr/>
      </dsp:nvSpPr>
      <dsp:spPr>
        <a:xfrm>
          <a:off x="3607259" y="1154213"/>
          <a:ext cx="353181" cy="3531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975FC-F036-42BF-8217-19DFD3D25921}">
      <dsp:nvSpPr>
        <dsp:cNvPr id="0" name=""/>
        <dsp:cNvSpPr/>
      </dsp:nvSpPr>
      <dsp:spPr>
        <a:xfrm>
          <a:off x="3519759" y="1984743"/>
          <a:ext cx="894129" cy="1324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143" tIns="0" rIns="0" bIns="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2"/>
              </a:solidFill>
            </a:rPr>
            <a:t>May 2012</a:t>
          </a: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1000" kern="1200" dirty="0" smtClean="0">
              <a:solidFill>
                <a:schemeClr val="tx2"/>
              </a:solidFill>
            </a:rPr>
            <a:t/>
          </a:r>
          <a:br>
            <a:rPr lang="en-US" sz="1000" kern="1200" dirty="0" smtClean="0">
              <a:solidFill>
                <a:schemeClr val="tx2"/>
              </a:solidFill>
            </a:rPr>
          </a:br>
          <a:r>
            <a:rPr lang="en-US" sz="800" kern="1200" dirty="0" smtClean="0">
              <a:solidFill>
                <a:schemeClr val="tx2"/>
              </a:solidFill>
            </a:rPr>
            <a:t>IASB adds Emission Trading Schemes to its agenda as a research project</a:t>
          </a:r>
          <a:endParaRPr lang="en-US" sz="1000" kern="1200" dirty="0">
            <a:solidFill>
              <a:schemeClr val="tx2"/>
            </a:solidFill>
          </a:endParaRPr>
        </a:p>
      </dsp:txBody>
      <dsp:txXfrm>
        <a:off x="3519759" y="1984743"/>
        <a:ext cx="894129" cy="1324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2125" cy="463550"/>
          </a:xfrm>
          <a:prstGeom prst="rect">
            <a:avLst/>
          </a:prstGeom>
        </p:spPr>
        <p:txBody>
          <a:bodyPr vert="horz" lIns="91411" tIns="45708" rIns="91411" bIns="4570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91" y="0"/>
            <a:ext cx="3032125" cy="463550"/>
          </a:xfrm>
          <a:prstGeom prst="rect">
            <a:avLst/>
          </a:prstGeom>
        </p:spPr>
        <p:txBody>
          <a:bodyPr vert="horz" lIns="91411" tIns="45708" rIns="91411" bIns="45708" rtlCol="0"/>
          <a:lstStyle>
            <a:lvl1pPr algn="r">
              <a:defRPr sz="1200"/>
            </a:lvl1pPr>
          </a:lstStyle>
          <a:p>
            <a:fld id="{B6534A40-BD89-4E76-B1DD-E5E8D48420E9}" type="datetimeFigureOut">
              <a:rPr lang="en-US" smtClean="0"/>
              <a:pPr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8563"/>
            <a:ext cx="3032125" cy="463550"/>
          </a:xfrm>
          <a:prstGeom prst="rect">
            <a:avLst/>
          </a:prstGeom>
        </p:spPr>
        <p:txBody>
          <a:bodyPr vert="horz" lIns="91411" tIns="45708" rIns="91411" bIns="4570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91" y="8818563"/>
            <a:ext cx="3032125" cy="463550"/>
          </a:xfrm>
          <a:prstGeom prst="rect">
            <a:avLst/>
          </a:prstGeom>
        </p:spPr>
        <p:txBody>
          <a:bodyPr vert="horz" lIns="91411" tIns="45708" rIns="91411" bIns="45708" rtlCol="0" anchor="b"/>
          <a:lstStyle>
            <a:lvl1pPr algn="r">
              <a:defRPr sz="1200"/>
            </a:lvl1pPr>
          </a:lstStyle>
          <a:p>
            <a:fld id="{257E6C8C-98D5-4222-B859-643FE6A2A9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029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32337" cy="464185"/>
          </a:xfrm>
          <a:prstGeom prst="rect">
            <a:avLst/>
          </a:prstGeom>
        </p:spPr>
        <p:txBody>
          <a:bodyPr vert="horz" lIns="93004" tIns="46501" rIns="93004" bIns="4650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5" y="3"/>
            <a:ext cx="3032337" cy="464185"/>
          </a:xfrm>
          <a:prstGeom prst="rect">
            <a:avLst/>
          </a:prstGeom>
        </p:spPr>
        <p:txBody>
          <a:bodyPr vert="horz" lIns="93004" tIns="46501" rIns="93004" bIns="4650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D014FB-4BF9-4329-8BAA-50CCC28D57AF}" type="datetimeFigureOut">
              <a:rPr lang="en-GB"/>
              <a:pPr>
                <a:defRPr/>
              </a:pPr>
              <a:t>14/09/2015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4" tIns="46501" rIns="93004" bIns="46501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1" y="4409758"/>
            <a:ext cx="5598160" cy="4177665"/>
          </a:xfrm>
          <a:prstGeom prst="rect">
            <a:avLst/>
          </a:prstGeom>
        </p:spPr>
        <p:txBody>
          <a:bodyPr vert="horz" lIns="93004" tIns="46501" rIns="93004" bIns="4650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17904"/>
            <a:ext cx="3032337" cy="464185"/>
          </a:xfrm>
          <a:prstGeom prst="rect">
            <a:avLst/>
          </a:prstGeom>
        </p:spPr>
        <p:txBody>
          <a:bodyPr vert="horz" lIns="93004" tIns="46501" rIns="93004" bIns="4650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5" y="8817904"/>
            <a:ext cx="3032337" cy="464185"/>
          </a:xfrm>
          <a:prstGeom prst="rect">
            <a:avLst/>
          </a:prstGeom>
        </p:spPr>
        <p:txBody>
          <a:bodyPr vert="horz" lIns="93004" tIns="46501" rIns="93004" bIns="4650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52658B2-1531-42AC-92CD-66B54C13EA9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784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658B2-1531-42AC-92CD-66B54C13EA9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744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59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166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927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351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891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4808">
              <a:defRPr/>
            </a:pPr>
            <a:endParaRPr lang="en-US" baseline="0" dirty="0" smtClean="0"/>
          </a:p>
          <a:p>
            <a:pPr defTabSz="964808">
              <a:defRPr/>
            </a:pPr>
            <a:endParaRPr lang="en-US" dirty="0" smtClean="0"/>
          </a:p>
          <a:p>
            <a:endParaRPr lang="en-US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028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4808">
              <a:defRPr/>
            </a:pPr>
            <a:endParaRPr lang="en-US" baseline="0" dirty="0" smtClean="0"/>
          </a:p>
          <a:p>
            <a:pPr defTabSz="964808">
              <a:defRPr/>
            </a:pPr>
            <a:endParaRPr lang="en-US" dirty="0" smtClean="0"/>
          </a:p>
          <a:p>
            <a:endParaRPr lang="en-US" i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894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4023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US">
                <a:solidFill>
                  <a:prstClr val="black"/>
                </a:solidFill>
              </a:rPr>
              <a:pPr/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08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951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2907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643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91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35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82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91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5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658B2-1531-42AC-92CD-66B54C13EA94}" type="slidenum">
              <a:rPr lang="en-GB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5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658B2-1531-42AC-92CD-66B54C13EA94}" type="slidenum">
              <a:rPr lang="en-GB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46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Date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43731F-D96C-4508-B676-2FDF97F1C2C5}" type="slidenum">
              <a:rPr lang="en-US">
                <a:solidFill>
                  <a:prstClr val="black"/>
                </a:solidFill>
              </a:rPr>
              <a:pPr/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9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217" marR="12699" lvl="1">
              <a:lnSpc>
                <a:spcPct val="100099"/>
              </a:lnSpc>
              <a:tabLst>
                <a:tab pos="286991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3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8" Type="http://schemas.openxmlformats.org/officeDocument/2006/relationships/tags" Target="../tags/tag220.xml"/><Relationship Id="rId3" Type="http://schemas.openxmlformats.org/officeDocument/2006/relationships/tags" Target="../tags/tag215.xml"/><Relationship Id="rId7" Type="http://schemas.openxmlformats.org/officeDocument/2006/relationships/tags" Target="../tags/tag219.xml"/><Relationship Id="rId2" Type="http://schemas.openxmlformats.org/officeDocument/2006/relationships/tags" Target="../tags/tag214.xml"/><Relationship Id="rId1" Type="http://schemas.openxmlformats.org/officeDocument/2006/relationships/tags" Target="../tags/tag213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9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slideMaster" Target="../slideMasters/slideMaster2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0" Type="http://schemas.openxmlformats.org/officeDocument/2006/relationships/tags" Target="../tags/tag38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tags" Target="../tags/tag52.xml"/><Relationship Id="rId5" Type="http://schemas.openxmlformats.org/officeDocument/2006/relationships/tags" Target="../tags/tag46.xml"/><Relationship Id="rId10" Type="http://schemas.openxmlformats.org/officeDocument/2006/relationships/tags" Target="../tags/tag51.xml"/><Relationship Id="rId4" Type="http://schemas.openxmlformats.org/officeDocument/2006/relationships/tags" Target="../tags/tag45.xml"/><Relationship Id="rId9" Type="http://schemas.openxmlformats.org/officeDocument/2006/relationships/tags" Target="../tags/tag50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56.xml"/><Relationship Id="rId9" Type="http://schemas.openxmlformats.org/officeDocument/2006/relationships/tags" Target="../tags/tag6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tags" Target="../tags/tag74.xml"/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12" Type="http://schemas.openxmlformats.org/officeDocument/2006/relationships/tags" Target="../tags/tag73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5" Type="http://schemas.openxmlformats.org/officeDocument/2006/relationships/tags" Target="../tags/tag66.xml"/><Relationship Id="rId10" Type="http://schemas.openxmlformats.org/officeDocument/2006/relationships/tags" Target="../tags/tag71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13" Type="http://schemas.openxmlformats.org/officeDocument/2006/relationships/tags" Target="../tags/tag87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12" Type="http://schemas.openxmlformats.org/officeDocument/2006/relationships/tags" Target="../tags/tag86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5" Type="http://schemas.openxmlformats.org/officeDocument/2006/relationships/tags" Target="../tags/tag79.xml"/><Relationship Id="rId10" Type="http://schemas.openxmlformats.org/officeDocument/2006/relationships/tags" Target="../tags/tag84.xml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13" Type="http://schemas.openxmlformats.org/officeDocument/2006/relationships/tags" Target="../tags/tag100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12" Type="http://schemas.openxmlformats.org/officeDocument/2006/relationships/tags" Target="../tags/tag99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11" Type="http://schemas.openxmlformats.org/officeDocument/2006/relationships/tags" Target="../tags/tag98.xml"/><Relationship Id="rId5" Type="http://schemas.openxmlformats.org/officeDocument/2006/relationships/tags" Target="../tags/tag92.xml"/><Relationship Id="rId15" Type="http://schemas.openxmlformats.org/officeDocument/2006/relationships/slideMaster" Target="../slideMasters/slideMaster2.xml"/><Relationship Id="rId10" Type="http://schemas.openxmlformats.org/officeDocument/2006/relationships/tags" Target="../tags/tag97.xml"/><Relationship Id="rId4" Type="http://schemas.openxmlformats.org/officeDocument/2006/relationships/tags" Target="../tags/tag91.xml"/><Relationship Id="rId9" Type="http://schemas.openxmlformats.org/officeDocument/2006/relationships/tags" Target="../tags/tag96.xml"/><Relationship Id="rId14" Type="http://schemas.openxmlformats.org/officeDocument/2006/relationships/tags" Target="../tags/tag101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11" Type="http://schemas.openxmlformats.org/officeDocument/2006/relationships/tags" Target="../tags/tag112.xml"/><Relationship Id="rId5" Type="http://schemas.openxmlformats.org/officeDocument/2006/relationships/tags" Target="../tags/tag106.xml"/><Relationship Id="rId10" Type="http://schemas.openxmlformats.org/officeDocument/2006/relationships/tags" Target="../tags/tag111.xml"/><Relationship Id="rId4" Type="http://schemas.openxmlformats.org/officeDocument/2006/relationships/tags" Target="../tags/tag105.xml"/><Relationship Id="rId9" Type="http://schemas.openxmlformats.org/officeDocument/2006/relationships/tags" Target="../tags/tag110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3" Type="http://schemas.openxmlformats.org/officeDocument/2006/relationships/tags" Target="../tags/tag115.xml"/><Relationship Id="rId7" Type="http://schemas.openxmlformats.org/officeDocument/2006/relationships/tags" Target="../tags/tag11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5" Type="http://schemas.openxmlformats.org/officeDocument/2006/relationships/tags" Target="../tags/tag117.xml"/><Relationship Id="rId10" Type="http://schemas.openxmlformats.org/officeDocument/2006/relationships/tags" Target="../tags/tag122.xml"/><Relationship Id="rId4" Type="http://schemas.openxmlformats.org/officeDocument/2006/relationships/tags" Target="../tags/tag116.xml"/><Relationship Id="rId9" Type="http://schemas.openxmlformats.org/officeDocument/2006/relationships/tags" Target="../tags/tag12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27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31.xml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5" Type="http://schemas.openxmlformats.org/officeDocument/2006/relationships/tags" Target="../tags/tag136.xml"/><Relationship Id="rId10" Type="http://schemas.openxmlformats.org/officeDocument/2006/relationships/tags" Target="../tags/tag141.xml"/><Relationship Id="rId4" Type="http://schemas.openxmlformats.org/officeDocument/2006/relationships/tags" Target="../tags/tag135.xml"/><Relationship Id="rId9" Type="http://schemas.openxmlformats.org/officeDocument/2006/relationships/tags" Target="../tags/tag140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9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3" Type="http://schemas.openxmlformats.org/officeDocument/2006/relationships/tags" Target="../tags/tag153.xml"/><Relationship Id="rId7" Type="http://schemas.openxmlformats.org/officeDocument/2006/relationships/tags" Target="../tags/tag157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5" Type="http://schemas.openxmlformats.org/officeDocument/2006/relationships/tags" Target="../tags/tag155.xml"/><Relationship Id="rId10" Type="http://schemas.openxmlformats.org/officeDocument/2006/relationships/tags" Target="../tags/tag160.xml"/><Relationship Id="rId4" Type="http://schemas.openxmlformats.org/officeDocument/2006/relationships/tags" Target="../tags/tag154.xml"/><Relationship Id="rId9" Type="http://schemas.openxmlformats.org/officeDocument/2006/relationships/tags" Target="../tags/tag15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tags" Target="../tags/tag169.xml"/><Relationship Id="rId3" Type="http://schemas.openxmlformats.org/officeDocument/2006/relationships/tags" Target="../tags/tag164.xml"/><Relationship Id="rId7" Type="http://schemas.openxmlformats.org/officeDocument/2006/relationships/tags" Target="../tags/tag168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6" Type="http://schemas.openxmlformats.org/officeDocument/2006/relationships/tags" Target="../tags/tag167.xml"/><Relationship Id="rId11" Type="http://schemas.openxmlformats.org/officeDocument/2006/relationships/tags" Target="../tags/tag172.xml"/><Relationship Id="rId5" Type="http://schemas.openxmlformats.org/officeDocument/2006/relationships/tags" Target="../tags/tag166.xml"/><Relationship Id="rId10" Type="http://schemas.openxmlformats.org/officeDocument/2006/relationships/tags" Target="../tags/tag171.xml"/><Relationship Id="rId4" Type="http://schemas.openxmlformats.org/officeDocument/2006/relationships/tags" Target="../tags/tag165.xml"/><Relationship Id="rId9" Type="http://schemas.openxmlformats.org/officeDocument/2006/relationships/tags" Target="../tags/tag170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tags" Target="../tags/tag180.xml"/><Relationship Id="rId3" Type="http://schemas.openxmlformats.org/officeDocument/2006/relationships/tags" Target="../tags/tag175.xml"/><Relationship Id="rId7" Type="http://schemas.openxmlformats.org/officeDocument/2006/relationships/tags" Target="../tags/tag179.xml"/><Relationship Id="rId2" Type="http://schemas.openxmlformats.org/officeDocument/2006/relationships/tags" Target="../tags/tag174.xml"/><Relationship Id="rId1" Type="http://schemas.openxmlformats.org/officeDocument/2006/relationships/tags" Target="../tags/tag173.xml"/><Relationship Id="rId6" Type="http://schemas.openxmlformats.org/officeDocument/2006/relationships/tags" Target="../tags/tag178.xml"/><Relationship Id="rId5" Type="http://schemas.openxmlformats.org/officeDocument/2006/relationships/tags" Target="../tags/tag177.xml"/><Relationship Id="rId4" Type="http://schemas.openxmlformats.org/officeDocument/2006/relationships/tags" Target="../tags/tag176.xml"/><Relationship Id="rId9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tags" Target="../tags/tag188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9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tags" Target="../tags/tag196.xml"/><Relationship Id="rId3" Type="http://schemas.openxmlformats.org/officeDocument/2006/relationships/tags" Target="../tags/tag191.xml"/><Relationship Id="rId7" Type="http://schemas.openxmlformats.org/officeDocument/2006/relationships/tags" Target="../tags/tag195.xml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6" Type="http://schemas.openxmlformats.org/officeDocument/2006/relationships/tags" Target="../tags/tag194.xml"/><Relationship Id="rId5" Type="http://schemas.openxmlformats.org/officeDocument/2006/relationships/tags" Target="../tags/tag193.xml"/><Relationship Id="rId4" Type="http://schemas.openxmlformats.org/officeDocument/2006/relationships/tags" Target="../tags/tag192.xml"/><Relationship Id="rId9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tags" Target="../tags/tag204.xml"/><Relationship Id="rId3" Type="http://schemas.openxmlformats.org/officeDocument/2006/relationships/tags" Target="../tags/tag199.xml"/><Relationship Id="rId7" Type="http://schemas.openxmlformats.org/officeDocument/2006/relationships/tags" Target="../tags/tag203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5" Type="http://schemas.openxmlformats.org/officeDocument/2006/relationships/tags" Target="../tags/tag201.xml"/><Relationship Id="rId4" Type="http://schemas.openxmlformats.org/officeDocument/2006/relationships/tags" Target="../tags/tag200.xml"/><Relationship Id="rId9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8" Type="http://schemas.openxmlformats.org/officeDocument/2006/relationships/tags" Target="../tags/tag212.xml"/><Relationship Id="rId3" Type="http://schemas.openxmlformats.org/officeDocument/2006/relationships/tags" Target="../tags/tag207.xml"/><Relationship Id="rId7" Type="http://schemas.openxmlformats.org/officeDocument/2006/relationships/tags" Target="../tags/tag211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6" Type="http://schemas.openxmlformats.org/officeDocument/2006/relationships/tags" Target="../tags/tag210.xml"/><Relationship Id="rId5" Type="http://schemas.openxmlformats.org/officeDocument/2006/relationships/tags" Target="../tags/tag209.xml"/><Relationship Id="rId4" Type="http://schemas.openxmlformats.org/officeDocument/2006/relationships/tags" Target="../tags/tag208.xml"/><Relationship Id="rId9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1752600" y="0"/>
            <a:ext cx="7391400" cy="6172200"/>
            <a:chOff x="1752600" y="0"/>
            <a:chExt cx="7391400" cy="6172200"/>
          </a:xfrm>
        </p:grpSpPr>
        <p:sp>
          <p:nvSpPr>
            <p:cNvPr id="6" name="Rectangle 158"/>
            <p:cNvSpPr>
              <a:spLocks noChangeArrowheads="1"/>
            </p:cNvSpPr>
            <p:nvPr userDrawn="1"/>
          </p:nvSpPr>
          <p:spPr bwMode="gray">
            <a:xfrm>
              <a:off x="1752600" y="685800"/>
              <a:ext cx="5638800" cy="220980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7" name="Rectangle 159"/>
            <p:cNvSpPr>
              <a:spLocks noChangeArrowheads="1"/>
            </p:cNvSpPr>
            <p:nvPr userDrawn="1"/>
          </p:nvSpPr>
          <p:spPr bwMode="gray">
            <a:xfrm>
              <a:off x="8077200" y="2895600"/>
              <a:ext cx="619125" cy="327660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8" name="Rectangle 153"/>
            <p:cNvSpPr>
              <a:spLocks noChangeArrowheads="1"/>
            </p:cNvSpPr>
            <p:nvPr/>
          </p:nvSpPr>
          <p:spPr bwMode="gray">
            <a:xfrm>
              <a:off x="8686800" y="2895600"/>
              <a:ext cx="457200" cy="3276600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9" name="Rectangle 156"/>
            <p:cNvSpPr>
              <a:spLocks noChangeArrowheads="1"/>
            </p:cNvSpPr>
            <p:nvPr userDrawn="1"/>
          </p:nvSpPr>
          <p:spPr bwMode="gray">
            <a:xfrm>
              <a:off x="1752600" y="0"/>
              <a:ext cx="5638800" cy="685800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0" name="Rectangle 160"/>
            <p:cNvSpPr>
              <a:spLocks noChangeArrowheads="1"/>
            </p:cNvSpPr>
            <p:nvPr userDrawn="1"/>
          </p:nvSpPr>
          <p:spPr bwMode="gray">
            <a:xfrm>
              <a:off x="7391400" y="2895600"/>
              <a:ext cx="685800" cy="3276600"/>
            </a:xfrm>
            <a:prstGeom prst="rect">
              <a:avLst/>
            </a:prstGeom>
            <a:solidFill>
              <a:srgbClr val="D139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1" name="Rectangle 30"/>
            <p:cNvSpPr/>
            <p:nvPr userDrawn="1"/>
          </p:nvSpPr>
          <p:spPr bwMode="gray">
            <a:xfrm>
              <a:off x="1752600" y="2895600"/>
              <a:ext cx="5638800" cy="3276600"/>
            </a:xfrm>
            <a:prstGeom prst="rect">
              <a:avLst/>
            </a:prstGeom>
            <a:solidFill>
              <a:srgbClr val="C2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2" name="Rectangle 155"/>
            <p:cNvSpPr>
              <a:spLocks noChangeArrowheads="1"/>
            </p:cNvSpPr>
            <p:nvPr userDrawn="1"/>
          </p:nvSpPr>
          <p:spPr bwMode="gray">
            <a:xfrm>
              <a:off x="7391400" y="685800"/>
              <a:ext cx="685800" cy="2209800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984250" y="6172200"/>
            <a:ext cx="914400" cy="463550"/>
            <a:chOff x="984250" y="6172200"/>
            <a:chExt cx="914400" cy="463550"/>
          </a:xfrm>
        </p:grpSpPr>
        <p:sp>
          <p:nvSpPr>
            <p:cNvPr id="14" name="Rectangle 37"/>
            <p:cNvSpPr>
              <a:spLocks noChangeArrowheads="1"/>
            </p:cNvSpPr>
            <p:nvPr userDrawn="1"/>
          </p:nvSpPr>
          <p:spPr bwMode="black">
            <a:xfrm>
              <a:off x="1524000" y="6172200"/>
              <a:ext cx="228600" cy="46038"/>
            </a:xfrm>
            <a:prstGeom prst="rect">
              <a:avLst/>
            </a:prstGeom>
            <a:solidFill>
              <a:srgbClr val="A10000"/>
            </a:solidFill>
            <a:ln w="0">
              <a:solidFill>
                <a:srgbClr val="A1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21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4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6064E841-FD92-413E-8029-B1BBBFD1922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416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61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ADBAAC91-88B7-42A7-A11B-609D4DFD884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Georgia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218955749"/>
      </p:ext>
    </p:extLst>
  </p:cSld>
  <p:clrMapOvr>
    <a:masterClrMapping/>
  </p:clrMapOvr>
  <p:transition>
    <p:fade thruBlk="1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8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6F1DE899-FC0F-443B-9345-94260D4D771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Georgia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667244366"/>
      </p:ext>
    </p:extLst>
  </p:cSld>
  <p:clrMapOvr>
    <a:masterClrMapping/>
  </p:clrMapOvr>
  <p:transition>
    <p:fade thruBlk="1"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3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7DF4ACF1-ED5B-4167-8C25-F3B3E9A7C8E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Georgia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19805091"/>
      </p:ext>
    </p:extLst>
  </p:cSld>
  <p:clrMapOvr>
    <a:masterClrMapping/>
  </p:clrMapOvr>
  <p:transition>
    <p:fade thruBlk="1"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3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2B7A5CAE-47D6-4CCA-BF0D-41A83153D5F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Georgia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088829594"/>
      </p:ext>
    </p:extLst>
  </p:cSld>
  <p:clrMapOvr>
    <a:masterClrMapping/>
  </p:clrMapOvr>
  <p:transition>
    <p:fade thruBlk="1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3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7451E2B2-C219-4570-AA2C-596645E44CE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Georgia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570676074"/>
      </p:ext>
    </p:extLst>
  </p:cSld>
  <p:clrMapOvr>
    <a:masterClrMapping/>
  </p:clrMapOvr>
  <p:transition>
    <p:fade thruBlk="1"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29"/>
          <p:cNvCxnSpPr/>
          <p:nvPr/>
        </p:nvCxnSpPr>
        <p:spPr>
          <a:xfrm rot="5400000" flipH="1" flipV="1">
            <a:off x="5791200" y="-2057400"/>
            <a:ext cx="152400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7EF8FA80-4E52-43B4-903D-DC8CD2795E9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354641147"/>
      </p:ext>
    </p:extLst>
  </p:cSld>
  <p:clrMapOvr>
    <a:masterClrMapping/>
  </p:clrMapOvr>
  <p:transition>
    <p:fade thruBlk="1"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9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2B63D979-CB42-4F54-A443-0CC08983274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533543740"/>
      </p:ext>
    </p:extLst>
  </p:cSld>
  <p:clrMapOvr>
    <a:masterClrMapping/>
  </p:clrMapOvr>
  <p:transition>
    <p:fade thruBlk="1"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309668"/>
      </p:ext>
    </p:extLst>
  </p:cSld>
  <p:clrMapOvr>
    <a:masterClrMapping/>
  </p:clrMapOvr>
  <p:transition>
    <p:fade thruBlk="1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EDD71F15-09A0-4EC4-8CAA-94DC65A9EBE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440287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DD71F15-09A0-4EC4-8CAA-94DC65A9EB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Arial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711A8DE9-4E20-4C82-AB5E-AFC2A8A5393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781438937"/>
      </p:ext>
    </p:extLst>
  </p:cSld>
  <p:clrMapOvr>
    <a:masterClrMapping/>
  </p:clrMapOvr>
  <p:transition>
    <p:fade thruBlk="1"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Georgia"/>
              </a:rPr>
              <a:t>PwC</a:t>
            </a:r>
            <a:endParaRPr lang="en-US" sz="1000" dirty="0" smtClean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086600" y="6477000"/>
            <a:ext cx="1527048" cy="152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6064E841-FD92-413E-8029-B1BBBFD1922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7"/>
          </p:nvPr>
        </p:nvSpPr>
        <p:spPr>
          <a:xfrm>
            <a:off x="530352" y="6324600"/>
            <a:ext cx="5260848" cy="150876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ate Placeholder 19"/>
          <p:cNvSpPr>
            <a:spLocks noGrp="1"/>
          </p:cNvSpPr>
          <p:nvPr>
            <p:ph type="dt" sz="half" idx="16"/>
          </p:nvPr>
        </p:nvSpPr>
        <p:spPr>
          <a:xfrm>
            <a:off x="7086600" y="6324600"/>
            <a:ext cx="1524000" cy="152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88379"/>
      </p:ext>
    </p:extLst>
  </p:cSld>
  <p:clrMapOvr>
    <a:masterClrMapping/>
  </p:clrMapOvr>
  <p:transition>
    <p:fade thruBlk="1"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1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1"/>
            <a:ext cx="8077200" cy="106679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105943337"/>
      </p:ext>
    </p:extLst>
  </p:cSld>
  <p:clrMapOvr>
    <a:masterClrMapping/>
  </p:clrMapOvr>
  <p:transition>
    <p:fade thruBlk="1"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0"/>
            <a:ext cx="80772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285332349"/>
      </p:ext>
    </p:extLst>
  </p:cSld>
  <p:clrMapOvr>
    <a:masterClrMapping/>
  </p:clrMapOvr>
  <p:transition>
    <p:fade thruBlk="1"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11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June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Power and Utilities Industry Executive Webcast Series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C564C93-6FDC-477D-B265-730F96FD2E7E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FFFFFF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632028798"/>
      </p:ext>
    </p:extLst>
  </p:cSld>
  <p:clrMapOvr>
    <a:masterClrMapping/>
  </p:clrMapOvr>
  <p:transition>
    <p:fade thruBlk="1"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 userDrawn="1"/>
        </p:nvGrpSpPr>
        <p:grpSpPr>
          <a:xfrm>
            <a:off x="1752600" y="5791200"/>
            <a:ext cx="446088" cy="381000"/>
            <a:chOff x="1752600" y="5791200"/>
            <a:chExt cx="446088" cy="381000"/>
          </a:xfrm>
        </p:grpSpPr>
        <p:sp>
          <p:nvSpPr>
            <p:cNvPr id="6" name="Rectangle 25"/>
            <p:cNvSpPr>
              <a:spLocks noChangeArrowheads="1"/>
            </p:cNvSpPr>
            <p:nvPr userDrawn="1"/>
          </p:nvSpPr>
          <p:spPr bwMode="gray">
            <a:xfrm>
              <a:off x="2141538" y="6064250"/>
              <a:ext cx="57150" cy="107950"/>
            </a:xfrm>
            <a:prstGeom prst="rect">
              <a:avLst/>
            </a:prstGeom>
            <a:solidFill>
              <a:srgbClr val="F445F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Rectangle 26"/>
            <p:cNvSpPr>
              <a:spLocks noChangeArrowheads="1"/>
            </p:cNvSpPr>
            <p:nvPr userDrawn="1"/>
          </p:nvSpPr>
          <p:spPr bwMode="gray">
            <a:xfrm>
              <a:off x="1979613" y="5834063"/>
              <a:ext cx="44450" cy="66675"/>
            </a:xfrm>
            <a:prstGeom prst="rect">
              <a:avLst/>
            </a:prstGeom>
            <a:solidFill>
              <a:srgbClr val="F6B67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 userDrawn="1"/>
          </p:nvSpPr>
          <p:spPr bwMode="gray">
            <a:xfrm>
              <a:off x="1752600" y="5791200"/>
              <a:ext cx="227013" cy="42863"/>
            </a:xfrm>
            <a:prstGeom prst="rect">
              <a:avLst/>
            </a:prstGeom>
            <a:solidFill>
              <a:srgbClr val="F48F1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 userDrawn="1"/>
          </p:nvSpPr>
          <p:spPr bwMode="gray">
            <a:xfrm>
              <a:off x="1752600" y="5834063"/>
              <a:ext cx="227013" cy="66675"/>
            </a:xfrm>
            <a:prstGeom prst="rect">
              <a:avLst/>
            </a:prstGeom>
            <a:solidFill>
              <a:srgbClr val="EB660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Rectangle 29"/>
            <p:cNvSpPr>
              <a:spLocks noChangeArrowheads="1"/>
            </p:cNvSpPr>
            <p:nvPr userDrawn="1"/>
          </p:nvSpPr>
          <p:spPr bwMode="gray">
            <a:xfrm>
              <a:off x="2024063" y="5900738"/>
              <a:ext cx="117475" cy="163512"/>
            </a:xfrm>
            <a:prstGeom prst="rect">
              <a:avLst/>
            </a:prstGeom>
            <a:solidFill>
              <a:srgbClr val="F3BF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Rectangle 30"/>
            <p:cNvSpPr>
              <a:spLocks noChangeArrowheads="1"/>
            </p:cNvSpPr>
            <p:nvPr userDrawn="1"/>
          </p:nvSpPr>
          <p:spPr bwMode="gray">
            <a:xfrm>
              <a:off x="2024063" y="6064250"/>
              <a:ext cx="117475" cy="107950"/>
            </a:xfrm>
            <a:prstGeom prst="rect">
              <a:avLst/>
            </a:prstGeom>
            <a:solidFill>
              <a:srgbClr val="E934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Rectangle 31"/>
            <p:cNvSpPr>
              <a:spLocks noChangeArrowheads="1"/>
            </p:cNvSpPr>
            <p:nvPr userDrawn="1"/>
          </p:nvSpPr>
          <p:spPr bwMode="gray">
            <a:xfrm>
              <a:off x="1979613" y="5900738"/>
              <a:ext cx="44450" cy="163512"/>
            </a:xfrm>
            <a:prstGeom prst="rect">
              <a:avLst/>
            </a:prstGeom>
            <a:solidFill>
              <a:srgbClr val="EA88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Rectangle 32"/>
            <p:cNvSpPr>
              <a:spLocks noChangeArrowheads="1"/>
            </p:cNvSpPr>
            <p:nvPr userDrawn="1"/>
          </p:nvSpPr>
          <p:spPr bwMode="gray">
            <a:xfrm>
              <a:off x="1979613" y="6064250"/>
              <a:ext cx="44450" cy="107950"/>
            </a:xfrm>
            <a:prstGeom prst="rect">
              <a:avLst/>
            </a:prstGeom>
            <a:solidFill>
              <a:srgbClr val="E025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Freeform 33"/>
            <p:cNvSpPr>
              <a:spLocks/>
            </p:cNvSpPr>
            <p:nvPr userDrawn="1"/>
          </p:nvSpPr>
          <p:spPr bwMode="gray">
            <a:xfrm>
              <a:off x="1752600" y="5900738"/>
              <a:ext cx="227013" cy="1635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9" y="0"/>
                </a:cxn>
                <a:cxn ang="0">
                  <a:pos x="159" y="120"/>
                </a:cxn>
                <a:cxn ang="0">
                  <a:pos x="99" y="120"/>
                </a:cxn>
                <a:cxn ang="0">
                  <a:pos x="99" y="80"/>
                </a:cxn>
                <a:cxn ang="0">
                  <a:pos x="0" y="80"/>
                </a:cxn>
                <a:cxn ang="0">
                  <a:pos x="0" y="0"/>
                </a:cxn>
              </a:cxnLst>
              <a:rect l="0" t="0" r="r" b="b"/>
              <a:pathLst>
                <a:path w="159" h="120">
                  <a:moveTo>
                    <a:pt x="0" y="0"/>
                  </a:moveTo>
                  <a:lnTo>
                    <a:pt x="159" y="0"/>
                  </a:lnTo>
                  <a:lnTo>
                    <a:pt x="159" y="120"/>
                  </a:lnTo>
                  <a:lnTo>
                    <a:pt x="99" y="120"/>
                  </a:lnTo>
                  <a:lnTo>
                    <a:pt x="99" y="8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4C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Rectangle 34"/>
            <p:cNvSpPr>
              <a:spLocks noChangeArrowheads="1"/>
            </p:cNvSpPr>
            <p:nvPr userDrawn="1"/>
          </p:nvSpPr>
          <p:spPr bwMode="gray">
            <a:xfrm>
              <a:off x="1893888" y="6064250"/>
              <a:ext cx="85725" cy="107950"/>
            </a:xfrm>
            <a:prstGeom prst="rect">
              <a:avLst/>
            </a:prstGeom>
            <a:solidFill>
              <a:srgbClr val="D614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Rectangle 35"/>
            <p:cNvSpPr>
              <a:spLocks noChangeArrowheads="1"/>
            </p:cNvSpPr>
            <p:nvPr userDrawn="1"/>
          </p:nvSpPr>
          <p:spPr bwMode="gray">
            <a:xfrm>
              <a:off x="1752600" y="6010275"/>
              <a:ext cx="141288" cy="53975"/>
            </a:xfrm>
            <a:prstGeom prst="rect">
              <a:avLst/>
            </a:prstGeom>
            <a:solidFill>
              <a:srgbClr val="C93C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Rectangle 36"/>
            <p:cNvSpPr>
              <a:spLocks noChangeArrowheads="1"/>
            </p:cNvSpPr>
            <p:nvPr userDrawn="1"/>
          </p:nvSpPr>
          <p:spPr bwMode="gray">
            <a:xfrm>
              <a:off x="1752600" y="6064250"/>
              <a:ext cx="141288" cy="107950"/>
            </a:xfrm>
            <a:prstGeom prst="rect">
              <a:avLst/>
            </a:prstGeom>
            <a:solidFill>
              <a:srgbClr val="C01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Rectangle 25"/>
            <p:cNvSpPr>
              <a:spLocks noChangeArrowheads="1"/>
            </p:cNvSpPr>
            <p:nvPr/>
          </p:nvSpPr>
          <p:spPr bwMode="gray">
            <a:xfrm>
              <a:off x="2141538" y="6064250"/>
              <a:ext cx="57150" cy="107950"/>
            </a:xfrm>
            <a:prstGeom prst="rect">
              <a:avLst/>
            </a:prstGeom>
            <a:solidFill>
              <a:srgbClr val="F445F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Rectangle 26"/>
            <p:cNvSpPr>
              <a:spLocks noChangeArrowheads="1"/>
            </p:cNvSpPr>
            <p:nvPr/>
          </p:nvSpPr>
          <p:spPr bwMode="gray">
            <a:xfrm>
              <a:off x="1979613" y="5834063"/>
              <a:ext cx="44450" cy="66675"/>
            </a:xfrm>
            <a:prstGeom prst="rect">
              <a:avLst/>
            </a:prstGeom>
            <a:solidFill>
              <a:srgbClr val="F6B67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gray">
            <a:xfrm>
              <a:off x="1752600" y="5791200"/>
              <a:ext cx="227013" cy="42863"/>
            </a:xfrm>
            <a:prstGeom prst="rect">
              <a:avLst/>
            </a:prstGeom>
            <a:solidFill>
              <a:srgbClr val="F48F1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gray">
            <a:xfrm>
              <a:off x="1752600" y="5834063"/>
              <a:ext cx="227013" cy="66675"/>
            </a:xfrm>
            <a:prstGeom prst="rect">
              <a:avLst/>
            </a:prstGeom>
            <a:solidFill>
              <a:srgbClr val="EB660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gray">
            <a:xfrm>
              <a:off x="2024063" y="5900738"/>
              <a:ext cx="117475" cy="163512"/>
            </a:xfrm>
            <a:prstGeom prst="rect">
              <a:avLst/>
            </a:prstGeom>
            <a:solidFill>
              <a:srgbClr val="F3BF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gray">
            <a:xfrm>
              <a:off x="2024063" y="6064250"/>
              <a:ext cx="117475" cy="107950"/>
            </a:xfrm>
            <a:prstGeom prst="rect">
              <a:avLst/>
            </a:prstGeom>
            <a:solidFill>
              <a:srgbClr val="E934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Rectangle 31"/>
            <p:cNvSpPr>
              <a:spLocks noChangeArrowheads="1"/>
            </p:cNvSpPr>
            <p:nvPr/>
          </p:nvSpPr>
          <p:spPr bwMode="gray">
            <a:xfrm>
              <a:off x="1979613" y="5900738"/>
              <a:ext cx="44450" cy="163512"/>
            </a:xfrm>
            <a:prstGeom prst="rect">
              <a:avLst/>
            </a:prstGeom>
            <a:solidFill>
              <a:srgbClr val="EA88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Rectangle 32"/>
            <p:cNvSpPr>
              <a:spLocks noChangeArrowheads="1"/>
            </p:cNvSpPr>
            <p:nvPr/>
          </p:nvSpPr>
          <p:spPr bwMode="gray">
            <a:xfrm>
              <a:off x="1979613" y="6064250"/>
              <a:ext cx="44450" cy="107950"/>
            </a:xfrm>
            <a:prstGeom prst="rect">
              <a:avLst/>
            </a:prstGeom>
            <a:solidFill>
              <a:srgbClr val="E025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gray">
            <a:xfrm>
              <a:off x="1752600" y="5900738"/>
              <a:ext cx="227013" cy="1635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9" y="0"/>
                </a:cxn>
                <a:cxn ang="0">
                  <a:pos x="159" y="120"/>
                </a:cxn>
                <a:cxn ang="0">
                  <a:pos x="99" y="120"/>
                </a:cxn>
                <a:cxn ang="0">
                  <a:pos x="99" y="80"/>
                </a:cxn>
                <a:cxn ang="0">
                  <a:pos x="0" y="80"/>
                </a:cxn>
                <a:cxn ang="0">
                  <a:pos x="0" y="0"/>
                </a:cxn>
              </a:cxnLst>
              <a:rect l="0" t="0" r="r" b="b"/>
              <a:pathLst>
                <a:path w="159" h="120">
                  <a:moveTo>
                    <a:pt x="0" y="0"/>
                  </a:moveTo>
                  <a:lnTo>
                    <a:pt x="159" y="0"/>
                  </a:lnTo>
                  <a:lnTo>
                    <a:pt x="159" y="120"/>
                  </a:lnTo>
                  <a:lnTo>
                    <a:pt x="99" y="120"/>
                  </a:lnTo>
                  <a:lnTo>
                    <a:pt x="99" y="8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4C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" name="Rectangle 34"/>
            <p:cNvSpPr>
              <a:spLocks noChangeArrowheads="1"/>
            </p:cNvSpPr>
            <p:nvPr/>
          </p:nvSpPr>
          <p:spPr bwMode="gray">
            <a:xfrm>
              <a:off x="1893888" y="6064250"/>
              <a:ext cx="85725" cy="107950"/>
            </a:xfrm>
            <a:prstGeom prst="rect">
              <a:avLst/>
            </a:prstGeom>
            <a:solidFill>
              <a:srgbClr val="D614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Rectangle 35"/>
            <p:cNvSpPr>
              <a:spLocks noChangeArrowheads="1"/>
            </p:cNvSpPr>
            <p:nvPr/>
          </p:nvSpPr>
          <p:spPr bwMode="gray">
            <a:xfrm>
              <a:off x="1752600" y="6010275"/>
              <a:ext cx="141288" cy="53975"/>
            </a:xfrm>
            <a:prstGeom prst="rect">
              <a:avLst/>
            </a:prstGeom>
            <a:solidFill>
              <a:srgbClr val="C93C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" name="Rectangle 36"/>
            <p:cNvSpPr>
              <a:spLocks noChangeArrowheads="1"/>
            </p:cNvSpPr>
            <p:nvPr/>
          </p:nvSpPr>
          <p:spPr bwMode="gray">
            <a:xfrm>
              <a:off x="1752600" y="6064250"/>
              <a:ext cx="141288" cy="107950"/>
            </a:xfrm>
            <a:prstGeom prst="rect">
              <a:avLst/>
            </a:prstGeom>
            <a:solidFill>
              <a:srgbClr val="C01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5" name="Group 34"/>
          <p:cNvGrpSpPr/>
          <p:nvPr userDrawn="1"/>
        </p:nvGrpSpPr>
        <p:grpSpPr>
          <a:xfrm>
            <a:off x="984250" y="6172200"/>
            <a:ext cx="914400" cy="463550"/>
            <a:chOff x="984250" y="6172200"/>
            <a:chExt cx="914400" cy="463550"/>
          </a:xfrm>
        </p:grpSpPr>
        <p:sp>
          <p:nvSpPr>
            <p:cNvPr id="31" name="Rectangle 37"/>
            <p:cNvSpPr>
              <a:spLocks noChangeArrowheads="1"/>
            </p:cNvSpPr>
            <p:nvPr userDrawn="1"/>
          </p:nvSpPr>
          <p:spPr bwMode="black">
            <a:xfrm>
              <a:off x="1524000" y="6172200"/>
              <a:ext cx="228600" cy="46038"/>
            </a:xfrm>
            <a:prstGeom prst="rect">
              <a:avLst/>
            </a:prstGeom>
            <a:solidFill>
              <a:srgbClr val="A10000"/>
            </a:solidFill>
            <a:ln w="0">
              <a:solidFill>
                <a:srgbClr val="A1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33" name="Shape 140"/>
          <p:cNvCxnSpPr/>
          <p:nvPr userDrawn="1"/>
        </p:nvCxnSpPr>
        <p:spPr>
          <a:xfrm rot="5400000" flipH="1" flipV="1">
            <a:off x="5095875" y="-2733675"/>
            <a:ext cx="152400" cy="683895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 userDrawn="1">
            <p:ph type="ctrTitle"/>
          </p:nvPr>
        </p:nvSpPr>
        <p:spPr bwMode="black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43" name="Subtitle 2"/>
          <p:cNvSpPr>
            <a:spLocks noGrp="1"/>
          </p:cNvSpPr>
          <p:nvPr userDrawn="1">
            <p:ph type="subTitle" idx="1"/>
          </p:nvPr>
        </p:nvSpPr>
        <p:spPr bwMode="black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44" name="Text Placeholder 31"/>
          <p:cNvSpPr>
            <a:spLocks noGrp="1"/>
          </p:cNvSpPr>
          <p:nvPr userDrawn="1">
            <p:ph type="body" sz="quarter" idx="10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0597778"/>
      </p:ext>
    </p:extLst>
  </p:cSld>
  <p:clrMapOvr>
    <a:masterClrMapping/>
  </p:clrMapOvr>
  <p:transition>
    <p:fade thruBlk="1"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84250" y="0"/>
            <a:ext cx="8159750" cy="6635750"/>
            <a:chOff x="984250" y="0"/>
            <a:chExt cx="8159750" cy="6635750"/>
          </a:xfrm>
        </p:grpSpPr>
        <p:sp>
          <p:nvSpPr>
            <p:cNvPr id="7" name="Rectangle 158"/>
            <p:cNvSpPr>
              <a:spLocks noChangeArrowheads="1"/>
            </p:cNvSpPr>
            <p:nvPr userDrawn="1"/>
          </p:nvSpPr>
          <p:spPr bwMode="gray">
            <a:xfrm>
              <a:off x="1752600" y="685800"/>
              <a:ext cx="5638800" cy="220980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159"/>
            <p:cNvSpPr>
              <a:spLocks noChangeArrowheads="1"/>
            </p:cNvSpPr>
            <p:nvPr userDrawn="1"/>
          </p:nvSpPr>
          <p:spPr bwMode="gray">
            <a:xfrm>
              <a:off x="8077200" y="2895600"/>
              <a:ext cx="619125" cy="327660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Rectangle 153"/>
            <p:cNvSpPr>
              <a:spLocks noChangeArrowheads="1"/>
            </p:cNvSpPr>
            <p:nvPr/>
          </p:nvSpPr>
          <p:spPr bwMode="gray">
            <a:xfrm>
              <a:off x="8686800" y="2895600"/>
              <a:ext cx="457200" cy="3276600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Rectangle 156"/>
            <p:cNvSpPr>
              <a:spLocks noChangeArrowheads="1"/>
            </p:cNvSpPr>
            <p:nvPr userDrawn="1"/>
          </p:nvSpPr>
          <p:spPr bwMode="gray">
            <a:xfrm>
              <a:off x="1752600" y="0"/>
              <a:ext cx="5638800" cy="685800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Rectangle 160"/>
            <p:cNvSpPr>
              <a:spLocks noChangeArrowheads="1"/>
            </p:cNvSpPr>
            <p:nvPr userDrawn="1"/>
          </p:nvSpPr>
          <p:spPr bwMode="gray">
            <a:xfrm>
              <a:off x="7391400" y="2895600"/>
              <a:ext cx="685800" cy="3276600"/>
            </a:xfrm>
            <a:prstGeom prst="rect">
              <a:avLst/>
            </a:prstGeom>
            <a:solidFill>
              <a:srgbClr val="D139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Rectangle 35"/>
            <p:cNvSpPr/>
            <p:nvPr userDrawn="1"/>
          </p:nvSpPr>
          <p:spPr bwMode="gray">
            <a:xfrm>
              <a:off x="1752600" y="2895600"/>
              <a:ext cx="5638800" cy="3276600"/>
            </a:xfrm>
            <a:prstGeom prst="rect">
              <a:avLst/>
            </a:prstGeom>
            <a:solidFill>
              <a:srgbClr val="C2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Rectangle 155"/>
            <p:cNvSpPr>
              <a:spLocks noChangeArrowheads="1"/>
            </p:cNvSpPr>
            <p:nvPr userDrawn="1"/>
          </p:nvSpPr>
          <p:spPr bwMode="gray">
            <a:xfrm>
              <a:off x="7391400" y="685800"/>
              <a:ext cx="685800" cy="2209800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488950" y="2901950"/>
            <a:ext cx="1209675" cy="150813"/>
            <a:chOff x="488950" y="2901950"/>
            <a:chExt cx="1209675" cy="150813"/>
          </a:xfrm>
        </p:grpSpPr>
        <p:cxnSp>
          <p:nvCxnSpPr>
            <p:cNvPr id="16" name="Straight Connector 32"/>
            <p:cNvCxnSpPr/>
            <p:nvPr userDrawn="1"/>
          </p:nvCxnSpPr>
          <p:spPr bwMode="auto">
            <a:xfrm rot="10800000">
              <a:off x="488950" y="2901950"/>
              <a:ext cx="12096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33"/>
            <p:cNvCxnSpPr/>
            <p:nvPr userDrawn="1"/>
          </p:nvCxnSpPr>
          <p:spPr bwMode="auto">
            <a:xfrm rot="5400000">
              <a:off x="413543" y="2977357"/>
              <a:ext cx="150813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reeform 7"/>
          <p:cNvSpPr>
            <a:spLocks noEditPoints="1"/>
          </p:cNvSpPr>
          <p:nvPr userDrawn="1"/>
        </p:nvSpPr>
        <p:spPr bwMode="black">
          <a:xfrm>
            <a:off x="984250" y="6291263"/>
            <a:ext cx="914400" cy="344487"/>
          </a:xfrm>
          <a:custGeom>
            <a:avLst/>
            <a:gdLst/>
            <a:ahLst/>
            <a:cxnLst>
              <a:cxn ang="0">
                <a:pos x="581" y="233"/>
              </a:cxn>
              <a:cxn ang="0">
                <a:pos x="538" y="949"/>
              </a:cxn>
              <a:cxn ang="0">
                <a:pos x="630" y="946"/>
              </a:cxn>
              <a:cxn ang="0">
                <a:pos x="793" y="880"/>
              </a:cxn>
              <a:cxn ang="0">
                <a:pos x="886" y="728"/>
              </a:cxn>
              <a:cxn ang="0">
                <a:pos x="905" y="505"/>
              </a:cxn>
              <a:cxn ang="0">
                <a:pos x="850" y="329"/>
              </a:cxn>
              <a:cxn ang="0">
                <a:pos x="727" y="241"/>
              </a:cxn>
              <a:cxn ang="0">
                <a:pos x="521" y="3"/>
              </a:cxn>
              <a:cxn ang="0">
                <a:pos x="643" y="74"/>
              </a:cxn>
              <a:cxn ang="0">
                <a:pos x="761" y="24"/>
              </a:cxn>
              <a:cxn ang="0">
                <a:pos x="855" y="9"/>
              </a:cxn>
              <a:cxn ang="0">
                <a:pos x="1026" y="40"/>
              </a:cxn>
              <a:cxn ang="0">
                <a:pos x="1180" y="172"/>
              </a:cxn>
              <a:cxn ang="0">
                <a:pos x="1265" y="383"/>
              </a:cxn>
              <a:cxn ang="0">
                <a:pos x="1265" y="641"/>
              </a:cxn>
              <a:cxn ang="0">
                <a:pos x="1175" y="857"/>
              </a:cxn>
              <a:cxn ang="0">
                <a:pos x="1005" y="1006"/>
              </a:cxn>
              <a:cxn ang="0">
                <a:pos x="766" y="1074"/>
              </a:cxn>
              <a:cxn ang="0">
                <a:pos x="601" y="1074"/>
              </a:cxn>
              <a:cxn ang="0">
                <a:pos x="692" y="1447"/>
              </a:cxn>
              <a:cxn ang="0">
                <a:pos x="171" y="1408"/>
              </a:cxn>
              <a:cxn ang="0">
                <a:pos x="413" y="3"/>
              </a:cxn>
              <a:cxn ang="0">
                <a:pos x="3876" y="20"/>
              </a:cxn>
              <a:cxn ang="0">
                <a:pos x="4036" y="100"/>
              </a:cxn>
              <a:cxn ang="0">
                <a:pos x="4113" y="232"/>
              </a:cxn>
              <a:cxn ang="0">
                <a:pos x="4091" y="362"/>
              </a:cxn>
              <a:cxn ang="0">
                <a:pos x="3995" y="436"/>
              </a:cxn>
              <a:cxn ang="0">
                <a:pos x="3859" y="438"/>
              </a:cxn>
              <a:cxn ang="0">
                <a:pos x="3757" y="114"/>
              </a:cxn>
              <a:cxn ang="0">
                <a:pos x="3597" y="187"/>
              </a:cxn>
              <a:cxn ang="0">
                <a:pos x="3508" y="339"/>
              </a:cxn>
              <a:cxn ang="0">
                <a:pos x="3489" y="565"/>
              </a:cxn>
              <a:cxn ang="0">
                <a:pos x="3547" y="753"/>
              </a:cxn>
              <a:cxn ang="0">
                <a:pos x="3668" y="869"/>
              </a:cxn>
              <a:cxn ang="0">
                <a:pos x="3821" y="896"/>
              </a:cxn>
              <a:cxn ang="0">
                <a:pos x="3931" y="872"/>
              </a:cxn>
              <a:cxn ang="0">
                <a:pos x="4079" y="810"/>
              </a:cxn>
              <a:cxn ang="0">
                <a:pos x="4016" y="1024"/>
              </a:cxn>
              <a:cxn ang="0">
                <a:pos x="3830" y="1080"/>
              </a:cxn>
              <a:cxn ang="0">
                <a:pos x="3651" y="1095"/>
              </a:cxn>
              <a:cxn ang="0">
                <a:pos x="3426" y="1060"/>
              </a:cxn>
              <a:cxn ang="0">
                <a:pos x="3255" y="947"/>
              </a:cxn>
              <a:cxn ang="0">
                <a:pos x="3140" y="772"/>
              </a:cxn>
              <a:cxn ang="0">
                <a:pos x="3101" y="561"/>
              </a:cxn>
              <a:cxn ang="0">
                <a:pos x="3153" y="318"/>
              </a:cxn>
              <a:cxn ang="0">
                <a:pos x="3293" y="135"/>
              </a:cxn>
              <a:cxn ang="0">
                <a:pos x="3508" y="27"/>
              </a:cxn>
              <a:cxn ang="0">
                <a:pos x="2910" y="0"/>
              </a:cxn>
              <a:cxn ang="0">
                <a:pos x="3040" y="52"/>
              </a:cxn>
              <a:cxn ang="0">
                <a:pos x="3093" y="178"/>
              </a:cxn>
              <a:cxn ang="0">
                <a:pos x="3071" y="277"/>
              </a:cxn>
              <a:cxn ang="0">
                <a:pos x="3004" y="393"/>
              </a:cxn>
              <a:cxn ang="0">
                <a:pos x="2876" y="561"/>
              </a:cxn>
              <a:cxn ang="0">
                <a:pos x="1784" y="1078"/>
              </a:cxn>
              <a:cxn ang="0">
                <a:pos x="1313" y="118"/>
              </a:cxn>
              <a:cxn ang="0">
                <a:pos x="2247" y="25"/>
              </a:cxn>
              <a:cxn ang="0">
                <a:pos x="2759" y="62"/>
              </a:cxn>
              <a:cxn ang="0">
                <a:pos x="2872" y="4"/>
              </a:cxn>
            </a:cxnLst>
            <a:rect l="0" t="0" r="r" b="b"/>
            <a:pathLst>
              <a:path w="4127" h="1544">
                <a:moveTo>
                  <a:pt x="640" y="229"/>
                </a:moveTo>
                <a:lnTo>
                  <a:pt x="622" y="229"/>
                </a:lnTo>
                <a:lnTo>
                  <a:pt x="603" y="230"/>
                </a:lnTo>
                <a:lnTo>
                  <a:pt x="581" y="233"/>
                </a:lnTo>
                <a:lnTo>
                  <a:pt x="553" y="235"/>
                </a:lnTo>
                <a:lnTo>
                  <a:pt x="521" y="241"/>
                </a:lnTo>
                <a:lnTo>
                  <a:pt x="521" y="947"/>
                </a:lnTo>
                <a:lnTo>
                  <a:pt x="538" y="949"/>
                </a:lnTo>
                <a:lnTo>
                  <a:pt x="553" y="949"/>
                </a:lnTo>
                <a:lnTo>
                  <a:pt x="566" y="949"/>
                </a:lnTo>
                <a:lnTo>
                  <a:pt x="578" y="949"/>
                </a:lnTo>
                <a:lnTo>
                  <a:pt x="630" y="946"/>
                </a:lnTo>
                <a:lnTo>
                  <a:pt x="677" y="937"/>
                </a:lnTo>
                <a:lnTo>
                  <a:pt x="720" y="924"/>
                </a:lnTo>
                <a:lnTo>
                  <a:pt x="758" y="905"/>
                </a:lnTo>
                <a:lnTo>
                  <a:pt x="793" y="880"/>
                </a:lnTo>
                <a:lnTo>
                  <a:pt x="824" y="850"/>
                </a:lnTo>
                <a:lnTo>
                  <a:pt x="849" y="815"/>
                </a:lnTo>
                <a:lnTo>
                  <a:pt x="870" y="775"/>
                </a:lnTo>
                <a:lnTo>
                  <a:pt x="886" y="728"/>
                </a:lnTo>
                <a:lnTo>
                  <a:pt x="897" y="678"/>
                </a:lnTo>
                <a:lnTo>
                  <a:pt x="905" y="622"/>
                </a:lnTo>
                <a:lnTo>
                  <a:pt x="907" y="561"/>
                </a:lnTo>
                <a:lnTo>
                  <a:pt x="905" y="505"/>
                </a:lnTo>
                <a:lnTo>
                  <a:pt x="897" y="452"/>
                </a:lnTo>
                <a:lnTo>
                  <a:pt x="886" y="407"/>
                </a:lnTo>
                <a:lnTo>
                  <a:pt x="870" y="366"/>
                </a:lnTo>
                <a:lnTo>
                  <a:pt x="850" y="329"/>
                </a:lnTo>
                <a:lnTo>
                  <a:pt x="826" y="299"/>
                </a:lnTo>
                <a:lnTo>
                  <a:pt x="797" y="274"/>
                </a:lnTo>
                <a:lnTo>
                  <a:pt x="763" y="254"/>
                </a:lnTo>
                <a:lnTo>
                  <a:pt x="727" y="241"/>
                </a:lnTo>
                <a:lnTo>
                  <a:pt x="686" y="232"/>
                </a:lnTo>
                <a:lnTo>
                  <a:pt x="640" y="229"/>
                </a:lnTo>
                <a:close/>
                <a:moveTo>
                  <a:pt x="413" y="3"/>
                </a:moveTo>
                <a:lnTo>
                  <a:pt x="521" y="3"/>
                </a:lnTo>
                <a:lnTo>
                  <a:pt x="521" y="143"/>
                </a:lnTo>
                <a:lnTo>
                  <a:pt x="566" y="117"/>
                </a:lnTo>
                <a:lnTo>
                  <a:pt x="607" y="93"/>
                </a:lnTo>
                <a:lnTo>
                  <a:pt x="643" y="74"/>
                </a:lnTo>
                <a:lnTo>
                  <a:pt x="677" y="57"/>
                </a:lnTo>
                <a:lnTo>
                  <a:pt x="707" y="44"/>
                </a:lnTo>
                <a:lnTo>
                  <a:pt x="735" y="33"/>
                </a:lnTo>
                <a:lnTo>
                  <a:pt x="761" y="24"/>
                </a:lnTo>
                <a:lnTo>
                  <a:pt x="785" y="18"/>
                </a:lnTo>
                <a:lnTo>
                  <a:pt x="809" y="13"/>
                </a:lnTo>
                <a:lnTo>
                  <a:pt x="831" y="10"/>
                </a:lnTo>
                <a:lnTo>
                  <a:pt x="855" y="9"/>
                </a:lnTo>
                <a:lnTo>
                  <a:pt x="879" y="8"/>
                </a:lnTo>
                <a:lnTo>
                  <a:pt x="931" y="12"/>
                </a:lnTo>
                <a:lnTo>
                  <a:pt x="980" y="23"/>
                </a:lnTo>
                <a:lnTo>
                  <a:pt x="1026" y="40"/>
                </a:lnTo>
                <a:lnTo>
                  <a:pt x="1070" y="64"/>
                </a:lnTo>
                <a:lnTo>
                  <a:pt x="1110" y="94"/>
                </a:lnTo>
                <a:lnTo>
                  <a:pt x="1148" y="130"/>
                </a:lnTo>
                <a:lnTo>
                  <a:pt x="1180" y="172"/>
                </a:lnTo>
                <a:lnTo>
                  <a:pt x="1209" y="218"/>
                </a:lnTo>
                <a:lnTo>
                  <a:pt x="1233" y="268"/>
                </a:lnTo>
                <a:lnTo>
                  <a:pt x="1252" y="324"/>
                </a:lnTo>
                <a:lnTo>
                  <a:pt x="1265" y="383"/>
                </a:lnTo>
                <a:lnTo>
                  <a:pt x="1274" y="446"/>
                </a:lnTo>
                <a:lnTo>
                  <a:pt x="1278" y="512"/>
                </a:lnTo>
                <a:lnTo>
                  <a:pt x="1274" y="578"/>
                </a:lnTo>
                <a:lnTo>
                  <a:pt x="1265" y="641"/>
                </a:lnTo>
                <a:lnTo>
                  <a:pt x="1252" y="701"/>
                </a:lnTo>
                <a:lnTo>
                  <a:pt x="1232" y="756"/>
                </a:lnTo>
                <a:lnTo>
                  <a:pt x="1205" y="809"/>
                </a:lnTo>
                <a:lnTo>
                  <a:pt x="1175" y="857"/>
                </a:lnTo>
                <a:lnTo>
                  <a:pt x="1140" y="901"/>
                </a:lnTo>
                <a:lnTo>
                  <a:pt x="1099" y="941"/>
                </a:lnTo>
                <a:lnTo>
                  <a:pt x="1054" y="976"/>
                </a:lnTo>
                <a:lnTo>
                  <a:pt x="1005" y="1006"/>
                </a:lnTo>
                <a:lnTo>
                  <a:pt x="951" y="1031"/>
                </a:lnTo>
                <a:lnTo>
                  <a:pt x="894" y="1051"/>
                </a:lnTo>
                <a:lnTo>
                  <a:pt x="831" y="1065"/>
                </a:lnTo>
                <a:lnTo>
                  <a:pt x="766" y="1074"/>
                </a:lnTo>
                <a:lnTo>
                  <a:pt x="696" y="1078"/>
                </a:lnTo>
                <a:lnTo>
                  <a:pt x="670" y="1078"/>
                </a:lnTo>
                <a:lnTo>
                  <a:pt x="637" y="1076"/>
                </a:lnTo>
                <a:lnTo>
                  <a:pt x="601" y="1074"/>
                </a:lnTo>
                <a:lnTo>
                  <a:pt x="561" y="1071"/>
                </a:lnTo>
                <a:lnTo>
                  <a:pt x="521" y="1068"/>
                </a:lnTo>
                <a:lnTo>
                  <a:pt x="521" y="1408"/>
                </a:lnTo>
                <a:lnTo>
                  <a:pt x="692" y="1447"/>
                </a:lnTo>
                <a:lnTo>
                  <a:pt x="692" y="1544"/>
                </a:lnTo>
                <a:lnTo>
                  <a:pt x="18" y="1544"/>
                </a:lnTo>
                <a:lnTo>
                  <a:pt x="18" y="1447"/>
                </a:lnTo>
                <a:lnTo>
                  <a:pt x="171" y="1408"/>
                </a:lnTo>
                <a:lnTo>
                  <a:pt x="171" y="229"/>
                </a:lnTo>
                <a:lnTo>
                  <a:pt x="0" y="229"/>
                </a:lnTo>
                <a:lnTo>
                  <a:pt x="0" y="128"/>
                </a:lnTo>
                <a:lnTo>
                  <a:pt x="413" y="3"/>
                </a:lnTo>
                <a:close/>
                <a:moveTo>
                  <a:pt x="3711" y="0"/>
                </a:moveTo>
                <a:lnTo>
                  <a:pt x="3770" y="3"/>
                </a:lnTo>
                <a:lnTo>
                  <a:pt x="3825" y="9"/>
                </a:lnTo>
                <a:lnTo>
                  <a:pt x="3876" y="20"/>
                </a:lnTo>
                <a:lnTo>
                  <a:pt x="3923" y="34"/>
                </a:lnTo>
                <a:lnTo>
                  <a:pt x="3965" y="53"/>
                </a:lnTo>
                <a:lnTo>
                  <a:pt x="4004" y="75"/>
                </a:lnTo>
                <a:lnTo>
                  <a:pt x="4036" y="100"/>
                </a:lnTo>
                <a:lnTo>
                  <a:pt x="4064" y="129"/>
                </a:lnTo>
                <a:lnTo>
                  <a:pt x="4086" y="160"/>
                </a:lnTo>
                <a:lnTo>
                  <a:pt x="4103" y="194"/>
                </a:lnTo>
                <a:lnTo>
                  <a:pt x="4113" y="232"/>
                </a:lnTo>
                <a:lnTo>
                  <a:pt x="4117" y="271"/>
                </a:lnTo>
                <a:lnTo>
                  <a:pt x="4114" y="304"/>
                </a:lnTo>
                <a:lnTo>
                  <a:pt x="4105" y="334"/>
                </a:lnTo>
                <a:lnTo>
                  <a:pt x="4091" y="362"/>
                </a:lnTo>
                <a:lnTo>
                  <a:pt x="4074" y="387"/>
                </a:lnTo>
                <a:lnTo>
                  <a:pt x="4051" y="407"/>
                </a:lnTo>
                <a:lnTo>
                  <a:pt x="4025" y="423"/>
                </a:lnTo>
                <a:lnTo>
                  <a:pt x="3995" y="436"/>
                </a:lnTo>
                <a:lnTo>
                  <a:pt x="3961" y="443"/>
                </a:lnTo>
                <a:lnTo>
                  <a:pt x="3925" y="446"/>
                </a:lnTo>
                <a:lnTo>
                  <a:pt x="3891" y="444"/>
                </a:lnTo>
                <a:lnTo>
                  <a:pt x="3859" y="438"/>
                </a:lnTo>
                <a:lnTo>
                  <a:pt x="3826" y="428"/>
                </a:lnTo>
                <a:lnTo>
                  <a:pt x="3792" y="413"/>
                </a:lnTo>
                <a:lnTo>
                  <a:pt x="3757" y="394"/>
                </a:lnTo>
                <a:lnTo>
                  <a:pt x="3757" y="114"/>
                </a:lnTo>
                <a:lnTo>
                  <a:pt x="3711" y="125"/>
                </a:lnTo>
                <a:lnTo>
                  <a:pt x="3668" y="140"/>
                </a:lnTo>
                <a:lnTo>
                  <a:pt x="3631" y="162"/>
                </a:lnTo>
                <a:lnTo>
                  <a:pt x="3597" y="187"/>
                </a:lnTo>
                <a:lnTo>
                  <a:pt x="3568" y="218"/>
                </a:lnTo>
                <a:lnTo>
                  <a:pt x="3543" y="253"/>
                </a:lnTo>
                <a:lnTo>
                  <a:pt x="3523" y="294"/>
                </a:lnTo>
                <a:lnTo>
                  <a:pt x="3508" y="339"/>
                </a:lnTo>
                <a:lnTo>
                  <a:pt x="3497" y="391"/>
                </a:lnTo>
                <a:lnTo>
                  <a:pt x="3489" y="447"/>
                </a:lnTo>
                <a:lnTo>
                  <a:pt x="3487" y="507"/>
                </a:lnTo>
                <a:lnTo>
                  <a:pt x="3489" y="565"/>
                </a:lnTo>
                <a:lnTo>
                  <a:pt x="3497" y="617"/>
                </a:lnTo>
                <a:lnTo>
                  <a:pt x="3509" y="667"/>
                </a:lnTo>
                <a:lnTo>
                  <a:pt x="3526" y="712"/>
                </a:lnTo>
                <a:lnTo>
                  <a:pt x="3547" y="753"/>
                </a:lnTo>
                <a:lnTo>
                  <a:pt x="3571" y="790"/>
                </a:lnTo>
                <a:lnTo>
                  <a:pt x="3600" y="821"/>
                </a:lnTo>
                <a:lnTo>
                  <a:pt x="3632" y="847"/>
                </a:lnTo>
                <a:lnTo>
                  <a:pt x="3668" y="869"/>
                </a:lnTo>
                <a:lnTo>
                  <a:pt x="3707" y="885"/>
                </a:lnTo>
                <a:lnTo>
                  <a:pt x="3750" y="894"/>
                </a:lnTo>
                <a:lnTo>
                  <a:pt x="3795" y="897"/>
                </a:lnTo>
                <a:lnTo>
                  <a:pt x="3821" y="896"/>
                </a:lnTo>
                <a:lnTo>
                  <a:pt x="3847" y="894"/>
                </a:lnTo>
                <a:lnTo>
                  <a:pt x="3874" y="889"/>
                </a:lnTo>
                <a:lnTo>
                  <a:pt x="3901" y="881"/>
                </a:lnTo>
                <a:lnTo>
                  <a:pt x="3931" y="872"/>
                </a:lnTo>
                <a:lnTo>
                  <a:pt x="3964" y="861"/>
                </a:lnTo>
                <a:lnTo>
                  <a:pt x="3999" y="846"/>
                </a:lnTo>
                <a:lnTo>
                  <a:pt x="4036" y="830"/>
                </a:lnTo>
                <a:lnTo>
                  <a:pt x="4079" y="810"/>
                </a:lnTo>
                <a:lnTo>
                  <a:pt x="4127" y="787"/>
                </a:lnTo>
                <a:lnTo>
                  <a:pt x="4127" y="976"/>
                </a:lnTo>
                <a:lnTo>
                  <a:pt x="4069" y="1001"/>
                </a:lnTo>
                <a:lnTo>
                  <a:pt x="4016" y="1024"/>
                </a:lnTo>
                <a:lnTo>
                  <a:pt x="3966" y="1041"/>
                </a:lnTo>
                <a:lnTo>
                  <a:pt x="3919" y="1058"/>
                </a:lnTo>
                <a:lnTo>
                  <a:pt x="3874" y="1070"/>
                </a:lnTo>
                <a:lnTo>
                  <a:pt x="3830" y="1080"/>
                </a:lnTo>
                <a:lnTo>
                  <a:pt x="3786" y="1086"/>
                </a:lnTo>
                <a:lnTo>
                  <a:pt x="3742" y="1091"/>
                </a:lnTo>
                <a:lnTo>
                  <a:pt x="3697" y="1094"/>
                </a:lnTo>
                <a:lnTo>
                  <a:pt x="3651" y="1095"/>
                </a:lnTo>
                <a:lnTo>
                  <a:pt x="3588" y="1093"/>
                </a:lnTo>
                <a:lnTo>
                  <a:pt x="3530" y="1086"/>
                </a:lnTo>
                <a:lnTo>
                  <a:pt x="3476" y="1075"/>
                </a:lnTo>
                <a:lnTo>
                  <a:pt x="3426" y="1060"/>
                </a:lnTo>
                <a:lnTo>
                  <a:pt x="3378" y="1039"/>
                </a:lnTo>
                <a:lnTo>
                  <a:pt x="3334" y="1014"/>
                </a:lnTo>
                <a:lnTo>
                  <a:pt x="3294" y="984"/>
                </a:lnTo>
                <a:lnTo>
                  <a:pt x="3255" y="947"/>
                </a:lnTo>
                <a:lnTo>
                  <a:pt x="3219" y="907"/>
                </a:lnTo>
                <a:lnTo>
                  <a:pt x="3188" y="865"/>
                </a:lnTo>
                <a:lnTo>
                  <a:pt x="3162" y="820"/>
                </a:lnTo>
                <a:lnTo>
                  <a:pt x="3140" y="772"/>
                </a:lnTo>
                <a:lnTo>
                  <a:pt x="3124" y="722"/>
                </a:lnTo>
                <a:lnTo>
                  <a:pt x="3111" y="670"/>
                </a:lnTo>
                <a:lnTo>
                  <a:pt x="3104" y="616"/>
                </a:lnTo>
                <a:lnTo>
                  <a:pt x="3101" y="561"/>
                </a:lnTo>
                <a:lnTo>
                  <a:pt x="3105" y="494"/>
                </a:lnTo>
                <a:lnTo>
                  <a:pt x="3115" y="433"/>
                </a:lnTo>
                <a:lnTo>
                  <a:pt x="3130" y="373"/>
                </a:lnTo>
                <a:lnTo>
                  <a:pt x="3153" y="318"/>
                </a:lnTo>
                <a:lnTo>
                  <a:pt x="3179" y="267"/>
                </a:lnTo>
                <a:lnTo>
                  <a:pt x="3213" y="219"/>
                </a:lnTo>
                <a:lnTo>
                  <a:pt x="3250" y="175"/>
                </a:lnTo>
                <a:lnTo>
                  <a:pt x="3293" y="135"/>
                </a:lnTo>
                <a:lnTo>
                  <a:pt x="3341" y="102"/>
                </a:lnTo>
                <a:lnTo>
                  <a:pt x="3392" y="72"/>
                </a:lnTo>
                <a:lnTo>
                  <a:pt x="3448" y="47"/>
                </a:lnTo>
                <a:lnTo>
                  <a:pt x="3508" y="27"/>
                </a:lnTo>
                <a:lnTo>
                  <a:pt x="3573" y="12"/>
                </a:lnTo>
                <a:lnTo>
                  <a:pt x="3640" y="3"/>
                </a:lnTo>
                <a:lnTo>
                  <a:pt x="3711" y="0"/>
                </a:lnTo>
                <a:close/>
                <a:moveTo>
                  <a:pt x="2910" y="0"/>
                </a:moveTo>
                <a:lnTo>
                  <a:pt x="2948" y="4"/>
                </a:lnTo>
                <a:lnTo>
                  <a:pt x="2983" y="14"/>
                </a:lnTo>
                <a:lnTo>
                  <a:pt x="3014" y="30"/>
                </a:lnTo>
                <a:lnTo>
                  <a:pt x="3040" y="52"/>
                </a:lnTo>
                <a:lnTo>
                  <a:pt x="3063" y="78"/>
                </a:lnTo>
                <a:lnTo>
                  <a:pt x="3079" y="109"/>
                </a:lnTo>
                <a:lnTo>
                  <a:pt x="3089" y="142"/>
                </a:lnTo>
                <a:lnTo>
                  <a:pt x="3093" y="178"/>
                </a:lnTo>
                <a:lnTo>
                  <a:pt x="3091" y="203"/>
                </a:lnTo>
                <a:lnTo>
                  <a:pt x="3088" y="227"/>
                </a:lnTo>
                <a:lnTo>
                  <a:pt x="3081" y="252"/>
                </a:lnTo>
                <a:lnTo>
                  <a:pt x="3071" y="277"/>
                </a:lnTo>
                <a:lnTo>
                  <a:pt x="3060" y="303"/>
                </a:lnTo>
                <a:lnTo>
                  <a:pt x="3044" y="331"/>
                </a:lnTo>
                <a:lnTo>
                  <a:pt x="3025" y="361"/>
                </a:lnTo>
                <a:lnTo>
                  <a:pt x="3004" y="393"/>
                </a:lnTo>
                <a:lnTo>
                  <a:pt x="2978" y="429"/>
                </a:lnTo>
                <a:lnTo>
                  <a:pt x="2948" y="468"/>
                </a:lnTo>
                <a:lnTo>
                  <a:pt x="2914" y="512"/>
                </a:lnTo>
                <a:lnTo>
                  <a:pt x="2876" y="561"/>
                </a:lnTo>
                <a:lnTo>
                  <a:pt x="2472" y="1078"/>
                </a:lnTo>
                <a:lnTo>
                  <a:pt x="2182" y="1078"/>
                </a:lnTo>
                <a:lnTo>
                  <a:pt x="2182" y="424"/>
                </a:lnTo>
                <a:lnTo>
                  <a:pt x="1784" y="1078"/>
                </a:lnTo>
                <a:lnTo>
                  <a:pt x="1518" y="1078"/>
                </a:lnTo>
                <a:lnTo>
                  <a:pt x="1518" y="234"/>
                </a:lnTo>
                <a:lnTo>
                  <a:pt x="1313" y="214"/>
                </a:lnTo>
                <a:lnTo>
                  <a:pt x="1313" y="118"/>
                </a:lnTo>
                <a:lnTo>
                  <a:pt x="1690" y="25"/>
                </a:lnTo>
                <a:lnTo>
                  <a:pt x="1832" y="25"/>
                </a:lnTo>
                <a:lnTo>
                  <a:pt x="1832" y="713"/>
                </a:lnTo>
                <a:lnTo>
                  <a:pt x="2247" y="25"/>
                </a:lnTo>
                <a:lnTo>
                  <a:pt x="2497" y="25"/>
                </a:lnTo>
                <a:lnTo>
                  <a:pt x="2497" y="822"/>
                </a:lnTo>
                <a:lnTo>
                  <a:pt x="2759" y="473"/>
                </a:lnTo>
                <a:lnTo>
                  <a:pt x="2759" y="62"/>
                </a:lnTo>
                <a:lnTo>
                  <a:pt x="2779" y="44"/>
                </a:lnTo>
                <a:lnTo>
                  <a:pt x="2806" y="27"/>
                </a:lnTo>
                <a:lnTo>
                  <a:pt x="2837" y="13"/>
                </a:lnTo>
                <a:lnTo>
                  <a:pt x="2872" y="4"/>
                </a:lnTo>
                <a:lnTo>
                  <a:pt x="2910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Rectangle 37"/>
          <p:cNvSpPr>
            <a:spLocks noChangeArrowheads="1"/>
          </p:cNvSpPr>
          <p:nvPr userDrawn="1"/>
        </p:nvSpPr>
        <p:spPr bwMode="black">
          <a:xfrm>
            <a:off x="1524000" y="6172200"/>
            <a:ext cx="228600" cy="46038"/>
          </a:xfrm>
          <a:prstGeom prst="rect">
            <a:avLst/>
          </a:prstGeom>
          <a:solidFill>
            <a:srgbClr val="A10000"/>
          </a:solidFill>
          <a:ln w="0">
            <a:solidFill>
              <a:srgbClr val="A1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icture Placeholder 76"/>
          <p:cNvSpPr>
            <a:spLocks noGrp="1"/>
          </p:cNvSpPr>
          <p:nvPr userDrawn="1"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5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6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7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515458"/>
      </p:ext>
    </p:extLst>
  </p:cSld>
  <p:clrMapOvr>
    <a:masterClrMapping/>
  </p:clrMapOvr>
  <p:transition>
    <p:fade thruBlk="1"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984250" y="0"/>
            <a:ext cx="8159750" cy="6635750"/>
            <a:chOff x="984250" y="0"/>
            <a:chExt cx="8159750" cy="6635750"/>
          </a:xfrm>
        </p:grpSpPr>
        <p:sp>
          <p:nvSpPr>
            <p:cNvPr id="7" name="Rectangle 158"/>
            <p:cNvSpPr>
              <a:spLocks noChangeArrowheads="1"/>
            </p:cNvSpPr>
            <p:nvPr userDrawn="1"/>
          </p:nvSpPr>
          <p:spPr bwMode="gray">
            <a:xfrm>
              <a:off x="1752600" y="685800"/>
              <a:ext cx="5638800" cy="220980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159"/>
            <p:cNvSpPr>
              <a:spLocks noChangeArrowheads="1"/>
            </p:cNvSpPr>
            <p:nvPr userDrawn="1"/>
          </p:nvSpPr>
          <p:spPr bwMode="gray">
            <a:xfrm>
              <a:off x="8077200" y="2895600"/>
              <a:ext cx="619125" cy="327660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Rectangle 153"/>
            <p:cNvSpPr>
              <a:spLocks noChangeArrowheads="1"/>
            </p:cNvSpPr>
            <p:nvPr/>
          </p:nvSpPr>
          <p:spPr bwMode="gray">
            <a:xfrm>
              <a:off x="8686800" y="2895600"/>
              <a:ext cx="457200" cy="3276600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Rectangle 156"/>
            <p:cNvSpPr>
              <a:spLocks noChangeArrowheads="1"/>
            </p:cNvSpPr>
            <p:nvPr userDrawn="1"/>
          </p:nvSpPr>
          <p:spPr bwMode="gray">
            <a:xfrm>
              <a:off x="1752600" y="0"/>
              <a:ext cx="5638800" cy="685800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Rectangle 160"/>
            <p:cNvSpPr>
              <a:spLocks noChangeArrowheads="1"/>
            </p:cNvSpPr>
            <p:nvPr userDrawn="1"/>
          </p:nvSpPr>
          <p:spPr bwMode="gray">
            <a:xfrm>
              <a:off x="7391400" y="2895600"/>
              <a:ext cx="685800" cy="3276600"/>
            </a:xfrm>
            <a:prstGeom prst="rect">
              <a:avLst/>
            </a:prstGeom>
            <a:solidFill>
              <a:srgbClr val="D139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Rectangle 31"/>
            <p:cNvSpPr/>
            <p:nvPr userDrawn="1"/>
          </p:nvSpPr>
          <p:spPr bwMode="gray">
            <a:xfrm>
              <a:off x="1752600" y="2895600"/>
              <a:ext cx="5638800" cy="3276600"/>
            </a:xfrm>
            <a:prstGeom prst="rect">
              <a:avLst/>
            </a:prstGeom>
            <a:solidFill>
              <a:srgbClr val="C2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Rectangle 155"/>
            <p:cNvSpPr>
              <a:spLocks noChangeArrowheads="1"/>
            </p:cNvSpPr>
            <p:nvPr userDrawn="1"/>
          </p:nvSpPr>
          <p:spPr bwMode="gray">
            <a:xfrm>
              <a:off x="7391400" y="685800"/>
              <a:ext cx="685800" cy="2209800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5" name="Freeform 7"/>
          <p:cNvSpPr>
            <a:spLocks noEditPoints="1"/>
          </p:cNvSpPr>
          <p:nvPr userDrawn="1"/>
        </p:nvSpPr>
        <p:spPr bwMode="black">
          <a:xfrm>
            <a:off x="984250" y="6291263"/>
            <a:ext cx="914400" cy="344487"/>
          </a:xfrm>
          <a:custGeom>
            <a:avLst/>
            <a:gdLst/>
            <a:ahLst/>
            <a:cxnLst>
              <a:cxn ang="0">
                <a:pos x="581" y="233"/>
              </a:cxn>
              <a:cxn ang="0">
                <a:pos x="538" y="949"/>
              </a:cxn>
              <a:cxn ang="0">
                <a:pos x="630" y="946"/>
              </a:cxn>
              <a:cxn ang="0">
                <a:pos x="793" y="880"/>
              </a:cxn>
              <a:cxn ang="0">
                <a:pos x="886" y="728"/>
              </a:cxn>
              <a:cxn ang="0">
                <a:pos x="905" y="505"/>
              </a:cxn>
              <a:cxn ang="0">
                <a:pos x="850" y="329"/>
              </a:cxn>
              <a:cxn ang="0">
                <a:pos x="727" y="241"/>
              </a:cxn>
              <a:cxn ang="0">
                <a:pos x="521" y="3"/>
              </a:cxn>
              <a:cxn ang="0">
                <a:pos x="643" y="74"/>
              </a:cxn>
              <a:cxn ang="0">
                <a:pos x="761" y="24"/>
              </a:cxn>
              <a:cxn ang="0">
                <a:pos x="855" y="9"/>
              </a:cxn>
              <a:cxn ang="0">
                <a:pos x="1026" y="40"/>
              </a:cxn>
              <a:cxn ang="0">
                <a:pos x="1180" y="172"/>
              </a:cxn>
              <a:cxn ang="0">
                <a:pos x="1265" y="383"/>
              </a:cxn>
              <a:cxn ang="0">
                <a:pos x="1265" y="641"/>
              </a:cxn>
              <a:cxn ang="0">
                <a:pos x="1175" y="857"/>
              </a:cxn>
              <a:cxn ang="0">
                <a:pos x="1005" y="1006"/>
              </a:cxn>
              <a:cxn ang="0">
                <a:pos x="766" y="1074"/>
              </a:cxn>
              <a:cxn ang="0">
                <a:pos x="601" y="1074"/>
              </a:cxn>
              <a:cxn ang="0">
                <a:pos x="692" y="1447"/>
              </a:cxn>
              <a:cxn ang="0">
                <a:pos x="171" y="1408"/>
              </a:cxn>
              <a:cxn ang="0">
                <a:pos x="413" y="3"/>
              </a:cxn>
              <a:cxn ang="0">
                <a:pos x="3876" y="20"/>
              </a:cxn>
              <a:cxn ang="0">
                <a:pos x="4036" y="100"/>
              </a:cxn>
              <a:cxn ang="0">
                <a:pos x="4113" y="232"/>
              </a:cxn>
              <a:cxn ang="0">
                <a:pos x="4091" y="362"/>
              </a:cxn>
              <a:cxn ang="0">
                <a:pos x="3995" y="436"/>
              </a:cxn>
              <a:cxn ang="0">
                <a:pos x="3859" y="438"/>
              </a:cxn>
              <a:cxn ang="0">
                <a:pos x="3757" y="114"/>
              </a:cxn>
              <a:cxn ang="0">
                <a:pos x="3597" y="187"/>
              </a:cxn>
              <a:cxn ang="0">
                <a:pos x="3508" y="339"/>
              </a:cxn>
              <a:cxn ang="0">
                <a:pos x="3489" y="565"/>
              </a:cxn>
              <a:cxn ang="0">
                <a:pos x="3547" y="753"/>
              </a:cxn>
              <a:cxn ang="0">
                <a:pos x="3668" y="869"/>
              </a:cxn>
              <a:cxn ang="0">
                <a:pos x="3821" y="896"/>
              </a:cxn>
              <a:cxn ang="0">
                <a:pos x="3931" y="872"/>
              </a:cxn>
              <a:cxn ang="0">
                <a:pos x="4079" y="810"/>
              </a:cxn>
              <a:cxn ang="0">
                <a:pos x="4016" y="1024"/>
              </a:cxn>
              <a:cxn ang="0">
                <a:pos x="3830" y="1080"/>
              </a:cxn>
              <a:cxn ang="0">
                <a:pos x="3651" y="1095"/>
              </a:cxn>
              <a:cxn ang="0">
                <a:pos x="3426" y="1060"/>
              </a:cxn>
              <a:cxn ang="0">
                <a:pos x="3255" y="947"/>
              </a:cxn>
              <a:cxn ang="0">
                <a:pos x="3140" y="772"/>
              </a:cxn>
              <a:cxn ang="0">
                <a:pos x="3101" y="561"/>
              </a:cxn>
              <a:cxn ang="0">
                <a:pos x="3153" y="318"/>
              </a:cxn>
              <a:cxn ang="0">
                <a:pos x="3293" y="135"/>
              </a:cxn>
              <a:cxn ang="0">
                <a:pos x="3508" y="27"/>
              </a:cxn>
              <a:cxn ang="0">
                <a:pos x="2910" y="0"/>
              </a:cxn>
              <a:cxn ang="0">
                <a:pos x="3040" y="52"/>
              </a:cxn>
              <a:cxn ang="0">
                <a:pos x="3093" y="178"/>
              </a:cxn>
              <a:cxn ang="0">
                <a:pos x="3071" y="277"/>
              </a:cxn>
              <a:cxn ang="0">
                <a:pos x="3004" y="393"/>
              </a:cxn>
              <a:cxn ang="0">
                <a:pos x="2876" y="561"/>
              </a:cxn>
              <a:cxn ang="0">
                <a:pos x="1784" y="1078"/>
              </a:cxn>
              <a:cxn ang="0">
                <a:pos x="1313" y="118"/>
              </a:cxn>
              <a:cxn ang="0">
                <a:pos x="2247" y="25"/>
              </a:cxn>
              <a:cxn ang="0">
                <a:pos x="2759" y="62"/>
              </a:cxn>
              <a:cxn ang="0">
                <a:pos x="2872" y="4"/>
              </a:cxn>
            </a:cxnLst>
            <a:rect l="0" t="0" r="r" b="b"/>
            <a:pathLst>
              <a:path w="4127" h="1544">
                <a:moveTo>
                  <a:pt x="640" y="229"/>
                </a:moveTo>
                <a:lnTo>
                  <a:pt x="622" y="229"/>
                </a:lnTo>
                <a:lnTo>
                  <a:pt x="603" y="230"/>
                </a:lnTo>
                <a:lnTo>
                  <a:pt x="581" y="233"/>
                </a:lnTo>
                <a:lnTo>
                  <a:pt x="553" y="235"/>
                </a:lnTo>
                <a:lnTo>
                  <a:pt x="521" y="241"/>
                </a:lnTo>
                <a:lnTo>
                  <a:pt x="521" y="947"/>
                </a:lnTo>
                <a:lnTo>
                  <a:pt x="538" y="949"/>
                </a:lnTo>
                <a:lnTo>
                  <a:pt x="553" y="949"/>
                </a:lnTo>
                <a:lnTo>
                  <a:pt x="566" y="949"/>
                </a:lnTo>
                <a:lnTo>
                  <a:pt x="578" y="949"/>
                </a:lnTo>
                <a:lnTo>
                  <a:pt x="630" y="946"/>
                </a:lnTo>
                <a:lnTo>
                  <a:pt x="677" y="937"/>
                </a:lnTo>
                <a:lnTo>
                  <a:pt x="720" y="924"/>
                </a:lnTo>
                <a:lnTo>
                  <a:pt x="758" y="905"/>
                </a:lnTo>
                <a:lnTo>
                  <a:pt x="793" y="880"/>
                </a:lnTo>
                <a:lnTo>
                  <a:pt x="824" y="850"/>
                </a:lnTo>
                <a:lnTo>
                  <a:pt x="849" y="815"/>
                </a:lnTo>
                <a:lnTo>
                  <a:pt x="870" y="775"/>
                </a:lnTo>
                <a:lnTo>
                  <a:pt x="886" y="728"/>
                </a:lnTo>
                <a:lnTo>
                  <a:pt x="897" y="678"/>
                </a:lnTo>
                <a:lnTo>
                  <a:pt x="905" y="622"/>
                </a:lnTo>
                <a:lnTo>
                  <a:pt x="907" y="561"/>
                </a:lnTo>
                <a:lnTo>
                  <a:pt x="905" y="505"/>
                </a:lnTo>
                <a:lnTo>
                  <a:pt x="897" y="452"/>
                </a:lnTo>
                <a:lnTo>
                  <a:pt x="886" y="407"/>
                </a:lnTo>
                <a:lnTo>
                  <a:pt x="870" y="366"/>
                </a:lnTo>
                <a:lnTo>
                  <a:pt x="850" y="329"/>
                </a:lnTo>
                <a:lnTo>
                  <a:pt x="826" y="299"/>
                </a:lnTo>
                <a:lnTo>
                  <a:pt x="797" y="274"/>
                </a:lnTo>
                <a:lnTo>
                  <a:pt x="763" y="254"/>
                </a:lnTo>
                <a:lnTo>
                  <a:pt x="727" y="241"/>
                </a:lnTo>
                <a:lnTo>
                  <a:pt x="686" y="232"/>
                </a:lnTo>
                <a:lnTo>
                  <a:pt x="640" y="229"/>
                </a:lnTo>
                <a:close/>
                <a:moveTo>
                  <a:pt x="413" y="3"/>
                </a:moveTo>
                <a:lnTo>
                  <a:pt x="521" y="3"/>
                </a:lnTo>
                <a:lnTo>
                  <a:pt x="521" y="143"/>
                </a:lnTo>
                <a:lnTo>
                  <a:pt x="566" y="117"/>
                </a:lnTo>
                <a:lnTo>
                  <a:pt x="607" y="93"/>
                </a:lnTo>
                <a:lnTo>
                  <a:pt x="643" y="74"/>
                </a:lnTo>
                <a:lnTo>
                  <a:pt x="677" y="57"/>
                </a:lnTo>
                <a:lnTo>
                  <a:pt x="707" y="44"/>
                </a:lnTo>
                <a:lnTo>
                  <a:pt x="735" y="33"/>
                </a:lnTo>
                <a:lnTo>
                  <a:pt x="761" y="24"/>
                </a:lnTo>
                <a:lnTo>
                  <a:pt x="785" y="18"/>
                </a:lnTo>
                <a:lnTo>
                  <a:pt x="809" y="13"/>
                </a:lnTo>
                <a:lnTo>
                  <a:pt x="831" y="10"/>
                </a:lnTo>
                <a:lnTo>
                  <a:pt x="855" y="9"/>
                </a:lnTo>
                <a:lnTo>
                  <a:pt x="879" y="8"/>
                </a:lnTo>
                <a:lnTo>
                  <a:pt x="931" y="12"/>
                </a:lnTo>
                <a:lnTo>
                  <a:pt x="980" y="23"/>
                </a:lnTo>
                <a:lnTo>
                  <a:pt x="1026" y="40"/>
                </a:lnTo>
                <a:lnTo>
                  <a:pt x="1070" y="64"/>
                </a:lnTo>
                <a:lnTo>
                  <a:pt x="1110" y="94"/>
                </a:lnTo>
                <a:lnTo>
                  <a:pt x="1148" y="130"/>
                </a:lnTo>
                <a:lnTo>
                  <a:pt x="1180" y="172"/>
                </a:lnTo>
                <a:lnTo>
                  <a:pt x="1209" y="218"/>
                </a:lnTo>
                <a:lnTo>
                  <a:pt x="1233" y="268"/>
                </a:lnTo>
                <a:lnTo>
                  <a:pt x="1252" y="324"/>
                </a:lnTo>
                <a:lnTo>
                  <a:pt x="1265" y="383"/>
                </a:lnTo>
                <a:lnTo>
                  <a:pt x="1274" y="446"/>
                </a:lnTo>
                <a:lnTo>
                  <a:pt x="1278" y="512"/>
                </a:lnTo>
                <a:lnTo>
                  <a:pt x="1274" y="578"/>
                </a:lnTo>
                <a:lnTo>
                  <a:pt x="1265" y="641"/>
                </a:lnTo>
                <a:lnTo>
                  <a:pt x="1252" y="701"/>
                </a:lnTo>
                <a:lnTo>
                  <a:pt x="1232" y="756"/>
                </a:lnTo>
                <a:lnTo>
                  <a:pt x="1205" y="809"/>
                </a:lnTo>
                <a:lnTo>
                  <a:pt x="1175" y="857"/>
                </a:lnTo>
                <a:lnTo>
                  <a:pt x="1140" y="901"/>
                </a:lnTo>
                <a:lnTo>
                  <a:pt x="1099" y="941"/>
                </a:lnTo>
                <a:lnTo>
                  <a:pt x="1054" y="976"/>
                </a:lnTo>
                <a:lnTo>
                  <a:pt x="1005" y="1006"/>
                </a:lnTo>
                <a:lnTo>
                  <a:pt x="951" y="1031"/>
                </a:lnTo>
                <a:lnTo>
                  <a:pt x="894" y="1051"/>
                </a:lnTo>
                <a:lnTo>
                  <a:pt x="831" y="1065"/>
                </a:lnTo>
                <a:lnTo>
                  <a:pt x="766" y="1074"/>
                </a:lnTo>
                <a:lnTo>
                  <a:pt x="696" y="1078"/>
                </a:lnTo>
                <a:lnTo>
                  <a:pt x="670" y="1078"/>
                </a:lnTo>
                <a:lnTo>
                  <a:pt x="637" y="1076"/>
                </a:lnTo>
                <a:lnTo>
                  <a:pt x="601" y="1074"/>
                </a:lnTo>
                <a:lnTo>
                  <a:pt x="561" y="1071"/>
                </a:lnTo>
                <a:lnTo>
                  <a:pt x="521" y="1068"/>
                </a:lnTo>
                <a:lnTo>
                  <a:pt x="521" y="1408"/>
                </a:lnTo>
                <a:lnTo>
                  <a:pt x="692" y="1447"/>
                </a:lnTo>
                <a:lnTo>
                  <a:pt x="692" y="1544"/>
                </a:lnTo>
                <a:lnTo>
                  <a:pt x="18" y="1544"/>
                </a:lnTo>
                <a:lnTo>
                  <a:pt x="18" y="1447"/>
                </a:lnTo>
                <a:lnTo>
                  <a:pt x="171" y="1408"/>
                </a:lnTo>
                <a:lnTo>
                  <a:pt x="171" y="229"/>
                </a:lnTo>
                <a:lnTo>
                  <a:pt x="0" y="229"/>
                </a:lnTo>
                <a:lnTo>
                  <a:pt x="0" y="128"/>
                </a:lnTo>
                <a:lnTo>
                  <a:pt x="413" y="3"/>
                </a:lnTo>
                <a:close/>
                <a:moveTo>
                  <a:pt x="3711" y="0"/>
                </a:moveTo>
                <a:lnTo>
                  <a:pt x="3770" y="3"/>
                </a:lnTo>
                <a:lnTo>
                  <a:pt x="3825" y="9"/>
                </a:lnTo>
                <a:lnTo>
                  <a:pt x="3876" y="20"/>
                </a:lnTo>
                <a:lnTo>
                  <a:pt x="3923" y="34"/>
                </a:lnTo>
                <a:lnTo>
                  <a:pt x="3965" y="53"/>
                </a:lnTo>
                <a:lnTo>
                  <a:pt x="4004" y="75"/>
                </a:lnTo>
                <a:lnTo>
                  <a:pt x="4036" y="100"/>
                </a:lnTo>
                <a:lnTo>
                  <a:pt x="4064" y="129"/>
                </a:lnTo>
                <a:lnTo>
                  <a:pt x="4086" y="160"/>
                </a:lnTo>
                <a:lnTo>
                  <a:pt x="4103" y="194"/>
                </a:lnTo>
                <a:lnTo>
                  <a:pt x="4113" y="232"/>
                </a:lnTo>
                <a:lnTo>
                  <a:pt x="4117" y="271"/>
                </a:lnTo>
                <a:lnTo>
                  <a:pt x="4114" y="304"/>
                </a:lnTo>
                <a:lnTo>
                  <a:pt x="4105" y="334"/>
                </a:lnTo>
                <a:lnTo>
                  <a:pt x="4091" y="362"/>
                </a:lnTo>
                <a:lnTo>
                  <a:pt x="4074" y="387"/>
                </a:lnTo>
                <a:lnTo>
                  <a:pt x="4051" y="407"/>
                </a:lnTo>
                <a:lnTo>
                  <a:pt x="4025" y="423"/>
                </a:lnTo>
                <a:lnTo>
                  <a:pt x="3995" y="436"/>
                </a:lnTo>
                <a:lnTo>
                  <a:pt x="3961" y="443"/>
                </a:lnTo>
                <a:lnTo>
                  <a:pt x="3925" y="446"/>
                </a:lnTo>
                <a:lnTo>
                  <a:pt x="3891" y="444"/>
                </a:lnTo>
                <a:lnTo>
                  <a:pt x="3859" y="438"/>
                </a:lnTo>
                <a:lnTo>
                  <a:pt x="3826" y="428"/>
                </a:lnTo>
                <a:lnTo>
                  <a:pt x="3792" y="413"/>
                </a:lnTo>
                <a:lnTo>
                  <a:pt x="3757" y="394"/>
                </a:lnTo>
                <a:lnTo>
                  <a:pt x="3757" y="114"/>
                </a:lnTo>
                <a:lnTo>
                  <a:pt x="3711" y="125"/>
                </a:lnTo>
                <a:lnTo>
                  <a:pt x="3668" y="140"/>
                </a:lnTo>
                <a:lnTo>
                  <a:pt x="3631" y="162"/>
                </a:lnTo>
                <a:lnTo>
                  <a:pt x="3597" y="187"/>
                </a:lnTo>
                <a:lnTo>
                  <a:pt x="3568" y="218"/>
                </a:lnTo>
                <a:lnTo>
                  <a:pt x="3543" y="253"/>
                </a:lnTo>
                <a:lnTo>
                  <a:pt x="3523" y="294"/>
                </a:lnTo>
                <a:lnTo>
                  <a:pt x="3508" y="339"/>
                </a:lnTo>
                <a:lnTo>
                  <a:pt x="3497" y="391"/>
                </a:lnTo>
                <a:lnTo>
                  <a:pt x="3489" y="447"/>
                </a:lnTo>
                <a:lnTo>
                  <a:pt x="3487" y="507"/>
                </a:lnTo>
                <a:lnTo>
                  <a:pt x="3489" y="565"/>
                </a:lnTo>
                <a:lnTo>
                  <a:pt x="3497" y="617"/>
                </a:lnTo>
                <a:lnTo>
                  <a:pt x="3509" y="667"/>
                </a:lnTo>
                <a:lnTo>
                  <a:pt x="3526" y="712"/>
                </a:lnTo>
                <a:lnTo>
                  <a:pt x="3547" y="753"/>
                </a:lnTo>
                <a:lnTo>
                  <a:pt x="3571" y="790"/>
                </a:lnTo>
                <a:lnTo>
                  <a:pt x="3600" y="821"/>
                </a:lnTo>
                <a:lnTo>
                  <a:pt x="3632" y="847"/>
                </a:lnTo>
                <a:lnTo>
                  <a:pt x="3668" y="869"/>
                </a:lnTo>
                <a:lnTo>
                  <a:pt x="3707" y="885"/>
                </a:lnTo>
                <a:lnTo>
                  <a:pt x="3750" y="894"/>
                </a:lnTo>
                <a:lnTo>
                  <a:pt x="3795" y="897"/>
                </a:lnTo>
                <a:lnTo>
                  <a:pt x="3821" y="896"/>
                </a:lnTo>
                <a:lnTo>
                  <a:pt x="3847" y="894"/>
                </a:lnTo>
                <a:lnTo>
                  <a:pt x="3874" y="889"/>
                </a:lnTo>
                <a:lnTo>
                  <a:pt x="3901" y="881"/>
                </a:lnTo>
                <a:lnTo>
                  <a:pt x="3931" y="872"/>
                </a:lnTo>
                <a:lnTo>
                  <a:pt x="3964" y="861"/>
                </a:lnTo>
                <a:lnTo>
                  <a:pt x="3999" y="846"/>
                </a:lnTo>
                <a:lnTo>
                  <a:pt x="4036" y="830"/>
                </a:lnTo>
                <a:lnTo>
                  <a:pt x="4079" y="810"/>
                </a:lnTo>
                <a:lnTo>
                  <a:pt x="4127" y="787"/>
                </a:lnTo>
                <a:lnTo>
                  <a:pt x="4127" y="976"/>
                </a:lnTo>
                <a:lnTo>
                  <a:pt x="4069" y="1001"/>
                </a:lnTo>
                <a:lnTo>
                  <a:pt x="4016" y="1024"/>
                </a:lnTo>
                <a:lnTo>
                  <a:pt x="3966" y="1041"/>
                </a:lnTo>
                <a:lnTo>
                  <a:pt x="3919" y="1058"/>
                </a:lnTo>
                <a:lnTo>
                  <a:pt x="3874" y="1070"/>
                </a:lnTo>
                <a:lnTo>
                  <a:pt x="3830" y="1080"/>
                </a:lnTo>
                <a:lnTo>
                  <a:pt x="3786" y="1086"/>
                </a:lnTo>
                <a:lnTo>
                  <a:pt x="3742" y="1091"/>
                </a:lnTo>
                <a:lnTo>
                  <a:pt x="3697" y="1094"/>
                </a:lnTo>
                <a:lnTo>
                  <a:pt x="3651" y="1095"/>
                </a:lnTo>
                <a:lnTo>
                  <a:pt x="3588" y="1093"/>
                </a:lnTo>
                <a:lnTo>
                  <a:pt x="3530" y="1086"/>
                </a:lnTo>
                <a:lnTo>
                  <a:pt x="3476" y="1075"/>
                </a:lnTo>
                <a:lnTo>
                  <a:pt x="3426" y="1060"/>
                </a:lnTo>
                <a:lnTo>
                  <a:pt x="3378" y="1039"/>
                </a:lnTo>
                <a:lnTo>
                  <a:pt x="3334" y="1014"/>
                </a:lnTo>
                <a:lnTo>
                  <a:pt x="3294" y="984"/>
                </a:lnTo>
                <a:lnTo>
                  <a:pt x="3255" y="947"/>
                </a:lnTo>
                <a:lnTo>
                  <a:pt x="3219" y="907"/>
                </a:lnTo>
                <a:lnTo>
                  <a:pt x="3188" y="865"/>
                </a:lnTo>
                <a:lnTo>
                  <a:pt x="3162" y="820"/>
                </a:lnTo>
                <a:lnTo>
                  <a:pt x="3140" y="772"/>
                </a:lnTo>
                <a:lnTo>
                  <a:pt x="3124" y="722"/>
                </a:lnTo>
                <a:lnTo>
                  <a:pt x="3111" y="670"/>
                </a:lnTo>
                <a:lnTo>
                  <a:pt x="3104" y="616"/>
                </a:lnTo>
                <a:lnTo>
                  <a:pt x="3101" y="561"/>
                </a:lnTo>
                <a:lnTo>
                  <a:pt x="3105" y="494"/>
                </a:lnTo>
                <a:lnTo>
                  <a:pt x="3115" y="433"/>
                </a:lnTo>
                <a:lnTo>
                  <a:pt x="3130" y="373"/>
                </a:lnTo>
                <a:lnTo>
                  <a:pt x="3153" y="318"/>
                </a:lnTo>
                <a:lnTo>
                  <a:pt x="3179" y="267"/>
                </a:lnTo>
                <a:lnTo>
                  <a:pt x="3213" y="219"/>
                </a:lnTo>
                <a:lnTo>
                  <a:pt x="3250" y="175"/>
                </a:lnTo>
                <a:lnTo>
                  <a:pt x="3293" y="135"/>
                </a:lnTo>
                <a:lnTo>
                  <a:pt x="3341" y="102"/>
                </a:lnTo>
                <a:lnTo>
                  <a:pt x="3392" y="72"/>
                </a:lnTo>
                <a:lnTo>
                  <a:pt x="3448" y="47"/>
                </a:lnTo>
                <a:lnTo>
                  <a:pt x="3508" y="27"/>
                </a:lnTo>
                <a:lnTo>
                  <a:pt x="3573" y="12"/>
                </a:lnTo>
                <a:lnTo>
                  <a:pt x="3640" y="3"/>
                </a:lnTo>
                <a:lnTo>
                  <a:pt x="3711" y="0"/>
                </a:lnTo>
                <a:close/>
                <a:moveTo>
                  <a:pt x="2910" y="0"/>
                </a:moveTo>
                <a:lnTo>
                  <a:pt x="2948" y="4"/>
                </a:lnTo>
                <a:lnTo>
                  <a:pt x="2983" y="14"/>
                </a:lnTo>
                <a:lnTo>
                  <a:pt x="3014" y="30"/>
                </a:lnTo>
                <a:lnTo>
                  <a:pt x="3040" y="52"/>
                </a:lnTo>
                <a:lnTo>
                  <a:pt x="3063" y="78"/>
                </a:lnTo>
                <a:lnTo>
                  <a:pt x="3079" y="109"/>
                </a:lnTo>
                <a:lnTo>
                  <a:pt x="3089" y="142"/>
                </a:lnTo>
                <a:lnTo>
                  <a:pt x="3093" y="178"/>
                </a:lnTo>
                <a:lnTo>
                  <a:pt x="3091" y="203"/>
                </a:lnTo>
                <a:lnTo>
                  <a:pt x="3088" y="227"/>
                </a:lnTo>
                <a:lnTo>
                  <a:pt x="3081" y="252"/>
                </a:lnTo>
                <a:lnTo>
                  <a:pt x="3071" y="277"/>
                </a:lnTo>
                <a:lnTo>
                  <a:pt x="3060" y="303"/>
                </a:lnTo>
                <a:lnTo>
                  <a:pt x="3044" y="331"/>
                </a:lnTo>
                <a:lnTo>
                  <a:pt x="3025" y="361"/>
                </a:lnTo>
                <a:lnTo>
                  <a:pt x="3004" y="393"/>
                </a:lnTo>
                <a:lnTo>
                  <a:pt x="2978" y="429"/>
                </a:lnTo>
                <a:lnTo>
                  <a:pt x="2948" y="468"/>
                </a:lnTo>
                <a:lnTo>
                  <a:pt x="2914" y="512"/>
                </a:lnTo>
                <a:lnTo>
                  <a:pt x="2876" y="561"/>
                </a:lnTo>
                <a:lnTo>
                  <a:pt x="2472" y="1078"/>
                </a:lnTo>
                <a:lnTo>
                  <a:pt x="2182" y="1078"/>
                </a:lnTo>
                <a:lnTo>
                  <a:pt x="2182" y="424"/>
                </a:lnTo>
                <a:lnTo>
                  <a:pt x="1784" y="1078"/>
                </a:lnTo>
                <a:lnTo>
                  <a:pt x="1518" y="1078"/>
                </a:lnTo>
                <a:lnTo>
                  <a:pt x="1518" y="234"/>
                </a:lnTo>
                <a:lnTo>
                  <a:pt x="1313" y="214"/>
                </a:lnTo>
                <a:lnTo>
                  <a:pt x="1313" y="118"/>
                </a:lnTo>
                <a:lnTo>
                  <a:pt x="1690" y="25"/>
                </a:lnTo>
                <a:lnTo>
                  <a:pt x="1832" y="25"/>
                </a:lnTo>
                <a:lnTo>
                  <a:pt x="1832" y="713"/>
                </a:lnTo>
                <a:lnTo>
                  <a:pt x="2247" y="25"/>
                </a:lnTo>
                <a:lnTo>
                  <a:pt x="2497" y="25"/>
                </a:lnTo>
                <a:lnTo>
                  <a:pt x="2497" y="822"/>
                </a:lnTo>
                <a:lnTo>
                  <a:pt x="2759" y="473"/>
                </a:lnTo>
                <a:lnTo>
                  <a:pt x="2759" y="62"/>
                </a:lnTo>
                <a:lnTo>
                  <a:pt x="2779" y="44"/>
                </a:lnTo>
                <a:lnTo>
                  <a:pt x="2806" y="27"/>
                </a:lnTo>
                <a:lnTo>
                  <a:pt x="2837" y="13"/>
                </a:lnTo>
                <a:lnTo>
                  <a:pt x="2872" y="4"/>
                </a:lnTo>
                <a:lnTo>
                  <a:pt x="2910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Rectangle 37"/>
          <p:cNvSpPr>
            <a:spLocks noChangeArrowheads="1"/>
          </p:cNvSpPr>
          <p:nvPr userDrawn="1"/>
        </p:nvSpPr>
        <p:spPr bwMode="black">
          <a:xfrm>
            <a:off x="1524000" y="6172200"/>
            <a:ext cx="228600" cy="46038"/>
          </a:xfrm>
          <a:prstGeom prst="rect">
            <a:avLst/>
          </a:prstGeom>
          <a:solidFill>
            <a:srgbClr val="A10000"/>
          </a:solidFill>
          <a:ln w="0">
            <a:solidFill>
              <a:srgbClr val="A1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5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7" name="Picture Placeholder 76"/>
          <p:cNvSpPr>
            <a:spLocks noGrp="1"/>
          </p:cNvSpPr>
          <p:nvPr userDrawn="1">
            <p:ph type="pic" sz="quarter" idx="13"/>
          </p:nvPr>
        </p:nvSpPr>
        <p:spPr>
          <a:xfrm>
            <a:off x="1752600" y="2895600"/>
            <a:ext cx="6324600" cy="3276600"/>
          </a:xfr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94501079"/>
      </p:ext>
    </p:extLst>
  </p:cSld>
  <p:clrMapOvr>
    <a:masterClrMapping/>
  </p:clrMapOvr>
  <p:transition>
    <p:fade thruBlk="1"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49"/>
          <p:cNvSpPr>
            <a:spLocks noChangeArrowheads="1"/>
          </p:cNvSpPr>
          <p:nvPr/>
        </p:nvSpPr>
        <p:spPr bwMode="gray">
          <a:xfrm>
            <a:off x="7391400" y="685800"/>
            <a:ext cx="1752600" cy="5486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48"/>
          <p:cNvSpPr>
            <a:spLocks noChangeArrowheads="1"/>
          </p:cNvSpPr>
          <p:nvPr/>
        </p:nvSpPr>
        <p:spPr bwMode="gray">
          <a:xfrm>
            <a:off x="1752600" y="0"/>
            <a:ext cx="56388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50"/>
          <p:cNvSpPr>
            <a:spLocks noChangeArrowheads="1"/>
          </p:cNvSpPr>
          <p:nvPr/>
        </p:nvSpPr>
        <p:spPr bwMode="gray">
          <a:xfrm>
            <a:off x="1752600" y="685800"/>
            <a:ext cx="56388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984250" y="6172200"/>
            <a:ext cx="914400" cy="463550"/>
            <a:chOff x="984250" y="6172200"/>
            <a:chExt cx="914400" cy="463550"/>
          </a:xfrm>
        </p:grpSpPr>
        <p:sp>
          <p:nvSpPr>
            <p:cNvPr id="9" name="Rectangle 37"/>
            <p:cNvSpPr>
              <a:spLocks noChangeArrowheads="1"/>
            </p:cNvSpPr>
            <p:nvPr userDrawn="1"/>
          </p:nvSpPr>
          <p:spPr bwMode="black">
            <a:xfrm>
              <a:off x="1524000" y="6172200"/>
              <a:ext cx="228600" cy="46038"/>
            </a:xfrm>
            <a:prstGeom prst="rect">
              <a:avLst/>
            </a:prstGeom>
            <a:solidFill>
              <a:schemeClr val="tx2"/>
            </a:solidFill>
            <a:ln w="0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0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1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2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1412335"/>
      </p:ext>
    </p:extLst>
  </p:cSld>
  <p:clrMapOvr>
    <a:masterClrMapping/>
  </p:clrMapOvr>
  <p:transition>
    <p:fade thruBlk="1"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6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6170558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11A8DE9-4E20-4C82-AB5E-AFC2A8A539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Arial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0" y="6248400"/>
            <a:ext cx="1524000" cy="228600"/>
          </a:xfrm>
        </p:spPr>
        <p:txBody>
          <a:bodyPr/>
          <a:lstStyle>
            <a:lvl1pPr marL="0" marR="0" indent="-27432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lang="en-US" dirty="0" smtClean="0"/>
              <a:t>                 March 2011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B67D4185-5E6D-4DD7-90A9-424C20924F3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196810531"/>
      </p:ext>
    </p:extLst>
  </p:cSld>
  <p:clrMapOvr>
    <a:masterClrMapping/>
  </p:clrMapOvr>
  <p:transition>
    <p:fade thruBlk="1"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482138" y="1952513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4638502" y="1952513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482138" y="3969572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4638502" y="3969572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Insert banner statement here</a:t>
            </a:r>
            <a:endParaRPr lang="en-US" dirty="0"/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46364" y="941294"/>
            <a:ext cx="8312729" cy="15329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473826" y="750346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>
              <a:spcAft>
                <a:spcPts val="900"/>
              </a:spcAft>
            </a:pPr>
            <a:endParaRPr lang="en-US" sz="1000" dirty="0" smtClean="0">
              <a:solidFill>
                <a:srgbClr val="000000"/>
              </a:solidFill>
              <a:latin typeface="Arial"/>
              <a:ea typeface="Cambria Math" pitchFamily="18" charset="0"/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8322633" y="728913"/>
            <a:ext cx="33342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en-US" sz="1200" dirty="0" smtClean="0">
                <a:solidFill>
                  <a:srgbClr val="000000"/>
                </a:solidFill>
                <a:latin typeface="Arial"/>
                <a:ea typeface="Cambria Math" pitchFamily="18" charset="0"/>
              </a:rPr>
              <a:t>Draft</a:t>
            </a:r>
          </a:p>
        </p:txBody>
      </p:sp>
      <p:sp>
        <p:nvSpPr>
          <p:cNvPr id="3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3693158" y="467957"/>
            <a:ext cx="496289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en-US" sz="900" dirty="0" smtClean="0">
                <a:solidFill>
                  <a:srgbClr val="000000"/>
                </a:solidFill>
                <a:latin typeface="Arial"/>
              </a:rPr>
              <a:t>5/2/2013 C:\Users\hrizvi003\Documents\PwC\0-Active\Allete\Allete presentation - 050113 v3.pptx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483615" y="6407671"/>
            <a:ext cx="274320" cy="152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288">
              <a:spcAft>
                <a:spcPts val="900"/>
              </a:spcAft>
            </a:pPr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83615" y="6113049"/>
            <a:ext cx="8077200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</a:rPr>
              <a:t>Confidential Information for the sole benefit and use of PwC’s Client.</a:t>
            </a:r>
          </a:p>
        </p:txBody>
      </p:sp>
      <p:sp>
        <p:nvSpPr>
          <p:cNvPr id="22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3616" y="6259473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>
              <a:spcAft>
                <a:spcPts val="900"/>
              </a:spcAft>
            </a:pPr>
            <a:endParaRPr lang="en-US" sz="10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7489768" y="6261625"/>
            <a:ext cx="116684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en-US" sz="1000" dirty="0" smtClean="0">
                <a:solidFill>
                  <a:srgbClr val="000000"/>
                </a:solidFill>
                <a:latin typeface="Arial"/>
              </a:rPr>
              <a:t>May 3, 2013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8658156" y="6408951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endParaRPr lang="en-US" sz="10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463968" y="6108523"/>
            <a:ext cx="3192087" cy="1538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endParaRPr lang="en-US" sz="1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8452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Power and Utilities Industry Executive Webcast Series</a:t>
            </a:r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June 2015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2077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9232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2722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0628" y="1826544"/>
            <a:ext cx="3559678" cy="39154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8534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81422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70" y="4465"/>
            <a:ext cx="9139529" cy="6853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9647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7275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15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err="1" smtClean="0">
                <a:solidFill>
                  <a:schemeClr val="tx1"/>
                </a:solidFill>
                <a:effectLst/>
                <a:latin typeface="+mj-lt"/>
              </a:rPr>
              <a:t>PwC</a:t>
            </a:r>
            <a:r>
              <a:rPr kumimoji="0" lang="en-US" sz="1000" b="0" i="0" u="none" baseline="0" dirty="0" err="1" smtClean="0">
                <a:solidFill>
                  <a:schemeClr val="lt1"/>
                </a:solidFill>
                <a:effectLst/>
                <a:latin typeface="+mj-lt"/>
              </a:rPr>
              <a:t>C</a:t>
            </a:r>
            <a:endParaRPr kumimoji="0" lang="en-US" sz="1000" b="0" i="0" u="none" baseline="0" dirty="0" smtClean="0">
              <a:solidFill>
                <a:schemeClr val="lt1"/>
              </a:solidFill>
              <a:effectLst/>
              <a:latin typeface="+mj-lt"/>
            </a:endParaRPr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086600" y="6477000"/>
            <a:ext cx="1527048" cy="152400"/>
          </a:xfrm>
        </p:spPr>
        <p:txBody>
          <a:bodyPr/>
          <a:lstStyle/>
          <a:p>
            <a:r>
              <a:rPr lang="en-US" smtClean="0"/>
              <a:t>Slide </a:t>
            </a:r>
            <a:fld id="{6064E841-FD92-413E-8029-B1BBBFD192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7"/>
          </p:nvPr>
        </p:nvSpPr>
        <p:spPr>
          <a:xfrm>
            <a:off x="530352" y="6324600"/>
            <a:ext cx="5260848" cy="150876"/>
          </a:xfrm>
        </p:spPr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1" name="Date Placeholder 19"/>
          <p:cNvSpPr>
            <a:spLocks noGrp="1"/>
          </p:cNvSpPr>
          <p:nvPr>
            <p:ph type="dt" sz="half" idx="16"/>
          </p:nvPr>
        </p:nvSpPr>
        <p:spPr>
          <a:xfrm>
            <a:off x="7086600" y="6324600"/>
            <a:ext cx="1524000" cy="15240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8170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75757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83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1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1"/>
            <a:ext cx="8077200" cy="106679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0"/>
            <a:ext cx="80772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11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smtClean="0"/>
              <a:t>Power and Utilities Industry Executive Webcast Series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smtClean="0"/>
              <a:t>Slide </a:t>
            </a:r>
            <a:fld id="{8C564C93-6FDC-477D-B265-730F96FD2E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</a:t>
            </a:r>
            <a:endParaRPr kumimoji="0" lang="en-US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 userDrawn="1"/>
        </p:nvGrpSpPr>
        <p:grpSpPr>
          <a:xfrm>
            <a:off x="1752600" y="5791200"/>
            <a:ext cx="446088" cy="381000"/>
            <a:chOff x="1752600" y="5791200"/>
            <a:chExt cx="446088" cy="381000"/>
          </a:xfrm>
        </p:grpSpPr>
        <p:sp>
          <p:nvSpPr>
            <p:cNvPr id="6" name="Rectangle 25"/>
            <p:cNvSpPr>
              <a:spLocks noChangeArrowheads="1"/>
            </p:cNvSpPr>
            <p:nvPr userDrawn="1"/>
          </p:nvSpPr>
          <p:spPr bwMode="gray">
            <a:xfrm>
              <a:off x="2141538" y="6064250"/>
              <a:ext cx="57150" cy="107950"/>
            </a:xfrm>
            <a:prstGeom prst="rect">
              <a:avLst/>
            </a:prstGeom>
            <a:solidFill>
              <a:srgbClr val="F445F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7" name="Rectangle 26"/>
            <p:cNvSpPr>
              <a:spLocks noChangeArrowheads="1"/>
            </p:cNvSpPr>
            <p:nvPr userDrawn="1"/>
          </p:nvSpPr>
          <p:spPr bwMode="gray">
            <a:xfrm>
              <a:off x="1979613" y="5834063"/>
              <a:ext cx="44450" cy="66675"/>
            </a:xfrm>
            <a:prstGeom prst="rect">
              <a:avLst/>
            </a:prstGeom>
            <a:solidFill>
              <a:srgbClr val="F6B67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 userDrawn="1"/>
          </p:nvSpPr>
          <p:spPr bwMode="gray">
            <a:xfrm>
              <a:off x="1752600" y="5791200"/>
              <a:ext cx="227013" cy="42863"/>
            </a:xfrm>
            <a:prstGeom prst="rect">
              <a:avLst/>
            </a:prstGeom>
            <a:solidFill>
              <a:srgbClr val="F48F1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 userDrawn="1"/>
          </p:nvSpPr>
          <p:spPr bwMode="gray">
            <a:xfrm>
              <a:off x="1752600" y="5834063"/>
              <a:ext cx="227013" cy="66675"/>
            </a:xfrm>
            <a:prstGeom prst="rect">
              <a:avLst/>
            </a:prstGeom>
            <a:solidFill>
              <a:srgbClr val="EB660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0" name="Rectangle 29"/>
            <p:cNvSpPr>
              <a:spLocks noChangeArrowheads="1"/>
            </p:cNvSpPr>
            <p:nvPr userDrawn="1"/>
          </p:nvSpPr>
          <p:spPr bwMode="gray">
            <a:xfrm>
              <a:off x="2024063" y="5900738"/>
              <a:ext cx="117475" cy="163512"/>
            </a:xfrm>
            <a:prstGeom prst="rect">
              <a:avLst/>
            </a:prstGeom>
            <a:solidFill>
              <a:srgbClr val="F3BF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1" name="Rectangle 30"/>
            <p:cNvSpPr>
              <a:spLocks noChangeArrowheads="1"/>
            </p:cNvSpPr>
            <p:nvPr userDrawn="1"/>
          </p:nvSpPr>
          <p:spPr bwMode="gray">
            <a:xfrm>
              <a:off x="2024063" y="6064250"/>
              <a:ext cx="117475" cy="107950"/>
            </a:xfrm>
            <a:prstGeom prst="rect">
              <a:avLst/>
            </a:prstGeom>
            <a:solidFill>
              <a:srgbClr val="E934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2" name="Rectangle 31"/>
            <p:cNvSpPr>
              <a:spLocks noChangeArrowheads="1"/>
            </p:cNvSpPr>
            <p:nvPr userDrawn="1"/>
          </p:nvSpPr>
          <p:spPr bwMode="gray">
            <a:xfrm>
              <a:off x="1979613" y="5900738"/>
              <a:ext cx="44450" cy="163512"/>
            </a:xfrm>
            <a:prstGeom prst="rect">
              <a:avLst/>
            </a:prstGeom>
            <a:solidFill>
              <a:srgbClr val="EA88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3" name="Rectangle 32"/>
            <p:cNvSpPr>
              <a:spLocks noChangeArrowheads="1"/>
            </p:cNvSpPr>
            <p:nvPr userDrawn="1"/>
          </p:nvSpPr>
          <p:spPr bwMode="gray">
            <a:xfrm>
              <a:off x="1979613" y="6064250"/>
              <a:ext cx="44450" cy="107950"/>
            </a:xfrm>
            <a:prstGeom prst="rect">
              <a:avLst/>
            </a:prstGeom>
            <a:solidFill>
              <a:srgbClr val="E025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4" name="Freeform 33"/>
            <p:cNvSpPr>
              <a:spLocks/>
            </p:cNvSpPr>
            <p:nvPr userDrawn="1"/>
          </p:nvSpPr>
          <p:spPr bwMode="gray">
            <a:xfrm>
              <a:off x="1752600" y="5900738"/>
              <a:ext cx="227013" cy="1635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9" y="0"/>
                </a:cxn>
                <a:cxn ang="0">
                  <a:pos x="159" y="120"/>
                </a:cxn>
                <a:cxn ang="0">
                  <a:pos x="99" y="120"/>
                </a:cxn>
                <a:cxn ang="0">
                  <a:pos x="99" y="80"/>
                </a:cxn>
                <a:cxn ang="0">
                  <a:pos x="0" y="80"/>
                </a:cxn>
                <a:cxn ang="0">
                  <a:pos x="0" y="0"/>
                </a:cxn>
              </a:cxnLst>
              <a:rect l="0" t="0" r="r" b="b"/>
              <a:pathLst>
                <a:path w="159" h="120">
                  <a:moveTo>
                    <a:pt x="0" y="0"/>
                  </a:moveTo>
                  <a:lnTo>
                    <a:pt x="159" y="0"/>
                  </a:lnTo>
                  <a:lnTo>
                    <a:pt x="159" y="120"/>
                  </a:lnTo>
                  <a:lnTo>
                    <a:pt x="99" y="120"/>
                  </a:lnTo>
                  <a:lnTo>
                    <a:pt x="99" y="8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4C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5" name="Rectangle 34"/>
            <p:cNvSpPr>
              <a:spLocks noChangeArrowheads="1"/>
            </p:cNvSpPr>
            <p:nvPr userDrawn="1"/>
          </p:nvSpPr>
          <p:spPr bwMode="gray">
            <a:xfrm>
              <a:off x="1893888" y="6064250"/>
              <a:ext cx="85725" cy="107950"/>
            </a:xfrm>
            <a:prstGeom prst="rect">
              <a:avLst/>
            </a:prstGeom>
            <a:solidFill>
              <a:srgbClr val="D614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6" name="Rectangle 35"/>
            <p:cNvSpPr>
              <a:spLocks noChangeArrowheads="1"/>
            </p:cNvSpPr>
            <p:nvPr userDrawn="1"/>
          </p:nvSpPr>
          <p:spPr bwMode="gray">
            <a:xfrm>
              <a:off x="1752600" y="6010275"/>
              <a:ext cx="141288" cy="53975"/>
            </a:xfrm>
            <a:prstGeom prst="rect">
              <a:avLst/>
            </a:prstGeom>
            <a:solidFill>
              <a:srgbClr val="C93C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7" name="Rectangle 36"/>
            <p:cNvSpPr>
              <a:spLocks noChangeArrowheads="1"/>
            </p:cNvSpPr>
            <p:nvPr userDrawn="1"/>
          </p:nvSpPr>
          <p:spPr bwMode="gray">
            <a:xfrm>
              <a:off x="1752600" y="6064250"/>
              <a:ext cx="141288" cy="107950"/>
            </a:xfrm>
            <a:prstGeom prst="rect">
              <a:avLst/>
            </a:prstGeom>
            <a:solidFill>
              <a:srgbClr val="C01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8" name="Rectangle 25"/>
            <p:cNvSpPr>
              <a:spLocks noChangeArrowheads="1"/>
            </p:cNvSpPr>
            <p:nvPr/>
          </p:nvSpPr>
          <p:spPr bwMode="gray">
            <a:xfrm>
              <a:off x="2141538" y="6064250"/>
              <a:ext cx="57150" cy="107950"/>
            </a:xfrm>
            <a:prstGeom prst="rect">
              <a:avLst/>
            </a:prstGeom>
            <a:solidFill>
              <a:srgbClr val="F445F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9" name="Rectangle 26"/>
            <p:cNvSpPr>
              <a:spLocks noChangeArrowheads="1"/>
            </p:cNvSpPr>
            <p:nvPr/>
          </p:nvSpPr>
          <p:spPr bwMode="gray">
            <a:xfrm>
              <a:off x="1979613" y="5834063"/>
              <a:ext cx="44450" cy="66675"/>
            </a:xfrm>
            <a:prstGeom prst="rect">
              <a:avLst/>
            </a:prstGeom>
            <a:solidFill>
              <a:srgbClr val="F6B67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gray">
            <a:xfrm>
              <a:off x="1752600" y="5791200"/>
              <a:ext cx="227013" cy="42863"/>
            </a:xfrm>
            <a:prstGeom prst="rect">
              <a:avLst/>
            </a:prstGeom>
            <a:solidFill>
              <a:srgbClr val="F48F1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gray">
            <a:xfrm>
              <a:off x="1752600" y="5834063"/>
              <a:ext cx="227013" cy="66675"/>
            </a:xfrm>
            <a:prstGeom prst="rect">
              <a:avLst/>
            </a:prstGeom>
            <a:solidFill>
              <a:srgbClr val="EB660B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gray">
            <a:xfrm>
              <a:off x="2024063" y="5900738"/>
              <a:ext cx="117475" cy="163512"/>
            </a:xfrm>
            <a:prstGeom prst="rect">
              <a:avLst/>
            </a:prstGeom>
            <a:solidFill>
              <a:srgbClr val="F3BF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gray">
            <a:xfrm>
              <a:off x="2024063" y="6064250"/>
              <a:ext cx="117475" cy="107950"/>
            </a:xfrm>
            <a:prstGeom prst="rect">
              <a:avLst/>
            </a:prstGeom>
            <a:solidFill>
              <a:srgbClr val="E93409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4" name="Rectangle 31"/>
            <p:cNvSpPr>
              <a:spLocks noChangeArrowheads="1"/>
            </p:cNvSpPr>
            <p:nvPr/>
          </p:nvSpPr>
          <p:spPr bwMode="gray">
            <a:xfrm>
              <a:off x="1979613" y="5900738"/>
              <a:ext cx="44450" cy="163512"/>
            </a:xfrm>
            <a:prstGeom prst="rect">
              <a:avLst/>
            </a:prstGeom>
            <a:solidFill>
              <a:srgbClr val="EA88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5" name="Rectangle 32"/>
            <p:cNvSpPr>
              <a:spLocks noChangeArrowheads="1"/>
            </p:cNvSpPr>
            <p:nvPr/>
          </p:nvSpPr>
          <p:spPr bwMode="gray">
            <a:xfrm>
              <a:off x="1979613" y="6064250"/>
              <a:ext cx="44450" cy="107950"/>
            </a:xfrm>
            <a:prstGeom prst="rect">
              <a:avLst/>
            </a:prstGeom>
            <a:solidFill>
              <a:srgbClr val="E0250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gray">
            <a:xfrm>
              <a:off x="1752600" y="5900738"/>
              <a:ext cx="227013" cy="1635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9" y="0"/>
                </a:cxn>
                <a:cxn ang="0">
                  <a:pos x="159" y="120"/>
                </a:cxn>
                <a:cxn ang="0">
                  <a:pos x="99" y="120"/>
                </a:cxn>
                <a:cxn ang="0">
                  <a:pos x="99" y="80"/>
                </a:cxn>
                <a:cxn ang="0">
                  <a:pos x="0" y="80"/>
                </a:cxn>
                <a:cxn ang="0">
                  <a:pos x="0" y="0"/>
                </a:cxn>
              </a:cxnLst>
              <a:rect l="0" t="0" r="r" b="b"/>
              <a:pathLst>
                <a:path w="159" h="120">
                  <a:moveTo>
                    <a:pt x="0" y="0"/>
                  </a:moveTo>
                  <a:lnTo>
                    <a:pt x="159" y="0"/>
                  </a:lnTo>
                  <a:lnTo>
                    <a:pt x="159" y="120"/>
                  </a:lnTo>
                  <a:lnTo>
                    <a:pt x="99" y="120"/>
                  </a:lnTo>
                  <a:lnTo>
                    <a:pt x="99" y="8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4C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7" name="Rectangle 34"/>
            <p:cNvSpPr>
              <a:spLocks noChangeArrowheads="1"/>
            </p:cNvSpPr>
            <p:nvPr/>
          </p:nvSpPr>
          <p:spPr bwMode="gray">
            <a:xfrm>
              <a:off x="1893888" y="6064250"/>
              <a:ext cx="85725" cy="107950"/>
            </a:xfrm>
            <a:prstGeom prst="rect">
              <a:avLst/>
            </a:prstGeom>
            <a:solidFill>
              <a:srgbClr val="D614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8" name="Rectangle 35"/>
            <p:cNvSpPr>
              <a:spLocks noChangeArrowheads="1"/>
            </p:cNvSpPr>
            <p:nvPr/>
          </p:nvSpPr>
          <p:spPr bwMode="gray">
            <a:xfrm>
              <a:off x="1752600" y="6010275"/>
              <a:ext cx="141288" cy="53975"/>
            </a:xfrm>
            <a:prstGeom prst="rect">
              <a:avLst/>
            </a:prstGeom>
            <a:solidFill>
              <a:srgbClr val="C93C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29" name="Rectangle 36"/>
            <p:cNvSpPr>
              <a:spLocks noChangeArrowheads="1"/>
            </p:cNvSpPr>
            <p:nvPr/>
          </p:nvSpPr>
          <p:spPr bwMode="gray">
            <a:xfrm>
              <a:off x="1752600" y="6064250"/>
              <a:ext cx="141288" cy="107950"/>
            </a:xfrm>
            <a:prstGeom prst="rect">
              <a:avLst/>
            </a:prstGeom>
            <a:solidFill>
              <a:srgbClr val="C01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grpSp>
        <p:nvGrpSpPr>
          <p:cNvPr id="35" name="Group 34"/>
          <p:cNvGrpSpPr/>
          <p:nvPr userDrawn="1"/>
        </p:nvGrpSpPr>
        <p:grpSpPr>
          <a:xfrm>
            <a:off x="984250" y="6172200"/>
            <a:ext cx="914400" cy="463550"/>
            <a:chOff x="984250" y="6172200"/>
            <a:chExt cx="914400" cy="463550"/>
          </a:xfrm>
        </p:grpSpPr>
        <p:sp>
          <p:nvSpPr>
            <p:cNvPr id="31" name="Rectangle 37"/>
            <p:cNvSpPr>
              <a:spLocks noChangeArrowheads="1"/>
            </p:cNvSpPr>
            <p:nvPr userDrawn="1"/>
          </p:nvSpPr>
          <p:spPr bwMode="black">
            <a:xfrm>
              <a:off x="1524000" y="6172200"/>
              <a:ext cx="228600" cy="46038"/>
            </a:xfrm>
            <a:prstGeom prst="rect">
              <a:avLst/>
            </a:prstGeom>
            <a:solidFill>
              <a:srgbClr val="A10000"/>
            </a:solidFill>
            <a:ln w="0">
              <a:solidFill>
                <a:srgbClr val="A1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32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cxnSp>
        <p:nvCxnSpPr>
          <p:cNvPr id="33" name="Shape 140"/>
          <p:cNvCxnSpPr/>
          <p:nvPr userDrawn="1"/>
        </p:nvCxnSpPr>
        <p:spPr>
          <a:xfrm rot="5400000" flipH="1" flipV="1">
            <a:off x="5095875" y="-2733675"/>
            <a:ext cx="152400" cy="683895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 userDrawn="1">
            <p:ph type="ctrTitle"/>
          </p:nvPr>
        </p:nvSpPr>
        <p:spPr bwMode="black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43" name="Subtitle 2"/>
          <p:cNvSpPr>
            <a:spLocks noGrp="1"/>
          </p:cNvSpPr>
          <p:nvPr userDrawn="1">
            <p:ph type="subTitle" idx="1"/>
          </p:nvPr>
        </p:nvSpPr>
        <p:spPr bwMode="black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44" name="Text Placeholder 31"/>
          <p:cNvSpPr>
            <a:spLocks noGrp="1"/>
          </p:cNvSpPr>
          <p:nvPr userDrawn="1">
            <p:ph type="body" sz="quarter" idx="10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84250" y="0"/>
            <a:ext cx="8159750" cy="6635750"/>
            <a:chOff x="984250" y="0"/>
            <a:chExt cx="8159750" cy="6635750"/>
          </a:xfrm>
        </p:grpSpPr>
        <p:sp>
          <p:nvSpPr>
            <p:cNvPr id="7" name="Rectangle 158"/>
            <p:cNvSpPr>
              <a:spLocks noChangeArrowheads="1"/>
            </p:cNvSpPr>
            <p:nvPr userDrawn="1"/>
          </p:nvSpPr>
          <p:spPr bwMode="gray">
            <a:xfrm>
              <a:off x="1752600" y="685800"/>
              <a:ext cx="5638800" cy="220980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8" name="Rectangle 159"/>
            <p:cNvSpPr>
              <a:spLocks noChangeArrowheads="1"/>
            </p:cNvSpPr>
            <p:nvPr userDrawn="1"/>
          </p:nvSpPr>
          <p:spPr bwMode="gray">
            <a:xfrm>
              <a:off x="8077200" y="2895600"/>
              <a:ext cx="619125" cy="327660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9" name="Rectangle 153"/>
            <p:cNvSpPr>
              <a:spLocks noChangeArrowheads="1"/>
            </p:cNvSpPr>
            <p:nvPr/>
          </p:nvSpPr>
          <p:spPr bwMode="gray">
            <a:xfrm>
              <a:off x="8686800" y="2895600"/>
              <a:ext cx="457200" cy="3276600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0" name="Rectangle 156"/>
            <p:cNvSpPr>
              <a:spLocks noChangeArrowheads="1"/>
            </p:cNvSpPr>
            <p:nvPr userDrawn="1"/>
          </p:nvSpPr>
          <p:spPr bwMode="gray">
            <a:xfrm>
              <a:off x="1752600" y="0"/>
              <a:ext cx="5638800" cy="685800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1" name="Rectangle 160"/>
            <p:cNvSpPr>
              <a:spLocks noChangeArrowheads="1"/>
            </p:cNvSpPr>
            <p:nvPr userDrawn="1"/>
          </p:nvSpPr>
          <p:spPr bwMode="gray">
            <a:xfrm>
              <a:off x="7391400" y="2895600"/>
              <a:ext cx="685800" cy="3276600"/>
            </a:xfrm>
            <a:prstGeom prst="rect">
              <a:avLst/>
            </a:prstGeom>
            <a:solidFill>
              <a:srgbClr val="D139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2" name="Rectangle 35"/>
            <p:cNvSpPr/>
            <p:nvPr userDrawn="1"/>
          </p:nvSpPr>
          <p:spPr bwMode="gray">
            <a:xfrm>
              <a:off x="1752600" y="2895600"/>
              <a:ext cx="5638800" cy="3276600"/>
            </a:xfrm>
            <a:prstGeom prst="rect">
              <a:avLst/>
            </a:prstGeom>
            <a:solidFill>
              <a:srgbClr val="C2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3" name="Rectangle 155"/>
            <p:cNvSpPr>
              <a:spLocks noChangeArrowheads="1"/>
            </p:cNvSpPr>
            <p:nvPr userDrawn="1"/>
          </p:nvSpPr>
          <p:spPr bwMode="gray">
            <a:xfrm>
              <a:off x="7391400" y="685800"/>
              <a:ext cx="685800" cy="2209800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488950" y="2901950"/>
            <a:ext cx="1209675" cy="150813"/>
            <a:chOff x="488950" y="2901950"/>
            <a:chExt cx="1209675" cy="150813"/>
          </a:xfrm>
        </p:grpSpPr>
        <p:cxnSp>
          <p:nvCxnSpPr>
            <p:cNvPr id="16" name="Straight Connector 32"/>
            <p:cNvCxnSpPr/>
            <p:nvPr userDrawn="1"/>
          </p:nvCxnSpPr>
          <p:spPr bwMode="auto">
            <a:xfrm rot="10800000">
              <a:off x="488950" y="2901950"/>
              <a:ext cx="120967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33"/>
            <p:cNvCxnSpPr/>
            <p:nvPr userDrawn="1"/>
          </p:nvCxnSpPr>
          <p:spPr bwMode="auto">
            <a:xfrm rot="5400000">
              <a:off x="413543" y="2977357"/>
              <a:ext cx="150813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reeform 7"/>
          <p:cNvSpPr>
            <a:spLocks noEditPoints="1"/>
          </p:cNvSpPr>
          <p:nvPr userDrawn="1"/>
        </p:nvSpPr>
        <p:spPr bwMode="black">
          <a:xfrm>
            <a:off x="984250" y="6291263"/>
            <a:ext cx="914400" cy="344487"/>
          </a:xfrm>
          <a:custGeom>
            <a:avLst/>
            <a:gdLst/>
            <a:ahLst/>
            <a:cxnLst>
              <a:cxn ang="0">
                <a:pos x="581" y="233"/>
              </a:cxn>
              <a:cxn ang="0">
                <a:pos x="538" y="949"/>
              </a:cxn>
              <a:cxn ang="0">
                <a:pos x="630" y="946"/>
              </a:cxn>
              <a:cxn ang="0">
                <a:pos x="793" y="880"/>
              </a:cxn>
              <a:cxn ang="0">
                <a:pos x="886" y="728"/>
              </a:cxn>
              <a:cxn ang="0">
                <a:pos x="905" y="505"/>
              </a:cxn>
              <a:cxn ang="0">
                <a:pos x="850" y="329"/>
              </a:cxn>
              <a:cxn ang="0">
                <a:pos x="727" y="241"/>
              </a:cxn>
              <a:cxn ang="0">
                <a:pos x="521" y="3"/>
              </a:cxn>
              <a:cxn ang="0">
                <a:pos x="643" y="74"/>
              </a:cxn>
              <a:cxn ang="0">
                <a:pos x="761" y="24"/>
              </a:cxn>
              <a:cxn ang="0">
                <a:pos x="855" y="9"/>
              </a:cxn>
              <a:cxn ang="0">
                <a:pos x="1026" y="40"/>
              </a:cxn>
              <a:cxn ang="0">
                <a:pos x="1180" y="172"/>
              </a:cxn>
              <a:cxn ang="0">
                <a:pos x="1265" y="383"/>
              </a:cxn>
              <a:cxn ang="0">
                <a:pos x="1265" y="641"/>
              </a:cxn>
              <a:cxn ang="0">
                <a:pos x="1175" y="857"/>
              </a:cxn>
              <a:cxn ang="0">
                <a:pos x="1005" y="1006"/>
              </a:cxn>
              <a:cxn ang="0">
                <a:pos x="766" y="1074"/>
              </a:cxn>
              <a:cxn ang="0">
                <a:pos x="601" y="1074"/>
              </a:cxn>
              <a:cxn ang="0">
                <a:pos x="692" y="1447"/>
              </a:cxn>
              <a:cxn ang="0">
                <a:pos x="171" y="1408"/>
              </a:cxn>
              <a:cxn ang="0">
                <a:pos x="413" y="3"/>
              </a:cxn>
              <a:cxn ang="0">
                <a:pos x="3876" y="20"/>
              </a:cxn>
              <a:cxn ang="0">
                <a:pos x="4036" y="100"/>
              </a:cxn>
              <a:cxn ang="0">
                <a:pos x="4113" y="232"/>
              </a:cxn>
              <a:cxn ang="0">
                <a:pos x="4091" y="362"/>
              </a:cxn>
              <a:cxn ang="0">
                <a:pos x="3995" y="436"/>
              </a:cxn>
              <a:cxn ang="0">
                <a:pos x="3859" y="438"/>
              </a:cxn>
              <a:cxn ang="0">
                <a:pos x="3757" y="114"/>
              </a:cxn>
              <a:cxn ang="0">
                <a:pos x="3597" y="187"/>
              </a:cxn>
              <a:cxn ang="0">
                <a:pos x="3508" y="339"/>
              </a:cxn>
              <a:cxn ang="0">
                <a:pos x="3489" y="565"/>
              </a:cxn>
              <a:cxn ang="0">
                <a:pos x="3547" y="753"/>
              </a:cxn>
              <a:cxn ang="0">
                <a:pos x="3668" y="869"/>
              </a:cxn>
              <a:cxn ang="0">
                <a:pos x="3821" y="896"/>
              </a:cxn>
              <a:cxn ang="0">
                <a:pos x="3931" y="872"/>
              </a:cxn>
              <a:cxn ang="0">
                <a:pos x="4079" y="810"/>
              </a:cxn>
              <a:cxn ang="0">
                <a:pos x="4016" y="1024"/>
              </a:cxn>
              <a:cxn ang="0">
                <a:pos x="3830" y="1080"/>
              </a:cxn>
              <a:cxn ang="0">
                <a:pos x="3651" y="1095"/>
              </a:cxn>
              <a:cxn ang="0">
                <a:pos x="3426" y="1060"/>
              </a:cxn>
              <a:cxn ang="0">
                <a:pos x="3255" y="947"/>
              </a:cxn>
              <a:cxn ang="0">
                <a:pos x="3140" y="772"/>
              </a:cxn>
              <a:cxn ang="0">
                <a:pos x="3101" y="561"/>
              </a:cxn>
              <a:cxn ang="0">
                <a:pos x="3153" y="318"/>
              </a:cxn>
              <a:cxn ang="0">
                <a:pos x="3293" y="135"/>
              </a:cxn>
              <a:cxn ang="0">
                <a:pos x="3508" y="27"/>
              </a:cxn>
              <a:cxn ang="0">
                <a:pos x="2910" y="0"/>
              </a:cxn>
              <a:cxn ang="0">
                <a:pos x="3040" y="52"/>
              </a:cxn>
              <a:cxn ang="0">
                <a:pos x="3093" y="178"/>
              </a:cxn>
              <a:cxn ang="0">
                <a:pos x="3071" y="277"/>
              </a:cxn>
              <a:cxn ang="0">
                <a:pos x="3004" y="393"/>
              </a:cxn>
              <a:cxn ang="0">
                <a:pos x="2876" y="561"/>
              </a:cxn>
              <a:cxn ang="0">
                <a:pos x="1784" y="1078"/>
              </a:cxn>
              <a:cxn ang="0">
                <a:pos x="1313" y="118"/>
              </a:cxn>
              <a:cxn ang="0">
                <a:pos x="2247" y="25"/>
              </a:cxn>
              <a:cxn ang="0">
                <a:pos x="2759" y="62"/>
              </a:cxn>
              <a:cxn ang="0">
                <a:pos x="2872" y="4"/>
              </a:cxn>
            </a:cxnLst>
            <a:rect l="0" t="0" r="r" b="b"/>
            <a:pathLst>
              <a:path w="4127" h="1544">
                <a:moveTo>
                  <a:pt x="640" y="229"/>
                </a:moveTo>
                <a:lnTo>
                  <a:pt x="622" y="229"/>
                </a:lnTo>
                <a:lnTo>
                  <a:pt x="603" y="230"/>
                </a:lnTo>
                <a:lnTo>
                  <a:pt x="581" y="233"/>
                </a:lnTo>
                <a:lnTo>
                  <a:pt x="553" y="235"/>
                </a:lnTo>
                <a:lnTo>
                  <a:pt x="521" y="241"/>
                </a:lnTo>
                <a:lnTo>
                  <a:pt x="521" y="947"/>
                </a:lnTo>
                <a:lnTo>
                  <a:pt x="538" y="949"/>
                </a:lnTo>
                <a:lnTo>
                  <a:pt x="553" y="949"/>
                </a:lnTo>
                <a:lnTo>
                  <a:pt x="566" y="949"/>
                </a:lnTo>
                <a:lnTo>
                  <a:pt x="578" y="949"/>
                </a:lnTo>
                <a:lnTo>
                  <a:pt x="630" y="946"/>
                </a:lnTo>
                <a:lnTo>
                  <a:pt x="677" y="937"/>
                </a:lnTo>
                <a:lnTo>
                  <a:pt x="720" y="924"/>
                </a:lnTo>
                <a:lnTo>
                  <a:pt x="758" y="905"/>
                </a:lnTo>
                <a:lnTo>
                  <a:pt x="793" y="880"/>
                </a:lnTo>
                <a:lnTo>
                  <a:pt x="824" y="850"/>
                </a:lnTo>
                <a:lnTo>
                  <a:pt x="849" y="815"/>
                </a:lnTo>
                <a:lnTo>
                  <a:pt x="870" y="775"/>
                </a:lnTo>
                <a:lnTo>
                  <a:pt x="886" y="728"/>
                </a:lnTo>
                <a:lnTo>
                  <a:pt x="897" y="678"/>
                </a:lnTo>
                <a:lnTo>
                  <a:pt x="905" y="622"/>
                </a:lnTo>
                <a:lnTo>
                  <a:pt x="907" y="561"/>
                </a:lnTo>
                <a:lnTo>
                  <a:pt x="905" y="505"/>
                </a:lnTo>
                <a:lnTo>
                  <a:pt x="897" y="452"/>
                </a:lnTo>
                <a:lnTo>
                  <a:pt x="886" y="407"/>
                </a:lnTo>
                <a:lnTo>
                  <a:pt x="870" y="366"/>
                </a:lnTo>
                <a:lnTo>
                  <a:pt x="850" y="329"/>
                </a:lnTo>
                <a:lnTo>
                  <a:pt x="826" y="299"/>
                </a:lnTo>
                <a:lnTo>
                  <a:pt x="797" y="274"/>
                </a:lnTo>
                <a:lnTo>
                  <a:pt x="763" y="254"/>
                </a:lnTo>
                <a:lnTo>
                  <a:pt x="727" y="241"/>
                </a:lnTo>
                <a:lnTo>
                  <a:pt x="686" y="232"/>
                </a:lnTo>
                <a:lnTo>
                  <a:pt x="640" y="229"/>
                </a:lnTo>
                <a:close/>
                <a:moveTo>
                  <a:pt x="413" y="3"/>
                </a:moveTo>
                <a:lnTo>
                  <a:pt x="521" y="3"/>
                </a:lnTo>
                <a:lnTo>
                  <a:pt x="521" y="143"/>
                </a:lnTo>
                <a:lnTo>
                  <a:pt x="566" y="117"/>
                </a:lnTo>
                <a:lnTo>
                  <a:pt x="607" y="93"/>
                </a:lnTo>
                <a:lnTo>
                  <a:pt x="643" y="74"/>
                </a:lnTo>
                <a:lnTo>
                  <a:pt x="677" y="57"/>
                </a:lnTo>
                <a:lnTo>
                  <a:pt x="707" y="44"/>
                </a:lnTo>
                <a:lnTo>
                  <a:pt x="735" y="33"/>
                </a:lnTo>
                <a:lnTo>
                  <a:pt x="761" y="24"/>
                </a:lnTo>
                <a:lnTo>
                  <a:pt x="785" y="18"/>
                </a:lnTo>
                <a:lnTo>
                  <a:pt x="809" y="13"/>
                </a:lnTo>
                <a:lnTo>
                  <a:pt x="831" y="10"/>
                </a:lnTo>
                <a:lnTo>
                  <a:pt x="855" y="9"/>
                </a:lnTo>
                <a:lnTo>
                  <a:pt x="879" y="8"/>
                </a:lnTo>
                <a:lnTo>
                  <a:pt x="931" y="12"/>
                </a:lnTo>
                <a:lnTo>
                  <a:pt x="980" y="23"/>
                </a:lnTo>
                <a:lnTo>
                  <a:pt x="1026" y="40"/>
                </a:lnTo>
                <a:lnTo>
                  <a:pt x="1070" y="64"/>
                </a:lnTo>
                <a:lnTo>
                  <a:pt x="1110" y="94"/>
                </a:lnTo>
                <a:lnTo>
                  <a:pt x="1148" y="130"/>
                </a:lnTo>
                <a:lnTo>
                  <a:pt x="1180" y="172"/>
                </a:lnTo>
                <a:lnTo>
                  <a:pt x="1209" y="218"/>
                </a:lnTo>
                <a:lnTo>
                  <a:pt x="1233" y="268"/>
                </a:lnTo>
                <a:lnTo>
                  <a:pt x="1252" y="324"/>
                </a:lnTo>
                <a:lnTo>
                  <a:pt x="1265" y="383"/>
                </a:lnTo>
                <a:lnTo>
                  <a:pt x="1274" y="446"/>
                </a:lnTo>
                <a:lnTo>
                  <a:pt x="1278" y="512"/>
                </a:lnTo>
                <a:lnTo>
                  <a:pt x="1274" y="578"/>
                </a:lnTo>
                <a:lnTo>
                  <a:pt x="1265" y="641"/>
                </a:lnTo>
                <a:lnTo>
                  <a:pt x="1252" y="701"/>
                </a:lnTo>
                <a:lnTo>
                  <a:pt x="1232" y="756"/>
                </a:lnTo>
                <a:lnTo>
                  <a:pt x="1205" y="809"/>
                </a:lnTo>
                <a:lnTo>
                  <a:pt x="1175" y="857"/>
                </a:lnTo>
                <a:lnTo>
                  <a:pt x="1140" y="901"/>
                </a:lnTo>
                <a:lnTo>
                  <a:pt x="1099" y="941"/>
                </a:lnTo>
                <a:lnTo>
                  <a:pt x="1054" y="976"/>
                </a:lnTo>
                <a:lnTo>
                  <a:pt x="1005" y="1006"/>
                </a:lnTo>
                <a:lnTo>
                  <a:pt x="951" y="1031"/>
                </a:lnTo>
                <a:lnTo>
                  <a:pt x="894" y="1051"/>
                </a:lnTo>
                <a:lnTo>
                  <a:pt x="831" y="1065"/>
                </a:lnTo>
                <a:lnTo>
                  <a:pt x="766" y="1074"/>
                </a:lnTo>
                <a:lnTo>
                  <a:pt x="696" y="1078"/>
                </a:lnTo>
                <a:lnTo>
                  <a:pt x="670" y="1078"/>
                </a:lnTo>
                <a:lnTo>
                  <a:pt x="637" y="1076"/>
                </a:lnTo>
                <a:lnTo>
                  <a:pt x="601" y="1074"/>
                </a:lnTo>
                <a:lnTo>
                  <a:pt x="561" y="1071"/>
                </a:lnTo>
                <a:lnTo>
                  <a:pt x="521" y="1068"/>
                </a:lnTo>
                <a:lnTo>
                  <a:pt x="521" y="1408"/>
                </a:lnTo>
                <a:lnTo>
                  <a:pt x="692" y="1447"/>
                </a:lnTo>
                <a:lnTo>
                  <a:pt x="692" y="1544"/>
                </a:lnTo>
                <a:lnTo>
                  <a:pt x="18" y="1544"/>
                </a:lnTo>
                <a:lnTo>
                  <a:pt x="18" y="1447"/>
                </a:lnTo>
                <a:lnTo>
                  <a:pt x="171" y="1408"/>
                </a:lnTo>
                <a:lnTo>
                  <a:pt x="171" y="229"/>
                </a:lnTo>
                <a:lnTo>
                  <a:pt x="0" y="229"/>
                </a:lnTo>
                <a:lnTo>
                  <a:pt x="0" y="128"/>
                </a:lnTo>
                <a:lnTo>
                  <a:pt x="413" y="3"/>
                </a:lnTo>
                <a:close/>
                <a:moveTo>
                  <a:pt x="3711" y="0"/>
                </a:moveTo>
                <a:lnTo>
                  <a:pt x="3770" y="3"/>
                </a:lnTo>
                <a:lnTo>
                  <a:pt x="3825" y="9"/>
                </a:lnTo>
                <a:lnTo>
                  <a:pt x="3876" y="20"/>
                </a:lnTo>
                <a:lnTo>
                  <a:pt x="3923" y="34"/>
                </a:lnTo>
                <a:lnTo>
                  <a:pt x="3965" y="53"/>
                </a:lnTo>
                <a:lnTo>
                  <a:pt x="4004" y="75"/>
                </a:lnTo>
                <a:lnTo>
                  <a:pt x="4036" y="100"/>
                </a:lnTo>
                <a:lnTo>
                  <a:pt x="4064" y="129"/>
                </a:lnTo>
                <a:lnTo>
                  <a:pt x="4086" y="160"/>
                </a:lnTo>
                <a:lnTo>
                  <a:pt x="4103" y="194"/>
                </a:lnTo>
                <a:lnTo>
                  <a:pt x="4113" y="232"/>
                </a:lnTo>
                <a:lnTo>
                  <a:pt x="4117" y="271"/>
                </a:lnTo>
                <a:lnTo>
                  <a:pt x="4114" y="304"/>
                </a:lnTo>
                <a:lnTo>
                  <a:pt x="4105" y="334"/>
                </a:lnTo>
                <a:lnTo>
                  <a:pt x="4091" y="362"/>
                </a:lnTo>
                <a:lnTo>
                  <a:pt x="4074" y="387"/>
                </a:lnTo>
                <a:lnTo>
                  <a:pt x="4051" y="407"/>
                </a:lnTo>
                <a:lnTo>
                  <a:pt x="4025" y="423"/>
                </a:lnTo>
                <a:lnTo>
                  <a:pt x="3995" y="436"/>
                </a:lnTo>
                <a:lnTo>
                  <a:pt x="3961" y="443"/>
                </a:lnTo>
                <a:lnTo>
                  <a:pt x="3925" y="446"/>
                </a:lnTo>
                <a:lnTo>
                  <a:pt x="3891" y="444"/>
                </a:lnTo>
                <a:lnTo>
                  <a:pt x="3859" y="438"/>
                </a:lnTo>
                <a:lnTo>
                  <a:pt x="3826" y="428"/>
                </a:lnTo>
                <a:lnTo>
                  <a:pt x="3792" y="413"/>
                </a:lnTo>
                <a:lnTo>
                  <a:pt x="3757" y="394"/>
                </a:lnTo>
                <a:lnTo>
                  <a:pt x="3757" y="114"/>
                </a:lnTo>
                <a:lnTo>
                  <a:pt x="3711" y="125"/>
                </a:lnTo>
                <a:lnTo>
                  <a:pt x="3668" y="140"/>
                </a:lnTo>
                <a:lnTo>
                  <a:pt x="3631" y="162"/>
                </a:lnTo>
                <a:lnTo>
                  <a:pt x="3597" y="187"/>
                </a:lnTo>
                <a:lnTo>
                  <a:pt x="3568" y="218"/>
                </a:lnTo>
                <a:lnTo>
                  <a:pt x="3543" y="253"/>
                </a:lnTo>
                <a:lnTo>
                  <a:pt x="3523" y="294"/>
                </a:lnTo>
                <a:lnTo>
                  <a:pt x="3508" y="339"/>
                </a:lnTo>
                <a:lnTo>
                  <a:pt x="3497" y="391"/>
                </a:lnTo>
                <a:lnTo>
                  <a:pt x="3489" y="447"/>
                </a:lnTo>
                <a:lnTo>
                  <a:pt x="3487" y="507"/>
                </a:lnTo>
                <a:lnTo>
                  <a:pt x="3489" y="565"/>
                </a:lnTo>
                <a:lnTo>
                  <a:pt x="3497" y="617"/>
                </a:lnTo>
                <a:lnTo>
                  <a:pt x="3509" y="667"/>
                </a:lnTo>
                <a:lnTo>
                  <a:pt x="3526" y="712"/>
                </a:lnTo>
                <a:lnTo>
                  <a:pt x="3547" y="753"/>
                </a:lnTo>
                <a:lnTo>
                  <a:pt x="3571" y="790"/>
                </a:lnTo>
                <a:lnTo>
                  <a:pt x="3600" y="821"/>
                </a:lnTo>
                <a:lnTo>
                  <a:pt x="3632" y="847"/>
                </a:lnTo>
                <a:lnTo>
                  <a:pt x="3668" y="869"/>
                </a:lnTo>
                <a:lnTo>
                  <a:pt x="3707" y="885"/>
                </a:lnTo>
                <a:lnTo>
                  <a:pt x="3750" y="894"/>
                </a:lnTo>
                <a:lnTo>
                  <a:pt x="3795" y="897"/>
                </a:lnTo>
                <a:lnTo>
                  <a:pt x="3821" y="896"/>
                </a:lnTo>
                <a:lnTo>
                  <a:pt x="3847" y="894"/>
                </a:lnTo>
                <a:lnTo>
                  <a:pt x="3874" y="889"/>
                </a:lnTo>
                <a:lnTo>
                  <a:pt x="3901" y="881"/>
                </a:lnTo>
                <a:lnTo>
                  <a:pt x="3931" y="872"/>
                </a:lnTo>
                <a:lnTo>
                  <a:pt x="3964" y="861"/>
                </a:lnTo>
                <a:lnTo>
                  <a:pt x="3999" y="846"/>
                </a:lnTo>
                <a:lnTo>
                  <a:pt x="4036" y="830"/>
                </a:lnTo>
                <a:lnTo>
                  <a:pt x="4079" y="810"/>
                </a:lnTo>
                <a:lnTo>
                  <a:pt x="4127" y="787"/>
                </a:lnTo>
                <a:lnTo>
                  <a:pt x="4127" y="976"/>
                </a:lnTo>
                <a:lnTo>
                  <a:pt x="4069" y="1001"/>
                </a:lnTo>
                <a:lnTo>
                  <a:pt x="4016" y="1024"/>
                </a:lnTo>
                <a:lnTo>
                  <a:pt x="3966" y="1041"/>
                </a:lnTo>
                <a:lnTo>
                  <a:pt x="3919" y="1058"/>
                </a:lnTo>
                <a:lnTo>
                  <a:pt x="3874" y="1070"/>
                </a:lnTo>
                <a:lnTo>
                  <a:pt x="3830" y="1080"/>
                </a:lnTo>
                <a:lnTo>
                  <a:pt x="3786" y="1086"/>
                </a:lnTo>
                <a:lnTo>
                  <a:pt x="3742" y="1091"/>
                </a:lnTo>
                <a:lnTo>
                  <a:pt x="3697" y="1094"/>
                </a:lnTo>
                <a:lnTo>
                  <a:pt x="3651" y="1095"/>
                </a:lnTo>
                <a:lnTo>
                  <a:pt x="3588" y="1093"/>
                </a:lnTo>
                <a:lnTo>
                  <a:pt x="3530" y="1086"/>
                </a:lnTo>
                <a:lnTo>
                  <a:pt x="3476" y="1075"/>
                </a:lnTo>
                <a:lnTo>
                  <a:pt x="3426" y="1060"/>
                </a:lnTo>
                <a:lnTo>
                  <a:pt x="3378" y="1039"/>
                </a:lnTo>
                <a:lnTo>
                  <a:pt x="3334" y="1014"/>
                </a:lnTo>
                <a:lnTo>
                  <a:pt x="3294" y="984"/>
                </a:lnTo>
                <a:lnTo>
                  <a:pt x="3255" y="947"/>
                </a:lnTo>
                <a:lnTo>
                  <a:pt x="3219" y="907"/>
                </a:lnTo>
                <a:lnTo>
                  <a:pt x="3188" y="865"/>
                </a:lnTo>
                <a:lnTo>
                  <a:pt x="3162" y="820"/>
                </a:lnTo>
                <a:lnTo>
                  <a:pt x="3140" y="772"/>
                </a:lnTo>
                <a:lnTo>
                  <a:pt x="3124" y="722"/>
                </a:lnTo>
                <a:lnTo>
                  <a:pt x="3111" y="670"/>
                </a:lnTo>
                <a:lnTo>
                  <a:pt x="3104" y="616"/>
                </a:lnTo>
                <a:lnTo>
                  <a:pt x="3101" y="561"/>
                </a:lnTo>
                <a:lnTo>
                  <a:pt x="3105" y="494"/>
                </a:lnTo>
                <a:lnTo>
                  <a:pt x="3115" y="433"/>
                </a:lnTo>
                <a:lnTo>
                  <a:pt x="3130" y="373"/>
                </a:lnTo>
                <a:lnTo>
                  <a:pt x="3153" y="318"/>
                </a:lnTo>
                <a:lnTo>
                  <a:pt x="3179" y="267"/>
                </a:lnTo>
                <a:lnTo>
                  <a:pt x="3213" y="219"/>
                </a:lnTo>
                <a:lnTo>
                  <a:pt x="3250" y="175"/>
                </a:lnTo>
                <a:lnTo>
                  <a:pt x="3293" y="135"/>
                </a:lnTo>
                <a:lnTo>
                  <a:pt x="3341" y="102"/>
                </a:lnTo>
                <a:lnTo>
                  <a:pt x="3392" y="72"/>
                </a:lnTo>
                <a:lnTo>
                  <a:pt x="3448" y="47"/>
                </a:lnTo>
                <a:lnTo>
                  <a:pt x="3508" y="27"/>
                </a:lnTo>
                <a:lnTo>
                  <a:pt x="3573" y="12"/>
                </a:lnTo>
                <a:lnTo>
                  <a:pt x="3640" y="3"/>
                </a:lnTo>
                <a:lnTo>
                  <a:pt x="3711" y="0"/>
                </a:lnTo>
                <a:close/>
                <a:moveTo>
                  <a:pt x="2910" y="0"/>
                </a:moveTo>
                <a:lnTo>
                  <a:pt x="2948" y="4"/>
                </a:lnTo>
                <a:lnTo>
                  <a:pt x="2983" y="14"/>
                </a:lnTo>
                <a:lnTo>
                  <a:pt x="3014" y="30"/>
                </a:lnTo>
                <a:lnTo>
                  <a:pt x="3040" y="52"/>
                </a:lnTo>
                <a:lnTo>
                  <a:pt x="3063" y="78"/>
                </a:lnTo>
                <a:lnTo>
                  <a:pt x="3079" y="109"/>
                </a:lnTo>
                <a:lnTo>
                  <a:pt x="3089" y="142"/>
                </a:lnTo>
                <a:lnTo>
                  <a:pt x="3093" y="178"/>
                </a:lnTo>
                <a:lnTo>
                  <a:pt x="3091" y="203"/>
                </a:lnTo>
                <a:lnTo>
                  <a:pt x="3088" y="227"/>
                </a:lnTo>
                <a:lnTo>
                  <a:pt x="3081" y="252"/>
                </a:lnTo>
                <a:lnTo>
                  <a:pt x="3071" y="277"/>
                </a:lnTo>
                <a:lnTo>
                  <a:pt x="3060" y="303"/>
                </a:lnTo>
                <a:lnTo>
                  <a:pt x="3044" y="331"/>
                </a:lnTo>
                <a:lnTo>
                  <a:pt x="3025" y="361"/>
                </a:lnTo>
                <a:lnTo>
                  <a:pt x="3004" y="393"/>
                </a:lnTo>
                <a:lnTo>
                  <a:pt x="2978" y="429"/>
                </a:lnTo>
                <a:lnTo>
                  <a:pt x="2948" y="468"/>
                </a:lnTo>
                <a:lnTo>
                  <a:pt x="2914" y="512"/>
                </a:lnTo>
                <a:lnTo>
                  <a:pt x="2876" y="561"/>
                </a:lnTo>
                <a:lnTo>
                  <a:pt x="2472" y="1078"/>
                </a:lnTo>
                <a:lnTo>
                  <a:pt x="2182" y="1078"/>
                </a:lnTo>
                <a:lnTo>
                  <a:pt x="2182" y="424"/>
                </a:lnTo>
                <a:lnTo>
                  <a:pt x="1784" y="1078"/>
                </a:lnTo>
                <a:lnTo>
                  <a:pt x="1518" y="1078"/>
                </a:lnTo>
                <a:lnTo>
                  <a:pt x="1518" y="234"/>
                </a:lnTo>
                <a:lnTo>
                  <a:pt x="1313" y="214"/>
                </a:lnTo>
                <a:lnTo>
                  <a:pt x="1313" y="118"/>
                </a:lnTo>
                <a:lnTo>
                  <a:pt x="1690" y="25"/>
                </a:lnTo>
                <a:lnTo>
                  <a:pt x="1832" y="25"/>
                </a:lnTo>
                <a:lnTo>
                  <a:pt x="1832" y="713"/>
                </a:lnTo>
                <a:lnTo>
                  <a:pt x="2247" y="25"/>
                </a:lnTo>
                <a:lnTo>
                  <a:pt x="2497" y="25"/>
                </a:lnTo>
                <a:lnTo>
                  <a:pt x="2497" y="822"/>
                </a:lnTo>
                <a:lnTo>
                  <a:pt x="2759" y="473"/>
                </a:lnTo>
                <a:lnTo>
                  <a:pt x="2759" y="62"/>
                </a:lnTo>
                <a:lnTo>
                  <a:pt x="2779" y="44"/>
                </a:lnTo>
                <a:lnTo>
                  <a:pt x="2806" y="27"/>
                </a:lnTo>
                <a:lnTo>
                  <a:pt x="2837" y="13"/>
                </a:lnTo>
                <a:lnTo>
                  <a:pt x="2872" y="4"/>
                </a:lnTo>
                <a:lnTo>
                  <a:pt x="2910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19" name="Rectangle 37"/>
          <p:cNvSpPr>
            <a:spLocks noChangeArrowheads="1"/>
          </p:cNvSpPr>
          <p:nvPr userDrawn="1"/>
        </p:nvSpPr>
        <p:spPr bwMode="black">
          <a:xfrm>
            <a:off x="1524000" y="6172200"/>
            <a:ext cx="228600" cy="46038"/>
          </a:xfrm>
          <a:prstGeom prst="rect">
            <a:avLst/>
          </a:prstGeom>
          <a:solidFill>
            <a:srgbClr val="A10000"/>
          </a:solidFill>
          <a:ln w="0">
            <a:solidFill>
              <a:srgbClr val="A1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31" name="Picture Placeholder 76"/>
          <p:cNvSpPr>
            <a:spLocks noGrp="1"/>
          </p:cNvSpPr>
          <p:nvPr userDrawn="1"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5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6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7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984250" y="0"/>
            <a:ext cx="8159750" cy="6635750"/>
            <a:chOff x="984250" y="0"/>
            <a:chExt cx="8159750" cy="6635750"/>
          </a:xfrm>
        </p:grpSpPr>
        <p:sp>
          <p:nvSpPr>
            <p:cNvPr id="7" name="Rectangle 158"/>
            <p:cNvSpPr>
              <a:spLocks noChangeArrowheads="1"/>
            </p:cNvSpPr>
            <p:nvPr userDrawn="1"/>
          </p:nvSpPr>
          <p:spPr bwMode="gray">
            <a:xfrm>
              <a:off x="1752600" y="685800"/>
              <a:ext cx="5638800" cy="220980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8" name="Rectangle 159"/>
            <p:cNvSpPr>
              <a:spLocks noChangeArrowheads="1"/>
            </p:cNvSpPr>
            <p:nvPr userDrawn="1"/>
          </p:nvSpPr>
          <p:spPr bwMode="gray">
            <a:xfrm>
              <a:off x="8077200" y="2895600"/>
              <a:ext cx="619125" cy="327660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9" name="Rectangle 153"/>
            <p:cNvSpPr>
              <a:spLocks noChangeArrowheads="1"/>
            </p:cNvSpPr>
            <p:nvPr/>
          </p:nvSpPr>
          <p:spPr bwMode="gray">
            <a:xfrm>
              <a:off x="8686800" y="2895600"/>
              <a:ext cx="457200" cy="3276600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0" name="Rectangle 156"/>
            <p:cNvSpPr>
              <a:spLocks noChangeArrowheads="1"/>
            </p:cNvSpPr>
            <p:nvPr userDrawn="1"/>
          </p:nvSpPr>
          <p:spPr bwMode="gray">
            <a:xfrm>
              <a:off x="1752600" y="0"/>
              <a:ext cx="5638800" cy="685800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1" name="Rectangle 160"/>
            <p:cNvSpPr>
              <a:spLocks noChangeArrowheads="1"/>
            </p:cNvSpPr>
            <p:nvPr userDrawn="1"/>
          </p:nvSpPr>
          <p:spPr bwMode="gray">
            <a:xfrm>
              <a:off x="7391400" y="2895600"/>
              <a:ext cx="685800" cy="3276600"/>
            </a:xfrm>
            <a:prstGeom prst="rect">
              <a:avLst/>
            </a:prstGeom>
            <a:solidFill>
              <a:srgbClr val="D139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2" name="Rectangle 31"/>
            <p:cNvSpPr/>
            <p:nvPr userDrawn="1"/>
          </p:nvSpPr>
          <p:spPr bwMode="gray">
            <a:xfrm>
              <a:off x="1752600" y="2895600"/>
              <a:ext cx="5638800" cy="3276600"/>
            </a:xfrm>
            <a:prstGeom prst="rect">
              <a:avLst/>
            </a:prstGeom>
            <a:solidFill>
              <a:srgbClr val="C2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3" name="Rectangle 155"/>
            <p:cNvSpPr>
              <a:spLocks noChangeArrowheads="1"/>
            </p:cNvSpPr>
            <p:nvPr userDrawn="1"/>
          </p:nvSpPr>
          <p:spPr bwMode="gray">
            <a:xfrm>
              <a:off x="7391400" y="685800"/>
              <a:ext cx="685800" cy="2209800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sp>
        <p:nvSpPr>
          <p:cNvPr id="15" name="Freeform 7"/>
          <p:cNvSpPr>
            <a:spLocks noEditPoints="1"/>
          </p:cNvSpPr>
          <p:nvPr userDrawn="1"/>
        </p:nvSpPr>
        <p:spPr bwMode="black">
          <a:xfrm>
            <a:off x="984250" y="6291263"/>
            <a:ext cx="914400" cy="344487"/>
          </a:xfrm>
          <a:custGeom>
            <a:avLst/>
            <a:gdLst/>
            <a:ahLst/>
            <a:cxnLst>
              <a:cxn ang="0">
                <a:pos x="581" y="233"/>
              </a:cxn>
              <a:cxn ang="0">
                <a:pos x="538" y="949"/>
              </a:cxn>
              <a:cxn ang="0">
                <a:pos x="630" y="946"/>
              </a:cxn>
              <a:cxn ang="0">
                <a:pos x="793" y="880"/>
              </a:cxn>
              <a:cxn ang="0">
                <a:pos x="886" y="728"/>
              </a:cxn>
              <a:cxn ang="0">
                <a:pos x="905" y="505"/>
              </a:cxn>
              <a:cxn ang="0">
                <a:pos x="850" y="329"/>
              </a:cxn>
              <a:cxn ang="0">
                <a:pos x="727" y="241"/>
              </a:cxn>
              <a:cxn ang="0">
                <a:pos x="521" y="3"/>
              </a:cxn>
              <a:cxn ang="0">
                <a:pos x="643" y="74"/>
              </a:cxn>
              <a:cxn ang="0">
                <a:pos x="761" y="24"/>
              </a:cxn>
              <a:cxn ang="0">
                <a:pos x="855" y="9"/>
              </a:cxn>
              <a:cxn ang="0">
                <a:pos x="1026" y="40"/>
              </a:cxn>
              <a:cxn ang="0">
                <a:pos x="1180" y="172"/>
              </a:cxn>
              <a:cxn ang="0">
                <a:pos x="1265" y="383"/>
              </a:cxn>
              <a:cxn ang="0">
                <a:pos x="1265" y="641"/>
              </a:cxn>
              <a:cxn ang="0">
                <a:pos x="1175" y="857"/>
              </a:cxn>
              <a:cxn ang="0">
                <a:pos x="1005" y="1006"/>
              </a:cxn>
              <a:cxn ang="0">
                <a:pos x="766" y="1074"/>
              </a:cxn>
              <a:cxn ang="0">
                <a:pos x="601" y="1074"/>
              </a:cxn>
              <a:cxn ang="0">
                <a:pos x="692" y="1447"/>
              </a:cxn>
              <a:cxn ang="0">
                <a:pos x="171" y="1408"/>
              </a:cxn>
              <a:cxn ang="0">
                <a:pos x="413" y="3"/>
              </a:cxn>
              <a:cxn ang="0">
                <a:pos x="3876" y="20"/>
              </a:cxn>
              <a:cxn ang="0">
                <a:pos x="4036" y="100"/>
              </a:cxn>
              <a:cxn ang="0">
                <a:pos x="4113" y="232"/>
              </a:cxn>
              <a:cxn ang="0">
                <a:pos x="4091" y="362"/>
              </a:cxn>
              <a:cxn ang="0">
                <a:pos x="3995" y="436"/>
              </a:cxn>
              <a:cxn ang="0">
                <a:pos x="3859" y="438"/>
              </a:cxn>
              <a:cxn ang="0">
                <a:pos x="3757" y="114"/>
              </a:cxn>
              <a:cxn ang="0">
                <a:pos x="3597" y="187"/>
              </a:cxn>
              <a:cxn ang="0">
                <a:pos x="3508" y="339"/>
              </a:cxn>
              <a:cxn ang="0">
                <a:pos x="3489" y="565"/>
              </a:cxn>
              <a:cxn ang="0">
                <a:pos x="3547" y="753"/>
              </a:cxn>
              <a:cxn ang="0">
                <a:pos x="3668" y="869"/>
              </a:cxn>
              <a:cxn ang="0">
                <a:pos x="3821" y="896"/>
              </a:cxn>
              <a:cxn ang="0">
                <a:pos x="3931" y="872"/>
              </a:cxn>
              <a:cxn ang="0">
                <a:pos x="4079" y="810"/>
              </a:cxn>
              <a:cxn ang="0">
                <a:pos x="4016" y="1024"/>
              </a:cxn>
              <a:cxn ang="0">
                <a:pos x="3830" y="1080"/>
              </a:cxn>
              <a:cxn ang="0">
                <a:pos x="3651" y="1095"/>
              </a:cxn>
              <a:cxn ang="0">
                <a:pos x="3426" y="1060"/>
              </a:cxn>
              <a:cxn ang="0">
                <a:pos x="3255" y="947"/>
              </a:cxn>
              <a:cxn ang="0">
                <a:pos x="3140" y="772"/>
              </a:cxn>
              <a:cxn ang="0">
                <a:pos x="3101" y="561"/>
              </a:cxn>
              <a:cxn ang="0">
                <a:pos x="3153" y="318"/>
              </a:cxn>
              <a:cxn ang="0">
                <a:pos x="3293" y="135"/>
              </a:cxn>
              <a:cxn ang="0">
                <a:pos x="3508" y="27"/>
              </a:cxn>
              <a:cxn ang="0">
                <a:pos x="2910" y="0"/>
              </a:cxn>
              <a:cxn ang="0">
                <a:pos x="3040" y="52"/>
              </a:cxn>
              <a:cxn ang="0">
                <a:pos x="3093" y="178"/>
              </a:cxn>
              <a:cxn ang="0">
                <a:pos x="3071" y="277"/>
              </a:cxn>
              <a:cxn ang="0">
                <a:pos x="3004" y="393"/>
              </a:cxn>
              <a:cxn ang="0">
                <a:pos x="2876" y="561"/>
              </a:cxn>
              <a:cxn ang="0">
                <a:pos x="1784" y="1078"/>
              </a:cxn>
              <a:cxn ang="0">
                <a:pos x="1313" y="118"/>
              </a:cxn>
              <a:cxn ang="0">
                <a:pos x="2247" y="25"/>
              </a:cxn>
              <a:cxn ang="0">
                <a:pos x="2759" y="62"/>
              </a:cxn>
              <a:cxn ang="0">
                <a:pos x="2872" y="4"/>
              </a:cxn>
            </a:cxnLst>
            <a:rect l="0" t="0" r="r" b="b"/>
            <a:pathLst>
              <a:path w="4127" h="1544">
                <a:moveTo>
                  <a:pt x="640" y="229"/>
                </a:moveTo>
                <a:lnTo>
                  <a:pt x="622" y="229"/>
                </a:lnTo>
                <a:lnTo>
                  <a:pt x="603" y="230"/>
                </a:lnTo>
                <a:lnTo>
                  <a:pt x="581" y="233"/>
                </a:lnTo>
                <a:lnTo>
                  <a:pt x="553" y="235"/>
                </a:lnTo>
                <a:lnTo>
                  <a:pt x="521" y="241"/>
                </a:lnTo>
                <a:lnTo>
                  <a:pt x="521" y="947"/>
                </a:lnTo>
                <a:lnTo>
                  <a:pt x="538" y="949"/>
                </a:lnTo>
                <a:lnTo>
                  <a:pt x="553" y="949"/>
                </a:lnTo>
                <a:lnTo>
                  <a:pt x="566" y="949"/>
                </a:lnTo>
                <a:lnTo>
                  <a:pt x="578" y="949"/>
                </a:lnTo>
                <a:lnTo>
                  <a:pt x="630" y="946"/>
                </a:lnTo>
                <a:lnTo>
                  <a:pt x="677" y="937"/>
                </a:lnTo>
                <a:lnTo>
                  <a:pt x="720" y="924"/>
                </a:lnTo>
                <a:lnTo>
                  <a:pt x="758" y="905"/>
                </a:lnTo>
                <a:lnTo>
                  <a:pt x="793" y="880"/>
                </a:lnTo>
                <a:lnTo>
                  <a:pt x="824" y="850"/>
                </a:lnTo>
                <a:lnTo>
                  <a:pt x="849" y="815"/>
                </a:lnTo>
                <a:lnTo>
                  <a:pt x="870" y="775"/>
                </a:lnTo>
                <a:lnTo>
                  <a:pt x="886" y="728"/>
                </a:lnTo>
                <a:lnTo>
                  <a:pt x="897" y="678"/>
                </a:lnTo>
                <a:lnTo>
                  <a:pt x="905" y="622"/>
                </a:lnTo>
                <a:lnTo>
                  <a:pt x="907" y="561"/>
                </a:lnTo>
                <a:lnTo>
                  <a:pt x="905" y="505"/>
                </a:lnTo>
                <a:lnTo>
                  <a:pt x="897" y="452"/>
                </a:lnTo>
                <a:lnTo>
                  <a:pt x="886" y="407"/>
                </a:lnTo>
                <a:lnTo>
                  <a:pt x="870" y="366"/>
                </a:lnTo>
                <a:lnTo>
                  <a:pt x="850" y="329"/>
                </a:lnTo>
                <a:lnTo>
                  <a:pt x="826" y="299"/>
                </a:lnTo>
                <a:lnTo>
                  <a:pt x="797" y="274"/>
                </a:lnTo>
                <a:lnTo>
                  <a:pt x="763" y="254"/>
                </a:lnTo>
                <a:lnTo>
                  <a:pt x="727" y="241"/>
                </a:lnTo>
                <a:lnTo>
                  <a:pt x="686" y="232"/>
                </a:lnTo>
                <a:lnTo>
                  <a:pt x="640" y="229"/>
                </a:lnTo>
                <a:close/>
                <a:moveTo>
                  <a:pt x="413" y="3"/>
                </a:moveTo>
                <a:lnTo>
                  <a:pt x="521" y="3"/>
                </a:lnTo>
                <a:lnTo>
                  <a:pt x="521" y="143"/>
                </a:lnTo>
                <a:lnTo>
                  <a:pt x="566" y="117"/>
                </a:lnTo>
                <a:lnTo>
                  <a:pt x="607" y="93"/>
                </a:lnTo>
                <a:lnTo>
                  <a:pt x="643" y="74"/>
                </a:lnTo>
                <a:lnTo>
                  <a:pt x="677" y="57"/>
                </a:lnTo>
                <a:lnTo>
                  <a:pt x="707" y="44"/>
                </a:lnTo>
                <a:lnTo>
                  <a:pt x="735" y="33"/>
                </a:lnTo>
                <a:lnTo>
                  <a:pt x="761" y="24"/>
                </a:lnTo>
                <a:lnTo>
                  <a:pt x="785" y="18"/>
                </a:lnTo>
                <a:lnTo>
                  <a:pt x="809" y="13"/>
                </a:lnTo>
                <a:lnTo>
                  <a:pt x="831" y="10"/>
                </a:lnTo>
                <a:lnTo>
                  <a:pt x="855" y="9"/>
                </a:lnTo>
                <a:lnTo>
                  <a:pt x="879" y="8"/>
                </a:lnTo>
                <a:lnTo>
                  <a:pt x="931" y="12"/>
                </a:lnTo>
                <a:lnTo>
                  <a:pt x="980" y="23"/>
                </a:lnTo>
                <a:lnTo>
                  <a:pt x="1026" y="40"/>
                </a:lnTo>
                <a:lnTo>
                  <a:pt x="1070" y="64"/>
                </a:lnTo>
                <a:lnTo>
                  <a:pt x="1110" y="94"/>
                </a:lnTo>
                <a:lnTo>
                  <a:pt x="1148" y="130"/>
                </a:lnTo>
                <a:lnTo>
                  <a:pt x="1180" y="172"/>
                </a:lnTo>
                <a:lnTo>
                  <a:pt x="1209" y="218"/>
                </a:lnTo>
                <a:lnTo>
                  <a:pt x="1233" y="268"/>
                </a:lnTo>
                <a:lnTo>
                  <a:pt x="1252" y="324"/>
                </a:lnTo>
                <a:lnTo>
                  <a:pt x="1265" y="383"/>
                </a:lnTo>
                <a:lnTo>
                  <a:pt x="1274" y="446"/>
                </a:lnTo>
                <a:lnTo>
                  <a:pt x="1278" y="512"/>
                </a:lnTo>
                <a:lnTo>
                  <a:pt x="1274" y="578"/>
                </a:lnTo>
                <a:lnTo>
                  <a:pt x="1265" y="641"/>
                </a:lnTo>
                <a:lnTo>
                  <a:pt x="1252" y="701"/>
                </a:lnTo>
                <a:lnTo>
                  <a:pt x="1232" y="756"/>
                </a:lnTo>
                <a:lnTo>
                  <a:pt x="1205" y="809"/>
                </a:lnTo>
                <a:lnTo>
                  <a:pt x="1175" y="857"/>
                </a:lnTo>
                <a:lnTo>
                  <a:pt x="1140" y="901"/>
                </a:lnTo>
                <a:lnTo>
                  <a:pt x="1099" y="941"/>
                </a:lnTo>
                <a:lnTo>
                  <a:pt x="1054" y="976"/>
                </a:lnTo>
                <a:lnTo>
                  <a:pt x="1005" y="1006"/>
                </a:lnTo>
                <a:lnTo>
                  <a:pt x="951" y="1031"/>
                </a:lnTo>
                <a:lnTo>
                  <a:pt x="894" y="1051"/>
                </a:lnTo>
                <a:lnTo>
                  <a:pt x="831" y="1065"/>
                </a:lnTo>
                <a:lnTo>
                  <a:pt x="766" y="1074"/>
                </a:lnTo>
                <a:lnTo>
                  <a:pt x="696" y="1078"/>
                </a:lnTo>
                <a:lnTo>
                  <a:pt x="670" y="1078"/>
                </a:lnTo>
                <a:lnTo>
                  <a:pt x="637" y="1076"/>
                </a:lnTo>
                <a:lnTo>
                  <a:pt x="601" y="1074"/>
                </a:lnTo>
                <a:lnTo>
                  <a:pt x="561" y="1071"/>
                </a:lnTo>
                <a:lnTo>
                  <a:pt x="521" y="1068"/>
                </a:lnTo>
                <a:lnTo>
                  <a:pt x="521" y="1408"/>
                </a:lnTo>
                <a:lnTo>
                  <a:pt x="692" y="1447"/>
                </a:lnTo>
                <a:lnTo>
                  <a:pt x="692" y="1544"/>
                </a:lnTo>
                <a:lnTo>
                  <a:pt x="18" y="1544"/>
                </a:lnTo>
                <a:lnTo>
                  <a:pt x="18" y="1447"/>
                </a:lnTo>
                <a:lnTo>
                  <a:pt x="171" y="1408"/>
                </a:lnTo>
                <a:lnTo>
                  <a:pt x="171" y="229"/>
                </a:lnTo>
                <a:lnTo>
                  <a:pt x="0" y="229"/>
                </a:lnTo>
                <a:lnTo>
                  <a:pt x="0" y="128"/>
                </a:lnTo>
                <a:lnTo>
                  <a:pt x="413" y="3"/>
                </a:lnTo>
                <a:close/>
                <a:moveTo>
                  <a:pt x="3711" y="0"/>
                </a:moveTo>
                <a:lnTo>
                  <a:pt x="3770" y="3"/>
                </a:lnTo>
                <a:lnTo>
                  <a:pt x="3825" y="9"/>
                </a:lnTo>
                <a:lnTo>
                  <a:pt x="3876" y="20"/>
                </a:lnTo>
                <a:lnTo>
                  <a:pt x="3923" y="34"/>
                </a:lnTo>
                <a:lnTo>
                  <a:pt x="3965" y="53"/>
                </a:lnTo>
                <a:lnTo>
                  <a:pt x="4004" y="75"/>
                </a:lnTo>
                <a:lnTo>
                  <a:pt x="4036" y="100"/>
                </a:lnTo>
                <a:lnTo>
                  <a:pt x="4064" y="129"/>
                </a:lnTo>
                <a:lnTo>
                  <a:pt x="4086" y="160"/>
                </a:lnTo>
                <a:lnTo>
                  <a:pt x="4103" y="194"/>
                </a:lnTo>
                <a:lnTo>
                  <a:pt x="4113" y="232"/>
                </a:lnTo>
                <a:lnTo>
                  <a:pt x="4117" y="271"/>
                </a:lnTo>
                <a:lnTo>
                  <a:pt x="4114" y="304"/>
                </a:lnTo>
                <a:lnTo>
                  <a:pt x="4105" y="334"/>
                </a:lnTo>
                <a:lnTo>
                  <a:pt x="4091" y="362"/>
                </a:lnTo>
                <a:lnTo>
                  <a:pt x="4074" y="387"/>
                </a:lnTo>
                <a:lnTo>
                  <a:pt x="4051" y="407"/>
                </a:lnTo>
                <a:lnTo>
                  <a:pt x="4025" y="423"/>
                </a:lnTo>
                <a:lnTo>
                  <a:pt x="3995" y="436"/>
                </a:lnTo>
                <a:lnTo>
                  <a:pt x="3961" y="443"/>
                </a:lnTo>
                <a:lnTo>
                  <a:pt x="3925" y="446"/>
                </a:lnTo>
                <a:lnTo>
                  <a:pt x="3891" y="444"/>
                </a:lnTo>
                <a:lnTo>
                  <a:pt x="3859" y="438"/>
                </a:lnTo>
                <a:lnTo>
                  <a:pt x="3826" y="428"/>
                </a:lnTo>
                <a:lnTo>
                  <a:pt x="3792" y="413"/>
                </a:lnTo>
                <a:lnTo>
                  <a:pt x="3757" y="394"/>
                </a:lnTo>
                <a:lnTo>
                  <a:pt x="3757" y="114"/>
                </a:lnTo>
                <a:lnTo>
                  <a:pt x="3711" y="125"/>
                </a:lnTo>
                <a:lnTo>
                  <a:pt x="3668" y="140"/>
                </a:lnTo>
                <a:lnTo>
                  <a:pt x="3631" y="162"/>
                </a:lnTo>
                <a:lnTo>
                  <a:pt x="3597" y="187"/>
                </a:lnTo>
                <a:lnTo>
                  <a:pt x="3568" y="218"/>
                </a:lnTo>
                <a:lnTo>
                  <a:pt x="3543" y="253"/>
                </a:lnTo>
                <a:lnTo>
                  <a:pt x="3523" y="294"/>
                </a:lnTo>
                <a:lnTo>
                  <a:pt x="3508" y="339"/>
                </a:lnTo>
                <a:lnTo>
                  <a:pt x="3497" y="391"/>
                </a:lnTo>
                <a:lnTo>
                  <a:pt x="3489" y="447"/>
                </a:lnTo>
                <a:lnTo>
                  <a:pt x="3487" y="507"/>
                </a:lnTo>
                <a:lnTo>
                  <a:pt x="3489" y="565"/>
                </a:lnTo>
                <a:lnTo>
                  <a:pt x="3497" y="617"/>
                </a:lnTo>
                <a:lnTo>
                  <a:pt x="3509" y="667"/>
                </a:lnTo>
                <a:lnTo>
                  <a:pt x="3526" y="712"/>
                </a:lnTo>
                <a:lnTo>
                  <a:pt x="3547" y="753"/>
                </a:lnTo>
                <a:lnTo>
                  <a:pt x="3571" y="790"/>
                </a:lnTo>
                <a:lnTo>
                  <a:pt x="3600" y="821"/>
                </a:lnTo>
                <a:lnTo>
                  <a:pt x="3632" y="847"/>
                </a:lnTo>
                <a:lnTo>
                  <a:pt x="3668" y="869"/>
                </a:lnTo>
                <a:lnTo>
                  <a:pt x="3707" y="885"/>
                </a:lnTo>
                <a:lnTo>
                  <a:pt x="3750" y="894"/>
                </a:lnTo>
                <a:lnTo>
                  <a:pt x="3795" y="897"/>
                </a:lnTo>
                <a:lnTo>
                  <a:pt x="3821" y="896"/>
                </a:lnTo>
                <a:lnTo>
                  <a:pt x="3847" y="894"/>
                </a:lnTo>
                <a:lnTo>
                  <a:pt x="3874" y="889"/>
                </a:lnTo>
                <a:lnTo>
                  <a:pt x="3901" y="881"/>
                </a:lnTo>
                <a:lnTo>
                  <a:pt x="3931" y="872"/>
                </a:lnTo>
                <a:lnTo>
                  <a:pt x="3964" y="861"/>
                </a:lnTo>
                <a:lnTo>
                  <a:pt x="3999" y="846"/>
                </a:lnTo>
                <a:lnTo>
                  <a:pt x="4036" y="830"/>
                </a:lnTo>
                <a:lnTo>
                  <a:pt x="4079" y="810"/>
                </a:lnTo>
                <a:lnTo>
                  <a:pt x="4127" y="787"/>
                </a:lnTo>
                <a:lnTo>
                  <a:pt x="4127" y="976"/>
                </a:lnTo>
                <a:lnTo>
                  <a:pt x="4069" y="1001"/>
                </a:lnTo>
                <a:lnTo>
                  <a:pt x="4016" y="1024"/>
                </a:lnTo>
                <a:lnTo>
                  <a:pt x="3966" y="1041"/>
                </a:lnTo>
                <a:lnTo>
                  <a:pt x="3919" y="1058"/>
                </a:lnTo>
                <a:lnTo>
                  <a:pt x="3874" y="1070"/>
                </a:lnTo>
                <a:lnTo>
                  <a:pt x="3830" y="1080"/>
                </a:lnTo>
                <a:lnTo>
                  <a:pt x="3786" y="1086"/>
                </a:lnTo>
                <a:lnTo>
                  <a:pt x="3742" y="1091"/>
                </a:lnTo>
                <a:lnTo>
                  <a:pt x="3697" y="1094"/>
                </a:lnTo>
                <a:lnTo>
                  <a:pt x="3651" y="1095"/>
                </a:lnTo>
                <a:lnTo>
                  <a:pt x="3588" y="1093"/>
                </a:lnTo>
                <a:lnTo>
                  <a:pt x="3530" y="1086"/>
                </a:lnTo>
                <a:lnTo>
                  <a:pt x="3476" y="1075"/>
                </a:lnTo>
                <a:lnTo>
                  <a:pt x="3426" y="1060"/>
                </a:lnTo>
                <a:lnTo>
                  <a:pt x="3378" y="1039"/>
                </a:lnTo>
                <a:lnTo>
                  <a:pt x="3334" y="1014"/>
                </a:lnTo>
                <a:lnTo>
                  <a:pt x="3294" y="984"/>
                </a:lnTo>
                <a:lnTo>
                  <a:pt x="3255" y="947"/>
                </a:lnTo>
                <a:lnTo>
                  <a:pt x="3219" y="907"/>
                </a:lnTo>
                <a:lnTo>
                  <a:pt x="3188" y="865"/>
                </a:lnTo>
                <a:lnTo>
                  <a:pt x="3162" y="820"/>
                </a:lnTo>
                <a:lnTo>
                  <a:pt x="3140" y="772"/>
                </a:lnTo>
                <a:lnTo>
                  <a:pt x="3124" y="722"/>
                </a:lnTo>
                <a:lnTo>
                  <a:pt x="3111" y="670"/>
                </a:lnTo>
                <a:lnTo>
                  <a:pt x="3104" y="616"/>
                </a:lnTo>
                <a:lnTo>
                  <a:pt x="3101" y="561"/>
                </a:lnTo>
                <a:lnTo>
                  <a:pt x="3105" y="494"/>
                </a:lnTo>
                <a:lnTo>
                  <a:pt x="3115" y="433"/>
                </a:lnTo>
                <a:lnTo>
                  <a:pt x="3130" y="373"/>
                </a:lnTo>
                <a:lnTo>
                  <a:pt x="3153" y="318"/>
                </a:lnTo>
                <a:lnTo>
                  <a:pt x="3179" y="267"/>
                </a:lnTo>
                <a:lnTo>
                  <a:pt x="3213" y="219"/>
                </a:lnTo>
                <a:lnTo>
                  <a:pt x="3250" y="175"/>
                </a:lnTo>
                <a:lnTo>
                  <a:pt x="3293" y="135"/>
                </a:lnTo>
                <a:lnTo>
                  <a:pt x="3341" y="102"/>
                </a:lnTo>
                <a:lnTo>
                  <a:pt x="3392" y="72"/>
                </a:lnTo>
                <a:lnTo>
                  <a:pt x="3448" y="47"/>
                </a:lnTo>
                <a:lnTo>
                  <a:pt x="3508" y="27"/>
                </a:lnTo>
                <a:lnTo>
                  <a:pt x="3573" y="12"/>
                </a:lnTo>
                <a:lnTo>
                  <a:pt x="3640" y="3"/>
                </a:lnTo>
                <a:lnTo>
                  <a:pt x="3711" y="0"/>
                </a:lnTo>
                <a:close/>
                <a:moveTo>
                  <a:pt x="2910" y="0"/>
                </a:moveTo>
                <a:lnTo>
                  <a:pt x="2948" y="4"/>
                </a:lnTo>
                <a:lnTo>
                  <a:pt x="2983" y="14"/>
                </a:lnTo>
                <a:lnTo>
                  <a:pt x="3014" y="30"/>
                </a:lnTo>
                <a:lnTo>
                  <a:pt x="3040" y="52"/>
                </a:lnTo>
                <a:lnTo>
                  <a:pt x="3063" y="78"/>
                </a:lnTo>
                <a:lnTo>
                  <a:pt x="3079" y="109"/>
                </a:lnTo>
                <a:lnTo>
                  <a:pt x="3089" y="142"/>
                </a:lnTo>
                <a:lnTo>
                  <a:pt x="3093" y="178"/>
                </a:lnTo>
                <a:lnTo>
                  <a:pt x="3091" y="203"/>
                </a:lnTo>
                <a:lnTo>
                  <a:pt x="3088" y="227"/>
                </a:lnTo>
                <a:lnTo>
                  <a:pt x="3081" y="252"/>
                </a:lnTo>
                <a:lnTo>
                  <a:pt x="3071" y="277"/>
                </a:lnTo>
                <a:lnTo>
                  <a:pt x="3060" y="303"/>
                </a:lnTo>
                <a:lnTo>
                  <a:pt x="3044" y="331"/>
                </a:lnTo>
                <a:lnTo>
                  <a:pt x="3025" y="361"/>
                </a:lnTo>
                <a:lnTo>
                  <a:pt x="3004" y="393"/>
                </a:lnTo>
                <a:lnTo>
                  <a:pt x="2978" y="429"/>
                </a:lnTo>
                <a:lnTo>
                  <a:pt x="2948" y="468"/>
                </a:lnTo>
                <a:lnTo>
                  <a:pt x="2914" y="512"/>
                </a:lnTo>
                <a:lnTo>
                  <a:pt x="2876" y="561"/>
                </a:lnTo>
                <a:lnTo>
                  <a:pt x="2472" y="1078"/>
                </a:lnTo>
                <a:lnTo>
                  <a:pt x="2182" y="1078"/>
                </a:lnTo>
                <a:lnTo>
                  <a:pt x="2182" y="424"/>
                </a:lnTo>
                <a:lnTo>
                  <a:pt x="1784" y="1078"/>
                </a:lnTo>
                <a:lnTo>
                  <a:pt x="1518" y="1078"/>
                </a:lnTo>
                <a:lnTo>
                  <a:pt x="1518" y="234"/>
                </a:lnTo>
                <a:lnTo>
                  <a:pt x="1313" y="214"/>
                </a:lnTo>
                <a:lnTo>
                  <a:pt x="1313" y="118"/>
                </a:lnTo>
                <a:lnTo>
                  <a:pt x="1690" y="25"/>
                </a:lnTo>
                <a:lnTo>
                  <a:pt x="1832" y="25"/>
                </a:lnTo>
                <a:lnTo>
                  <a:pt x="1832" y="713"/>
                </a:lnTo>
                <a:lnTo>
                  <a:pt x="2247" y="25"/>
                </a:lnTo>
                <a:lnTo>
                  <a:pt x="2497" y="25"/>
                </a:lnTo>
                <a:lnTo>
                  <a:pt x="2497" y="822"/>
                </a:lnTo>
                <a:lnTo>
                  <a:pt x="2759" y="473"/>
                </a:lnTo>
                <a:lnTo>
                  <a:pt x="2759" y="62"/>
                </a:lnTo>
                <a:lnTo>
                  <a:pt x="2779" y="44"/>
                </a:lnTo>
                <a:lnTo>
                  <a:pt x="2806" y="27"/>
                </a:lnTo>
                <a:lnTo>
                  <a:pt x="2837" y="13"/>
                </a:lnTo>
                <a:lnTo>
                  <a:pt x="2872" y="4"/>
                </a:lnTo>
                <a:lnTo>
                  <a:pt x="2910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16" name="Rectangle 37"/>
          <p:cNvSpPr>
            <a:spLocks noChangeArrowheads="1"/>
          </p:cNvSpPr>
          <p:nvPr userDrawn="1"/>
        </p:nvSpPr>
        <p:spPr bwMode="black">
          <a:xfrm>
            <a:off x="1524000" y="6172200"/>
            <a:ext cx="228600" cy="46038"/>
          </a:xfrm>
          <a:prstGeom prst="rect">
            <a:avLst/>
          </a:prstGeom>
          <a:solidFill>
            <a:srgbClr val="A10000"/>
          </a:solidFill>
          <a:ln w="0">
            <a:solidFill>
              <a:srgbClr val="A10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54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5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7" name="Picture Placeholder 76"/>
          <p:cNvSpPr>
            <a:spLocks noGrp="1"/>
          </p:cNvSpPr>
          <p:nvPr userDrawn="1">
            <p:ph type="pic" sz="quarter" idx="13"/>
          </p:nvPr>
        </p:nvSpPr>
        <p:spPr>
          <a:xfrm>
            <a:off x="1752600" y="2895600"/>
            <a:ext cx="6324600" cy="3276600"/>
          </a:xfr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14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49"/>
          <p:cNvSpPr>
            <a:spLocks noChangeArrowheads="1"/>
          </p:cNvSpPr>
          <p:nvPr/>
        </p:nvSpPr>
        <p:spPr bwMode="gray">
          <a:xfrm>
            <a:off x="7391400" y="685800"/>
            <a:ext cx="1752600" cy="5486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6" name="Rectangle 648"/>
          <p:cNvSpPr>
            <a:spLocks noChangeArrowheads="1"/>
          </p:cNvSpPr>
          <p:nvPr/>
        </p:nvSpPr>
        <p:spPr bwMode="gray">
          <a:xfrm>
            <a:off x="1752600" y="0"/>
            <a:ext cx="56388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sp>
        <p:nvSpPr>
          <p:cNvPr id="7" name="Rectangle 650"/>
          <p:cNvSpPr>
            <a:spLocks noChangeArrowheads="1"/>
          </p:cNvSpPr>
          <p:nvPr/>
        </p:nvSpPr>
        <p:spPr bwMode="gray">
          <a:xfrm>
            <a:off x="1752600" y="685800"/>
            <a:ext cx="56388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984250" y="6172200"/>
            <a:ext cx="914400" cy="463550"/>
            <a:chOff x="984250" y="6172200"/>
            <a:chExt cx="914400" cy="463550"/>
          </a:xfrm>
        </p:grpSpPr>
        <p:sp>
          <p:nvSpPr>
            <p:cNvPr id="9" name="Rectangle 37"/>
            <p:cNvSpPr>
              <a:spLocks noChangeArrowheads="1"/>
            </p:cNvSpPr>
            <p:nvPr userDrawn="1"/>
          </p:nvSpPr>
          <p:spPr bwMode="black">
            <a:xfrm>
              <a:off x="1524000" y="6172200"/>
              <a:ext cx="228600" cy="46038"/>
            </a:xfrm>
            <a:prstGeom prst="rect">
              <a:avLst/>
            </a:prstGeom>
            <a:solidFill>
              <a:schemeClr val="tx2"/>
            </a:solidFill>
            <a:ln w="0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latin typeface="+mn-lt"/>
              </a:endParaRPr>
            </a:p>
          </p:txBody>
        </p:sp>
      </p:grpSp>
      <p:sp>
        <p:nvSpPr>
          <p:cNvPr id="50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1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2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6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0" y="6248400"/>
            <a:ext cx="1524000" cy="228600"/>
          </a:xfrm>
        </p:spPr>
        <p:txBody>
          <a:bodyPr/>
          <a:lstStyle>
            <a:lvl1pPr marL="0" marR="0" indent="-27432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lang="en-US" dirty="0" smtClean="0"/>
              <a:t>                 March 2011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Power and Utilities Industry Executive Webcast Series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67D4185-5E6D-4DD7-90A9-424C20924F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smtClean="0">
                <a:effectLst/>
                <a:latin typeface="Arial"/>
              </a:rPr>
              <a:t>PwC</a:t>
            </a:r>
            <a:endParaRPr kumimoji="0" lang="en-US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482138" y="1952513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4638502" y="1952513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482138" y="3969572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4638502" y="3969572"/>
            <a:ext cx="4023360" cy="18798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smtClean="0"/>
              <a:t>Insert banner statement here</a:t>
            </a:r>
            <a:endParaRPr lang="en-US" dirty="0"/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46364" y="941294"/>
            <a:ext cx="8312729" cy="15329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473826" y="750346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>
              <a:spcAft>
                <a:spcPts val="900"/>
              </a:spcAft>
            </a:pPr>
            <a:endParaRPr lang="en-US" sz="10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8322633" y="728913"/>
            <a:ext cx="33342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en-US" sz="12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3693158" y="467957"/>
            <a:ext cx="496289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en-US" sz="900" dirty="0" smtClean="0">
                <a:latin typeface="+mn-lt"/>
              </a:rPr>
              <a:t>5/2/2013 C:\Users\hrizvi003\Documents\PwC\0-Active\Allete\Allete presentation - 050113 v3.pptx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483615" y="6407671"/>
            <a:ext cx="274320" cy="152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274288">
              <a:spcAft>
                <a:spcPts val="900"/>
              </a:spcAft>
            </a:pPr>
            <a:r>
              <a:rPr lang="en-US" sz="1000" dirty="0" smtClean="0">
                <a:latin typeface="+mn-lt"/>
              </a:rPr>
              <a:t>PwC</a:t>
            </a: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483615" y="6113049"/>
            <a:ext cx="8077200" cy="15388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en-US" sz="1000" dirty="0" smtClean="0"/>
              <a:t>Confidential Information for the sole benefit and use of PwC’s Client.</a:t>
            </a:r>
          </a:p>
        </p:txBody>
      </p:sp>
      <p:sp>
        <p:nvSpPr>
          <p:cNvPr id="22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3616" y="6259473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l">
              <a:spcAft>
                <a:spcPts val="900"/>
              </a:spcAft>
            </a:pPr>
            <a:endParaRPr lang="en-US" sz="1000" dirty="0" smtClean="0">
              <a:latin typeface="+mn-lt"/>
            </a:endParaRPr>
          </a:p>
        </p:txBody>
      </p:sp>
      <p:sp>
        <p:nvSpPr>
          <p:cNvPr id="26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7489768" y="6261625"/>
            <a:ext cx="116684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r>
              <a:rPr lang="en-US" sz="1000" dirty="0" smtClean="0">
                <a:latin typeface="+mn-lt"/>
              </a:rPr>
              <a:t>May 3, 2013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8658156" y="6408951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288" algn="r">
              <a:spcAft>
                <a:spcPts val="900"/>
              </a:spcAft>
            </a:pPr>
            <a:endParaRPr lang="en-US" sz="1000" dirty="0" smtClean="0">
              <a:latin typeface="+mn-lt"/>
            </a:endParaRPr>
          </a:p>
        </p:txBody>
      </p:sp>
      <p:sp>
        <p:nvSpPr>
          <p:cNvPr id="28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463968" y="6108523"/>
            <a:ext cx="3192087" cy="1538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endParaRPr lang="en-US" sz="1000" noProof="0" dirty="0" smtClean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Power and Utilities Industry Executive Webcast Series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March 2015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0934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 userDrawn="1"/>
        </p:nvGrpSpPr>
        <p:grpSpPr>
          <a:xfrm>
            <a:off x="1027608" y="0"/>
            <a:ext cx="8116392" cy="6457244"/>
            <a:chOff x="1130368" y="0"/>
            <a:chExt cx="8928031" cy="7318210"/>
          </a:xfrm>
        </p:grpSpPr>
        <p:grpSp>
          <p:nvGrpSpPr>
            <p:cNvPr id="4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3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82058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82058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8" name="Descriptor"/>
          <p:cNvSpPr>
            <a:spLocks noGrp="1"/>
          </p:cNvSpPr>
          <p:nvPr userDrawn="1">
            <p:custDataLst>
              <p:tags r:id="rId1"/>
            </p:custDataLst>
          </p:nvPr>
        </p:nvSpPr>
        <p:spPr bwMode="white">
          <a:xfrm>
            <a:off x="1872001" y="591285"/>
            <a:ext cx="65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endParaRPr lang="en-US" sz="9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1869834" y="1112680"/>
            <a:ext cx="5403273" cy="401648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91429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9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dirty="0" smtClean="0"/>
              <a:t>Report Title</a:t>
            </a:r>
            <a:endParaRPr lang="en-US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1869834" y="1546412"/>
            <a:ext cx="5403273" cy="40164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900" baseline="0">
                <a:solidFill>
                  <a:schemeClr val="bg1"/>
                </a:solidFill>
                <a:latin typeface="+mj-lt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Subtitle</a:t>
            </a: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46364" y="3171487"/>
            <a:ext cx="1246909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raft Stamp"/>
          <p:cNvSpPr txBox="1"/>
          <p:nvPr userDrawn="1">
            <p:custDataLst>
              <p:tags r:id="rId4"/>
            </p:custDataLst>
          </p:nvPr>
        </p:nvSpPr>
        <p:spPr bwMode="black">
          <a:xfrm>
            <a:off x="482138" y="3566160"/>
            <a:ext cx="1246909" cy="2627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3087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900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1" name="Confidentiality Stamp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482137" y="3290823"/>
            <a:ext cx="1112727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endParaRPr lang="en-US" sz="900" i="1" dirty="0">
              <a:solidFill>
                <a:srgbClr val="000000"/>
              </a:solidFill>
            </a:endParaRPr>
          </a:p>
        </p:txBody>
      </p:sp>
      <p:sp>
        <p:nvSpPr>
          <p:cNvPr id="33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482138" y="3832412"/>
            <a:ext cx="111390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900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4" name="Cover image"/>
          <p:cNvSpPr txBox="1"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1731213" y="3167623"/>
            <a:ext cx="6109026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74288" defTabSz="914293" fontAlgn="auto">
              <a:spcBef>
                <a:spcPts val="0"/>
              </a:spcBef>
              <a:spcAft>
                <a:spcPts val="900"/>
              </a:spcAft>
            </a:pPr>
            <a:endParaRPr lang="en-US" sz="20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55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4020589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0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heading here</a:t>
            </a:r>
            <a:r>
              <a:rPr lang="en-US" dirty="0" smtClean="0"/>
              <a:t> – Insert text here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4641272" y="944096"/>
            <a:ext cx="402336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0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dirty="0" smtClean="0"/>
              <a:t>PwC view – Inserted text here should not be bold.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815353"/>
            <a:ext cx="8179724" cy="4308438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7" name="Report Date"/>
          <p:cNvSpPr txBox="1"/>
          <p:nvPr userDrawn="1">
            <p:custDataLst>
              <p:tags r:id="rId2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15" name="Page Number"/>
          <p:cNvSpPr txBox="1"/>
          <p:nvPr userDrawn="1">
            <p:custDataLst>
              <p:tags r:id="rId3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9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35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 userDrawn="1">
            <p:custDataLst>
              <p:tags r:id="rId6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Rectangle 25"/>
          <p:cNvSpPr/>
          <p:nvPr userDrawn="1">
            <p:custDataLst>
              <p:tags r:id="rId9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1" name="Draft stamp"/>
          <p:cNvSpPr txBox="1"/>
          <p:nvPr userDrawn="1">
            <p:custDataLst>
              <p:tags r:id="rId10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Date/Filepath" hidden="1"/>
          <p:cNvSpPr txBox="1"/>
          <p:nvPr userDrawn="1">
            <p:custDataLst>
              <p:tags r:id="rId11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Slide Tags" hidden="1"/>
          <p:cNvSpPr txBox="1"/>
          <p:nvPr userDrawn="1">
            <p:custDataLst>
              <p:tags r:id="rId12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6560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4020589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0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heading here</a:t>
            </a:r>
            <a:r>
              <a:rPr lang="en-US" dirty="0" smtClean="0"/>
              <a:t> – Insert text here</a:t>
            </a:r>
            <a:endParaRPr lang="en-US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4641272" y="944096"/>
            <a:ext cx="402336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0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dirty="0" smtClean="0"/>
              <a:t>PwC view – Inserted text here should not be bold.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9" y="1815353"/>
            <a:ext cx="4019983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4641995" y="1815353"/>
            <a:ext cx="4023360" cy="4308438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3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31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Rectangle 39"/>
          <p:cNvSpPr/>
          <p:nvPr userDrawn="1">
            <p:custDataLst>
              <p:tags r:id="rId9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Rectangle 40"/>
          <p:cNvSpPr/>
          <p:nvPr userDrawn="1">
            <p:custDataLst>
              <p:tags r:id="rId10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5" name="Draft stamp"/>
          <p:cNvSpPr txBox="1"/>
          <p:nvPr userDrawn="1">
            <p:custDataLst>
              <p:tags r:id="rId11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2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3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437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4020589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0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heading here</a:t>
            </a:r>
            <a:r>
              <a:rPr lang="en-US" dirty="0" smtClean="0"/>
              <a:t> – Insert text here</a:t>
            </a:r>
            <a:endParaRPr lang="en-US" dirty="0"/>
          </a:p>
        </p:txBody>
      </p:sp>
      <p:sp>
        <p:nvSpPr>
          <p:cNvPr id="53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4641272" y="944096"/>
            <a:ext cx="4023360" cy="74239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0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dirty="0" smtClean="0"/>
              <a:t>PwC view – Inserted text here should not be bold.</a:t>
            </a:r>
          </a:p>
        </p:txBody>
      </p:sp>
      <p:sp>
        <p:nvSpPr>
          <p:cNvPr id="41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2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46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5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52" name="Straight Connector 51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Rectangle 22"/>
          <p:cNvSpPr/>
          <p:nvPr userDrawn="1">
            <p:custDataLst>
              <p:tags r:id="rId7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Rectangle 23"/>
          <p:cNvSpPr/>
          <p:nvPr userDrawn="1">
            <p:custDataLst>
              <p:tags r:id="rId8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44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4134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815353"/>
            <a:ext cx="8179724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1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5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Rectangle 19"/>
          <p:cNvSpPr/>
          <p:nvPr userDrawn="1">
            <p:custDataLst>
              <p:tags r:id="rId6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Rectangle 28"/>
          <p:cNvSpPr/>
          <p:nvPr userDrawn="1">
            <p:custDataLst>
              <p:tags r:id="rId7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1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9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6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63380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61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ADBAAC91-88B7-42A7-A11B-609D4DFD88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815353"/>
            <a:ext cx="4023360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4638502" y="1815353"/>
            <a:ext cx="4023360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Rectangle 28"/>
          <p:cNvSpPr/>
          <p:nvPr userDrawn="1">
            <p:custDataLst>
              <p:tags r:id="rId9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Rectangle 31"/>
          <p:cNvSpPr/>
          <p:nvPr userDrawn="1">
            <p:custDataLst>
              <p:tags r:id="rId10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7" name="Draft stamp"/>
          <p:cNvSpPr txBox="1"/>
          <p:nvPr userDrawn="1">
            <p:custDataLst>
              <p:tags r:id="rId11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2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3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766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815353"/>
            <a:ext cx="5414818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026728" y="1815353"/>
            <a:ext cx="2629593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24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31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Rectangle 28"/>
          <p:cNvSpPr/>
          <p:nvPr userDrawn="1">
            <p:custDataLst>
              <p:tags r:id="rId9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Rectangle 31"/>
          <p:cNvSpPr/>
          <p:nvPr userDrawn="1">
            <p:custDataLst>
              <p:tags r:id="rId10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7" name="Draft stamp"/>
          <p:cNvSpPr txBox="1"/>
          <p:nvPr userDrawn="1">
            <p:custDataLst>
              <p:tags r:id="rId11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ate/Filepath" hidden="1"/>
          <p:cNvSpPr txBox="1"/>
          <p:nvPr userDrawn="1">
            <p:custDataLst>
              <p:tags r:id="rId12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Slide Tags" hidden="1"/>
          <p:cNvSpPr txBox="1"/>
          <p:nvPr userDrawn="1">
            <p:custDataLst>
              <p:tags r:id="rId13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2798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482138" y="1815353"/>
            <a:ext cx="4020590" cy="2084294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482138" y="4034118"/>
            <a:ext cx="4020590" cy="2081605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3"/>
            </p:custDataLst>
          </p:nvPr>
        </p:nvSpPr>
        <p:spPr>
          <a:xfrm>
            <a:off x="4641273" y="1815353"/>
            <a:ext cx="4023360" cy="4308438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26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7" name="Report Date"/>
          <p:cNvSpPr txBox="1"/>
          <p:nvPr userDrawn="1">
            <p:custDataLst>
              <p:tags r:id="rId4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43" name="Page Number"/>
          <p:cNvSpPr txBox="1"/>
          <p:nvPr userDrawn="1">
            <p:custDataLst>
              <p:tags r:id="rId5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HeaderTOCPlaceholder"/>
          <p:cNvSpPr txBox="1"/>
          <p:nvPr userDrawn="1">
            <p:custDataLst>
              <p:tags r:id="rId6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487637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Section Header"/>
          <p:cNvSpPr txBox="1"/>
          <p:nvPr userDrawn="1">
            <p:custDataLst>
              <p:tags r:id="rId9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Rectangle 28"/>
          <p:cNvSpPr/>
          <p:nvPr userDrawn="1">
            <p:custDataLst>
              <p:tags r:id="rId10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Rectangle 30"/>
          <p:cNvSpPr/>
          <p:nvPr userDrawn="1">
            <p:custDataLst>
              <p:tags r:id="rId11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30" name="Draft stamp"/>
          <p:cNvSpPr txBox="1"/>
          <p:nvPr userDrawn="1">
            <p:custDataLst>
              <p:tags r:id="rId12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Date/Filepath" hidden="1"/>
          <p:cNvSpPr txBox="1"/>
          <p:nvPr userDrawn="1">
            <p:custDataLst>
              <p:tags r:id="rId13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Slide Tags" hidden="1"/>
          <p:cNvSpPr txBox="1"/>
          <p:nvPr userDrawn="1">
            <p:custDataLst>
              <p:tags r:id="rId14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6547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Lar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482138" y="1815353"/>
            <a:ext cx="4023360" cy="134739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1"/>
          </p:nvPr>
        </p:nvSpPr>
        <p:spPr>
          <a:xfrm>
            <a:off x="4638502" y="1815353"/>
            <a:ext cx="4023360" cy="134739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2"/>
          </p:nvPr>
        </p:nvSpPr>
        <p:spPr>
          <a:xfrm>
            <a:off x="482138" y="3294530"/>
            <a:ext cx="8179724" cy="282388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45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51" name="Straight Connector 50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Rectangle 23"/>
          <p:cNvSpPr/>
          <p:nvPr userDrawn="1">
            <p:custDataLst>
              <p:tags r:id="rId7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Rectangle 31"/>
          <p:cNvSpPr/>
          <p:nvPr userDrawn="1">
            <p:custDataLst>
              <p:tags r:id="rId8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7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976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482138" y="1815353"/>
            <a:ext cx="4023360" cy="2081605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4638502" y="1815353"/>
            <a:ext cx="4023360" cy="2081605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482138" y="4034118"/>
            <a:ext cx="4023360" cy="2081605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4638502" y="4034118"/>
            <a:ext cx="4023360" cy="2081605"/>
          </a:xfrm>
        </p:spPr>
        <p:txBody>
          <a:bodyPr tIns="0" bIns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29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31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50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255818" y="621255"/>
            <a:ext cx="539946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54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56" name="Straight Connector 55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Rectangle 27"/>
          <p:cNvSpPr/>
          <p:nvPr userDrawn="1">
            <p:custDataLst>
              <p:tags r:id="rId7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Rectangle 29"/>
          <p:cNvSpPr/>
          <p:nvPr userDrawn="1">
            <p:custDataLst>
              <p:tags r:id="rId8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33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3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0783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>
            <p:custDataLst>
              <p:tags r:id="rId1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7"/>
          <p:cNvSpPr/>
          <p:nvPr userDrawn="1">
            <p:custDataLst>
              <p:tags r:id="rId2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2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Slide Tags" hidden="1"/>
          <p:cNvSpPr txBox="1"/>
          <p:nvPr userDrawn="1">
            <p:custDataLst>
              <p:tags r:id="rId4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00345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943983"/>
            <a:ext cx="8179724" cy="74227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293" rtl="0" eaLnBrk="1" latinLnBrk="0" hangingPunct="1">
              <a:spcBef>
                <a:spcPct val="0"/>
              </a:spcBef>
              <a:buNone/>
              <a:defRPr lang="en-GB" sz="16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noProof="0" dirty="0" smtClean="0"/>
              <a:t>Insert banner statement here</a:t>
            </a:r>
            <a:endParaRPr lang="en-US" dirty="0"/>
          </a:p>
        </p:txBody>
      </p:sp>
      <p:sp>
        <p:nvSpPr>
          <p:cNvPr id="12" name="HeaderTOCPlaceholder"/>
          <p:cNvSpPr txBox="1"/>
          <p:nvPr userDrawn="1">
            <p:custDataLst>
              <p:tags r:id="rId1"/>
            </p:custDataLst>
          </p:nvPr>
        </p:nvSpPr>
        <p:spPr>
          <a:xfrm>
            <a:off x="3255817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>
            <p:custDataLst>
              <p:tags r:id="rId2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Rectangle 14"/>
          <p:cNvSpPr/>
          <p:nvPr userDrawn="1">
            <p:custDataLst>
              <p:tags r:id="rId3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8" name="Slide Tags" hidden="1"/>
          <p:cNvSpPr txBox="1"/>
          <p:nvPr userDrawn="1">
            <p:custDataLst>
              <p:tags r:id="rId4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5893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255817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Rectangle 23"/>
          <p:cNvSpPr/>
          <p:nvPr userDrawn="1">
            <p:custDataLst>
              <p:tags r:id="rId7"/>
            </p:custDataLst>
          </p:nvPr>
        </p:nvSpPr>
        <p:spPr>
          <a:xfrm>
            <a:off x="-2286000" y="4677344"/>
            <a:ext cx="1939636" cy="236748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Rectangle 24"/>
          <p:cNvSpPr/>
          <p:nvPr userDrawn="1">
            <p:custDataLst>
              <p:tags r:id="rId8"/>
            </p:custDataLst>
          </p:nvPr>
        </p:nvSpPr>
        <p:spPr>
          <a:xfrm>
            <a:off x="-2424545" y="1564057"/>
            <a:ext cx="2216727" cy="300673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txBody>
          <a:bodyPr vert="horz" wrap="square" lIns="82058" tIns="41029" rIns="82058" bIns="41029" rtlCol="0" anchor="t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Use the divider control box below to make the slide title appear in your primary TOC and section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Please follow these steps: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Type ‘Divider’ in the control box provided below.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the Divider command on the Smart ribbon.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Enter the text that you’d like to appear in the TOCs and select a divider level.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Click Update. The slide title should now appear on all TOCs.</a:t>
            </a: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Arial"/>
            </a:endParaRPr>
          </a:p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To remove the slide title from your TOCs, delete the ‘Divider’ text from the divider control box and hit Update.</a:t>
            </a:r>
          </a:p>
        </p:txBody>
      </p:sp>
      <p:sp>
        <p:nvSpPr>
          <p:cNvPr id="10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1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44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8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12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HeaderTOCPlaceholder"/>
          <p:cNvSpPr txBox="1"/>
          <p:nvPr userDrawn="1">
            <p:custDataLst>
              <p:tags r:id="rId3"/>
            </p:custDataLst>
          </p:nvPr>
        </p:nvSpPr>
        <p:spPr>
          <a:xfrm>
            <a:off x="3255817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Draft stamp"/>
          <p:cNvSpPr txBox="1"/>
          <p:nvPr userDrawn="1">
            <p:custDataLst>
              <p:tags r:id="rId6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Date/Filepath" hidden="1"/>
          <p:cNvSpPr txBox="1"/>
          <p:nvPr userDrawn="1">
            <p:custDataLst>
              <p:tags r:id="rId7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Slide Tags" hidden="1"/>
          <p:cNvSpPr txBox="1"/>
          <p:nvPr userDrawn="1">
            <p:custDataLst>
              <p:tags r:id="rId8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1643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81092" y="886235"/>
            <a:ext cx="2628295" cy="1338828"/>
          </a:xfrm>
        </p:spPr>
        <p:txBody>
          <a:bodyPr wrap="square" tIns="0" bIns="0" anchor="t">
            <a:spAutoFit/>
          </a:bodyPr>
          <a:lstStyle>
            <a:lvl1pPr algn="l">
              <a:defRPr sz="2900" b="1" i="1" cap="none">
                <a:solidFill>
                  <a:schemeClr val="tx2"/>
                </a:solidFill>
              </a:defRPr>
            </a:lvl1pPr>
          </a:lstStyle>
          <a:p>
            <a:r>
              <a:rPr lang="en-US" noProof="0" dirty="0" smtClean="0"/>
              <a:t>Click to add Section Divider Title</a:t>
            </a:r>
            <a:endParaRPr lang="en-US" noProof="0" dirty="0"/>
          </a:p>
        </p:txBody>
      </p:sp>
      <p:sp>
        <p:nvSpPr>
          <p:cNvPr id="25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3262909" y="908471"/>
            <a:ext cx="5403273" cy="52099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255817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82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8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F1DE899-FC0F-443B-9345-94260D4D77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82138" y="886235"/>
            <a:ext cx="2635135" cy="1338828"/>
          </a:xfrm>
        </p:spPr>
        <p:txBody>
          <a:bodyPr wrap="square" tIns="0" bIns="0" anchor="t">
            <a:spAutoFit/>
          </a:bodyPr>
          <a:lstStyle>
            <a:lvl1pPr algn="l">
              <a:defRPr sz="2900" b="1" i="1" cap="none" baseline="0">
                <a:latin typeface="+mj-lt"/>
              </a:defRPr>
            </a:lvl1pPr>
          </a:lstStyle>
          <a:p>
            <a:r>
              <a:rPr lang="en-US" noProof="0" dirty="0" smtClean="0"/>
              <a:t>Click to add Appendix Divider Title</a:t>
            </a:r>
            <a:endParaRPr lang="en-US" noProof="0" dirty="0"/>
          </a:p>
        </p:txBody>
      </p:sp>
      <p:sp>
        <p:nvSpPr>
          <p:cNvPr id="18" name="DividerTOCPlaceholder"/>
          <p:cNvSpPr txBox="1"/>
          <p:nvPr userDrawn="1">
            <p:custDataLst>
              <p:tags r:id="rId2"/>
            </p:custDataLst>
          </p:nvPr>
        </p:nvSpPr>
        <p:spPr>
          <a:xfrm>
            <a:off x="3262909" y="908470"/>
            <a:ext cx="5403273" cy="520941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1000" noProof="1" smtClean="0">
              <a:solidFill>
                <a:srgbClr val="00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0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1" name="Report Date"/>
          <p:cNvSpPr txBox="1"/>
          <p:nvPr userDrawn="1">
            <p:custDataLst>
              <p:tags r:id="rId3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HeaderTOCPlaceholder"/>
          <p:cNvSpPr txBox="1"/>
          <p:nvPr userDrawn="1">
            <p:custDataLst>
              <p:tags r:id="rId5"/>
            </p:custDataLst>
          </p:nvPr>
        </p:nvSpPr>
        <p:spPr>
          <a:xfrm>
            <a:off x="3255817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7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Section Header"/>
          <p:cNvSpPr txBox="1"/>
          <p:nvPr userDrawn="1">
            <p:custDataLst>
              <p:tags r:id="rId8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Draft stamp"/>
          <p:cNvSpPr txBox="1"/>
          <p:nvPr userDrawn="1">
            <p:custDataLst>
              <p:tags r:id="rId9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Date/Filepath" hidden="1"/>
          <p:cNvSpPr txBox="1"/>
          <p:nvPr userDrawn="1">
            <p:custDataLst>
              <p:tags r:id="rId10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Slide Tags" hidden="1"/>
          <p:cNvSpPr txBox="1"/>
          <p:nvPr userDrawn="1">
            <p:custDataLst>
              <p:tags r:id="rId11"/>
            </p:custDataLst>
          </p:nvPr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8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747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482138" y="941294"/>
            <a:ext cx="2635135" cy="742278"/>
          </a:xfrm>
        </p:spPr>
        <p:txBody>
          <a:bodyPr wrap="square" tIns="0" bIns="0" anchor="t">
            <a:noAutofit/>
          </a:bodyPr>
          <a:lstStyle>
            <a:lvl1pPr algn="l">
              <a:defRPr sz="1300" b="1" i="0" cap="none">
                <a:solidFill>
                  <a:schemeClr val="tx2"/>
                </a:solidFill>
              </a:defRPr>
            </a:lvl1pPr>
          </a:lstStyle>
          <a:p>
            <a:r>
              <a:rPr lang="en-US" noProof="0" dirty="0" smtClean="0"/>
              <a:t>At a glance</a:t>
            </a:r>
            <a:endParaRPr lang="en-US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259637" y="941293"/>
            <a:ext cx="5402225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2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0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dirty="0" smtClean="0"/>
              <a:t>PwC view – Insert text here</a:t>
            </a:r>
          </a:p>
        </p:txBody>
      </p:sp>
      <p:sp>
        <p:nvSpPr>
          <p:cNvPr id="18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258589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2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1409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482138" y="941294"/>
            <a:ext cx="2635135" cy="742278"/>
          </a:xfrm>
        </p:spPr>
        <p:txBody>
          <a:bodyPr wrap="square" tIns="0" bIns="0" anchor="t">
            <a:noAutofit/>
          </a:bodyPr>
          <a:lstStyle>
            <a:lvl1pPr algn="l">
              <a:defRPr sz="1300" b="1" i="0" cap="none">
                <a:solidFill>
                  <a:schemeClr val="tx2"/>
                </a:solidFill>
                <a:latin typeface="+mj-lt"/>
                <a:cs typeface="Arial"/>
              </a:defRPr>
            </a:lvl1pPr>
          </a:lstStyle>
          <a:p>
            <a:r>
              <a:rPr lang="en-US" noProof="0" dirty="0" smtClean="0"/>
              <a:t>At a glance – our views</a:t>
            </a:r>
            <a:endParaRPr lang="en-US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259636" y="941293"/>
            <a:ext cx="540327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2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0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482138" y="1815353"/>
            <a:ext cx="2635135" cy="43084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3258589" y="1815353"/>
            <a:ext cx="2635135" cy="43084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6026727" y="1815353"/>
            <a:ext cx="2635135" cy="43084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258589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4499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482138" y="941294"/>
            <a:ext cx="2635135" cy="742278"/>
          </a:xfrm>
        </p:spPr>
        <p:txBody>
          <a:bodyPr wrap="square" tIns="0" bIns="0" anchor="t">
            <a:noAutofit/>
          </a:bodyPr>
          <a:lstStyle>
            <a:lvl1pPr algn="l">
              <a:defRPr sz="1300" b="1" i="0" cap="none">
                <a:solidFill>
                  <a:schemeClr val="tx2"/>
                </a:solidFill>
              </a:defRPr>
            </a:lvl1pPr>
          </a:lstStyle>
          <a:p>
            <a:r>
              <a:rPr lang="en-US" noProof="0" dirty="0" smtClean="0"/>
              <a:t>At a glance – our views</a:t>
            </a:r>
            <a:endParaRPr lang="en-US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259636" y="941293"/>
            <a:ext cx="5403273" cy="74227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2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0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914293" rtl="0" eaLnBrk="1" latinLnBrk="0" hangingPunct="1">
              <a:spcBef>
                <a:spcPct val="0"/>
              </a:spcBef>
              <a:buNone/>
            </a:pPr>
            <a:r>
              <a:rPr lang="en-US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482138" y="1815353"/>
            <a:ext cx="2635135" cy="20816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3258588" y="1815353"/>
            <a:ext cx="2635135" cy="20816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6026726" y="1815353"/>
            <a:ext cx="2635135" cy="20816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6" name="Content Placeholder 5"/>
          <p:cNvSpPr>
            <a:spLocks noGrp="1"/>
          </p:cNvSpPr>
          <p:nvPr>
            <p:ph sz="quarter" idx="34"/>
          </p:nvPr>
        </p:nvSpPr>
        <p:spPr>
          <a:xfrm>
            <a:off x="482138" y="4034118"/>
            <a:ext cx="2635135" cy="20816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35"/>
          </p:nvPr>
        </p:nvSpPr>
        <p:spPr>
          <a:xfrm>
            <a:off x="3258588" y="4034118"/>
            <a:ext cx="2635135" cy="20816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0" name="Content Placeholder 7"/>
          <p:cNvSpPr>
            <a:spLocks noGrp="1"/>
          </p:cNvSpPr>
          <p:nvPr>
            <p:ph sz="quarter" idx="36"/>
          </p:nvPr>
        </p:nvSpPr>
        <p:spPr>
          <a:xfrm>
            <a:off x="6026726" y="4034118"/>
            <a:ext cx="2635135" cy="20816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PwC Text"/>
          <p:cNvSpPr txBox="1"/>
          <p:nvPr userDrawn="1"/>
        </p:nvSpPr>
        <p:spPr>
          <a:xfrm>
            <a:off x="482138" y="6454589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noProof="1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1"/>
            </p:custDataLst>
          </p:nvPr>
        </p:nvSpPr>
        <p:spPr>
          <a:xfrm>
            <a:off x="8017979" y="6317429"/>
            <a:ext cx="635372" cy="12220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6175" algn="r" defTabSz="914293" fontAlgn="auto">
              <a:spcBef>
                <a:spcPts val="0"/>
              </a:spcBef>
              <a:spcAft>
                <a:spcPts val="808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19 June 2014</a:t>
            </a:r>
          </a:p>
        </p:txBody>
      </p:sp>
      <p:sp>
        <p:nvSpPr>
          <p:cNvPr id="23" name="Page Number"/>
          <p:cNvSpPr txBox="1"/>
          <p:nvPr userDrawn="1">
            <p:custDataLst>
              <p:tags r:id="rId2"/>
            </p:custDataLst>
          </p:nvPr>
        </p:nvSpPr>
        <p:spPr>
          <a:xfrm>
            <a:off x="8379229" y="6454588"/>
            <a:ext cx="290945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defTabSz="914293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resentation Disclaimer"/>
          <p:cNvSpPr txBox="1"/>
          <p:nvPr userDrawn="1">
            <p:custDataLst>
              <p:tags r:id="rId3"/>
            </p:custDataLst>
          </p:nvPr>
        </p:nvSpPr>
        <p:spPr>
          <a:xfrm>
            <a:off x="3258589" y="6317429"/>
            <a:ext cx="3171031" cy="122205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Confidential Information for the sole benefit and use of PwC’s Client.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482138" y="6252882"/>
            <a:ext cx="8179725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481091" y="1748118"/>
            <a:ext cx="8178545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 userDrawn="1">
            <p:custDataLst>
              <p:tags r:id="rId4"/>
            </p:custDataLst>
          </p:nvPr>
        </p:nvSpPr>
        <p:spPr>
          <a:xfrm>
            <a:off x="3258589" y="621255"/>
            <a:ext cx="5403273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4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2138" y="6317429"/>
            <a:ext cx="263513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Section Header"/>
          <p:cNvSpPr txBox="1"/>
          <p:nvPr userDrawn="1">
            <p:custDataLst>
              <p:tags r:id="rId6"/>
            </p:custDataLst>
          </p:nvPr>
        </p:nvSpPr>
        <p:spPr>
          <a:xfrm>
            <a:off x="482138" y="621254"/>
            <a:ext cx="275852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800" noProof="1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raft stamp"/>
          <p:cNvSpPr txBox="1"/>
          <p:nvPr userDrawn="1">
            <p:custDataLst>
              <p:tags r:id="rId7"/>
            </p:custDataLst>
          </p:nvPr>
        </p:nvSpPr>
        <p:spPr>
          <a:xfrm>
            <a:off x="3258589" y="6439538"/>
            <a:ext cx="1936865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Draft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Date/Filepath" hidden="1"/>
          <p:cNvSpPr txBox="1"/>
          <p:nvPr userDrawn="1">
            <p:custDataLst>
              <p:tags r:id="rId8"/>
            </p:custDataLst>
          </p:nvPr>
        </p:nvSpPr>
        <p:spPr>
          <a:xfrm>
            <a:off x="2999513" y="145229"/>
            <a:ext cx="5652655" cy="2444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800" noProof="1" smtClean="0">
                <a:solidFill>
                  <a:srgbClr val="000000"/>
                </a:solidFill>
                <a:latin typeface="Arial"/>
              </a:rPr>
              <a:t>6/06/2014 C:\Users\kwillhoit001\Documents\Practice\Decks\P&amp;U Executive Webcast\P&amp;U Executive Webcast_Deal Trends_06-06-2014_DRAFT.pptx</a:t>
            </a:r>
            <a:endParaRPr lang="en-US" sz="800" noProof="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Slide Tags" hidden="1"/>
          <p:cNvSpPr txBox="1"/>
          <p:nvPr userDrawn="1"/>
        </p:nvSpPr>
        <p:spPr>
          <a:xfrm>
            <a:off x="0" y="201706"/>
            <a:ext cx="1454727" cy="23674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sz="1000" noProof="1" smtClean="0">
                <a:solidFill>
                  <a:srgbClr val="000000"/>
                </a:solidFill>
                <a:latin typeface="Arial"/>
              </a:rPr>
              <a:t>Slide Tags</a:t>
            </a:r>
            <a:endParaRPr lang="en-US" sz="1000" noProof="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7" name="Frame Line"/>
          <p:cNvCxnSpPr/>
          <p:nvPr userDrawn="1"/>
        </p:nvCxnSpPr>
        <p:spPr>
          <a:xfrm flipV="1">
            <a:off x="346364" y="823408"/>
            <a:ext cx="8312729" cy="127059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6109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/>
          <p:nvPr userDrawn="1"/>
        </p:nvGrpSpPr>
        <p:grpSpPr>
          <a:xfrm>
            <a:off x="1027608" y="0"/>
            <a:ext cx="8116392" cy="6457244"/>
            <a:chOff x="1130368" y="0"/>
            <a:chExt cx="8928031" cy="7318210"/>
          </a:xfrm>
        </p:grpSpPr>
        <p:grpSp>
          <p:nvGrpSpPr>
            <p:cNvPr id="5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492240" cy="5708197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2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382"/>
                <a:ext cx="6248400" cy="5708197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2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29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82058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82058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7" name="Descriptor"/>
          <p:cNvSpPr>
            <a:spLocks noGrp="1"/>
          </p:cNvSpPr>
          <p:nvPr userDrawn="1">
            <p:custDataLst>
              <p:tags r:id="rId1"/>
            </p:custDataLst>
          </p:nvPr>
        </p:nvSpPr>
        <p:spPr bwMode="white">
          <a:xfrm>
            <a:off x="1872001" y="591285"/>
            <a:ext cx="65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endParaRPr lang="en-US" sz="9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1869834" y="1112680"/>
            <a:ext cx="5403273" cy="401648"/>
          </a:xfrm>
        </p:spPr>
        <p:txBody>
          <a:bodyPr vert="horz" lIns="0" tIns="0" rIns="0" bIns="0" rtlCol="0" anchor="t" anchorCtr="0">
            <a:spAutoFit/>
          </a:bodyPr>
          <a:lstStyle>
            <a:lvl1pPr algn="l" defTabSz="91429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9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 dirty="0" smtClean="0"/>
              <a:t>Report Title</a:t>
            </a:r>
            <a:endParaRPr lang="en-US" noProof="0" dirty="0"/>
          </a:p>
        </p:txBody>
      </p:sp>
      <p:sp>
        <p:nvSpPr>
          <p:cNvPr id="3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1869834" y="1546412"/>
            <a:ext cx="5403273" cy="40164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900" baseline="0">
                <a:solidFill>
                  <a:schemeClr val="bg1"/>
                </a:solidFill>
                <a:latin typeface="+mj-lt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Subtitle</a:t>
            </a: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46364" y="3170816"/>
            <a:ext cx="1246909" cy="127059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fidentiality Stamp"/>
          <p:cNvSpPr>
            <a:spLocks noGrp="1"/>
          </p:cNvSpPr>
          <p:nvPr userDrawn="1">
            <p:custDataLst>
              <p:tags r:id="rId4"/>
            </p:custDataLst>
          </p:nvPr>
        </p:nvSpPr>
        <p:spPr>
          <a:xfrm>
            <a:off x="482137" y="3290823"/>
            <a:ext cx="1112727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defRPr/>
            </a:pPr>
            <a:endParaRPr lang="en-US" sz="900" i="1" dirty="0">
              <a:solidFill>
                <a:srgbClr val="000000"/>
              </a:solidFill>
            </a:endParaRPr>
          </a:p>
        </p:txBody>
      </p:sp>
      <p:sp>
        <p:nvSpPr>
          <p:cNvPr id="34" name="Draft Stamp"/>
          <p:cNvSpPr txBox="1"/>
          <p:nvPr userDrawn="1">
            <p:custDataLst>
              <p:tags r:id="rId5"/>
            </p:custDataLst>
          </p:nvPr>
        </p:nvSpPr>
        <p:spPr bwMode="black">
          <a:xfrm>
            <a:off x="482138" y="3566160"/>
            <a:ext cx="1246909" cy="2627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23087" rtlCol="0" anchor="t" anchorCtr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900" b="1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0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482138" y="3832412"/>
            <a:ext cx="1113905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endParaRPr lang="en-US" sz="900" i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5" name="Content Placeholder 34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482138" y="4098664"/>
            <a:ext cx="1113905" cy="1145689"/>
          </a:xfrm>
        </p:spPr>
        <p:txBody>
          <a:bodyPr/>
          <a:lstStyle>
            <a:lvl1pPr>
              <a:defRPr sz="900" i="1"/>
            </a:lvl1pPr>
          </a:lstStyle>
          <a:p>
            <a:pPr lvl="0"/>
            <a:r>
              <a:rPr lang="en-US" dirty="0" smtClean="0"/>
              <a:t>Click to enter text</a:t>
            </a:r>
            <a:endParaRPr lang="en-US" dirty="0"/>
          </a:p>
        </p:txBody>
      </p:sp>
      <p:sp>
        <p:nvSpPr>
          <p:cNvPr id="36" name="Cover image"/>
          <p:cNvSpPr txBox="1">
            <a:spLocks noChangeAspect="1"/>
          </p:cNvSpPr>
          <p:nvPr userDrawn="1">
            <p:custDataLst>
              <p:tags r:id="rId8"/>
            </p:custDataLst>
          </p:nvPr>
        </p:nvSpPr>
        <p:spPr>
          <a:xfrm>
            <a:off x="1731213" y="3167623"/>
            <a:ext cx="6109026" cy="2823882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274288" defTabSz="914293" fontAlgn="auto">
              <a:spcBef>
                <a:spcPts val="0"/>
              </a:spcBef>
              <a:spcAft>
                <a:spcPts val="900"/>
              </a:spcAft>
            </a:pPr>
            <a:endParaRPr lang="en-US" sz="20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512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7313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296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8121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4852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3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DF4ACF1-ED5B-4167-8C25-F3B3E9A7C8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180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526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968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492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6391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491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7780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040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198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4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3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B7A5CAE-47D6-4CCA-BF0D-41A83153D5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470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7380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95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17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121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7719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437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62685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0917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5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hape 13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451E2B2-C219-4570-AA2C-596645E44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62791"/>
            <a:ext cx="8077200" cy="4409409"/>
          </a:xfrm>
        </p:spPr>
        <p:txBody>
          <a:bodyPr wrap="square">
            <a:noAutofit/>
          </a:bodyPr>
          <a:lstStyle>
            <a:lvl1pPr marL="0" indent="0">
              <a:spcAft>
                <a:spcPts val="900"/>
              </a:spcAft>
              <a:defRPr sz="1600" baseline="0"/>
            </a:lvl1pPr>
            <a:lvl2pPr marL="274320" indent="-274320">
              <a:spcAft>
                <a:spcPts val="900"/>
              </a:spcAft>
              <a:defRPr sz="1600"/>
            </a:lvl2pPr>
            <a:lvl3pPr marL="548640" indent="-274320">
              <a:spcAft>
                <a:spcPts val="900"/>
              </a:spcAft>
              <a:defRPr sz="1600"/>
            </a:lvl3pPr>
            <a:lvl4pPr marL="822960" indent="-274320">
              <a:spcAft>
                <a:spcPts val="900"/>
              </a:spcAft>
              <a:defRPr sz="1600"/>
            </a:lvl4pPr>
            <a:lvl5pPr marL="1097280" indent="-274320">
              <a:spcAft>
                <a:spcPts val="900"/>
              </a:spcAft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cxnSp>
        <p:nvCxnSpPr>
          <p:cNvPr id="9" name="Shape 8"/>
          <p:cNvCxnSpPr/>
          <p:nvPr userDrawn="1"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EB59224-DFAF-451D-8CBC-9A737B9002F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899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62791"/>
            <a:ext cx="3962400" cy="4409409"/>
          </a:xfrm>
        </p:spPr>
        <p:txBody>
          <a:bodyPr/>
          <a:lstStyle>
            <a:lvl1pPr marL="0" indent="0">
              <a:defRPr sz="1600"/>
            </a:lvl1pPr>
            <a:lvl2pPr marL="274320" indent="-274320">
              <a:defRPr sz="1600"/>
            </a:lvl2pPr>
            <a:lvl3pPr marL="548640" indent="-274320">
              <a:defRPr sz="1600"/>
            </a:lvl3pPr>
            <a:lvl4pPr marL="822960" indent="-274320">
              <a:tabLst/>
              <a:defRPr sz="1600"/>
            </a:lvl4pPr>
            <a:lvl5pPr marL="1097280" indent="-274320"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62791"/>
            <a:ext cx="3962399" cy="4409409"/>
          </a:xfrm>
        </p:spPr>
        <p:txBody>
          <a:bodyPr/>
          <a:lstStyle>
            <a:lvl1pPr marL="0" indent="0">
              <a:defRPr sz="1600"/>
            </a:lvl1pPr>
            <a:lvl2pPr marL="274320" indent="-274320">
              <a:defRPr sz="1600"/>
            </a:lvl2pPr>
            <a:lvl3pPr marL="548640" indent="-274320">
              <a:defRPr sz="1600"/>
            </a:lvl3pPr>
            <a:lvl4pPr marL="822960" indent="-274320">
              <a:defRPr sz="1600"/>
            </a:lvl4pPr>
            <a:lvl5pPr marL="1097280" indent="-274320"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4423800" y="-3433199"/>
            <a:ext cx="1440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69F9423-6DB4-4995-A238-EE5645B5A8B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0469533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5"/>
          </a:xfrm>
        </p:spPr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62790"/>
            <a:ext cx="2590800" cy="4409409"/>
          </a:xfrm>
        </p:spPr>
        <p:txBody>
          <a:bodyPr/>
          <a:lstStyle>
            <a:lvl1pPr marL="0" indent="0">
              <a:defRPr sz="1600"/>
            </a:lvl1pPr>
            <a:lvl2pPr marL="342900" indent="-342900">
              <a:defRPr sz="1600"/>
            </a:lvl2pPr>
            <a:lvl3pPr marL="685800" indent="-342900">
              <a:defRPr sz="1600"/>
            </a:lvl3pPr>
            <a:lvl4pPr marL="1028700" indent="-342900">
              <a:defRPr sz="1600"/>
            </a:lvl4pPr>
            <a:lvl5pPr marL="1371600" indent="-342900"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62790"/>
            <a:ext cx="2590799" cy="4409409"/>
          </a:xfrm>
        </p:spPr>
        <p:txBody>
          <a:bodyPr/>
          <a:lstStyle>
            <a:lvl1pPr marL="0" indent="0">
              <a:defRPr sz="1600"/>
            </a:lvl1pPr>
            <a:lvl2pPr marL="342900" indent="-342900">
              <a:defRPr sz="1600"/>
            </a:lvl2pPr>
            <a:lvl3pPr marL="685800" indent="-342900">
              <a:defRPr sz="1600"/>
            </a:lvl3pPr>
            <a:lvl4pPr marL="1028700" indent="-342900">
              <a:defRPr sz="1600"/>
            </a:lvl4pPr>
            <a:lvl5pPr marL="1371600" indent="-342900"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62790"/>
            <a:ext cx="2590800" cy="4409409"/>
          </a:xfrm>
        </p:spPr>
        <p:txBody>
          <a:bodyPr/>
          <a:lstStyle>
            <a:lvl1pPr marL="0" indent="0">
              <a:defRPr sz="1600"/>
            </a:lvl1pPr>
            <a:lvl2pPr marL="342900" indent="-342900">
              <a:defRPr sz="1600"/>
            </a:lvl2pPr>
            <a:lvl3pPr marL="685800" indent="-342900">
              <a:defRPr sz="1600"/>
            </a:lvl3pPr>
            <a:lvl4pPr marL="1028700" indent="-342900">
              <a:defRPr sz="1600"/>
            </a:lvl4pPr>
            <a:lvl5pPr marL="1371600" indent="-342900"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7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465B776-1C7C-4667-A0FF-D70E1C83FF5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9609569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>
            <a:lvl1pPr indent="0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>
            <a:lvl1pPr marL="0" indent="0">
              <a:defRPr sz="1800"/>
            </a:lvl1pPr>
            <a:lvl2pPr marL="342900" indent="-342900">
              <a:defRPr sz="1800"/>
            </a:lvl2pPr>
            <a:lvl3pPr marL="685800" indent="-342900">
              <a:defRPr sz="1800"/>
            </a:lvl3pPr>
            <a:lvl4pPr marL="1028700" indent="-342900">
              <a:defRPr sz="1800"/>
            </a:lvl4pPr>
            <a:lvl5pPr marL="1371600" indent="-342900"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>
            <a:lvl1pPr marL="0" indent="0">
              <a:defRPr sz="1800"/>
            </a:lvl1pPr>
            <a:lvl2pPr marL="342900" indent="-342900">
              <a:defRPr sz="1800"/>
            </a:lvl2pPr>
            <a:lvl3pPr marL="685800" indent="-342900">
              <a:defRPr sz="1800"/>
            </a:lvl3pPr>
            <a:lvl4pPr marL="1028700" indent="-342900">
              <a:defRPr sz="1800"/>
            </a:lvl4pPr>
            <a:lvl5pPr marL="1371600" indent="-342900"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62791"/>
            <a:ext cx="8077200" cy="1348709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E128734-4B17-4637-8727-62E713AB0BD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92675764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>
            <a:lvl1pPr indent="0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62791"/>
            <a:ext cx="2590800" cy="2096422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62791"/>
            <a:ext cx="5334000" cy="4409409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C36D5406-9C10-4C6D-A43E-9271D2A90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408277960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62791"/>
            <a:ext cx="2590800" cy="2096422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>
            <a:lvl1pPr indent="0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62791"/>
            <a:ext cx="5334000" cy="4409409"/>
          </a:xfrm>
        </p:spPr>
        <p:txBody>
          <a:bodyPr/>
          <a:lstStyle>
            <a:lvl1pPr indent="0">
              <a:spcBef>
                <a:spcPts val="0"/>
              </a:spcBef>
              <a:spcAft>
                <a:spcPts val="900"/>
              </a:spcAft>
              <a:defRPr sz="18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377E250-C228-4C84-9F8D-24AC6678393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166257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91356"/>
            <a:ext cx="5334000" cy="910432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62791"/>
            <a:ext cx="5334000" cy="4409409"/>
          </a:xfrm>
        </p:spPr>
        <p:txBody>
          <a:bodyPr/>
          <a:lstStyle>
            <a:lvl1pPr marL="0" indent="0">
              <a:defRPr sz="1800" baseline="0"/>
            </a:lvl1pPr>
            <a:lvl2pPr marL="342900" indent="-342900">
              <a:defRPr sz="1800"/>
            </a:lvl2pPr>
            <a:lvl3pPr marL="685800" indent="-342900">
              <a:defRPr sz="1800"/>
            </a:lvl3pPr>
            <a:lvl4pPr marL="1028700" indent="-342900">
              <a:defRPr sz="1800"/>
            </a:lvl4pPr>
            <a:lvl5pPr marL="1371600" indent="-342900">
              <a:defRPr sz="1800"/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62791"/>
            <a:ext cx="2590800" cy="2121822"/>
          </a:xfrm>
        </p:spPr>
        <p:txBody>
          <a:bodyPr>
            <a:noAutofit/>
          </a:bodyPr>
          <a:lstStyle>
            <a:lvl1pPr indent="0"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cxnSp>
        <p:nvCxnSpPr>
          <p:cNvPr id="13" name="Shape 12"/>
          <p:cNvCxnSpPr/>
          <p:nvPr userDrawn="1"/>
        </p:nvCxnSpPr>
        <p:spPr>
          <a:xfrm rot="5400000" flipH="1" flipV="1">
            <a:off x="5794248" y="-2060447"/>
            <a:ext cx="146304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1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8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A9D55CA-63F3-47D3-AC4C-F64D0814D69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577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7C1-7AAC-4258-B4A6-0AD71D34F31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425633587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1350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9B72-40E1-4FDF-AB26-15A40DFD1CB0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65828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29"/>
          <p:cNvCxnSpPr/>
          <p:nvPr/>
        </p:nvCxnSpPr>
        <p:spPr>
          <a:xfrm rot="5400000" flipH="1" flipV="1">
            <a:off x="5791200" y="-2057400"/>
            <a:ext cx="152400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EF8FA80-4E52-43B4-903D-DC8CD2795E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Arial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22112"/>
            <a:ext cx="8077200" cy="4419600"/>
          </a:xfrm>
        </p:spPr>
        <p:txBody>
          <a:bodyPr/>
          <a:lstStyle>
            <a:lvl1pPr>
              <a:spcAft>
                <a:spcPts val="900"/>
              </a:spcAft>
              <a:defRPr sz="3200" baseline="0">
                <a:solidFill>
                  <a:schemeClr val="tx2"/>
                </a:solidFill>
              </a:defRPr>
            </a:lvl1pPr>
            <a:lvl2pPr marL="457200" indent="-457200">
              <a:spcAft>
                <a:spcPts val="900"/>
              </a:spcAft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 marL="914400" indent="-457200">
              <a:spcAft>
                <a:spcPts val="900"/>
              </a:spcAft>
              <a:buClr>
                <a:schemeClr val="tx2"/>
              </a:buClr>
              <a:tabLst/>
              <a:defRPr sz="3200">
                <a:solidFill>
                  <a:schemeClr val="tx2"/>
                </a:solidFill>
              </a:defRPr>
            </a:lvl3pPr>
            <a:lvl4pPr marL="1371600" indent="-457200">
              <a:spcAft>
                <a:spcPts val="900"/>
              </a:spcAft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 marL="1828800" indent="-457200">
              <a:spcAft>
                <a:spcPts val="900"/>
              </a:spcAft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E1A92B4-0EF4-447B-BC6E-9F68DFD3B6F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04034697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0562"/>
            <a:ext cx="8077200" cy="91122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22112"/>
            <a:ext cx="8077200" cy="4419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defRPr sz="3200" baseline="0">
                <a:solidFill>
                  <a:schemeClr val="bg1"/>
                </a:solidFill>
              </a:defRPr>
            </a:lvl1pPr>
            <a:lvl2pPr marL="457200" indent="-4572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914400" indent="-4572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1371600" indent="-4572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828800" indent="-4572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August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523209" y="6324600"/>
            <a:ext cx="5260848" cy="150876"/>
          </a:xfrm>
        </p:spPr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48BB2485-5B3C-4868-B3C3-E71BBCFE8F5A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FFFFFF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19137340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69134"/>
            <a:ext cx="8077200" cy="932654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722112"/>
            <a:ext cx="8077200" cy="492443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523209" y="6324600"/>
            <a:ext cx="5260848" cy="150876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4FD9-88C3-4587-BE9E-27B14BB2E80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0447374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69133"/>
            <a:ext cx="8077200" cy="93265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722112"/>
            <a:ext cx="8077200" cy="492443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22648" y="-3432047"/>
            <a:ext cx="146304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August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523209" y="6324600"/>
            <a:ext cx="5260848" cy="150876"/>
          </a:xfrm>
        </p:spPr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D28E348B-3B6A-455A-AE2A-FA4C930589F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FFFFFF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355850359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69133"/>
            <a:ext cx="8077200" cy="932655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 marL="342900" indent="-342900"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 marL="685800" indent="-342900">
              <a:buClr>
                <a:schemeClr val="bg1"/>
              </a:buClr>
              <a:defRPr sz="2000">
                <a:solidFill>
                  <a:schemeClr val="bg1"/>
                </a:solidFill>
              </a:defRPr>
            </a:lvl3pPr>
            <a:lvl4pPr marL="1028700" indent="-342900">
              <a:buClr>
                <a:schemeClr val="bg1"/>
              </a:buClr>
              <a:defRPr sz="2000">
                <a:solidFill>
                  <a:schemeClr val="bg1"/>
                </a:solidFill>
              </a:defRPr>
            </a:lvl4pPr>
            <a:lvl5pPr marL="1371600" indent="-342900">
              <a:buClr>
                <a:schemeClr val="bg1"/>
              </a:buClr>
              <a:defRPr sz="2000"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722112"/>
            <a:ext cx="8077200" cy="492443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23800" y="-3433199"/>
            <a:ext cx="1440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August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5"/>
          </p:nvPr>
        </p:nvSpPr>
        <p:spPr>
          <a:xfrm>
            <a:off x="523209" y="6324600"/>
            <a:ext cx="5260848" cy="150876"/>
          </a:xfrm>
        </p:spPr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fld id="{13026BEE-7C2E-43AF-AF58-972A7F3995B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PwCFirm"/>
          <p:cNvSpPr txBox="1"/>
          <p:nvPr userDrawn="1"/>
        </p:nvSpPr>
        <p:spPr>
          <a:xfrm>
            <a:off x="523209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fontAlgn="auto"/>
            <a:r>
              <a:rPr lang="en-US" sz="1000" dirty="0" smtClean="0">
                <a:solidFill>
                  <a:srgbClr val="FFFFFF"/>
                </a:solidFill>
                <a:latin typeface="Arial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58788907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5100456" y="-2738255"/>
            <a:ext cx="144000" cy="6839712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1882775" y="716769"/>
            <a:ext cx="53562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Click to add the presentation’s main title</a:t>
            </a:r>
            <a:endParaRPr lang="en-US" noProof="0" dirty="0"/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1882775" y="1707368"/>
            <a:ext cx="53562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dirty="0" smtClean="0"/>
              <a:t>Subtitle and date (move higher if title is only one line)</a:t>
            </a:r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www.pwc.com</a:t>
            </a:r>
            <a:endParaRPr lang="en-US" noProof="0" dirty="0"/>
          </a:p>
        </p:txBody>
      </p:sp>
      <p:grpSp>
        <p:nvGrpSpPr>
          <p:cNvPr id="102" name="Group 101"/>
          <p:cNvGrpSpPr>
            <a:grpSpLocks noChangeAspect="1"/>
          </p:cNvGrpSpPr>
          <p:nvPr userDrawn="1"/>
        </p:nvGrpSpPr>
        <p:grpSpPr>
          <a:xfrm>
            <a:off x="968592" y="5768681"/>
            <a:ext cx="1232283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28177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 userDrawn="1"/>
        </p:nvGrpSpPr>
        <p:grpSpPr>
          <a:xfrm>
            <a:off x="1752601" y="-7142"/>
            <a:ext cx="7391400" cy="6176009"/>
            <a:chOff x="1752601" y="1"/>
            <a:chExt cx="7391400" cy="6176009"/>
          </a:xfrm>
        </p:grpSpPr>
        <p:sp>
          <p:nvSpPr>
            <p:cNvPr id="52" name="Rectangle 17"/>
            <p:cNvSpPr>
              <a:spLocks noChangeArrowheads="1"/>
            </p:cNvSpPr>
            <p:nvPr/>
          </p:nvSpPr>
          <p:spPr bwMode="gray">
            <a:xfrm>
              <a:off x="1752601" y="4195630"/>
              <a:ext cx="2286000" cy="1980380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gray">
            <a:xfrm>
              <a:off x="8229600" y="4038312"/>
              <a:ext cx="914401" cy="2137697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gray">
            <a:xfrm>
              <a:off x="7620001" y="2899976"/>
              <a:ext cx="729522" cy="1295653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gray">
            <a:xfrm>
              <a:off x="7620001" y="4038312"/>
              <a:ext cx="729521" cy="2137697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gray">
            <a:xfrm>
              <a:off x="7239000" y="696094"/>
              <a:ext cx="473687" cy="2274966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7" name="Rectangle 12"/>
            <p:cNvSpPr>
              <a:spLocks noChangeArrowheads="1"/>
            </p:cNvSpPr>
            <p:nvPr/>
          </p:nvSpPr>
          <p:spPr bwMode="gray">
            <a:xfrm>
              <a:off x="7239000" y="2899977"/>
              <a:ext cx="473687" cy="1295653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8" name="Rectangle 13"/>
            <p:cNvSpPr>
              <a:spLocks noChangeArrowheads="1"/>
            </p:cNvSpPr>
            <p:nvPr/>
          </p:nvSpPr>
          <p:spPr bwMode="gray">
            <a:xfrm>
              <a:off x="7239000" y="4038312"/>
              <a:ext cx="473687" cy="2137697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9" name="Rectangle 14"/>
            <p:cNvSpPr>
              <a:spLocks noChangeArrowheads="1"/>
            </p:cNvSpPr>
            <p:nvPr/>
          </p:nvSpPr>
          <p:spPr bwMode="gray">
            <a:xfrm>
              <a:off x="1752601" y="659475"/>
              <a:ext cx="5622752" cy="2311585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0" name="Rectangle 15"/>
            <p:cNvSpPr>
              <a:spLocks noChangeArrowheads="1"/>
            </p:cNvSpPr>
            <p:nvPr/>
          </p:nvSpPr>
          <p:spPr bwMode="gray">
            <a:xfrm>
              <a:off x="1752601" y="2899977"/>
              <a:ext cx="5622752" cy="1295653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Freeform 16"/>
            <p:cNvSpPr>
              <a:spLocks/>
            </p:cNvSpPr>
            <p:nvPr/>
          </p:nvSpPr>
          <p:spPr bwMode="gray">
            <a:xfrm>
              <a:off x="1752601" y="4038312"/>
              <a:ext cx="5622752" cy="21376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2" name="Rectangle 10"/>
            <p:cNvSpPr>
              <a:spLocks noChangeArrowheads="1"/>
            </p:cNvSpPr>
            <p:nvPr/>
          </p:nvSpPr>
          <p:spPr bwMode="gray">
            <a:xfrm>
              <a:off x="1752601" y="1"/>
              <a:ext cx="5622752" cy="696094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968592" y="6170991"/>
            <a:ext cx="914400" cy="533479"/>
            <a:chOff x="968592" y="6170991"/>
            <a:chExt cx="914400" cy="533479"/>
          </a:xfrm>
        </p:grpSpPr>
        <p:sp>
          <p:nvSpPr>
            <p:cNvPr id="64" name="Rectangle 37"/>
            <p:cNvSpPr>
              <a:spLocks noChangeArrowheads="1"/>
            </p:cNvSpPr>
            <p:nvPr userDrawn="1"/>
          </p:nvSpPr>
          <p:spPr bwMode="black">
            <a:xfrm>
              <a:off x="1524116" y="6170991"/>
              <a:ext cx="228600" cy="52646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5" name="Freeform 7"/>
            <p:cNvSpPr>
              <a:spLocks noEditPoints="1"/>
            </p:cNvSpPr>
            <p:nvPr userDrawn="1"/>
          </p:nvSpPr>
          <p:spPr bwMode="black">
            <a:xfrm>
              <a:off x="968592" y="6359814"/>
              <a:ext cx="914400" cy="344656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6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www.pwc.com</a:t>
            </a:r>
            <a:endParaRPr lang="en-US" noProof="0" dirty="0"/>
          </a:p>
        </p:txBody>
      </p:sp>
      <p:sp>
        <p:nvSpPr>
          <p:cNvPr id="67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add the presentation’s main title</a:t>
            </a:r>
            <a:endParaRPr lang="en-US" noProof="0" dirty="0"/>
          </a:p>
        </p:txBody>
      </p:sp>
      <p:sp>
        <p:nvSpPr>
          <p:cNvPr id="6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dirty="0" smtClean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151424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 userDrawn="1"/>
        </p:nvGrpSpPr>
        <p:grpSpPr>
          <a:xfrm>
            <a:off x="1752601" y="-7142"/>
            <a:ext cx="7391400" cy="6176009"/>
            <a:chOff x="1752601" y="1"/>
            <a:chExt cx="7391400" cy="6176009"/>
          </a:xfrm>
        </p:grpSpPr>
        <p:sp>
          <p:nvSpPr>
            <p:cNvPr id="25" name="Rectangle 17"/>
            <p:cNvSpPr>
              <a:spLocks noChangeArrowheads="1"/>
            </p:cNvSpPr>
            <p:nvPr/>
          </p:nvSpPr>
          <p:spPr bwMode="gray">
            <a:xfrm>
              <a:off x="1752601" y="4195630"/>
              <a:ext cx="2286000" cy="1980380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gray">
            <a:xfrm>
              <a:off x="8229600" y="4038312"/>
              <a:ext cx="914401" cy="2137697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gray">
            <a:xfrm>
              <a:off x="7620001" y="2899976"/>
              <a:ext cx="729522" cy="1295653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gray">
            <a:xfrm>
              <a:off x="7620001" y="4038312"/>
              <a:ext cx="729521" cy="2137697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gray">
            <a:xfrm>
              <a:off x="7239000" y="696094"/>
              <a:ext cx="473687" cy="2274966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Rectangle 12"/>
            <p:cNvSpPr>
              <a:spLocks noChangeArrowheads="1"/>
            </p:cNvSpPr>
            <p:nvPr/>
          </p:nvSpPr>
          <p:spPr bwMode="gray">
            <a:xfrm>
              <a:off x="7239000" y="2899977"/>
              <a:ext cx="473687" cy="1295653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Rectangle 13"/>
            <p:cNvSpPr>
              <a:spLocks noChangeArrowheads="1"/>
            </p:cNvSpPr>
            <p:nvPr/>
          </p:nvSpPr>
          <p:spPr bwMode="gray">
            <a:xfrm>
              <a:off x="7239000" y="4038312"/>
              <a:ext cx="473687" cy="2137697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" name="Rectangle 14"/>
            <p:cNvSpPr>
              <a:spLocks noChangeArrowheads="1"/>
            </p:cNvSpPr>
            <p:nvPr/>
          </p:nvSpPr>
          <p:spPr bwMode="gray">
            <a:xfrm>
              <a:off x="1752601" y="659475"/>
              <a:ext cx="5622752" cy="2311585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0" name="Rectangle 15"/>
            <p:cNvSpPr>
              <a:spLocks noChangeArrowheads="1"/>
            </p:cNvSpPr>
            <p:nvPr/>
          </p:nvSpPr>
          <p:spPr bwMode="gray">
            <a:xfrm>
              <a:off x="1752601" y="2899977"/>
              <a:ext cx="5622752" cy="1295653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gray">
            <a:xfrm>
              <a:off x="1752601" y="4038312"/>
              <a:ext cx="5622752" cy="21376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3" name="Rectangle 10"/>
            <p:cNvSpPr>
              <a:spLocks noChangeArrowheads="1"/>
            </p:cNvSpPr>
            <p:nvPr/>
          </p:nvSpPr>
          <p:spPr bwMode="gray">
            <a:xfrm>
              <a:off x="1752601" y="1"/>
              <a:ext cx="5622752" cy="696094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4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489086" y="2901697"/>
            <a:ext cx="1209752" cy="144000"/>
            <a:chOff x="489086" y="2901697"/>
            <a:chExt cx="1209752" cy="144000"/>
          </a:xfrm>
        </p:grpSpPr>
        <p:cxnSp>
          <p:nvCxnSpPr>
            <p:cNvPr id="56" name="Straight Connector 55"/>
            <p:cNvCxnSpPr/>
            <p:nvPr userDrawn="1"/>
          </p:nvCxnSpPr>
          <p:spPr>
            <a:xfrm rot="10800000">
              <a:off x="489086" y="2901698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rot="5400000">
              <a:off x="417087" y="2973697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www.pwc.com</a:t>
            </a:r>
            <a:endParaRPr lang="en-US" noProof="0" dirty="0"/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968592" y="6170991"/>
            <a:ext cx="914400" cy="533479"/>
            <a:chOff x="968592" y="6170991"/>
            <a:chExt cx="914400" cy="533479"/>
          </a:xfrm>
        </p:grpSpPr>
        <p:sp>
          <p:nvSpPr>
            <p:cNvPr id="60" name="Rectangle 37"/>
            <p:cNvSpPr>
              <a:spLocks noChangeArrowheads="1"/>
            </p:cNvSpPr>
            <p:nvPr userDrawn="1"/>
          </p:nvSpPr>
          <p:spPr bwMode="black">
            <a:xfrm>
              <a:off x="1524116" y="6170991"/>
              <a:ext cx="228600" cy="52646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1" name="Freeform 7"/>
            <p:cNvSpPr>
              <a:spLocks noEditPoints="1"/>
            </p:cNvSpPr>
            <p:nvPr userDrawn="1"/>
          </p:nvSpPr>
          <p:spPr bwMode="black">
            <a:xfrm>
              <a:off x="968592" y="6359814"/>
              <a:ext cx="914400" cy="344656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6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add the presentation’s main title</a:t>
            </a:r>
            <a:endParaRPr lang="en-US" noProof="0" dirty="0"/>
          </a:p>
        </p:txBody>
      </p:sp>
      <p:sp>
        <p:nvSpPr>
          <p:cNvPr id="6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dirty="0" smtClean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8769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1752601" y="-7142"/>
            <a:ext cx="7391400" cy="6176009"/>
            <a:chOff x="1752601" y="1"/>
            <a:chExt cx="7391400" cy="6176009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752601" y="4195630"/>
              <a:ext cx="2286000" cy="1980380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8229600" y="4038312"/>
              <a:ext cx="914401" cy="2137697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gray">
            <a:xfrm>
              <a:off x="7620001" y="2899976"/>
              <a:ext cx="729522" cy="1295653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gray">
            <a:xfrm>
              <a:off x="7620001" y="4038312"/>
              <a:ext cx="729521" cy="2137697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7239000" y="696094"/>
              <a:ext cx="473687" cy="2274966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7239000" y="2899977"/>
              <a:ext cx="473687" cy="1295653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7239000" y="4038312"/>
              <a:ext cx="473687" cy="2137697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752601" y="659475"/>
              <a:ext cx="5622752" cy="2311585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752601" y="2899977"/>
              <a:ext cx="5622752" cy="1295653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752601" y="4038312"/>
              <a:ext cx="5622752" cy="21376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5" name="Rectangle 10"/>
            <p:cNvSpPr>
              <a:spLocks noChangeArrowheads="1"/>
            </p:cNvSpPr>
            <p:nvPr/>
          </p:nvSpPr>
          <p:spPr bwMode="gray">
            <a:xfrm>
              <a:off x="1752601" y="1"/>
              <a:ext cx="5622752" cy="696094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www.pwc.com</a:t>
            </a:r>
            <a:endParaRPr lang="en-US" noProof="0" dirty="0"/>
          </a:p>
        </p:txBody>
      </p:sp>
      <p:sp>
        <p:nvSpPr>
          <p:cNvPr id="4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1752600" y="2892834"/>
            <a:ext cx="6324600" cy="3276986"/>
          </a:xfrm>
        </p:spPr>
        <p:txBody>
          <a:bodyPr wrap="none">
            <a:noAutofit/>
          </a:bodyPr>
          <a:lstStyle>
            <a:lvl1pPr>
              <a:defRPr sz="1400"/>
            </a:lvl1pPr>
          </a:lstStyle>
          <a:p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968592" y="6170991"/>
            <a:ext cx="914400" cy="533479"/>
            <a:chOff x="968592" y="6170991"/>
            <a:chExt cx="914400" cy="533479"/>
          </a:xfrm>
        </p:grpSpPr>
        <p:sp>
          <p:nvSpPr>
            <p:cNvPr id="49" name="Rectangle 37"/>
            <p:cNvSpPr>
              <a:spLocks noChangeArrowheads="1"/>
            </p:cNvSpPr>
            <p:nvPr userDrawn="1"/>
          </p:nvSpPr>
          <p:spPr bwMode="black">
            <a:xfrm>
              <a:off x="1524116" y="6170991"/>
              <a:ext cx="228600" cy="52646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" name="Freeform 7"/>
            <p:cNvSpPr>
              <a:spLocks noEditPoints="1"/>
            </p:cNvSpPr>
            <p:nvPr userDrawn="1"/>
          </p:nvSpPr>
          <p:spPr bwMode="black">
            <a:xfrm>
              <a:off x="968592" y="6359814"/>
              <a:ext cx="914400" cy="344656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add the presentation’s main title</a:t>
            </a:r>
            <a:endParaRPr lang="en-US" noProof="0" dirty="0"/>
          </a:p>
        </p:txBody>
      </p:sp>
      <p:sp>
        <p:nvSpPr>
          <p:cNvPr id="52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dirty="0" smtClean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30246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49"/>
          <p:cNvSpPr>
            <a:spLocks noChangeArrowheads="1"/>
          </p:cNvSpPr>
          <p:nvPr userDrawn="1"/>
        </p:nvSpPr>
        <p:spPr bwMode="gray">
          <a:xfrm>
            <a:off x="7367588" y="691358"/>
            <a:ext cx="1776412" cy="548084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Rectangle 648"/>
          <p:cNvSpPr>
            <a:spLocks noChangeArrowheads="1"/>
          </p:cNvSpPr>
          <p:nvPr userDrawn="1"/>
        </p:nvSpPr>
        <p:spPr bwMode="gray">
          <a:xfrm>
            <a:off x="1752601" y="-1"/>
            <a:ext cx="5614988" cy="7032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Rectangle 650"/>
          <p:cNvSpPr>
            <a:spLocks noChangeArrowheads="1"/>
          </p:cNvSpPr>
          <p:nvPr userDrawn="1"/>
        </p:nvSpPr>
        <p:spPr bwMode="gray">
          <a:xfrm>
            <a:off x="1752601" y="691358"/>
            <a:ext cx="5614988" cy="5478462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www.pwc.com</a:t>
            </a:r>
            <a:endParaRPr lang="en-US" noProof="0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68592" y="6170991"/>
            <a:ext cx="914400" cy="533479"/>
            <a:chOff x="968592" y="6170991"/>
            <a:chExt cx="914400" cy="533479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1524116" y="6170991"/>
              <a:ext cx="228600" cy="52646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968592" y="6359814"/>
              <a:ext cx="914400" cy="344656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1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add the presentation’s main title</a:t>
            </a:r>
            <a:endParaRPr lang="en-US" noProof="0" dirty="0"/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dirty="0" smtClean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318894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hape 9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Power and Utilities Industry Executive Webcast Series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B63D979-CB42-4F54-A443-0CC0898327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Arial"/>
              </a:rPr>
              <a:t>PwC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66752"/>
            <a:ext cx="8077200" cy="492443"/>
          </a:xfrm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Add legal and copyright disclaimers here.</a:t>
            </a:r>
            <a:endParaRPr lang="en-US" noProof="0" dirty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4423800" y="-3433199"/>
            <a:ext cx="1440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55354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nner statement"/>
          <p:cNvSpPr>
            <a:spLocks noGrp="1"/>
          </p:cNvSpPr>
          <p:nvPr>
            <p:ph type="title" hasCustomPrompt="1"/>
          </p:nvPr>
        </p:nvSpPr>
        <p:spPr>
          <a:xfrm>
            <a:off x="482138" y="1008529"/>
            <a:ext cx="8179724" cy="369332"/>
          </a:xfrm>
        </p:spPr>
        <p:txBody>
          <a:bodyPr tIns="0" bIns="0"/>
          <a:lstStyle/>
          <a:p>
            <a:r>
              <a:rPr lang="en-US" noProof="0" smtClean="0"/>
              <a:t>Insert banner statement here</a:t>
            </a:r>
            <a:endParaRPr lang="en-US" noProof="0"/>
          </a:p>
        </p:txBody>
      </p:sp>
      <p:sp>
        <p:nvSpPr>
          <p:cNvPr id="14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482138" y="750346"/>
            <a:ext cx="4987636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2999513" y="475581"/>
            <a:ext cx="5652655" cy="12220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solidFill>
                  <a:srgbClr val="000000"/>
                </a:solidFill>
                <a:latin typeface="Arial"/>
              </a:rPr>
              <a:t>8/10/2013 C:\Users\aligeralde001\Desktop\PwC Energy Portfolio Management 080913.pptx</a:t>
            </a:r>
            <a:endParaRPr lang="en-US" sz="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raft stamp" hidden="1"/>
          <p:cNvSpPr txBox="1"/>
          <p:nvPr userDrawn="1">
            <p:custDataLst>
              <p:tags r:id="rId3"/>
            </p:custDataLst>
          </p:nvPr>
        </p:nvSpPr>
        <p:spPr>
          <a:xfrm>
            <a:off x="6420609" y="710005"/>
            <a:ext cx="2228174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Arial"/>
              </a:rPr>
              <a:t>DRAFT - NOT FOR CIRCULATION</a:t>
            </a:r>
            <a:endParaRPr lang="en-US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wC Text"/>
          <p:cNvSpPr txBox="1"/>
          <p:nvPr userDrawn="1"/>
        </p:nvSpPr>
        <p:spPr>
          <a:xfrm>
            <a:off x="488977" y="6430384"/>
            <a:ext cx="249382" cy="9455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PwC</a:t>
            </a:r>
            <a:endParaRPr lang="en-US" sz="80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5" name="Page Number"/>
          <p:cNvSpPr txBox="1"/>
          <p:nvPr userDrawn="1">
            <p:custDataLst>
              <p:tags r:id="rId4"/>
            </p:custDataLst>
          </p:nvPr>
        </p:nvSpPr>
        <p:spPr>
          <a:xfrm>
            <a:off x="8361222" y="6430384"/>
            <a:ext cx="290945" cy="9387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 fontAlgn="auto">
              <a:lnSpc>
                <a:spcPts val="897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488632" y="6297090"/>
            <a:ext cx="4015047" cy="1222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Executive Summary"/>
          <p:cNvSpPr txBox="1"/>
          <p:nvPr userDrawn="1">
            <p:custDataLst>
              <p:tags r:id="rId6"/>
            </p:custDataLst>
          </p:nvPr>
        </p:nvSpPr>
        <p:spPr>
          <a:xfrm>
            <a:off x="482136" y="5987381"/>
            <a:ext cx="1803863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lnSpc>
                <a:spcPts val="1436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488632" y="6179933"/>
            <a:ext cx="7340138" cy="12220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702531" y="6180269"/>
            <a:ext cx="2951018" cy="12220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" name="Frame Line"/>
          <p:cNvCxnSpPr/>
          <p:nvPr userDrawn="1"/>
        </p:nvCxnSpPr>
        <p:spPr>
          <a:xfrm flipV="1">
            <a:off x="346364" y="941294"/>
            <a:ext cx="8312729" cy="153296"/>
          </a:xfrm>
          <a:prstGeom prst="bentConnector3">
            <a:avLst>
              <a:gd name="adj1" fmla="val 0"/>
            </a:avLst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67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66752"/>
            <a:ext cx="8077200" cy="492443"/>
          </a:xfrm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4423800" y="-3433199"/>
            <a:ext cx="144000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85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Add legal and copyright disclaimers here.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2451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1719834" y="0"/>
                </a:moveTo>
                <a:lnTo>
                  <a:pt x="1578781" y="5701"/>
                </a:lnTo>
                <a:lnTo>
                  <a:pt x="1440869" y="22509"/>
                </a:lnTo>
                <a:lnTo>
                  <a:pt x="1306539" y="49983"/>
                </a:lnTo>
                <a:lnTo>
                  <a:pt x="1176235" y="87678"/>
                </a:lnTo>
                <a:lnTo>
                  <a:pt x="1050399" y="135153"/>
                </a:lnTo>
                <a:lnTo>
                  <a:pt x="929473" y="191965"/>
                </a:lnTo>
                <a:lnTo>
                  <a:pt x="813901" y="257671"/>
                </a:lnTo>
                <a:lnTo>
                  <a:pt x="704124" y="331829"/>
                </a:lnTo>
                <a:lnTo>
                  <a:pt x="600586" y="413996"/>
                </a:lnTo>
                <a:lnTo>
                  <a:pt x="503729" y="503729"/>
                </a:lnTo>
                <a:lnTo>
                  <a:pt x="413996" y="600586"/>
                </a:lnTo>
                <a:lnTo>
                  <a:pt x="331829" y="704124"/>
                </a:lnTo>
                <a:lnTo>
                  <a:pt x="257671" y="813901"/>
                </a:lnTo>
                <a:lnTo>
                  <a:pt x="191965" y="929473"/>
                </a:lnTo>
                <a:lnTo>
                  <a:pt x="135153" y="1050399"/>
                </a:lnTo>
                <a:lnTo>
                  <a:pt x="87678" y="1176235"/>
                </a:lnTo>
                <a:lnTo>
                  <a:pt x="49983" y="1306539"/>
                </a:lnTo>
                <a:lnTo>
                  <a:pt x="22509" y="1440869"/>
                </a:lnTo>
                <a:lnTo>
                  <a:pt x="5701" y="1578781"/>
                </a:lnTo>
                <a:lnTo>
                  <a:pt x="0" y="1719834"/>
                </a:lnTo>
                <a:lnTo>
                  <a:pt x="5701" y="1860886"/>
                </a:lnTo>
                <a:lnTo>
                  <a:pt x="22509" y="1998798"/>
                </a:lnTo>
                <a:lnTo>
                  <a:pt x="49983" y="2133128"/>
                </a:lnTo>
                <a:lnTo>
                  <a:pt x="87678" y="2263432"/>
                </a:lnTo>
                <a:lnTo>
                  <a:pt x="135153" y="2389268"/>
                </a:lnTo>
                <a:lnTo>
                  <a:pt x="191965" y="2510194"/>
                </a:lnTo>
                <a:lnTo>
                  <a:pt x="257671" y="2625766"/>
                </a:lnTo>
                <a:lnTo>
                  <a:pt x="331829" y="2735543"/>
                </a:lnTo>
                <a:lnTo>
                  <a:pt x="413996" y="2839081"/>
                </a:lnTo>
                <a:lnTo>
                  <a:pt x="503729" y="2935938"/>
                </a:lnTo>
                <a:lnTo>
                  <a:pt x="600586" y="3025671"/>
                </a:lnTo>
                <a:lnTo>
                  <a:pt x="704124" y="3107838"/>
                </a:lnTo>
                <a:lnTo>
                  <a:pt x="813901" y="3181996"/>
                </a:lnTo>
                <a:lnTo>
                  <a:pt x="929473" y="3247702"/>
                </a:lnTo>
                <a:lnTo>
                  <a:pt x="1050399" y="3304514"/>
                </a:lnTo>
                <a:lnTo>
                  <a:pt x="1176235" y="3351989"/>
                </a:lnTo>
                <a:lnTo>
                  <a:pt x="1306539" y="3389684"/>
                </a:lnTo>
                <a:lnTo>
                  <a:pt x="1440869" y="3417158"/>
                </a:lnTo>
                <a:lnTo>
                  <a:pt x="1578781" y="3433966"/>
                </a:lnTo>
                <a:lnTo>
                  <a:pt x="1719834" y="3439668"/>
                </a:lnTo>
                <a:lnTo>
                  <a:pt x="1860886" y="3433966"/>
                </a:lnTo>
                <a:lnTo>
                  <a:pt x="1998798" y="3417158"/>
                </a:lnTo>
                <a:lnTo>
                  <a:pt x="2133128" y="3389684"/>
                </a:lnTo>
                <a:lnTo>
                  <a:pt x="2263432" y="3351989"/>
                </a:lnTo>
                <a:lnTo>
                  <a:pt x="2389268" y="3304514"/>
                </a:lnTo>
                <a:lnTo>
                  <a:pt x="2510194" y="3247702"/>
                </a:lnTo>
                <a:lnTo>
                  <a:pt x="2625766" y="3181996"/>
                </a:lnTo>
                <a:lnTo>
                  <a:pt x="2735543" y="3107838"/>
                </a:lnTo>
                <a:lnTo>
                  <a:pt x="2839081" y="3025671"/>
                </a:lnTo>
                <a:lnTo>
                  <a:pt x="2935938" y="2935938"/>
                </a:lnTo>
                <a:lnTo>
                  <a:pt x="3025671" y="2839081"/>
                </a:lnTo>
                <a:lnTo>
                  <a:pt x="3107838" y="2735543"/>
                </a:lnTo>
                <a:lnTo>
                  <a:pt x="3181996" y="2625766"/>
                </a:lnTo>
                <a:lnTo>
                  <a:pt x="3247702" y="2510194"/>
                </a:lnTo>
                <a:lnTo>
                  <a:pt x="3304514" y="2389268"/>
                </a:lnTo>
                <a:lnTo>
                  <a:pt x="3351989" y="2263432"/>
                </a:lnTo>
                <a:lnTo>
                  <a:pt x="3389684" y="2133128"/>
                </a:lnTo>
                <a:lnTo>
                  <a:pt x="3417158" y="1998798"/>
                </a:lnTo>
                <a:lnTo>
                  <a:pt x="3433966" y="1860886"/>
                </a:lnTo>
                <a:lnTo>
                  <a:pt x="3439667" y="1719834"/>
                </a:lnTo>
                <a:lnTo>
                  <a:pt x="3433966" y="1578781"/>
                </a:lnTo>
                <a:lnTo>
                  <a:pt x="3417158" y="1440869"/>
                </a:lnTo>
                <a:lnTo>
                  <a:pt x="3389684" y="1306539"/>
                </a:lnTo>
                <a:lnTo>
                  <a:pt x="3351989" y="1176235"/>
                </a:lnTo>
                <a:lnTo>
                  <a:pt x="3304514" y="1050399"/>
                </a:lnTo>
                <a:lnTo>
                  <a:pt x="3247702" y="929473"/>
                </a:lnTo>
                <a:lnTo>
                  <a:pt x="3181996" y="813901"/>
                </a:lnTo>
                <a:lnTo>
                  <a:pt x="3107838" y="704124"/>
                </a:lnTo>
                <a:lnTo>
                  <a:pt x="3025671" y="600586"/>
                </a:lnTo>
                <a:lnTo>
                  <a:pt x="2935938" y="503729"/>
                </a:lnTo>
                <a:lnTo>
                  <a:pt x="2839081" y="413996"/>
                </a:lnTo>
                <a:lnTo>
                  <a:pt x="2735543" y="331829"/>
                </a:lnTo>
                <a:lnTo>
                  <a:pt x="2625766" y="257671"/>
                </a:lnTo>
                <a:lnTo>
                  <a:pt x="2510194" y="191965"/>
                </a:lnTo>
                <a:lnTo>
                  <a:pt x="2389268" y="135153"/>
                </a:lnTo>
                <a:lnTo>
                  <a:pt x="2263432" y="87678"/>
                </a:lnTo>
                <a:lnTo>
                  <a:pt x="2133128" y="49983"/>
                </a:lnTo>
                <a:lnTo>
                  <a:pt x="1998798" y="22509"/>
                </a:lnTo>
                <a:lnTo>
                  <a:pt x="1860886" y="5701"/>
                </a:lnTo>
                <a:lnTo>
                  <a:pt x="17198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2811" y="1807464"/>
            <a:ext cx="3439667" cy="3439668"/>
          </a:xfrm>
          <a:custGeom>
            <a:avLst/>
            <a:gdLst/>
            <a:ahLst/>
            <a:cxnLst/>
            <a:rect l="l" t="t" r="r" b="b"/>
            <a:pathLst>
              <a:path w="3439667" h="3439668">
                <a:moveTo>
                  <a:pt x="0" y="1719834"/>
                </a:moveTo>
                <a:lnTo>
                  <a:pt x="5701" y="1578781"/>
                </a:lnTo>
                <a:lnTo>
                  <a:pt x="22509" y="1440869"/>
                </a:lnTo>
                <a:lnTo>
                  <a:pt x="49983" y="1306539"/>
                </a:lnTo>
                <a:lnTo>
                  <a:pt x="87678" y="1176235"/>
                </a:lnTo>
                <a:lnTo>
                  <a:pt x="135153" y="1050399"/>
                </a:lnTo>
                <a:lnTo>
                  <a:pt x="191965" y="929473"/>
                </a:lnTo>
                <a:lnTo>
                  <a:pt x="257671" y="813901"/>
                </a:lnTo>
                <a:lnTo>
                  <a:pt x="331829" y="704124"/>
                </a:lnTo>
                <a:lnTo>
                  <a:pt x="413996" y="600586"/>
                </a:lnTo>
                <a:lnTo>
                  <a:pt x="503729" y="503729"/>
                </a:lnTo>
                <a:lnTo>
                  <a:pt x="600586" y="413996"/>
                </a:lnTo>
                <a:lnTo>
                  <a:pt x="704124" y="331829"/>
                </a:lnTo>
                <a:lnTo>
                  <a:pt x="813901" y="257671"/>
                </a:lnTo>
                <a:lnTo>
                  <a:pt x="929473" y="191965"/>
                </a:lnTo>
                <a:lnTo>
                  <a:pt x="1050399" y="135153"/>
                </a:lnTo>
                <a:lnTo>
                  <a:pt x="1176235" y="87678"/>
                </a:lnTo>
                <a:lnTo>
                  <a:pt x="1306539" y="49983"/>
                </a:lnTo>
                <a:lnTo>
                  <a:pt x="1440869" y="22509"/>
                </a:lnTo>
                <a:lnTo>
                  <a:pt x="1578781" y="5701"/>
                </a:lnTo>
                <a:lnTo>
                  <a:pt x="1719834" y="0"/>
                </a:lnTo>
                <a:lnTo>
                  <a:pt x="1860886" y="5701"/>
                </a:lnTo>
                <a:lnTo>
                  <a:pt x="1998798" y="22509"/>
                </a:lnTo>
                <a:lnTo>
                  <a:pt x="2133128" y="49983"/>
                </a:lnTo>
                <a:lnTo>
                  <a:pt x="2263432" y="87678"/>
                </a:lnTo>
                <a:lnTo>
                  <a:pt x="2389268" y="135153"/>
                </a:lnTo>
                <a:lnTo>
                  <a:pt x="2510194" y="191965"/>
                </a:lnTo>
                <a:lnTo>
                  <a:pt x="2625766" y="257671"/>
                </a:lnTo>
                <a:lnTo>
                  <a:pt x="2735543" y="331829"/>
                </a:lnTo>
                <a:lnTo>
                  <a:pt x="2839081" y="413996"/>
                </a:lnTo>
                <a:lnTo>
                  <a:pt x="2935938" y="503729"/>
                </a:lnTo>
                <a:lnTo>
                  <a:pt x="3025671" y="600586"/>
                </a:lnTo>
                <a:lnTo>
                  <a:pt x="3107838" y="704124"/>
                </a:lnTo>
                <a:lnTo>
                  <a:pt x="3181996" y="813901"/>
                </a:lnTo>
                <a:lnTo>
                  <a:pt x="3247702" y="929473"/>
                </a:lnTo>
                <a:lnTo>
                  <a:pt x="3304514" y="1050399"/>
                </a:lnTo>
                <a:lnTo>
                  <a:pt x="3351989" y="1176235"/>
                </a:lnTo>
                <a:lnTo>
                  <a:pt x="3389684" y="1306539"/>
                </a:lnTo>
                <a:lnTo>
                  <a:pt x="3417158" y="1440869"/>
                </a:lnTo>
                <a:lnTo>
                  <a:pt x="3433966" y="1578781"/>
                </a:lnTo>
                <a:lnTo>
                  <a:pt x="3439667" y="1719834"/>
                </a:lnTo>
                <a:lnTo>
                  <a:pt x="3433966" y="1860886"/>
                </a:lnTo>
                <a:lnTo>
                  <a:pt x="3417158" y="1998798"/>
                </a:lnTo>
                <a:lnTo>
                  <a:pt x="3389684" y="2133128"/>
                </a:lnTo>
                <a:lnTo>
                  <a:pt x="3351989" y="2263432"/>
                </a:lnTo>
                <a:lnTo>
                  <a:pt x="3304514" y="2389268"/>
                </a:lnTo>
                <a:lnTo>
                  <a:pt x="3247702" y="2510194"/>
                </a:lnTo>
                <a:lnTo>
                  <a:pt x="3181996" y="2625766"/>
                </a:lnTo>
                <a:lnTo>
                  <a:pt x="3107838" y="2735543"/>
                </a:lnTo>
                <a:lnTo>
                  <a:pt x="3025671" y="2839081"/>
                </a:lnTo>
                <a:lnTo>
                  <a:pt x="2935938" y="2935938"/>
                </a:lnTo>
                <a:lnTo>
                  <a:pt x="2839081" y="3025671"/>
                </a:lnTo>
                <a:lnTo>
                  <a:pt x="2735543" y="3107838"/>
                </a:lnTo>
                <a:lnTo>
                  <a:pt x="2625766" y="3181996"/>
                </a:lnTo>
                <a:lnTo>
                  <a:pt x="2510194" y="3247702"/>
                </a:lnTo>
                <a:lnTo>
                  <a:pt x="2389268" y="3304514"/>
                </a:lnTo>
                <a:lnTo>
                  <a:pt x="2263432" y="3351989"/>
                </a:lnTo>
                <a:lnTo>
                  <a:pt x="2133128" y="3389684"/>
                </a:lnTo>
                <a:lnTo>
                  <a:pt x="1998798" y="3417158"/>
                </a:lnTo>
                <a:lnTo>
                  <a:pt x="1860886" y="3433966"/>
                </a:lnTo>
                <a:lnTo>
                  <a:pt x="1719834" y="3439668"/>
                </a:lnTo>
                <a:lnTo>
                  <a:pt x="1578781" y="3433966"/>
                </a:lnTo>
                <a:lnTo>
                  <a:pt x="1440869" y="3417158"/>
                </a:lnTo>
                <a:lnTo>
                  <a:pt x="1306539" y="3389684"/>
                </a:lnTo>
                <a:lnTo>
                  <a:pt x="1176235" y="3351989"/>
                </a:lnTo>
                <a:lnTo>
                  <a:pt x="1050399" y="3304514"/>
                </a:lnTo>
                <a:lnTo>
                  <a:pt x="929473" y="3247702"/>
                </a:lnTo>
                <a:lnTo>
                  <a:pt x="813901" y="3181996"/>
                </a:lnTo>
                <a:lnTo>
                  <a:pt x="704124" y="3107838"/>
                </a:lnTo>
                <a:lnTo>
                  <a:pt x="600586" y="3025671"/>
                </a:lnTo>
                <a:lnTo>
                  <a:pt x="503729" y="2935938"/>
                </a:lnTo>
                <a:lnTo>
                  <a:pt x="413996" y="2839081"/>
                </a:lnTo>
                <a:lnTo>
                  <a:pt x="331829" y="2735543"/>
                </a:lnTo>
                <a:lnTo>
                  <a:pt x="257671" y="2625766"/>
                </a:lnTo>
                <a:lnTo>
                  <a:pt x="191965" y="2510194"/>
                </a:lnTo>
                <a:lnTo>
                  <a:pt x="135153" y="2389268"/>
                </a:lnTo>
                <a:lnTo>
                  <a:pt x="87678" y="2263432"/>
                </a:lnTo>
                <a:lnTo>
                  <a:pt x="49983" y="2133128"/>
                </a:lnTo>
                <a:lnTo>
                  <a:pt x="22509" y="1998798"/>
                </a:lnTo>
                <a:lnTo>
                  <a:pt x="5701" y="1860886"/>
                </a:lnTo>
                <a:lnTo>
                  <a:pt x="0" y="171983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428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68199" y="0"/>
                </a:moveTo>
                <a:lnTo>
                  <a:pt x="26850" y="11942"/>
                </a:lnTo>
                <a:lnTo>
                  <a:pt x="3411" y="44357"/>
                </a:lnTo>
                <a:lnTo>
                  <a:pt x="0" y="67818"/>
                </a:lnTo>
                <a:lnTo>
                  <a:pt x="1396" y="83181"/>
                </a:lnTo>
                <a:lnTo>
                  <a:pt x="20831" y="118926"/>
                </a:lnTo>
                <a:lnTo>
                  <a:pt x="59153" y="135174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68199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2996" y="4079747"/>
            <a:ext cx="2018836" cy="135635"/>
          </a:xfrm>
          <a:custGeom>
            <a:avLst/>
            <a:gdLst/>
            <a:ahLst/>
            <a:cxnLst/>
            <a:rect l="l" t="t" r="r" b="b"/>
            <a:pathLst>
              <a:path w="2018836" h="135635">
                <a:moveTo>
                  <a:pt x="0" y="67818"/>
                </a:moveTo>
                <a:lnTo>
                  <a:pt x="12001" y="108924"/>
                </a:lnTo>
                <a:lnTo>
                  <a:pt x="44596" y="132240"/>
                </a:lnTo>
                <a:lnTo>
                  <a:pt x="328992" y="135240"/>
                </a:lnTo>
                <a:lnTo>
                  <a:pt x="571871" y="135299"/>
                </a:lnTo>
                <a:lnTo>
                  <a:pt x="789208" y="135352"/>
                </a:lnTo>
                <a:lnTo>
                  <a:pt x="982424" y="135399"/>
                </a:lnTo>
                <a:lnTo>
                  <a:pt x="1152935" y="135441"/>
                </a:lnTo>
                <a:lnTo>
                  <a:pt x="1302163" y="135477"/>
                </a:lnTo>
                <a:lnTo>
                  <a:pt x="1431524" y="135509"/>
                </a:lnTo>
                <a:lnTo>
                  <a:pt x="1542440" y="135536"/>
                </a:lnTo>
                <a:lnTo>
                  <a:pt x="1636328" y="135559"/>
                </a:lnTo>
                <a:lnTo>
                  <a:pt x="1714607" y="135578"/>
                </a:lnTo>
                <a:lnTo>
                  <a:pt x="1778697" y="135593"/>
                </a:lnTo>
                <a:lnTo>
                  <a:pt x="1830016" y="135606"/>
                </a:lnTo>
                <a:lnTo>
                  <a:pt x="1869983" y="135616"/>
                </a:lnTo>
                <a:lnTo>
                  <a:pt x="1900018" y="135623"/>
                </a:lnTo>
                <a:lnTo>
                  <a:pt x="1921539" y="135628"/>
                </a:lnTo>
                <a:lnTo>
                  <a:pt x="1935965" y="135632"/>
                </a:lnTo>
                <a:lnTo>
                  <a:pt x="1944715" y="135634"/>
                </a:lnTo>
                <a:lnTo>
                  <a:pt x="1949209" y="135635"/>
                </a:lnTo>
                <a:lnTo>
                  <a:pt x="1950864" y="135635"/>
                </a:lnTo>
                <a:lnTo>
                  <a:pt x="1951101" y="135635"/>
                </a:lnTo>
                <a:lnTo>
                  <a:pt x="1966558" y="134245"/>
                </a:lnTo>
                <a:lnTo>
                  <a:pt x="2002505" y="114910"/>
                </a:lnTo>
                <a:lnTo>
                  <a:pt x="2018836" y="76807"/>
                </a:lnTo>
                <a:lnTo>
                  <a:pt x="2017768" y="59486"/>
                </a:lnTo>
                <a:lnTo>
                  <a:pt x="2000967" y="20335"/>
                </a:lnTo>
                <a:lnTo>
                  <a:pt x="1967117" y="1520"/>
                </a:lnTo>
                <a:lnTo>
                  <a:pt x="1683999" y="13"/>
                </a:lnTo>
                <a:lnTo>
                  <a:pt x="1442064" y="11"/>
                </a:lnTo>
                <a:lnTo>
                  <a:pt x="1225572" y="9"/>
                </a:lnTo>
                <a:lnTo>
                  <a:pt x="1033108" y="7"/>
                </a:lnTo>
                <a:lnTo>
                  <a:pt x="863260" y="6"/>
                </a:lnTo>
                <a:lnTo>
                  <a:pt x="714613" y="5"/>
                </a:lnTo>
                <a:lnTo>
                  <a:pt x="585754" y="4"/>
                </a:lnTo>
                <a:lnTo>
                  <a:pt x="475270" y="3"/>
                </a:lnTo>
                <a:lnTo>
                  <a:pt x="381747" y="2"/>
                </a:lnTo>
                <a:lnTo>
                  <a:pt x="303772" y="1"/>
                </a:lnTo>
                <a:lnTo>
                  <a:pt x="239932" y="1"/>
                </a:lnTo>
                <a:lnTo>
                  <a:pt x="188812" y="0"/>
                </a:lnTo>
                <a:lnTo>
                  <a:pt x="149000" y="0"/>
                </a:lnTo>
                <a:lnTo>
                  <a:pt x="119082" y="0"/>
                </a:lnTo>
                <a:lnTo>
                  <a:pt x="97645" y="0"/>
                </a:lnTo>
                <a:lnTo>
                  <a:pt x="83275" y="0"/>
                </a:lnTo>
                <a:lnTo>
                  <a:pt x="74559" y="0"/>
                </a:lnTo>
                <a:lnTo>
                  <a:pt x="70083" y="0"/>
                </a:lnTo>
                <a:lnTo>
                  <a:pt x="68434" y="0"/>
                </a:lnTo>
                <a:lnTo>
                  <a:pt x="68199" y="0"/>
                </a:lnTo>
                <a:lnTo>
                  <a:pt x="52741" y="1390"/>
                </a:lnTo>
                <a:lnTo>
                  <a:pt x="16794" y="20725"/>
                </a:lnTo>
                <a:lnTo>
                  <a:pt x="463" y="58828"/>
                </a:lnTo>
                <a:lnTo>
                  <a:pt x="0" y="6781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735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69564" y="4"/>
                </a:lnTo>
                <a:lnTo>
                  <a:pt x="68510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965" y="2304288"/>
            <a:ext cx="2346405" cy="547108"/>
          </a:xfrm>
          <a:custGeom>
            <a:avLst/>
            <a:gdLst/>
            <a:ahLst/>
            <a:cxnLst/>
            <a:rect l="l" t="t" r="r" b="b"/>
            <a:pathLst>
              <a:path w="2346405" h="547108">
                <a:moveTo>
                  <a:pt x="1146137" y="0"/>
                </a:moveTo>
                <a:lnTo>
                  <a:pt x="40856" y="410337"/>
                </a:lnTo>
                <a:lnTo>
                  <a:pt x="8077" y="445681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2278808" y="547108"/>
                </a:lnTo>
                <a:lnTo>
                  <a:pt x="2319918" y="535205"/>
                </a:lnTo>
                <a:lnTo>
                  <a:pt x="2343391" y="502776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1177709" y="410265"/>
                </a:lnTo>
                <a:lnTo>
                  <a:pt x="1162395" y="409448"/>
                </a:lnTo>
                <a:lnTo>
                  <a:pt x="1120581" y="397750"/>
                </a:lnTo>
                <a:lnTo>
                  <a:pt x="1086669" y="374096"/>
                </a:lnTo>
                <a:lnTo>
                  <a:pt x="1062860" y="340958"/>
                </a:lnTo>
                <a:lnTo>
                  <a:pt x="1051357" y="300802"/>
                </a:lnTo>
                <a:lnTo>
                  <a:pt x="1051982" y="284248"/>
                </a:lnTo>
                <a:lnTo>
                  <a:pt x="1062501" y="239785"/>
                </a:lnTo>
                <a:lnTo>
                  <a:pt x="1084262" y="204255"/>
                </a:lnTo>
                <a:lnTo>
                  <a:pt x="1115051" y="179117"/>
                </a:lnTo>
                <a:lnTo>
                  <a:pt x="1152654" y="165828"/>
                </a:lnTo>
                <a:lnTo>
                  <a:pt x="1173442" y="164084"/>
                </a:lnTo>
                <a:lnTo>
                  <a:pt x="1636282" y="164084"/>
                </a:lnTo>
                <a:lnTo>
                  <a:pt x="1200884" y="51"/>
                </a:lnTo>
                <a:lnTo>
                  <a:pt x="1146137" y="0"/>
                </a:lnTo>
                <a:close/>
              </a:path>
              <a:path w="2346405" h="547108">
                <a:moveTo>
                  <a:pt x="1636282" y="164084"/>
                </a:moveTo>
                <a:lnTo>
                  <a:pt x="1173442" y="164084"/>
                </a:lnTo>
                <a:lnTo>
                  <a:pt x="1188147" y="164943"/>
                </a:lnTo>
                <a:lnTo>
                  <a:pt x="1202321" y="167457"/>
                </a:lnTo>
                <a:lnTo>
                  <a:pt x="1240703" y="183971"/>
                </a:lnTo>
                <a:lnTo>
                  <a:pt x="1270862" y="211931"/>
                </a:lnTo>
                <a:lnTo>
                  <a:pt x="1290214" y="248749"/>
                </a:lnTo>
                <a:lnTo>
                  <a:pt x="1295833" y="276940"/>
                </a:lnTo>
                <a:lnTo>
                  <a:pt x="1295127" y="293081"/>
                </a:lnTo>
                <a:lnTo>
                  <a:pt x="1284173" y="336660"/>
                </a:lnTo>
                <a:lnTo>
                  <a:pt x="1261748" y="371645"/>
                </a:lnTo>
                <a:lnTo>
                  <a:pt x="1230147" y="396329"/>
                </a:lnTo>
                <a:lnTo>
                  <a:pt x="1191667" y="409004"/>
                </a:lnTo>
                <a:lnTo>
                  <a:pt x="1177709" y="410265"/>
                </a:lnTo>
                <a:lnTo>
                  <a:pt x="2289731" y="410265"/>
                </a:lnTo>
                <a:lnTo>
                  <a:pt x="1636282" y="164084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965" y="2304288"/>
            <a:ext cx="2346405" cy="547116"/>
          </a:xfrm>
          <a:custGeom>
            <a:avLst/>
            <a:gdLst/>
            <a:ahLst/>
            <a:cxnLst/>
            <a:rect l="l" t="t" r="r" b="b"/>
            <a:pathLst>
              <a:path w="2346405" h="547116">
                <a:moveTo>
                  <a:pt x="68161" y="547115"/>
                </a:moveTo>
                <a:lnTo>
                  <a:pt x="225802" y="547115"/>
                </a:lnTo>
                <a:lnTo>
                  <a:pt x="367692" y="547115"/>
                </a:lnTo>
                <a:lnTo>
                  <a:pt x="494662" y="547116"/>
                </a:lnTo>
                <a:lnTo>
                  <a:pt x="607538" y="547115"/>
                </a:lnTo>
                <a:lnTo>
                  <a:pt x="707152" y="547115"/>
                </a:lnTo>
                <a:lnTo>
                  <a:pt x="794331" y="547115"/>
                </a:lnTo>
                <a:lnTo>
                  <a:pt x="869905" y="547116"/>
                </a:lnTo>
                <a:lnTo>
                  <a:pt x="934702" y="547115"/>
                </a:lnTo>
                <a:lnTo>
                  <a:pt x="989551" y="547115"/>
                </a:lnTo>
                <a:lnTo>
                  <a:pt x="1035282" y="547115"/>
                </a:lnTo>
                <a:lnTo>
                  <a:pt x="1072724" y="547115"/>
                </a:lnTo>
                <a:lnTo>
                  <a:pt x="1102704" y="547115"/>
                </a:lnTo>
                <a:lnTo>
                  <a:pt x="1173442" y="547115"/>
                </a:lnTo>
                <a:lnTo>
                  <a:pt x="1331083" y="547115"/>
                </a:lnTo>
                <a:lnTo>
                  <a:pt x="1472973" y="547115"/>
                </a:lnTo>
                <a:lnTo>
                  <a:pt x="1599943" y="547116"/>
                </a:lnTo>
                <a:lnTo>
                  <a:pt x="1712819" y="547115"/>
                </a:lnTo>
                <a:lnTo>
                  <a:pt x="1812433" y="547115"/>
                </a:lnTo>
                <a:lnTo>
                  <a:pt x="1899612" y="547115"/>
                </a:lnTo>
                <a:lnTo>
                  <a:pt x="1975186" y="547116"/>
                </a:lnTo>
                <a:lnTo>
                  <a:pt x="2039983" y="547115"/>
                </a:lnTo>
                <a:lnTo>
                  <a:pt x="2094832" y="547115"/>
                </a:lnTo>
                <a:lnTo>
                  <a:pt x="2140563" y="547115"/>
                </a:lnTo>
                <a:lnTo>
                  <a:pt x="2178005" y="547115"/>
                </a:lnTo>
                <a:lnTo>
                  <a:pt x="2207985" y="547115"/>
                </a:lnTo>
                <a:lnTo>
                  <a:pt x="2231334" y="547115"/>
                </a:lnTo>
                <a:lnTo>
                  <a:pt x="2248881" y="547115"/>
                </a:lnTo>
                <a:lnTo>
                  <a:pt x="2261453" y="547115"/>
                </a:lnTo>
                <a:lnTo>
                  <a:pt x="2269881" y="547115"/>
                </a:lnTo>
                <a:lnTo>
                  <a:pt x="2274993" y="547115"/>
                </a:lnTo>
                <a:lnTo>
                  <a:pt x="2277618" y="547115"/>
                </a:lnTo>
                <a:lnTo>
                  <a:pt x="2278585" y="547115"/>
                </a:lnTo>
                <a:lnTo>
                  <a:pt x="2278723" y="547115"/>
                </a:lnTo>
                <a:lnTo>
                  <a:pt x="2294112" y="545731"/>
                </a:lnTo>
                <a:lnTo>
                  <a:pt x="2307906" y="541700"/>
                </a:lnTo>
                <a:lnTo>
                  <a:pt x="2337847" y="515560"/>
                </a:lnTo>
                <a:lnTo>
                  <a:pt x="2346405" y="488262"/>
                </a:lnTo>
                <a:lnTo>
                  <a:pt x="2345200" y="474051"/>
                </a:lnTo>
                <a:lnTo>
                  <a:pt x="2327784" y="438099"/>
                </a:lnTo>
                <a:lnTo>
                  <a:pt x="2297927" y="413353"/>
                </a:lnTo>
                <a:lnTo>
                  <a:pt x="2141442" y="354398"/>
                </a:lnTo>
                <a:lnTo>
                  <a:pt x="2000592" y="301334"/>
                </a:lnTo>
                <a:lnTo>
                  <a:pt x="1874553" y="253850"/>
                </a:lnTo>
                <a:lnTo>
                  <a:pt x="1762504" y="211636"/>
                </a:lnTo>
                <a:lnTo>
                  <a:pt x="1663620" y="174383"/>
                </a:lnTo>
                <a:lnTo>
                  <a:pt x="1577080" y="141780"/>
                </a:lnTo>
                <a:lnTo>
                  <a:pt x="1502060" y="113517"/>
                </a:lnTo>
                <a:lnTo>
                  <a:pt x="1437738" y="89284"/>
                </a:lnTo>
                <a:lnTo>
                  <a:pt x="1383291" y="68771"/>
                </a:lnTo>
                <a:lnTo>
                  <a:pt x="1337895" y="51669"/>
                </a:lnTo>
                <a:lnTo>
                  <a:pt x="1300728" y="37666"/>
                </a:lnTo>
                <a:lnTo>
                  <a:pt x="1247789" y="17722"/>
                </a:lnTo>
                <a:lnTo>
                  <a:pt x="1209525" y="3306"/>
                </a:lnTo>
                <a:lnTo>
                  <a:pt x="1204450" y="1395"/>
                </a:lnTo>
                <a:lnTo>
                  <a:pt x="1201844" y="413"/>
                </a:lnTo>
                <a:lnTo>
                  <a:pt x="1200884" y="51"/>
                </a:lnTo>
                <a:lnTo>
                  <a:pt x="1200747" y="0"/>
                </a:lnTo>
                <a:lnTo>
                  <a:pt x="1187031" y="0"/>
                </a:lnTo>
                <a:lnTo>
                  <a:pt x="1173442" y="0"/>
                </a:lnTo>
                <a:lnTo>
                  <a:pt x="1159853" y="0"/>
                </a:lnTo>
                <a:lnTo>
                  <a:pt x="1146137" y="0"/>
                </a:lnTo>
                <a:lnTo>
                  <a:pt x="988497" y="58524"/>
                </a:lnTo>
                <a:lnTo>
                  <a:pt x="846606" y="111201"/>
                </a:lnTo>
                <a:lnTo>
                  <a:pt x="719637" y="158338"/>
                </a:lnTo>
                <a:lnTo>
                  <a:pt x="606760" y="200244"/>
                </a:lnTo>
                <a:lnTo>
                  <a:pt x="507147" y="237226"/>
                </a:lnTo>
                <a:lnTo>
                  <a:pt x="419968" y="269591"/>
                </a:lnTo>
                <a:lnTo>
                  <a:pt x="344394" y="297648"/>
                </a:lnTo>
                <a:lnTo>
                  <a:pt x="279597" y="321704"/>
                </a:lnTo>
                <a:lnTo>
                  <a:pt x="224747" y="342067"/>
                </a:lnTo>
                <a:lnTo>
                  <a:pt x="179016" y="359044"/>
                </a:lnTo>
                <a:lnTo>
                  <a:pt x="141575" y="372945"/>
                </a:lnTo>
                <a:lnTo>
                  <a:pt x="111594" y="384075"/>
                </a:lnTo>
                <a:lnTo>
                  <a:pt x="88245" y="392743"/>
                </a:lnTo>
                <a:lnTo>
                  <a:pt x="70699" y="399257"/>
                </a:lnTo>
                <a:lnTo>
                  <a:pt x="58126" y="403925"/>
                </a:lnTo>
                <a:lnTo>
                  <a:pt x="49699" y="407054"/>
                </a:lnTo>
                <a:lnTo>
                  <a:pt x="44587" y="408952"/>
                </a:lnTo>
                <a:lnTo>
                  <a:pt x="41962" y="409926"/>
                </a:lnTo>
                <a:lnTo>
                  <a:pt x="40994" y="410285"/>
                </a:lnTo>
                <a:lnTo>
                  <a:pt x="40856" y="410337"/>
                </a:lnTo>
                <a:lnTo>
                  <a:pt x="30297" y="416820"/>
                </a:lnTo>
                <a:lnTo>
                  <a:pt x="3816" y="458444"/>
                </a:lnTo>
                <a:lnTo>
                  <a:pt x="0" y="488699"/>
                </a:lnTo>
                <a:lnTo>
                  <a:pt x="6538" y="501608"/>
                </a:lnTo>
                <a:lnTo>
                  <a:pt x="33727" y="533601"/>
                </a:lnTo>
                <a:lnTo>
                  <a:pt x="67368" y="547108"/>
                </a:lnTo>
                <a:lnTo>
                  <a:pt x="68161" y="547115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1322" y="2468372"/>
            <a:ext cx="244476" cy="246181"/>
          </a:xfrm>
          <a:custGeom>
            <a:avLst/>
            <a:gdLst/>
            <a:ahLst/>
            <a:cxnLst/>
            <a:rect l="l" t="t" r="r" b="b"/>
            <a:pathLst>
              <a:path w="244476" h="246181">
                <a:moveTo>
                  <a:pt x="122085" y="0"/>
                </a:moveTo>
                <a:lnTo>
                  <a:pt x="164511" y="7446"/>
                </a:lnTo>
                <a:lnTo>
                  <a:pt x="200440" y="28063"/>
                </a:lnTo>
                <a:lnTo>
                  <a:pt x="227284" y="59263"/>
                </a:lnTo>
                <a:lnTo>
                  <a:pt x="242458" y="98460"/>
                </a:lnTo>
                <a:lnTo>
                  <a:pt x="244476" y="112856"/>
                </a:lnTo>
                <a:lnTo>
                  <a:pt x="243770" y="128997"/>
                </a:lnTo>
                <a:lnTo>
                  <a:pt x="232816" y="172576"/>
                </a:lnTo>
                <a:lnTo>
                  <a:pt x="210391" y="207561"/>
                </a:lnTo>
                <a:lnTo>
                  <a:pt x="178790" y="232245"/>
                </a:lnTo>
                <a:lnTo>
                  <a:pt x="140310" y="244920"/>
                </a:lnTo>
                <a:lnTo>
                  <a:pt x="126351" y="246181"/>
                </a:lnTo>
                <a:lnTo>
                  <a:pt x="111038" y="245364"/>
                </a:lnTo>
                <a:lnTo>
                  <a:pt x="69224" y="233666"/>
                </a:lnTo>
                <a:lnTo>
                  <a:pt x="35312" y="210012"/>
                </a:lnTo>
                <a:lnTo>
                  <a:pt x="11503" y="176874"/>
                </a:lnTo>
                <a:lnTo>
                  <a:pt x="0" y="136718"/>
                </a:lnTo>
                <a:lnTo>
                  <a:pt x="625" y="120164"/>
                </a:lnTo>
                <a:lnTo>
                  <a:pt x="11144" y="75701"/>
                </a:lnTo>
                <a:lnTo>
                  <a:pt x="32905" y="40171"/>
                </a:lnTo>
                <a:lnTo>
                  <a:pt x="63694" y="15033"/>
                </a:lnTo>
                <a:lnTo>
                  <a:pt x="101297" y="1744"/>
                </a:lnTo>
                <a:lnTo>
                  <a:pt x="122085" y="0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67519" y="0"/>
                </a:lnTo>
                <a:lnTo>
                  <a:pt x="56118" y="139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2360377" y="135635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458" y="4311396"/>
            <a:ext cx="2427897" cy="135636"/>
          </a:xfrm>
          <a:custGeom>
            <a:avLst/>
            <a:gdLst/>
            <a:ahLst/>
            <a:cxnLst/>
            <a:rect l="l" t="t" r="r" b="b"/>
            <a:pathLst>
              <a:path w="2427897" h="135636">
                <a:moveTo>
                  <a:pt x="2360377" y="0"/>
                </a:moveTo>
                <a:lnTo>
                  <a:pt x="2033359" y="0"/>
                </a:lnTo>
                <a:lnTo>
                  <a:pt x="1739013" y="0"/>
                </a:lnTo>
                <a:lnTo>
                  <a:pt x="1475621" y="0"/>
                </a:lnTo>
                <a:lnTo>
                  <a:pt x="1241463" y="0"/>
                </a:lnTo>
                <a:lnTo>
                  <a:pt x="1034819" y="0"/>
                </a:lnTo>
                <a:lnTo>
                  <a:pt x="853970" y="0"/>
                </a:lnTo>
                <a:lnTo>
                  <a:pt x="697196" y="0"/>
                </a:lnTo>
                <a:lnTo>
                  <a:pt x="562777" y="0"/>
                </a:lnTo>
                <a:lnTo>
                  <a:pt x="448994" y="0"/>
                </a:lnTo>
                <a:lnTo>
                  <a:pt x="354127" y="0"/>
                </a:lnTo>
                <a:lnTo>
                  <a:pt x="276456" y="0"/>
                </a:lnTo>
                <a:lnTo>
                  <a:pt x="214262" y="0"/>
                </a:lnTo>
                <a:lnTo>
                  <a:pt x="165826" y="0"/>
                </a:lnTo>
                <a:lnTo>
                  <a:pt x="129427" y="0"/>
                </a:lnTo>
                <a:lnTo>
                  <a:pt x="103345" y="0"/>
                </a:lnTo>
                <a:lnTo>
                  <a:pt x="85862" y="0"/>
                </a:lnTo>
                <a:lnTo>
                  <a:pt x="75258" y="0"/>
                </a:lnTo>
                <a:lnTo>
                  <a:pt x="69812" y="0"/>
                </a:lnTo>
                <a:lnTo>
                  <a:pt x="67806" y="0"/>
                </a:lnTo>
                <a:lnTo>
                  <a:pt x="67519" y="0"/>
                </a:lnTo>
                <a:lnTo>
                  <a:pt x="20908" y="20725"/>
                </a:lnTo>
                <a:lnTo>
                  <a:pt x="0" y="58828"/>
                </a:lnTo>
                <a:lnTo>
                  <a:pt x="1536" y="76127"/>
                </a:lnTo>
                <a:lnTo>
                  <a:pt x="22650" y="115246"/>
                </a:lnTo>
                <a:lnTo>
                  <a:pt x="66265" y="135617"/>
                </a:lnTo>
                <a:lnTo>
                  <a:pt x="393463" y="135619"/>
                </a:lnTo>
                <a:lnTo>
                  <a:pt x="687970" y="135622"/>
                </a:lnTo>
                <a:lnTo>
                  <a:pt x="951506" y="135624"/>
                </a:lnTo>
                <a:lnTo>
                  <a:pt x="1185792" y="135626"/>
                </a:lnTo>
                <a:lnTo>
                  <a:pt x="1392549" y="135628"/>
                </a:lnTo>
                <a:lnTo>
                  <a:pt x="1573497" y="135629"/>
                </a:lnTo>
                <a:lnTo>
                  <a:pt x="1730357" y="135630"/>
                </a:lnTo>
                <a:lnTo>
                  <a:pt x="1864849" y="135631"/>
                </a:lnTo>
                <a:lnTo>
                  <a:pt x="1978695" y="135632"/>
                </a:lnTo>
                <a:lnTo>
                  <a:pt x="2073613" y="135633"/>
                </a:lnTo>
                <a:lnTo>
                  <a:pt x="2151326" y="135634"/>
                </a:lnTo>
                <a:lnTo>
                  <a:pt x="2213554" y="135634"/>
                </a:lnTo>
                <a:lnTo>
                  <a:pt x="2262017" y="135635"/>
                </a:lnTo>
                <a:lnTo>
                  <a:pt x="2298436" y="135635"/>
                </a:lnTo>
                <a:lnTo>
                  <a:pt x="2324532" y="135635"/>
                </a:lnTo>
                <a:lnTo>
                  <a:pt x="2342025" y="135635"/>
                </a:lnTo>
                <a:lnTo>
                  <a:pt x="2352635" y="135635"/>
                </a:lnTo>
                <a:lnTo>
                  <a:pt x="2358083" y="135635"/>
                </a:lnTo>
                <a:lnTo>
                  <a:pt x="2360091" y="135635"/>
                </a:lnTo>
                <a:lnTo>
                  <a:pt x="2360377" y="135636"/>
                </a:lnTo>
                <a:lnTo>
                  <a:pt x="2371779" y="134245"/>
                </a:lnTo>
                <a:lnTo>
                  <a:pt x="2406988" y="114910"/>
                </a:lnTo>
                <a:lnTo>
                  <a:pt x="2427897" y="76807"/>
                </a:lnTo>
                <a:lnTo>
                  <a:pt x="2426361" y="59508"/>
                </a:lnTo>
                <a:lnTo>
                  <a:pt x="2405247" y="20389"/>
                </a:lnTo>
                <a:lnTo>
                  <a:pt x="2361632" y="18"/>
                </a:lnTo>
                <a:lnTo>
                  <a:pt x="2360377" y="0"/>
                </a:lnTo>
                <a:close/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044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86511" y="68439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52807" y="1386"/>
                </a:lnTo>
                <a:lnTo>
                  <a:pt x="16934" y="20698"/>
                </a:lnTo>
                <a:lnTo>
                  <a:pt x="507" y="58842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68213" y="0"/>
                </a:moveTo>
                <a:lnTo>
                  <a:pt x="26980" y="11921"/>
                </a:lnTo>
                <a:lnTo>
                  <a:pt x="3510" y="44344"/>
                </a:lnTo>
                <a:lnTo>
                  <a:pt x="0" y="969404"/>
                </a:lnTo>
                <a:lnTo>
                  <a:pt x="1384" y="980797"/>
                </a:lnTo>
                <a:lnTo>
                  <a:pt x="20651" y="1015994"/>
                </a:lnTo>
                <a:lnTo>
                  <a:pt x="58665" y="1037086"/>
                </a:lnTo>
                <a:lnTo>
                  <a:pt x="218312" y="1037843"/>
                </a:lnTo>
                <a:lnTo>
                  <a:pt x="233715" y="1035838"/>
                </a:lnTo>
                <a:lnTo>
                  <a:pt x="269583" y="1011742"/>
                </a:lnTo>
                <a:lnTo>
                  <a:pt x="286005" y="976229"/>
                </a:lnTo>
                <a:lnTo>
                  <a:pt x="286511" y="68439"/>
                </a:lnTo>
                <a:lnTo>
                  <a:pt x="285127" y="52966"/>
                </a:lnTo>
                <a:lnTo>
                  <a:pt x="265860" y="16984"/>
                </a:lnTo>
                <a:lnTo>
                  <a:pt x="227846" y="515"/>
                </a:lnTo>
                <a:lnTo>
                  <a:pt x="68213" y="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876" y="2945892"/>
            <a:ext cx="286511" cy="1037843"/>
          </a:xfrm>
          <a:custGeom>
            <a:avLst/>
            <a:gdLst/>
            <a:ahLst/>
            <a:cxnLst/>
            <a:rect l="l" t="t" r="r" b="b"/>
            <a:pathLst>
              <a:path w="286511" h="1037843">
                <a:moveTo>
                  <a:pt x="218312" y="1037843"/>
                </a:moveTo>
                <a:lnTo>
                  <a:pt x="259538" y="1022040"/>
                </a:lnTo>
                <a:lnTo>
                  <a:pt x="283004" y="988089"/>
                </a:lnTo>
                <a:lnTo>
                  <a:pt x="286078" y="846739"/>
                </a:lnTo>
                <a:lnTo>
                  <a:pt x="286143" y="730187"/>
                </a:lnTo>
                <a:lnTo>
                  <a:pt x="286201" y="625892"/>
                </a:lnTo>
                <a:lnTo>
                  <a:pt x="286252" y="533172"/>
                </a:lnTo>
                <a:lnTo>
                  <a:pt x="286298" y="451347"/>
                </a:lnTo>
                <a:lnTo>
                  <a:pt x="286338" y="379736"/>
                </a:lnTo>
                <a:lnTo>
                  <a:pt x="286372" y="317658"/>
                </a:lnTo>
                <a:lnTo>
                  <a:pt x="286402" y="264433"/>
                </a:lnTo>
                <a:lnTo>
                  <a:pt x="286427" y="219378"/>
                </a:lnTo>
                <a:lnTo>
                  <a:pt x="286448" y="181813"/>
                </a:lnTo>
                <a:lnTo>
                  <a:pt x="286465" y="151058"/>
                </a:lnTo>
                <a:lnTo>
                  <a:pt x="286479" y="126431"/>
                </a:lnTo>
                <a:lnTo>
                  <a:pt x="286490" y="107252"/>
                </a:lnTo>
                <a:lnTo>
                  <a:pt x="286498" y="92839"/>
                </a:lnTo>
                <a:lnTo>
                  <a:pt x="286504" y="82511"/>
                </a:lnTo>
                <a:lnTo>
                  <a:pt x="286507" y="75589"/>
                </a:lnTo>
                <a:lnTo>
                  <a:pt x="286510" y="71390"/>
                </a:lnTo>
                <a:lnTo>
                  <a:pt x="286511" y="69233"/>
                </a:lnTo>
                <a:lnTo>
                  <a:pt x="274615" y="27054"/>
                </a:lnTo>
                <a:lnTo>
                  <a:pt x="242289" y="3531"/>
                </a:lnTo>
                <a:lnTo>
                  <a:pt x="192696" y="402"/>
                </a:lnTo>
                <a:lnTo>
                  <a:pt x="163126" y="306"/>
                </a:lnTo>
                <a:lnTo>
                  <a:pt x="138654" y="227"/>
                </a:lnTo>
                <a:lnTo>
                  <a:pt x="118796" y="163"/>
                </a:lnTo>
                <a:lnTo>
                  <a:pt x="103072" y="112"/>
                </a:lnTo>
                <a:lnTo>
                  <a:pt x="90998" y="73"/>
                </a:lnTo>
                <a:lnTo>
                  <a:pt x="82092" y="44"/>
                </a:lnTo>
                <a:lnTo>
                  <a:pt x="75873" y="24"/>
                </a:lnTo>
                <a:lnTo>
                  <a:pt x="71857" y="11"/>
                </a:lnTo>
                <a:lnTo>
                  <a:pt x="69564" y="4"/>
                </a:lnTo>
                <a:lnTo>
                  <a:pt x="68510" y="0"/>
                </a:lnTo>
                <a:lnTo>
                  <a:pt x="68213" y="0"/>
                </a:lnTo>
                <a:lnTo>
                  <a:pt x="26980" y="11921"/>
                </a:lnTo>
                <a:lnTo>
                  <a:pt x="3510" y="44344"/>
                </a:lnTo>
                <a:lnTo>
                  <a:pt x="434" y="188727"/>
                </a:lnTo>
                <a:lnTo>
                  <a:pt x="369" y="305635"/>
                </a:lnTo>
                <a:lnTo>
                  <a:pt x="311" y="410249"/>
                </a:lnTo>
                <a:lnTo>
                  <a:pt x="259" y="503251"/>
                </a:lnTo>
                <a:lnTo>
                  <a:pt x="213" y="585326"/>
                </a:lnTo>
                <a:lnTo>
                  <a:pt x="173" y="657156"/>
                </a:lnTo>
                <a:lnTo>
                  <a:pt x="139" y="719423"/>
                </a:lnTo>
                <a:lnTo>
                  <a:pt x="109" y="772811"/>
                </a:lnTo>
                <a:lnTo>
                  <a:pt x="84" y="818004"/>
                </a:lnTo>
                <a:lnTo>
                  <a:pt x="63" y="855683"/>
                </a:lnTo>
                <a:lnTo>
                  <a:pt x="46" y="886532"/>
                </a:lnTo>
                <a:lnTo>
                  <a:pt x="32" y="911234"/>
                </a:lnTo>
                <a:lnTo>
                  <a:pt x="21" y="930472"/>
                </a:lnTo>
                <a:lnTo>
                  <a:pt x="13" y="944929"/>
                </a:lnTo>
                <a:lnTo>
                  <a:pt x="7" y="955288"/>
                </a:lnTo>
                <a:lnTo>
                  <a:pt x="3" y="962232"/>
                </a:lnTo>
                <a:lnTo>
                  <a:pt x="1" y="966444"/>
                </a:lnTo>
                <a:lnTo>
                  <a:pt x="0" y="968607"/>
                </a:lnTo>
                <a:lnTo>
                  <a:pt x="11896" y="1004836"/>
                </a:lnTo>
                <a:lnTo>
                  <a:pt x="44222" y="1032863"/>
                </a:lnTo>
                <a:lnTo>
                  <a:pt x="58665" y="1037086"/>
                </a:lnTo>
                <a:lnTo>
                  <a:pt x="218312" y="1037843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50129" y="1683257"/>
            <a:ext cx="3688079" cy="3688079"/>
          </a:xfrm>
          <a:custGeom>
            <a:avLst/>
            <a:gdLst/>
            <a:ahLst/>
            <a:cxnLst/>
            <a:rect l="l" t="t" r="r" b="b"/>
            <a:pathLst>
              <a:path w="3688079" h="3688079">
                <a:moveTo>
                  <a:pt x="0" y="1844039"/>
                </a:moveTo>
                <a:lnTo>
                  <a:pt x="6113" y="1692803"/>
                </a:lnTo>
                <a:lnTo>
                  <a:pt x="24135" y="1544932"/>
                </a:lnTo>
                <a:lnTo>
                  <a:pt x="53593" y="1400903"/>
                </a:lnTo>
                <a:lnTo>
                  <a:pt x="94012" y="1261189"/>
                </a:lnTo>
                <a:lnTo>
                  <a:pt x="144916" y="1126265"/>
                </a:lnTo>
                <a:lnTo>
                  <a:pt x="205832" y="996607"/>
                </a:lnTo>
                <a:lnTo>
                  <a:pt x="276284" y="872688"/>
                </a:lnTo>
                <a:lnTo>
                  <a:pt x="355799" y="754983"/>
                </a:lnTo>
                <a:lnTo>
                  <a:pt x="443900" y="643967"/>
                </a:lnTo>
                <a:lnTo>
                  <a:pt x="540115" y="540115"/>
                </a:lnTo>
                <a:lnTo>
                  <a:pt x="643967" y="443900"/>
                </a:lnTo>
                <a:lnTo>
                  <a:pt x="754983" y="355799"/>
                </a:lnTo>
                <a:lnTo>
                  <a:pt x="872688" y="276284"/>
                </a:lnTo>
                <a:lnTo>
                  <a:pt x="996607" y="205832"/>
                </a:lnTo>
                <a:lnTo>
                  <a:pt x="1126265" y="144916"/>
                </a:lnTo>
                <a:lnTo>
                  <a:pt x="1261189" y="94012"/>
                </a:lnTo>
                <a:lnTo>
                  <a:pt x="1400903" y="53593"/>
                </a:lnTo>
                <a:lnTo>
                  <a:pt x="1544932" y="24135"/>
                </a:lnTo>
                <a:lnTo>
                  <a:pt x="1692803" y="6113"/>
                </a:lnTo>
                <a:lnTo>
                  <a:pt x="1844040" y="0"/>
                </a:lnTo>
                <a:lnTo>
                  <a:pt x="1995276" y="6113"/>
                </a:lnTo>
                <a:lnTo>
                  <a:pt x="2143147" y="24135"/>
                </a:lnTo>
                <a:lnTo>
                  <a:pt x="2287176" y="53593"/>
                </a:lnTo>
                <a:lnTo>
                  <a:pt x="2426890" y="94012"/>
                </a:lnTo>
                <a:lnTo>
                  <a:pt x="2561814" y="144916"/>
                </a:lnTo>
                <a:lnTo>
                  <a:pt x="2691472" y="205832"/>
                </a:lnTo>
                <a:lnTo>
                  <a:pt x="2815391" y="276284"/>
                </a:lnTo>
                <a:lnTo>
                  <a:pt x="2933096" y="355799"/>
                </a:lnTo>
                <a:lnTo>
                  <a:pt x="3044112" y="443900"/>
                </a:lnTo>
                <a:lnTo>
                  <a:pt x="3147964" y="540115"/>
                </a:lnTo>
                <a:lnTo>
                  <a:pt x="3244179" y="643967"/>
                </a:lnTo>
                <a:lnTo>
                  <a:pt x="3332280" y="754983"/>
                </a:lnTo>
                <a:lnTo>
                  <a:pt x="3411795" y="872688"/>
                </a:lnTo>
                <a:lnTo>
                  <a:pt x="3482247" y="996607"/>
                </a:lnTo>
                <a:lnTo>
                  <a:pt x="3543163" y="1126265"/>
                </a:lnTo>
                <a:lnTo>
                  <a:pt x="3594067" y="1261189"/>
                </a:lnTo>
                <a:lnTo>
                  <a:pt x="3634486" y="1400903"/>
                </a:lnTo>
                <a:lnTo>
                  <a:pt x="3663944" y="1544932"/>
                </a:lnTo>
                <a:lnTo>
                  <a:pt x="3681966" y="1692803"/>
                </a:lnTo>
                <a:lnTo>
                  <a:pt x="3688079" y="1844039"/>
                </a:lnTo>
                <a:lnTo>
                  <a:pt x="3681966" y="1995276"/>
                </a:lnTo>
                <a:lnTo>
                  <a:pt x="3663944" y="2143147"/>
                </a:lnTo>
                <a:lnTo>
                  <a:pt x="3634486" y="2287176"/>
                </a:lnTo>
                <a:lnTo>
                  <a:pt x="3594067" y="2426890"/>
                </a:lnTo>
                <a:lnTo>
                  <a:pt x="3543163" y="2561814"/>
                </a:lnTo>
                <a:lnTo>
                  <a:pt x="3482247" y="2691472"/>
                </a:lnTo>
                <a:lnTo>
                  <a:pt x="3411795" y="2815391"/>
                </a:lnTo>
                <a:lnTo>
                  <a:pt x="3332280" y="2933096"/>
                </a:lnTo>
                <a:lnTo>
                  <a:pt x="3244179" y="3044112"/>
                </a:lnTo>
                <a:lnTo>
                  <a:pt x="3147964" y="3147964"/>
                </a:lnTo>
                <a:lnTo>
                  <a:pt x="3044112" y="3244179"/>
                </a:lnTo>
                <a:lnTo>
                  <a:pt x="2933096" y="3332280"/>
                </a:lnTo>
                <a:lnTo>
                  <a:pt x="2815391" y="3411795"/>
                </a:lnTo>
                <a:lnTo>
                  <a:pt x="2691472" y="3482247"/>
                </a:lnTo>
                <a:lnTo>
                  <a:pt x="2561814" y="3543163"/>
                </a:lnTo>
                <a:lnTo>
                  <a:pt x="2426890" y="3594067"/>
                </a:lnTo>
                <a:lnTo>
                  <a:pt x="2287176" y="3634486"/>
                </a:lnTo>
                <a:lnTo>
                  <a:pt x="2143147" y="3663944"/>
                </a:lnTo>
                <a:lnTo>
                  <a:pt x="1995276" y="3681966"/>
                </a:lnTo>
                <a:lnTo>
                  <a:pt x="1844040" y="3688079"/>
                </a:lnTo>
                <a:lnTo>
                  <a:pt x="1692803" y="3681966"/>
                </a:lnTo>
                <a:lnTo>
                  <a:pt x="1544932" y="3663944"/>
                </a:lnTo>
                <a:lnTo>
                  <a:pt x="1400903" y="3634486"/>
                </a:lnTo>
                <a:lnTo>
                  <a:pt x="1261189" y="3594067"/>
                </a:lnTo>
                <a:lnTo>
                  <a:pt x="1126265" y="3543163"/>
                </a:lnTo>
                <a:lnTo>
                  <a:pt x="996607" y="3482247"/>
                </a:lnTo>
                <a:lnTo>
                  <a:pt x="872688" y="3411795"/>
                </a:lnTo>
                <a:lnTo>
                  <a:pt x="754983" y="3332280"/>
                </a:lnTo>
                <a:lnTo>
                  <a:pt x="643967" y="3244179"/>
                </a:lnTo>
                <a:lnTo>
                  <a:pt x="540115" y="3147964"/>
                </a:lnTo>
                <a:lnTo>
                  <a:pt x="443900" y="3044112"/>
                </a:lnTo>
                <a:lnTo>
                  <a:pt x="355799" y="2933096"/>
                </a:lnTo>
                <a:lnTo>
                  <a:pt x="276284" y="2815391"/>
                </a:lnTo>
                <a:lnTo>
                  <a:pt x="205832" y="2691472"/>
                </a:lnTo>
                <a:lnTo>
                  <a:pt x="144916" y="2561814"/>
                </a:lnTo>
                <a:lnTo>
                  <a:pt x="94012" y="2426890"/>
                </a:lnTo>
                <a:lnTo>
                  <a:pt x="53593" y="2287176"/>
                </a:lnTo>
                <a:lnTo>
                  <a:pt x="24135" y="2143147"/>
                </a:lnTo>
                <a:lnTo>
                  <a:pt x="6113" y="1995276"/>
                </a:lnTo>
                <a:lnTo>
                  <a:pt x="0" y="1844039"/>
                </a:lnTo>
                <a:close/>
              </a:path>
            </a:pathLst>
          </a:custGeom>
          <a:ln w="10210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3848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2529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1711" y="1043940"/>
            <a:ext cx="3827278" cy="429253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55523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3228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9/14/2015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71194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1752600" y="0"/>
            <a:ext cx="7391400" cy="6172200"/>
            <a:chOff x="1752600" y="0"/>
            <a:chExt cx="7391400" cy="6172200"/>
          </a:xfrm>
        </p:grpSpPr>
        <p:sp>
          <p:nvSpPr>
            <p:cNvPr id="6" name="Rectangle 158"/>
            <p:cNvSpPr>
              <a:spLocks noChangeArrowheads="1"/>
            </p:cNvSpPr>
            <p:nvPr userDrawn="1"/>
          </p:nvSpPr>
          <p:spPr bwMode="gray">
            <a:xfrm>
              <a:off x="1752600" y="685800"/>
              <a:ext cx="5638800" cy="2209800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Rectangle 159"/>
            <p:cNvSpPr>
              <a:spLocks noChangeArrowheads="1"/>
            </p:cNvSpPr>
            <p:nvPr userDrawn="1"/>
          </p:nvSpPr>
          <p:spPr bwMode="gray">
            <a:xfrm>
              <a:off x="8077200" y="2895600"/>
              <a:ext cx="619125" cy="327660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153"/>
            <p:cNvSpPr>
              <a:spLocks noChangeArrowheads="1"/>
            </p:cNvSpPr>
            <p:nvPr/>
          </p:nvSpPr>
          <p:spPr bwMode="gray">
            <a:xfrm>
              <a:off x="8686800" y="2895600"/>
              <a:ext cx="457200" cy="3276600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Rectangle 156"/>
            <p:cNvSpPr>
              <a:spLocks noChangeArrowheads="1"/>
            </p:cNvSpPr>
            <p:nvPr userDrawn="1"/>
          </p:nvSpPr>
          <p:spPr bwMode="gray">
            <a:xfrm>
              <a:off x="1752600" y="0"/>
              <a:ext cx="5638800" cy="685800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Rectangle 160"/>
            <p:cNvSpPr>
              <a:spLocks noChangeArrowheads="1"/>
            </p:cNvSpPr>
            <p:nvPr userDrawn="1"/>
          </p:nvSpPr>
          <p:spPr bwMode="gray">
            <a:xfrm>
              <a:off x="7391400" y="2895600"/>
              <a:ext cx="685800" cy="3276600"/>
            </a:xfrm>
            <a:prstGeom prst="rect">
              <a:avLst/>
            </a:prstGeom>
            <a:solidFill>
              <a:srgbClr val="D139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Rectangle 30"/>
            <p:cNvSpPr/>
            <p:nvPr userDrawn="1"/>
          </p:nvSpPr>
          <p:spPr bwMode="gray">
            <a:xfrm>
              <a:off x="1752600" y="2895600"/>
              <a:ext cx="5638800" cy="3276600"/>
            </a:xfrm>
            <a:prstGeom prst="rect">
              <a:avLst/>
            </a:prstGeom>
            <a:solidFill>
              <a:srgbClr val="C2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Rectangle 155"/>
            <p:cNvSpPr>
              <a:spLocks noChangeArrowheads="1"/>
            </p:cNvSpPr>
            <p:nvPr userDrawn="1"/>
          </p:nvSpPr>
          <p:spPr bwMode="gray">
            <a:xfrm>
              <a:off x="7391400" y="685800"/>
              <a:ext cx="685800" cy="2209800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984250" y="6172200"/>
            <a:ext cx="914400" cy="463550"/>
            <a:chOff x="984250" y="6172200"/>
            <a:chExt cx="914400" cy="463550"/>
          </a:xfrm>
        </p:grpSpPr>
        <p:sp>
          <p:nvSpPr>
            <p:cNvPr id="14" name="Rectangle 37"/>
            <p:cNvSpPr>
              <a:spLocks noChangeArrowheads="1"/>
            </p:cNvSpPr>
            <p:nvPr userDrawn="1"/>
          </p:nvSpPr>
          <p:spPr bwMode="black">
            <a:xfrm>
              <a:off x="1524000" y="6172200"/>
              <a:ext cx="228600" cy="46038"/>
            </a:xfrm>
            <a:prstGeom prst="rect">
              <a:avLst/>
            </a:prstGeom>
            <a:solidFill>
              <a:srgbClr val="A10000"/>
            </a:solidFill>
            <a:ln w="0">
              <a:solidFill>
                <a:srgbClr val="A1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black">
            <a:xfrm>
              <a:off x="984250" y="6291263"/>
              <a:ext cx="914400" cy="344487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 userDrawn="1">
            <p:ph type="ctrTitle"/>
          </p:nvPr>
        </p:nvSpPr>
        <p:spPr bwMode="white">
          <a:xfrm>
            <a:off x="1895475" y="838200"/>
            <a:ext cx="5343525" cy="9144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8" name="Subtitle 2"/>
          <p:cNvSpPr>
            <a:spLocks noGrp="1"/>
          </p:cNvSpPr>
          <p:nvPr userDrawn="1">
            <p:ph type="subTitle" idx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21" name="Text Placeholder 31"/>
          <p:cNvSpPr>
            <a:spLocks noGrp="1"/>
          </p:cNvSpPr>
          <p:nvPr userDrawn="1">
            <p:ph type="body" sz="quarter" idx="10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99115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18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01.xml"/><Relationship Id="rId21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17" Type="http://schemas.openxmlformats.org/officeDocument/2006/relationships/slideLayout" Target="../slideLayouts/slideLayout115.xml"/><Relationship Id="rId25" Type="http://schemas.openxmlformats.org/officeDocument/2006/relationships/theme" Target="../theme/theme10.xml"/><Relationship Id="rId2" Type="http://schemas.openxmlformats.org/officeDocument/2006/relationships/slideLayout" Target="../slideLayouts/slideLayout100.xml"/><Relationship Id="rId16" Type="http://schemas.openxmlformats.org/officeDocument/2006/relationships/slideLayout" Target="../slideLayouts/slideLayout114.xml"/><Relationship Id="rId20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24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03.xml"/><Relationship Id="rId15" Type="http://schemas.openxmlformats.org/officeDocument/2006/relationships/slideLayout" Target="../slideLayouts/slideLayout113.xml"/><Relationship Id="rId23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08.xml"/><Relationship Id="rId19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Relationship Id="rId22" Type="http://schemas.openxmlformats.org/officeDocument/2006/relationships/slideLayout" Target="../slideLayouts/slideLayout1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5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6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0.xml"/><Relationship Id="rId2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28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3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tags" Target="../tags/tag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2.xml"/><Relationship Id="rId21" Type="http://schemas.openxmlformats.org/officeDocument/2006/relationships/slideLayout" Target="../slideLayouts/slideLayout90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5" Type="http://schemas.openxmlformats.org/officeDocument/2006/relationships/theme" Target="../theme/theme8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0" Type="http://schemas.openxmlformats.org/officeDocument/2006/relationships/slideLayout" Target="../slideLayouts/slideLayout89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24" Type="http://schemas.openxmlformats.org/officeDocument/2006/relationships/slideLayout" Target="../slideLayouts/slideLayout93.xml"/><Relationship Id="rId5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79.xml"/><Relationship Id="rId19" Type="http://schemas.openxmlformats.org/officeDocument/2006/relationships/slideLayout" Target="../slideLayouts/slideLayout88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6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</a:t>
            </a:r>
            <a:br>
              <a:rPr lang="en-GB" smtClean="0"/>
            </a:br>
            <a:r>
              <a:rPr lang="en-GB" smtClean="0"/>
              <a:t>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752600"/>
            <a:ext cx="8077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 smtClean="0"/>
              <a:t>Power and Utilities Industry Executive Webcast Series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 dirty="0" smtClean="0"/>
              <a:t>Slide </a:t>
            </a:r>
            <a:fld id="{5855E2EA-CC49-434C-B12F-66A664319CC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708" r:id="rId22"/>
    <p:sldLayoutId id="2147483710" r:id="rId23"/>
    <p:sldLayoutId id="2147483830" r:id="rId24"/>
  </p:sldLayoutIdLst>
  <p:transition>
    <p:fade thruBlk="1"/>
  </p:transition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9pPr>
    </p:titleStyle>
    <p:bodyStyle>
      <a:lvl1pPr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3050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7688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325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6963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34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</a:t>
            </a:r>
            <a:br>
              <a:rPr lang="en-GB" smtClean="0"/>
            </a:br>
            <a:r>
              <a:rPr lang="en-GB" smtClean="0"/>
              <a:t>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1752600"/>
            <a:ext cx="8077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Power and Utilities Industry Executive Webcast Series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June 2015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Slide </a:t>
            </a:r>
            <a:fld id="{5855E2EA-CC49-434C-B12F-66A664319CC6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  <p:sldLayoutId id="2147483934" r:id="rId17"/>
    <p:sldLayoutId id="2147483935" r:id="rId18"/>
    <p:sldLayoutId id="2147483936" r:id="rId19"/>
    <p:sldLayoutId id="2147483937" r:id="rId20"/>
    <p:sldLayoutId id="2147483938" r:id="rId21"/>
    <p:sldLayoutId id="2147483939" r:id="rId22"/>
    <p:sldLayoutId id="2147483940" r:id="rId23"/>
    <p:sldLayoutId id="2147483941" r:id="rId24"/>
  </p:sldLayoutIdLst>
  <p:transition>
    <p:fade thruBlk="1"/>
  </p:transition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Georgia" pitchFamily="18" charset="0"/>
        </a:defRPr>
      </a:lvl9pPr>
    </p:titleStyle>
    <p:bodyStyle>
      <a:lvl1pPr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3050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7688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325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6963" indent="-273050" algn="l" rtl="0" eaLnBrk="1" fontAlgn="base" hangingPunct="1">
        <a:spcBef>
          <a:spcPct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10" y="676655"/>
            <a:ext cx="8199579" cy="3763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5109" y="2207121"/>
            <a:ext cx="7493780" cy="42482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128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87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id" hidden="1"/>
          <p:cNvGrpSpPr/>
          <p:nvPr>
            <p:custDataLst>
              <p:tags r:id="rId22"/>
            </p:custDataLst>
          </p:nvPr>
        </p:nvGrpSpPr>
        <p:grpSpPr>
          <a:xfrm>
            <a:off x="482138" y="540572"/>
            <a:ext cx="8179724" cy="6043108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7" name="Group 106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19435" fontAlgn="auto">
                <a:spcBef>
                  <a:spcPts val="0"/>
                </a:spcBef>
                <a:spcAft>
                  <a:spcPts val="0"/>
                </a:spcAft>
                <a:buSzPct val="90000"/>
                <a:defRPr/>
              </a:pPr>
              <a:endParaRPr lang="en-US" sz="1300" dirty="0">
                <a:solidFill>
                  <a:srgbClr val="821A1A"/>
                </a:solidFill>
                <a:latin typeface="Arial"/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5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4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3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1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102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1915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138" y="943983"/>
            <a:ext cx="8179724" cy="7422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138" y="1815353"/>
            <a:ext cx="8179724" cy="43072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2320" y="6252882"/>
            <a:ext cx="1521229" cy="137160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2138" y="6252882"/>
            <a:ext cx="5253644" cy="137160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>
                    <a:tint val="75000"/>
                  </a:srgbClr>
                </a:solidFill>
              </a:rPr>
              <a:t>Power and Utilities Industry Executive Webcast Series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2320" y="6390042"/>
            <a:ext cx="1521229" cy="137160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 fontAlgn="auto">
              <a:spcBef>
                <a:spcPts val="0"/>
              </a:spcBef>
              <a:spcAft>
                <a:spcPts val="0"/>
              </a:spcAft>
            </a:pPr>
            <a:fld id="{4D5A39AF-FEF5-47AB-AA80-4C0BD4A8B09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293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35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  <p:sldLayoutId id="2147483826" r:id="rId18"/>
    <p:sldLayoutId id="2147483827" r:id="rId19"/>
    <p:sldLayoutId id="2147483828" r:id="rId20"/>
  </p:sldLayoutIdLst>
  <p:hf hdr="0" ftr="0"/>
  <p:txStyles>
    <p:titleStyle>
      <a:lvl1pPr algn="l" defTabSz="914293" rtl="0" eaLnBrk="1" latinLnBrk="0" hangingPunct="1">
        <a:spcBef>
          <a:spcPct val="0"/>
        </a:spcBef>
        <a:buNone/>
        <a:defRPr sz="1300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608" rtl="0" eaLnBrk="1" fontAlgn="base" latinLnBrk="0" hangingPunct="1">
        <a:lnSpc>
          <a:spcPct val="100000"/>
        </a:lnSpc>
        <a:spcBef>
          <a:spcPts val="0"/>
        </a:spcBef>
        <a:spcAft>
          <a:spcPts val="538"/>
        </a:spcAft>
        <a:buClr>
          <a:srgbClr val="000000"/>
        </a:buClr>
        <a:buSzTx/>
        <a:buFont typeface="Wingdings" pitchFamily="2" charset="2"/>
        <a:buNone/>
        <a:tabLst/>
        <a:defRPr sz="1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10844" marR="0" indent="-205146" algn="l" defTabSz="914608" rtl="0" eaLnBrk="1" fontAlgn="base" latinLnBrk="0" hangingPunct="1">
        <a:lnSpc>
          <a:spcPct val="100000"/>
        </a:lnSpc>
        <a:spcBef>
          <a:spcPts val="0"/>
        </a:spcBef>
        <a:spcAft>
          <a:spcPts val="538"/>
        </a:spcAft>
        <a:buClr>
          <a:srgbClr val="000000"/>
        </a:buClr>
        <a:buSzTx/>
        <a:buFont typeface="Times New Roman" pitchFamily="18" charset="0"/>
        <a:buChar char="•"/>
        <a:tabLst/>
        <a:defRPr sz="1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9983" marR="0" indent="-206761" algn="l" defTabSz="914608" rtl="0" eaLnBrk="1" fontAlgn="base" latinLnBrk="0" hangingPunct="1">
        <a:lnSpc>
          <a:spcPct val="100000"/>
        </a:lnSpc>
        <a:spcBef>
          <a:spcPts val="0"/>
        </a:spcBef>
        <a:spcAft>
          <a:spcPts val="538"/>
        </a:spcAft>
        <a:buClr>
          <a:srgbClr val="000000"/>
        </a:buClr>
        <a:buSzTx/>
        <a:buFont typeface="Arial" pitchFamily="34" charset="0"/>
        <a:buChar char="-"/>
        <a:tabLst/>
        <a:defRPr sz="1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23514" marR="0" indent="-206761" algn="l" defTabSz="914608" rtl="0" eaLnBrk="1" fontAlgn="base" latinLnBrk="0" hangingPunct="1">
        <a:lnSpc>
          <a:spcPct val="100000"/>
        </a:lnSpc>
        <a:spcBef>
          <a:spcPts val="0"/>
        </a:spcBef>
        <a:spcAft>
          <a:spcPts val="538"/>
        </a:spcAft>
        <a:buClr>
          <a:srgbClr val="000000"/>
        </a:buClr>
        <a:buSzTx/>
        <a:buFont typeface="Georgia" pitchFamily="18" charset="0"/>
        <a:buChar char="◦"/>
        <a:tabLst/>
        <a:defRPr sz="1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20583" marR="0" indent="-205146" algn="l" defTabSz="914608" rtl="0" eaLnBrk="1" fontAlgn="base" latinLnBrk="0" hangingPunct="1">
        <a:lnSpc>
          <a:spcPct val="100000"/>
        </a:lnSpc>
        <a:spcBef>
          <a:spcPts val="0"/>
        </a:spcBef>
        <a:spcAft>
          <a:spcPts val="538"/>
        </a:spcAft>
        <a:buClr>
          <a:srgbClr val="000000"/>
        </a:buClr>
        <a:buSzTx/>
        <a:buFont typeface="Georgia" pitchFamily="18" charset="0"/>
        <a:buChar char="›"/>
        <a:tabLst/>
        <a:defRPr sz="1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9992" indent="-206761" algn="l" defTabSz="9142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rabicPeriod"/>
        <a:defRPr lang="en-GB" sz="10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9983" indent="-205146" algn="l" defTabSz="9142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en-GB" sz="10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23514" indent="-205146" algn="l" defTabSz="9142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romanLcPeriod"/>
        <a:defRPr lang="en-GB" sz="10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0" algn="l" defTabSz="914293" rtl="0" eaLnBrk="1" latinLnBrk="0" hangingPunct="1">
        <a:lnSpc>
          <a:spcPct val="100000"/>
        </a:lnSpc>
        <a:spcBef>
          <a:spcPts val="0"/>
        </a:spcBef>
        <a:spcAft>
          <a:spcPts val="538"/>
        </a:spcAft>
        <a:buFont typeface="Arial" pitchFamily="34" charset="0"/>
        <a:buNone/>
        <a:defRPr lang="en-GB" sz="1000" b="1" kern="1200" baseline="0" noProof="0" dirty="0" smtClean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61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592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7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622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4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1" cy="9159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762130"/>
            <a:ext cx="8077199" cy="4410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3209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F9F513E-A573-4F20-A75D-CBF6D466A787}" type="slidenum">
              <a:rPr 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  <p:sldLayoutId id="2147483878" r:id="rId17"/>
    <p:sldLayoutId id="2147483879" r:id="rId18"/>
    <p:sldLayoutId id="2147483880" r:id="rId19"/>
    <p:sldLayoutId id="2147483881" r:id="rId20"/>
    <p:sldLayoutId id="2147483882" r:id="rId21"/>
    <p:sldLayoutId id="2147483883" r:id="rId22"/>
    <p:sldLayoutId id="2147483884" r:id="rId23"/>
    <p:sldLayoutId id="2147483885" r:id="rId24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16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16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16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16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16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236" y="676909"/>
            <a:ext cx="8199526" cy="3763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2058797"/>
            <a:ext cx="7950200" cy="386744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9/14/2015</a:t>
            </a:fld>
            <a:endParaRPr lang="en-US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254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223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222.xml"/><Relationship Id="rId1" Type="http://schemas.openxmlformats.org/officeDocument/2006/relationships/tags" Target="../tags/tag221.xml"/><Relationship Id="rId6" Type="http://schemas.openxmlformats.org/officeDocument/2006/relationships/slideLayout" Target="../slideLayouts/slideLayout70.xml"/><Relationship Id="rId5" Type="http://schemas.openxmlformats.org/officeDocument/2006/relationships/tags" Target="../tags/tag225.xml"/><Relationship Id="rId4" Type="http://schemas.openxmlformats.org/officeDocument/2006/relationships/tags" Target="../tags/tag2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0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4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0.xml"/><Relationship Id="rId2" Type="http://schemas.openxmlformats.org/officeDocument/2006/relationships/tags" Target="../tags/tag229.xml"/><Relationship Id="rId1" Type="http://schemas.openxmlformats.org/officeDocument/2006/relationships/tags" Target="../tags/tag228.xml"/><Relationship Id="rId4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895475" y="838200"/>
            <a:ext cx="5724525" cy="914400"/>
          </a:xfrm>
        </p:spPr>
        <p:txBody>
          <a:bodyPr/>
          <a:lstStyle/>
          <a:p>
            <a:r>
              <a:rPr lang="en-GB" dirty="0" smtClean="0"/>
              <a:t>FECA Finance and Accounting Conference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New FASB accounting projects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885167" y="2852925"/>
            <a:ext cx="5343525" cy="908911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September 17, 2015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www.pwc.com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Co</a:t>
            </a:r>
            <a:r>
              <a:rPr sz="2400" b="1" i="1" spc="-10" dirty="0" smtClean="0">
                <a:latin typeface="Georgia"/>
                <a:cs typeface="Georgia"/>
              </a:rPr>
              <a:t>m</a:t>
            </a:r>
            <a:r>
              <a:rPr sz="2400" b="1" i="1" spc="-20" dirty="0" smtClean="0">
                <a:latin typeface="Georgia"/>
                <a:cs typeface="Georgia"/>
              </a:rPr>
              <a:t>pa</a:t>
            </a:r>
            <a:r>
              <a:rPr sz="2400" b="1" i="1" spc="-10" dirty="0" smtClean="0">
                <a:latin typeface="Georgia"/>
                <a:cs typeface="Georgia"/>
              </a:rPr>
              <a:t>ri</a:t>
            </a:r>
            <a:r>
              <a:rPr sz="2400" b="1" i="1" spc="-25" dirty="0" smtClean="0">
                <a:latin typeface="Georgia"/>
                <a:cs typeface="Georgia"/>
              </a:rPr>
              <a:t>s</a:t>
            </a:r>
            <a:r>
              <a:rPr sz="2400" b="1" i="1" spc="-20" dirty="0" smtClean="0">
                <a:latin typeface="Georgia"/>
                <a:cs typeface="Georgia"/>
              </a:rPr>
              <a:t>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to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exi</a:t>
            </a:r>
            <a:r>
              <a:rPr sz="2400" b="1" i="1" spc="-10" dirty="0" smtClean="0">
                <a:latin typeface="Georgia"/>
                <a:cs typeface="Georgia"/>
              </a:rPr>
              <a:t>st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guidance –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Step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-20" dirty="0" smtClean="0">
                <a:latin typeface="Georgia"/>
                <a:cs typeface="Georgia"/>
              </a:rPr>
              <a:t>#3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10228" y="2424683"/>
            <a:ext cx="749808" cy="300227"/>
          </a:xfrm>
          <a:custGeom>
            <a:avLst/>
            <a:gdLst/>
            <a:ahLst/>
            <a:cxnLst/>
            <a:rect l="l" t="t" r="r" b="b"/>
            <a:pathLst>
              <a:path w="749808" h="300227">
                <a:moveTo>
                  <a:pt x="749808" y="0"/>
                </a:moveTo>
                <a:lnTo>
                  <a:pt x="0" y="0"/>
                </a:lnTo>
                <a:lnTo>
                  <a:pt x="374904" y="300227"/>
                </a:lnTo>
                <a:lnTo>
                  <a:pt x="749808" y="0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4736" y="1824227"/>
            <a:ext cx="7886700" cy="641603"/>
          </a:xfrm>
          <a:custGeom>
            <a:avLst/>
            <a:gdLst/>
            <a:ahLst/>
            <a:cxnLst/>
            <a:rect l="l" t="t" r="r" b="b"/>
            <a:pathLst>
              <a:path w="7886700" h="641603">
                <a:moveTo>
                  <a:pt x="0" y="641603"/>
                </a:moveTo>
                <a:lnTo>
                  <a:pt x="7886700" y="641603"/>
                </a:lnTo>
                <a:lnTo>
                  <a:pt x="7886700" y="0"/>
                </a:lnTo>
                <a:lnTo>
                  <a:pt x="0" y="0"/>
                </a:lnTo>
                <a:lnTo>
                  <a:pt x="0" y="641603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4332" y="2017267"/>
            <a:ext cx="367030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Det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ermine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ransac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io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price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5404" y="5055108"/>
            <a:ext cx="3875532" cy="1117091"/>
          </a:xfrm>
          <a:custGeom>
            <a:avLst/>
            <a:gdLst/>
            <a:ahLst/>
            <a:cxnLst/>
            <a:rect l="l" t="t" r="r" b="b"/>
            <a:pathLst>
              <a:path w="3875532" h="1117091">
                <a:moveTo>
                  <a:pt x="0" y="1117091"/>
                </a:moveTo>
                <a:lnTo>
                  <a:pt x="3875532" y="1117091"/>
                </a:lnTo>
                <a:lnTo>
                  <a:pt x="3875532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39055" y="5055108"/>
            <a:ext cx="3825240" cy="1123188"/>
          </a:xfrm>
          <a:custGeom>
            <a:avLst/>
            <a:gdLst/>
            <a:ahLst/>
            <a:cxnLst/>
            <a:rect l="l" t="t" r="r" b="b"/>
            <a:pathLst>
              <a:path w="3825240" h="1123188">
                <a:moveTo>
                  <a:pt x="0" y="1123188"/>
                </a:moveTo>
                <a:lnTo>
                  <a:pt x="3825240" y="1123188"/>
                </a:lnTo>
                <a:lnTo>
                  <a:pt x="3825240" y="0"/>
                </a:lnTo>
                <a:lnTo>
                  <a:pt x="0" y="0"/>
                </a:lnTo>
                <a:lnTo>
                  <a:pt x="0" y="1123188"/>
                </a:lnTo>
                <a:close/>
              </a:path>
            </a:pathLst>
          </a:custGeom>
          <a:ln w="3175">
            <a:solidFill>
              <a:srgbClr val="DB536A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7783" y="3031235"/>
            <a:ext cx="2634996" cy="390143"/>
          </a:xfrm>
          <a:custGeom>
            <a:avLst/>
            <a:gdLst/>
            <a:ahLst/>
            <a:cxnLst/>
            <a:rect l="l" t="t" r="r" b="b"/>
            <a:pathLst>
              <a:path w="2634996" h="390143">
                <a:moveTo>
                  <a:pt x="2569972" y="0"/>
                </a:moveTo>
                <a:lnTo>
                  <a:pt x="61464" y="95"/>
                </a:lnTo>
                <a:lnTo>
                  <a:pt x="22889" y="15485"/>
                </a:lnTo>
                <a:lnTo>
                  <a:pt x="1606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93" y="367264"/>
                </a:lnTo>
                <a:lnTo>
                  <a:pt x="50591" y="388538"/>
                </a:lnTo>
                <a:lnTo>
                  <a:pt x="65023" y="390143"/>
                </a:lnTo>
                <a:lnTo>
                  <a:pt x="2573533" y="390048"/>
                </a:lnTo>
                <a:lnTo>
                  <a:pt x="2612116" y="374658"/>
                </a:lnTo>
                <a:lnTo>
                  <a:pt x="2633390" y="339560"/>
                </a:lnTo>
                <a:lnTo>
                  <a:pt x="2634996" y="325119"/>
                </a:lnTo>
                <a:lnTo>
                  <a:pt x="2634900" y="61462"/>
                </a:lnTo>
                <a:lnTo>
                  <a:pt x="2619510" y="22879"/>
                </a:lnTo>
                <a:lnTo>
                  <a:pt x="2584412" y="1605"/>
                </a:lnTo>
                <a:lnTo>
                  <a:pt x="2569972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5404" y="3361944"/>
            <a:ext cx="3875532" cy="1556003"/>
          </a:xfrm>
          <a:custGeom>
            <a:avLst/>
            <a:gdLst/>
            <a:ahLst/>
            <a:cxnLst/>
            <a:rect l="l" t="t" r="r" b="b"/>
            <a:pathLst>
              <a:path w="3875532" h="1556003">
                <a:moveTo>
                  <a:pt x="0" y="1556003"/>
                </a:moveTo>
                <a:lnTo>
                  <a:pt x="3875532" y="1556003"/>
                </a:lnTo>
                <a:lnTo>
                  <a:pt x="387553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5404" y="3361944"/>
            <a:ext cx="3875532" cy="1556003"/>
          </a:xfrm>
          <a:custGeom>
            <a:avLst/>
            <a:gdLst/>
            <a:ahLst/>
            <a:cxnLst/>
            <a:rect l="l" t="t" r="r" b="b"/>
            <a:pathLst>
              <a:path w="3875532" h="1556003">
                <a:moveTo>
                  <a:pt x="0" y="1556003"/>
                </a:moveTo>
                <a:lnTo>
                  <a:pt x="3875532" y="1556003"/>
                </a:lnTo>
                <a:lnTo>
                  <a:pt x="3875532" y="0"/>
                </a:lnTo>
                <a:lnTo>
                  <a:pt x="0" y="0"/>
                </a:lnTo>
                <a:lnTo>
                  <a:pt x="0" y="1556003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2769" y="3062478"/>
            <a:ext cx="192849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Existing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3508" y="3503167"/>
            <a:ext cx="3167380" cy="742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ent’s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must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fix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mina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for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nized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31435" y="3031235"/>
            <a:ext cx="2634995" cy="390143"/>
          </a:xfrm>
          <a:custGeom>
            <a:avLst/>
            <a:gdLst/>
            <a:ahLst/>
            <a:cxnLst/>
            <a:rect l="l" t="t" r="r" b="b"/>
            <a:pathLst>
              <a:path w="2634996" h="390143">
                <a:moveTo>
                  <a:pt x="2569971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3"/>
                </a:lnTo>
                <a:lnTo>
                  <a:pt x="2573533" y="390048"/>
                </a:lnTo>
                <a:lnTo>
                  <a:pt x="2612116" y="374658"/>
                </a:lnTo>
                <a:lnTo>
                  <a:pt x="2633390" y="339560"/>
                </a:lnTo>
                <a:lnTo>
                  <a:pt x="2634995" y="325119"/>
                </a:lnTo>
                <a:lnTo>
                  <a:pt x="2634900" y="61462"/>
                </a:lnTo>
                <a:lnTo>
                  <a:pt x="2619510" y="22879"/>
                </a:lnTo>
                <a:lnTo>
                  <a:pt x="2584412" y="1605"/>
                </a:lnTo>
                <a:lnTo>
                  <a:pt x="2569971" y="0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39055" y="3361944"/>
            <a:ext cx="3825240" cy="1563623"/>
          </a:xfrm>
          <a:custGeom>
            <a:avLst/>
            <a:gdLst/>
            <a:ahLst/>
            <a:cxnLst/>
            <a:rect l="l" t="t" r="r" b="b"/>
            <a:pathLst>
              <a:path w="3825240" h="1563624">
                <a:moveTo>
                  <a:pt x="0" y="1563623"/>
                </a:moveTo>
                <a:lnTo>
                  <a:pt x="3825240" y="1563623"/>
                </a:lnTo>
                <a:lnTo>
                  <a:pt x="3825240" y="0"/>
                </a:lnTo>
                <a:lnTo>
                  <a:pt x="0" y="0"/>
                </a:lnTo>
                <a:lnTo>
                  <a:pt x="0" y="1563623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DB536A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39055" y="3361944"/>
            <a:ext cx="3825240" cy="1563623"/>
          </a:xfrm>
          <a:custGeom>
            <a:avLst/>
            <a:gdLst/>
            <a:ahLst/>
            <a:cxnLst/>
            <a:rect l="l" t="t" r="r" b="b"/>
            <a:pathLst>
              <a:path w="3825240" h="1563624">
                <a:moveTo>
                  <a:pt x="0" y="1563623"/>
                </a:moveTo>
                <a:lnTo>
                  <a:pt x="3825240" y="1563623"/>
                </a:lnTo>
                <a:lnTo>
                  <a:pt x="3825240" y="0"/>
                </a:lnTo>
                <a:lnTo>
                  <a:pt x="0" y="0"/>
                </a:lnTo>
                <a:lnTo>
                  <a:pt x="0" y="1563623"/>
                </a:lnTo>
                <a:close/>
              </a:path>
            </a:pathLst>
          </a:custGeom>
          <a:ln w="3175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47335" y="3062478"/>
            <a:ext cx="152590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2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ew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20792" y="3495802"/>
            <a:ext cx="3303904" cy="1231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Varia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le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consi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ation</a:t>
            </a:r>
            <a:r>
              <a:rPr sz="1600" spc="6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must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 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timated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je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 a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const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aint (ex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eption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for lic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nses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of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intell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ctual 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ope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ty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involvi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ales-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usag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-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oyaltie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)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3508" y="5281929"/>
            <a:ext cx="3246755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Di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counting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of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q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 limited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ci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cumstanc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28159" y="5220461"/>
            <a:ext cx="3484245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Entities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must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w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er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ig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nifi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ant</a:t>
            </a:r>
            <a:r>
              <a:rPr sz="1600" spc="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fina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cing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component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x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29505" y="3979926"/>
            <a:ext cx="269748" cy="432816"/>
          </a:xfrm>
          <a:custGeom>
            <a:avLst/>
            <a:gdLst/>
            <a:ahLst/>
            <a:cxnLst/>
            <a:rect l="l" t="t" r="r" b="b"/>
            <a:pathLst>
              <a:path w="269748" h="432816">
                <a:moveTo>
                  <a:pt x="0" y="0"/>
                </a:moveTo>
                <a:lnTo>
                  <a:pt x="0" y="432816"/>
                </a:lnTo>
                <a:lnTo>
                  <a:pt x="269748" y="216407"/>
                </a:lnTo>
                <a:lnTo>
                  <a:pt x="0" y="0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29505" y="3979926"/>
            <a:ext cx="269748" cy="432816"/>
          </a:xfrm>
          <a:custGeom>
            <a:avLst/>
            <a:gdLst/>
            <a:ahLst/>
            <a:cxnLst/>
            <a:rect l="l" t="t" r="r" b="b"/>
            <a:pathLst>
              <a:path w="269748" h="432816">
                <a:moveTo>
                  <a:pt x="0" y="0"/>
                </a:moveTo>
                <a:lnTo>
                  <a:pt x="269748" y="216407"/>
                </a:lnTo>
                <a:lnTo>
                  <a:pt x="0" y="432816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29505" y="5360670"/>
            <a:ext cx="269748" cy="434340"/>
          </a:xfrm>
          <a:custGeom>
            <a:avLst/>
            <a:gdLst/>
            <a:ahLst/>
            <a:cxnLst/>
            <a:rect l="l" t="t" r="r" b="b"/>
            <a:pathLst>
              <a:path w="269748" h="434339">
                <a:moveTo>
                  <a:pt x="0" y="0"/>
                </a:moveTo>
                <a:lnTo>
                  <a:pt x="0" y="434339"/>
                </a:lnTo>
                <a:lnTo>
                  <a:pt x="269748" y="217169"/>
                </a:lnTo>
                <a:lnTo>
                  <a:pt x="0" y="0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29505" y="5360670"/>
            <a:ext cx="269748" cy="434340"/>
          </a:xfrm>
          <a:custGeom>
            <a:avLst/>
            <a:gdLst/>
            <a:ahLst/>
            <a:cxnLst/>
            <a:rect l="l" t="t" r="r" b="b"/>
            <a:pathLst>
              <a:path w="269748" h="434339">
                <a:moveTo>
                  <a:pt x="0" y="0"/>
                </a:moveTo>
                <a:lnTo>
                  <a:pt x="269748" y="217169"/>
                </a:lnTo>
                <a:lnTo>
                  <a:pt x="0" y="434339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</a:rPr>
              <a:t>6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7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Co</a:t>
            </a:r>
            <a:r>
              <a:rPr sz="2400" b="1" i="1" spc="-10" dirty="0" smtClean="0">
                <a:latin typeface="Georgia"/>
                <a:cs typeface="Georgia"/>
              </a:rPr>
              <a:t>m</a:t>
            </a:r>
            <a:r>
              <a:rPr sz="2400" b="1" i="1" spc="-20" dirty="0" smtClean="0">
                <a:latin typeface="Georgia"/>
                <a:cs typeface="Georgia"/>
              </a:rPr>
              <a:t>pa</a:t>
            </a:r>
            <a:r>
              <a:rPr sz="2400" b="1" i="1" spc="-10" dirty="0" smtClean="0">
                <a:latin typeface="Georgia"/>
                <a:cs typeface="Georgia"/>
              </a:rPr>
              <a:t>ri</a:t>
            </a:r>
            <a:r>
              <a:rPr sz="2400" b="1" i="1" spc="-25" dirty="0" smtClean="0">
                <a:latin typeface="Georgia"/>
                <a:cs typeface="Georgia"/>
              </a:rPr>
              <a:t>s</a:t>
            </a:r>
            <a:r>
              <a:rPr sz="2400" b="1" i="1" spc="-20" dirty="0" smtClean="0">
                <a:latin typeface="Georgia"/>
                <a:cs typeface="Georgia"/>
              </a:rPr>
              <a:t>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to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exi</a:t>
            </a:r>
            <a:r>
              <a:rPr sz="2400" b="1" i="1" spc="-10" dirty="0" smtClean="0">
                <a:latin typeface="Georgia"/>
                <a:cs typeface="Georgia"/>
              </a:rPr>
              <a:t>st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guidance –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Step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#4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96511" y="2455164"/>
            <a:ext cx="748284" cy="301751"/>
          </a:xfrm>
          <a:custGeom>
            <a:avLst/>
            <a:gdLst/>
            <a:ahLst/>
            <a:cxnLst/>
            <a:rect l="l" t="t" r="r" b="b"/>
            <a:pathLst>
              <a:path w="748284" h="301751">
                <a:moveTo>
                  <a:pt x="748284" y="0"/>
                </a:moveTo>
                <a:lnTo>
                  <a:pt x="0" y="0"/>
                </a:lnTo>
                <a:lnTo>
                  <a:pt x="374141" y="301751"/>
                </a:lnTo>
                <a:lnTo>
                  <a:pt x="748284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1821179"/>
            <a:ext cx="7888224" cy="688848"/>
          </a:xfrm>
          <a:custGeom>
            <a:avLst/>
            <a:gdLst/>
            <a:ahLst/>
            <a:cxnLst/>
            <a:rect l="l" t="t" r="r" b="b"/>
            <a:pathLst>
              <a:path w="7888224" h="688848">
                <a:moveTo>
                  <a:pt x="0" y="688848"/>
                </a:moveTo>
                <a:lnTo>
                  <a:pt x="7888224" y="688848"/>
                </a:lnTo>
                <a:lnTo>
                  <a:pt x="7888224" y="0"/>
                </a:lnTo>
                <a:lnTo>
                  <a:pt x="0" y="0"/>
                </a:lnTo>
                <a:lnTo>
                  <a:pt x="0" y="688848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5611" y="1914926"/>
            <a:ext cx="6754495" cy="499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03500" marR="12700" indent="-2591435" fontAlgn="auto">
              <a:lnSpc>
                <a:spcPct val="100200"/>
              </a:lnSpc>
              <a:spcBef>
                <a:spcPts val="0"/>
              </a:spcBef>
              <a:spcAft>
                <a:spcPts val="0"/>
              </a:spcAft>
            </a:pP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Alloca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tran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ac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io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price</a:t>
            </a:r>
            <a:r>
              <a:rPr sz="1600" b="1" i="1" spc="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perfo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rmance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ob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igations in the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con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ract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7783" y="3054095"/>
            <a:ext cx="2634996" cy="388619"/>
          </a:xfrm>
          <a:custGeom>
            <a:avLst/>
            <a:gdLst/>
            <a:ahLst/>
            <a:cxnLst/>
            <a:rect l="l" t="t" r="r" b="b"/>
            <a:pathLst>
              <a:path w="2634996" h="388619">
                <a:moveTo>
                  <a:pt x="2570226" y="0"/>
                </a:moveTo>
                <a:lnTo>
                  <a:pt x="61626" y="74"/>
                </a:lnTo>
                <a:lnTo>
                  <a:pt x="22964" y="15280"/>
                </a:lnTo>
                <a:lnTo>
                  <a:pt x="1612" y="50327"/>
                </a:lnTo>
                <a:lnTo>
                  <a:pt x="0" y="64769"/>
                </a:lnTo>
                <a:lnTo>
                  <a:pt x="74" y="326996"/>
                </a:lnTo>
                <a:lnTo>
                  <a:pt x="15293" y="365671"/>
                </a:lnTo>
                <a:lnTo>
                  <a:pt x="50339" y="387009"/>
                </a:lnTo>
                <a:lnTo>
                  <a:pt x="64770" y="388619"/>
                </a:lnTo>
                <a:lnTo>
                  <a:pt x="2573372" y="388545"/>
                </a:lnTo>
                <a:lnTo>
                  <a:pt x="2612047" y="373339"/>
                </a:lnTo>
                <a:lnTo>
                  <a:pt x="2633385" y="338292"/>
                </a:lnTo>
                <a:lnTo>
                  <a:pt x="2634996" y="323850"/>
                </a:lnTo>
                <a:lnTo>
                  <a:pt x="2634921" y="61623"/>
                </a:lnTo>
                <a:lnTo>
                  <a:pt x="2619715" y="22948"/>
                </a:lnTo>
                <a:lnTo>
                  <a:pt x="2584668" y="1610"/>
                </a:lnTo>
                <a:lnTo>
                  <a:pt x="2570226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5404" y="3383279"/>
            <a:ext cx="3875532" cy="1292352"/>
          </a:xfrm>
          <a:custGeom>
            <a:avLst/>
            <a:gdLst/>
            <a:ahLst/>
            <a:cxnLst/>
            <a:rect l="l" t="t" r="r" b="b"/>
            <a:pathLst>
              <a:path w="3875532" h="1292352">
                <a:moveTo>
                  <a:pt x="0" y="1292352"/>
                </a:moveTo>
                <a:lnTo>
                  <a:pt x="3875532" y="1292352"/>
                </a:lnTo>
                <a:lnTo>
                  <a:pt x="3875532" y="0"/>
                </a:lnTo>
                <a:lnTo>
                  <a:pt x="0" y="0"/>
                </a:lnTo>
                <a:lnTo>
                  <a:pt x="0" y="1292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5404" y="3383279"/>
            <a:ext cx="3875532" cy="1292352"/>
          </a:xfrm>
          <a:custGeom>
            <a:avLst/>
            <a:gdLst/>
            <a:ahLst/>
            <a:cxnLst/>
            <a:rect l="l" t="t" r="r" b="b"/>
            <a:pathLst>
              <a:path w="3875532" h="1292352">
                <a:moveTo>
                  <a:pt x="0" y="1292352"/>
                </a:moveTo>
                <a:lnTo>
                  <a:pt x="3875532" y="1292352"/>
                </a:lnTo>
                <a:lnTo>
                  <a:pt x="3875532" y="0"/>
                </a:lnTo>
                <a:lnTo>
                  <a:pt x="0" y="0"/>
                </a:lnTo>
                <a:lnTo>
                  <a:pt x="0" y="1292352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2769" y="3084703"/>
            <a:ext cx="192786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x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3508" y="3525139"/>
            <a:ext cx="3351529" cy="742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Alloc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te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ansa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tion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ice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 multiple d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live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z="1600" spc="6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elative</a:t>
            </a:r>
            <a:r>
              <a:rPr sz="1600" spc="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elling 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31435" y="3054095"/>
            <a:ext cx="2634995" cy="388619"/>
          </a:xfrm>
          <a:custGeom>
            <a:avLst/>
            <a:gdLst/>
            <a:ahLst/>
            <a:cxnLst/>
            <a:rect l="l" t="t" r="r" b="b"/>
            <a:pathLst>
              <a:path w="2634996" h="388619">
                <a:moveTo>
                  <a:pt x="2570225" y="0"/>
                </a:moveTo>
                <a:lnTo>
                  <a:pt x="61623" y="74"/>
                </a:lnTo>
                <a:lnTo>
                  <a:pt x="22948" y="15280"/>
                </a:lnTo>
                <a:lnTo>
                  <a:pt x="1610" y="50327"/>
                </a:lnTo>
                <a:lnTo>
                  <a:pt x="0" y="64769"/>
                </a:lnTo>
                <a:lnTo>
                  <a:pt x="74" y="326996"/>
                </a:lnTo>
                <a:lnTo>
                  <a:pt x="15280" y="365671"/>
                </a:lnTo>
                <a:lnTo>
                  <a:pt x="50327" y="387009"/>
                </a:lnTo>
                <a:lnTo>
                  <a:pt x="64769" y="388619"/>
                </a:lnTo>
                <a:lnTo>
                  <a:pt x="2573372" y="388545"/>
                </a:lnTo>
                <a:lnTo>
                  <a:pt x="2612047" y="373339"/>
                </a:lnTo>
                <a:lnTo>
                  <a:pt x="2633385" y="338292"/>
                </a:lnTo>
                <a:lnTo>
                  <a:pt x="2634995" y="323850"/>
                </a:lnTo>
                <a:lnTo>
                  <a:pt x="2634921" y="61623"/>
                </a:lnTo>
                <a:lnTo>
                  <a:pt x="2619715" y="22948"/>
                </a:lnTo>
                <a:lnTo>
                  <a:pt x="2584668" y="1610"/>
                </a:lnTo>
                <a:lnTo>
                  <a:pt x="2570225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39055" y="3383279"/>
            <a:ext cx="3825240" cy="1299972"/>
          </a:xfrm>
          <a:custGeom>
            <a:avLst/>
            <a:gdLst/>
            <a:ahLst/>
            <a:cxnLst/>
            <a:rect l="l" t="t" r="r" b="b"/>
            <a:pathLst>
              <a:path w="3825240" h="1299972">
                <a:moveTo>
                  <a:pt x="0" y="1299972"/>
                </a:moveTo>
                <a:lnTo>
                  <a:pt x="3825240" y="1299972"/>
                </a:lnTo>
                <a:lnTo>
                  <a:pt x="3825240" y="0"/>
                </a:lnTo>
                <a:lnTo>
                  <a:pt x="0" y="0"/>
                </a:lnTo>
                <a:lnTo>
                  <a:pt x="0" y="129997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39055" y="3383279"/>
            <a:ext cx="3825240" cy="1299972"/>
          </a:xfrm>
          <a:custGeom>
            <a:avLst/>
            <a:gdLst/>
            <a:ahLst/>
            <a:cxnLst/>
            <a:rect l="l" t="t" r="r" b="b"/>
            <a:pathLst>
              <a:path w="3825240" h="1299972">
                <a:moveTo>
                  <a:pt x="0" y="1299972"/>
                </a:moveTo>
                <a:lnTo>
                  <a:pt x="3825240" y="1299972"/>
                </a:lnTo>
                <a:lnTo>
                  <a:pt x="3825240" y="0"/>
                </a:lnTo>
                <a:lnTo>
                  <a:pt x="0" y="0"/>
                </a:lnTo>
                <a:lnTo>
                  <a:pt x="0" y="1299972"/>
                </a:lnTo>
                <a:close/>
              </a:path>
            </a:pathLst>
          </a:custGeom>
          <a:ln w="3175">
            <a:solidFill>
              <a:srgbClr val="A21F1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47335" y="3084703"/>
            <a:ext cx="152527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600" b="1" i="1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13553" y="3539744"/>
            <a:ext cx="3054350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ally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consi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tent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with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x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ting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ti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29505" y="3795521"/>
            <a:ext cx="269748" cy="432815"/>
          </a:xfrm>
          <a:custGeom>
            <a:avLst/>
            <a:gdLst/>
            <a:ahLst/>
            <a:cxnLst/>
            <a:rect l="l" t="t" r="r" b="b"/>
            <a:pathLst>
              <a:path w="269748" h="432815">
                <a:moveTo>
                  <a:pt x="0" y="0"/>
                </a:moveTo>
                <a:lnTo>
                  <a:pt x="0" y="432815"/>
                </a:lnTo>
                <a:lnTo>
                  <a:pt x="269748" y="216407"/>
                </a:lnTo>
                <a:lnTo>
                  <a:pt x="0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29505" y="3795521"/>
            <a:ext cx="269748" cy="432815"/>
          </a:xfrm>
          <a:custGeom>
            <a:avLst/>
            <a:gdLst/>
            <a:ahLst/>
            <a:cxnLst/>
            <a:rect l="l" t="t" r="r" b="b"/>
            <a:pathLst>
              <a:path w="269748" h="432815">
                <a:moveTo>
                  <a:pt x="0" y="0"/>
                </a:moveTo>
                <a:lnTo>
                  <a:pt x="269748" y="216407"/>
                </a:lnTo>
                <a:lnTo>
                  <a:pt x="0" y="432815"/>
                </a:lnTo>
                <a:lnTo>
                  <a:pt x="0" y="0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17, 2015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7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3942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Co</a:t>
            </a:r>
            <a:r>
              <a:rPr sz="2400" b="1" i="1" spc="-10" dirty="0" smtClean="0">
                <a:latin typeface="Georgia"/>
                <a:cs typeface="Georgia"/>
              </a:rPr>
              <a:t>m</a:t>
            </a:r>
            <a:r>
              <a:rPr sz="2400" b="1" i="1" spc="-20" dirty="0" smtClean="0">
                <a:latin typeface="Georgia"/>
                <a:cs typeface="Georgia"/>
              </a:rPr>
              <a:t>pa</a:t>
            </a:r>
            <a:r>
              <a:rPr sz="2400" b="1" i="1" spc="-10" dirty="0" smtClean="0">
                <a:latin typeface="Georgia"/>
                <a:cs typeface="Georgia"/>
              </a:rPr>
              <a:t>ri</a:t>
            </a:r>
            <a:r>
              <a:rPr sz="2400" b="1" i="1" spc="-25" dirty="0" smtClean="0">
                <a:latin typeface="Georgia"/>
                <a:cs typeface="Georgia"/>
              </a:rPr>
              <a:t>s</a:t>
            </a:r>
            <a:r>
              <a:rPr sz="2400" b="1" i="1" spc="-20" dirty="0" smtClean="0">
                <a:latin typeface="Georgia"/>
                <a:cs typeface="Georgia"/>
              </a:rPr>
              <a:t>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to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exi</a:t>
            </a:r>
            <a:r>
              <a:rPr sz="2400" b="1" i="1" spc="-10" dirty="0" smtClean="0">
                <a:latin typeface="Georgia"/>
                <a:cs typeface="Georgia"/>
              </a:rPr>
              <a:t>st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guidance –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Step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#5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7116" y="1819655"/>
            <a:ext cx="7888224" cy="669036"/>
          </a:xfrm>
          <a:custGeom>
            <a:avLst/>
            <a:gdLst/>
            <a:ahLst/>
            <a:cxnLst/>
            <a:rect l="l" t="t" r="r" b="b"/>
            <a:pathLst>
              <a:path w="7888224" h="669036">
                <a:moveTo>
                  <a:pt x="0" y="669036"/>
                </a:moveTo>
                <a:lnTo>
                  <a:pt x="7888224" y="669036"/>
                </a:lnTo>
                <a:lnTo>
                  <a:pt x="7888224" y="0"/>
                </a:lnTo>
                <a:lnTo>
                  <a:pt x="0" y="0"/>
                </a:lnTo>
                <a:lnTo>
                  <a:pt x="0" y="669036"/>
                </a:lnTo>
                <a:close/>
              </a:path>
            </a:pathLst>
          </a:custGeom>
          <a:solidFill>
            <a:srgbClr val="E0301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43252" y="1904491"/>
            <a:ext cx="5693410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92885" marR="12700" indent="-1480185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Recognize 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re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enue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when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(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as)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ity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sa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es a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performance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ob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igatio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7783" y="3046476"/>
            <a:ext cx="2634996" cy="388620"/>
          </a:xfrm>
          <a:custGeom>
            <a:avLst/>
            <a:gdLst/>
            <a:ahLst/>
            <a:cxnLst/>
            <a:rect l="l" t="t" r="r" b="b"/>
            <a:pathLst>
              <a:path w="2634996" h="388620">
                <a:moveTo>
                  <a:pt x="2570226" y="0"/>
                </a:moveTo>
                <a:lnTo>
                  <a:pt x="61626" y="74"/>
                </a:lnTo>
                <a:lnTo>
                  <a:pt x="22964" y="15280"/>
                </a:lnTo>
                <a:lnTo>
                  <a:pt x="1612" y="50327"/>
                </a:lnTo>
                <a:lnTo>
                  <a:pt x="0" y="64770"/>
                </a:lnTo>
                <a:lnTo>
                  <a:pt x="74" y="326996"/>
                </a:lnTo>
                <a:lnTo>
                  <a:pt x="15293" y="365671"/>
                </a:lnTo>
                <a:lnTo>
                  <a:pt x="50339" y="387009"/>
                </a:lnTo>
                <a:lnTo>
                  <a:pt x="64770" y="388620"/>
                </a:lnTo>
                <a:lnTo>
                  <a:pt x="2573372" y="388545"/>
                </a:lnTo>
                <a:lnTo>
                  <a:pt x="2612047" y="373339"/>
                </a:lnTo>
                <a:lnTo>
                  <a:pt x="2633385" y="338292"/>
                </a:lnTo>
                <a:lnTo>
                  <a:pt x="2634996" y="323850"/>
                </a:lnTo>
                <a:lnTo>
                  <a:pt x="2634921" y="61623"/>
                </a:lnTo>
                <a:lnTo>
                  <a:pt x="2619715" y="22948"/>
                </a:lnTo>
                <a:lnTo>
                  <a:pt x="2584668" y="1610"/>
                </a:lnTo>
                <a:lnTo>
                  <a:pt x="2570226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5404" y="3377184"/>
            <a:ext cx="3875532" cy="1981200"/>
          </a:xfrm>
          <a:custGeom>
            <a:avLst/>
            <a:gdLst/>
            <a:ahLst/>
            <a:cxnLst/>
            <a:rect l="l" t="t" r="r" b="b"/>
            <a:pathLst>
              <a:path w="3875532" h="1981200">
                <a:moveTo>
                  <a:pt x="0" y="1981200"/>
                </a:moveTo>
                <a:lnTo>
                  <a:pt x="3875532" y="1981200"/>
                </a:lnTo>
                <a:lnTo>
                  <a:pt x="3875532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5404" y="3377184"/>
            <a:ext cx="3875532" cy="1981200"/>
          </a:xfrm>
          <a:custGeom>
            <a:avLst/>
            <a:gdLst/>
            <a:ahLst/>
            <a:cxnLst/>
            <a:rect l="l" t="t" r="r" b="b"/>
            <a:pathLst>
              <a:path w="3875532" h="1981200">
                <a:moveTo>
                  <a:pt x="0" y="1981200"/>
                </a:moveTo>
                <a:lnTo>
                  <a:pt x="3875532" y="1981200"/>
                </a:lnTo>
                <a:lnTo>
                  <a:pt x="3875532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2769" y="3077336"/>
            <a:ext cx="192786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x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3508" y="3517772"/>
            <a:ext cx="3281679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cog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ition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ansf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of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the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ks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ewa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ds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of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ow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ip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31435" y="3046476"/>
            <a:ext cx="2634995" cy="388620"/>
          </a:xfrm>
          <a:custGeom>
            <a:avLst/>
            <a:gdLst/>
            <a:ahLst/>
            <a:cxnLst/>
            <a:rect l="l" t="t" r="r" b="b"/>
            <a:pathLst>
              <a:path w="2634996" h="388620">
                <a:moveTo>
                  <a:pt x="2570225" y="0"/>
                </a:moveTo>
                <a:lnTo>
                  <a:pt x="61623" y="74"/>
                </a:lnTo>
                <a:lnTo>
                  <a:pt x="22948" y="15280"/>
                </a:lnTo>
                <a:lnTo>
                  <a:pt x="1610" y="50327"/>
                </a:lnTo>
                <a:lnTo>
                  <a:pt x="0" y="64770"/>
                </a:lnTo>
                <a:lnTo>
                  <a:pt x="74" y="326996"/>
                </a:lnTo>
                <a:lnTo>
                  <a:pt x="15280" y="365671"/>
                </a:lnTo>
                <a:lnTo>
                  <a:pt x="50327" y="387009"/>
                </a:lnTo>
                <a:lnTo>
                  <a:pt x="64769" y="388620"/>
                </a:lnTo>
                <a:lnTo>
                  <a:pt x="2573372" y="388545"/>
                </a:lnTo>
                <a:lnTo>
                  <a:pt x="2612047" y="373339"/>
                </a:lnTo>
                <a:lnTo>
                  <a:pt x="2633385" y="338292"/>
                </a:lnTo>
                <a:lnTo>
                  <a:pt x="2634995" y="323850"/>
                </a:lnTo>
                <a:lnTo>
                  <a:pt x="2634921" y="61623"/>
                </a:lnTo>
                <a:lnTo>
                  <a:pt x="2619715" y="22948"/>
                </a:lnTo>
                <a:lnTo>
                  <a:pt x="2584668" y="1610"/>
                </a:lnTo>
                <a:lnTo>
                  <a:pt x="2570225" y="0"/>
                </a:lnTo>
                <a:close/>
              </a:path>
            </a:pathLst>
          </a:custGeom>
          <a:solidFill>
            <a:srgbClr val="E0301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39055" y="3377184"/>
            <a:ext cx="3825240" cy="1981200"/>
          </a:xfrm>
          <a:custGeom>
            <a:avLst/>
            <a:gdLst/>
            <a:ahLst/>
            <a:cxnLst/>
            <a:rect l="l" t="t" r="r" b="b"/>
            <a:pathLst>
              <a:path w="3825240" h="1981200">
                <a:moveTo>
                  <a:pt x="0" y="1981200"/>
                </a:moveTo>
                <a:lnTo>
                  <a:pt x="3825240" y="1981200"/>
                </a:lnTo>
                <a:lnTo>
                  <a:pt x="382524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39055" y="3377184"/>
            <a:ext cx="3825240" cy="1981200"/>
          </a:xfrm>
          <a:custGeom>
            <a:avLst/>
            <a:gdLst/>
            <a:ahLst/>
            <a:cxnLst/>
            <a:rect l="l" t="t" r="r" b="b"/>
            <a:pathLst>
              <a:path w="3825240" h="1981200">
                <a:moveTo>
                  <a:pt x="0" y="1981200"/>
                </a:moveTo>
                <a:lnTo>
                  <a:pt x="3825240" y="1981200"/>
                </a:lnTo>
                <a:lnTo>
                  <a:pt x="382524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ln w="3175">
            <a:solidFill>
              <a:srgbClr val="DF2F1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47335" y="3077336"/>
            <a:ext cx="152527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600" b="1" i="1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13553" y="3517772"/>
            <a:ext cx="3531870" cy="1627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venue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nized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w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as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cont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ol of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od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vi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ansf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the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tom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1200"/>
              </a:lnSpc>
              <a:spcBef>
                <a:spcPts val="2"/>
              </a:spcBef>
              <a:spcAft>
                <a:spcPts val="0"/>
              </a:spcAft>
            </a:pPr>
            <a:endParaRPr sz="1200" dirty="0">
              <a:solidFill>
                <a:prstClr val="black"/>
              </a:solidFill>
              <a:latin typeface="Calibri"/>
            </a:endParaRPr>
          </a:p>
          <a:p>
            <a:pPr marL="12700" marR="43180" fontAlgn="auto">
              <a:spcBef>
                <a:spcPts val="0"/>
              </a:spcBef>
              <a:spcAft>
                <a:spcPts val="0"/>
              </a:spcAft>
            </a:pP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ite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ia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id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ntified</a:t>
            </a:r>
            <a:r>
              <a:rPr sz="1600" spc="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for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ing w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er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pe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mance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obligation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is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atis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ied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at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point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time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over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time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29505" y="4126229"/>
            <a:ext cx="269748" cy="432815"/>
          </a:xfrm>
          <a:custGeom>
            <a:avLst/>
            <a:gdLst/>
            <a:ahLst/>
            <a:cxnLst/>
            <a:rect l="l" t="t" r="r" b="b"/>
            <a:pathLst>
              <a:path w="269748" h="432815">
                <a:moveTo>
                  <a:pt x="0" y="0"/>
                </a:moveTo>
                <a:lnTo>
                  <a:pt x="0" y="432816"/>
                </a:lnTo>
                <a:lnTo>
                  <a:pt x="269748" y="216408"/>
                </a:lnTo>
                <a:lnTo>
                  <a:pt x="0" y="0"/>
                </a:lnTo>
                <a:close/>
              </a:path>
            </a:pathLst>
          </a:custGeom>
          <a:solidFill>
            <a:srgbClr val="DF2F1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29505" y="4126229"/>
            <a:ext cx="269748" cy="432815"/>
          </a:xfrm>
          <a:custGeom>
            <a:avLst/>
            <a:gdLst/>
            <a:ahLst/>
            <a:cxnLst/>
            <a:rect l="l" t="t" r="r" b="b"/>
            <a:pathLst>
              <a:path w="269748" h="432815">
                <a:moveTo>
                  <a:pt x="0" y="0"/>
                </a:moveTo>
                <a:lnTo>
                  <a:pt x="269748" y="216408"/>
                </a:lnTo>
                <a:lnTo>
                  <a:pt x="0" y="432816"/>
                </a:lnTo>
                <a:lnTo>
                  <a:pt x="0" y="0"/>
                </a:lnTo>
                <a:close/>
              </a:path>
            </a:pathLst>
          </a:custGeom>
          <a:solidFill>
            <a:srgbClr val="E0301E"/>
          </a:solidFill>
          <a:ln w="1981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8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Co</a:t>
            </a:r>
            <a:r>
              <a:rPr sz="2400" b="1" i="1" spc="-10" dirty="0" smtClean="0">
                <a:latin typeface="Georgia"/>
                <a:cs typeface="Georgia"/>
              </a:rPr>
              <a:t>m</a:t>
            </a:r>
            <a:r>
              <a:rPr sz="2400" b="1" i="1" spc="-20" dirty="0" smtClean="0">
                <a:latin typeface="Georgia"/>
                <a:cs typeface="Georgia"/>
              </a:rPr>
              <a:t>pa</a:t>
            </a:r>
            <a:r>
              <a:rPr sz="2400" b="1" i="1" spc="-10" dirty="0" smtClean="0">
                <a:latin typeface="Georgia"/>
                <a:cs typeface="Georgia"/>
              </a:rPr>
              <a:t>ri</a:t>
            </a:r>
            <a:r>
              <a:rPr sz="2400" b="1" i="1" spc="-25" dirty="0" smtClean="0">
                <a:latin typeface="Georgia"/>
                <a:cs typeface="Georgia"/>
              </a:rPr>
              <a:t>s</a:t>
            </a:r>
            <a:r>
              <a:rPr sz="2400" b="1" i="1" spc="-20" dirty="0" smtClean="0">
                <a:latin typeface="Georgia"/>
                <a:cs typeface="Georgia"/>
              </a:rPr>
              <a:t>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to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exi</a:t>
            </a:r>
            <a:r>
              <a:rPr sz="2400" b="1" i="1" spc="-10" dirty="0" smtClean="0">
                <a:latin typeface="Georgia"/>
                <a:cs typeface="Georgia"/>
              </a:rPr>
              <a:t>st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guidance </a:t>
            </a:r>
            <a:r>
              <a:rPr sz="2400" b="1" i="1" spc="-10" dirty="0" smtClean="0">
                <a:latin typeface="Georgia"/>
                <a:cs typeface="Georgia"/>
              </a:rPr>
              <a:t>-</a:t>
            </a:r>
            <a:r>
              <a:rPr sz="2400" b="1" i="1" spc="1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Oth</a:t>
            </a:r>
            <a:r>
              <a:rPr sz="2400" b="1" i="1" spc="-15" dirty="0" smtClean="0">
                <a:latin typeface="Georgia"/>
                <a:cs typeface="Georgia"/>
              </a:rPr>
              <a:t>er</a:t>
            </a:r>
            <a:endParaRPr sz="2400" dirty="0">
              <a:latin typeface="Georgia"/>
              <a:cs typeface="Georgia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33400" y="1278320"/>
            <a:ext cx="7917179" cy="4202685"/>
            <a:chOff x="547116" y="1781555"/>
            <a:chExt cx="7917179" cy="4202685"/>
          </a:xfrm>
        </p:grpSpPr>
        <p:sp>
          <p:nvSpPr>
            <p:cNvPr id="3" name="object 3"/>
            <p:cNvSpPr/>
            <p:nvPr/>
          </p:nvSpPr>
          <p:spPr>
            <a:xfrm>
              <a:off x="547116" y="1781555"/>
              <a:ext cx="7888224" cy="617220"/>
            </a:xfrm>
            <a:custGeom>
              <a:avLst/>
              <a:gdLst/>
              <a:ahLst/>
              <a:cxnLst/>
              <a:rect l="l" t="t" r="r" b="b"/>
              <a:pathLst>
                <a:path w="7888224" h="617220">
                  <a:moveTo>
                    <a:pt x="0" y="617220"/>
                  </a:moveTo>
                  <a:lnTo>
                    <a:pt x="7888224" y="617220"/>
                  </a:lnTo>
                  <a:lnTo>
                    <a:pt x="7888224" y="0"/>
                  </a:lnTo>
                  <a:lnTo>
                    <a:pt x="0" y="0"/>
                  </a:lnTo>
                  <a:lnTo>
                    <a:pt x="0" y="6172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dirty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2920745" y="2000758"/>
              <a:ext cx="3141345" cy="25527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fontAlgn="auto">
                <a:spcBef>
                  <a:spcPts val="0"/>
                </a:spcBef>
                <a:spcAft>
                  <a:spcPts val="0"/>
                </a:spcAft>
              </a:pPr>
              <a:r>
                <a:rPr sz="1600" b="1" i="1" spc="-15" dirty="0" smtClean="0">
                  <a:solidFill>
                    <a:srgbClr val="FFFFFF"/>
                  </a:solidFill>
                  <a:latin typeface="Georgia"/>
                  <a:cs typeface="Georgia"/>
                </a:rPr>
                <a:t>O</a:t>
              </a:r>
              <a:r>
                <a:rPr sz="1600" b="1" i="1" spc="-20" dirty="0" smtClean="0">
                  <a:solidFill>
                    <a:srgbClr val="FFFFFF"/>
                  </a:solidFill>
                  <a:latin typeface="Georgia"/>
                  <a:cs typeface="Georgia"/>
                </a:rPr>
                <a:t>t</a:t>
              </a:r>
              <a:r>
                <a:rPr sz="1600" b="1" i="1" spc="-10" dirty="0" smtClean="0">
                  <a:solidFill>
                    <a:srgbClr val="FFFFFF"/>
                  </a:solidFill>
                  <a:latin typeface="Georgia"/>
                  <a:cs typeface="Georgia"/>
                </a:rPr>
                <a:t>her</a:t>
              </a:r>
              <a:r>
                <a:rPr sz="1600" b="1" i="1" spc="-5" dirty="0" smtClean="0">
                  <a:solidFill>
                    <a:srgbClr val="FFFFFF"/>
                  </a:solidFill>
                  <a:latin typeface="Georgia"/>
                  <a:cs typeface="Georgia"/>
                </a:rPr>
                <a:t> </a:t>
              </a:r>
              <a:r>
                <a:rPr sz="1600" b="1" i="1" spc="-10" dirty="0" smtClean="0">
                  <a:solidFill>
                    <a:srgbClr val="FFFFFF"/>
                  </a:solidFill>
                  <a:latin typeface="Georgia"/>
                  <a:cs typeface="Georgia"/>
                </a:rPr>
                <a:t>aspec</a:t>
              </a:r>
              <a:r>
                <a:rPr sz="1600" b="1" i="1" spc="-20" dirty="0" smtClean="0">
                  <a:solidFill>
                    <a:srgbClr val="FFFFFF"/>
                  </a:solidFill>
                  <a:latin typeface="Georgia"/>
                  <a:cs typeface="Georgia"/>
                </a:rPr>
                <a:t>t</a:t>
              </a:r>
              <a:r>
                <a:rPr sz="1600" b="1" i="1" spc="-10" dirty="0" smtClean="0">
                  <a:solidFill>
                    <a:srgbClr val="FFFFFF"/>
                  </a:solidFill>
                  <a:latin typeface="Georgia"/>
                  <a:cs typeface="Georgia"/>
                </a:rPr>
                <a:t>s</a:t>
              </a:r>
              <a:r>
                <a:rPr sz="1600" b="1" i="1" spc="25" dirty="0" smtClean="0">
                  <a:solidFill>
                    <a:srgbClr val="FFFFFF"/>
                  </a:solidFill>
                  <a:latin typeface="Georgia"/>
                  <a:cs typeface="Georgia"/>
                </a:rPr>
                <a:t> </a:t>
              </a:r>
              <a:r>
                <a:rPr sz="1600" b="1" i="1" spc="-10" dirty="0" smtClean="0">
                  <a:solidFill>
                    <a:srgbClr val="FFFFFF"/>
                  </a:solidFill>
                  <a:latin typeface="Georgia"/>
                  <a:cs typeface="Georgia"/>
                </a:rPr>
                <a:t>of </a:t>
              </a:r>
              <a:r>
                <a:rPr sz="1600" b="1" i="1" spc="-15" dirty="0" smtClean="0">
                  <a:solidFill>
                    <a:srgbClr val="FFFFFF"/>
                  </a:solidFill>
                  <a:latin typeface="Georgia"/>
                  <a:cs typeface="Georgia"/>
                </a:rPr>
                <a:t>t</a:t>
              </a:r>
              <a:r>
                <a:rPr sz="1600" b="1" i="1" spc="-10" dirty="0" smtClean="0">
                  <a:solidFill>
                    <a:srgbClr val="FFFFFF"/>
                  </a:solidFill>
                  <a:latin typeface="Georgia"/>
                  <a:cs typeface="Georgia"/>
                </a:rPr>
                <a:t>he</a:t>
              </a:r>
              <a:r>
                <a:rPr sz="1600" b="1" i="1" spc="-5" dirty="0" smtClean="0">
                  <a:solidFill>
                    <a:srgbClr val="FFFFFF"/>
                  </a:solidFill>
                  <a:latin typeface="Georgia"/>
                  <a:cs typeface="Georgia"/>
                </a:rPr>
                <a:t> s</a:t>
              </a:r>
              <a:r>
                <a:rPr sz="1600" b="1" i="1" spc="-15" dirty="0" smtClean="0">
                  <a:solidFill>
                    <a:srgbClr val="FFFFFF"/>
                  </a:solidFill>
                  <a:latin typeface="Georgia"/>
                  <a:cs typeface="Georgia"/>
                </a:rPr>
                <a:t>tandard</a:t>
              </a:r>
              <a:endParaRPr sz="1600" dirty="0">
                <a:solidFill>
                  <a:prstClr val="black"/>
                </a:solidFill>
                <a:latin typeface="Georgia"/>
                <a:cs typeface="Georgia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57783" y="2511044"/>
              <a:ext cx="7906512" cy="3473196"/>
              <a:chOff x="557783" y="2980944"/>
              <a:chExt cx="7906512" cy="3473196"/>
            </a:xfrm>
          </p:grpSpPr>
          <p:sp>
            <p:nvSpPr>
              <p:cNvPr id="5" name="object 5"/>
              <p:cNvSpPr/>
              <p:nvPr/>
            </p:nvSpPr>
            <p:spPr>
              <a:xfrm>
                <a:off x="565404" y="4512564"/>
                <a:ext cx="3875532" cy="897636"/>
              </a:xfrm>
              <a:custGeom>
                <a:avLst/>
                <a:gdLst/>
                <a:ahLst/>
                <a:cxnLst/>
                <a:rect l="l" t="t" r="r" b="b"/>
                <a:pathLst>
                  <a:path w="3875532" h="897636">
                    <a:moveTo>
                      <a:pt x="0" y="897636"/>
                    </a:moveTo>
                    <a:lnTo>
                      <a:pt x="3875532" y="897636"/>
                    </a:lnTo>
                    <a:lnTo>
                      <a:pt x="3875532" y="0"/>
                    </a:lnTo>
                    <a:lnTo>
                      <a:pt x="0" y="0"/>
                    </a:lnTo>
                    <a:lnTo>
                      <a:pt x="0" y="897636"/>
                    </a:lnTo>
                    <a:close/>
                  </a:path>
                </a:pathLst>
              </a:custGeom>
              <a:ln w="3175">
                <a:solidFill>
                  <a:srgbClr val="BEBEBE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4639055" y="4512564"/>
                <a:ext cx="3825240" cy="905256"/>
              </a:xfrm>
              <a:custGeom>
                <a:avLst/>
                <a:gdLst/>
                <a:ahLst/>
                <a:cxnLst/>
                <a:rect l="l" t="t" r="r" b="b"/>
                <a:pathLst>
                  <a:path w="3825240" h="905255">
                    <a:moveTo>
                      <a:pt x="0" y="905256"/>
                    </a:moveTo>
                    <a:lnTo>
                      <a:pt x="3825240" y="905256"/>
                    </a:lnTo>
                    <a:lnTo>
                      <a:pt x="3825240" y="0"/>
                    </a:lnTo>
                    <a:lnTo>
                      <a:pt x="0" y="0"/>
                    </a:lnTo>
                    <a:lnTo>
                      <a:pt x="0" y="905256"/>
                    </a:lnTo>
                    <a:close/>
                  </a:path>
                </a:pathLst>
              </a:custGeom>
              <a:ln w="3175">
                <a:solidFill>
                  <a:srgbClr val="7E7E7E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557783" y="2980944"/>
                <a:ext cx="2634996" cy="388619"/>
              </a:xfrm>
              <a:custGeom>
                <a:avLst/>
                <a:gdLst/>
                <a:ahLst/>
                <a:cxnLst/>
                <a:rect l="l" t="t" r="r" b="b"/>
                <a:pathLst>
                  <a:path w="2634996" h="388619">
                    <a:moveTo>
                      <a:pt x="2570226" y="0"/>
                    </a:moveTo>
                    <a:lnTo>
                      <a:pt x="61626" y="74"/>
                    </a:lnTo>
                    <a:lnTo>
                      <a:pt x="22964" y="15280"/>
                    </a:lnTo>
                    <a:lnTo>
                      <a:pt x="1612" y="50327"/>
                    </a:lnTo>
                    <a:lnTo>
                      <a:pt x="0" y="64769"/>
                    </a:lnTo>
                    <a:lnTo>
                      <a:pt x="74" y="326996"/>
                    </a:lnTo>
                    <a:lnTo>
                      <a:pt x="15293" y="365671"/>
                    </a:lnTo>
                    <a:lnTo>
                      <a:pt x="50339" y="387009"/>
                    </a:lnTo>
                    <a:lnTo>
                      <a:pt x="64770" y="388619"/>
                    </a:lnTo>
                    <a:lnTo>
                      <a:pt x="2573372" y="388545"/>
                    </a:lnTo>
                    <a:lnTo>
                      <a:pt x="2612047" y="373339"/>
                    </a:lnTo>
                    <a:lnTo>
                      <a:pt x="2633385" y="338292"/>
                    </a:lnTo>
                    <a:lnTo>
                      <a:pt x="2634996" y="323850"/>
                    </a:lnTo>
                    <a:lnTo>
                      <a:pt x="2634921" y="61623"/>
                    </a:lnTo>
                    <a:lnTo>
                      <a:pt x="2619715" y="22948"/>
                    </a:lnTo>
                    <a:lnTo>
                      <a:pt x="2584668" y="1610"/>
                    </a:lnTo>
                    <a:lnTo>
                      <a:pt x="2570226" y="0"/>
                    </a:lnTo>
                    <a:close/>
                  </a:path>
                </a:pathLst>
              </a:custGeom>
              <a:solidFill>
                <a:srgbClr val="BEBEBE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565404" y="3310128"/>
                <a:ext cx="3875532" cy="1065276"/>
              </a:xfrm>
              <a:custGeom>
                <a:avLst/>
                <a:gdLst/>
                <a:ahLst/>
                <a:cxnLst/>
                <a:rect l="l" t="t" r="r" b="b"/>
                <a:pathLst>
                  <a:path w="3875532" h="1065276">
                    <a:moveTo>
                      <a:pt x="0" y="1065276"/>
                    </a:moveTo>
                    <a:lnTo>
                      <a:pt x="3875532" y="1065276"/>
                    </a:lnTo>
                    <a:lnTo>
                      <a:pt x="3875532" y="0"/>
                    </a:lnTo>
                    <a:lnTo>
                      <a:pt x="0" y="0"/>
                    </a:lnTo>
                    <a:lnTo>
                      <a:pt x="0" y="106527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" name="object 9"/>
              <p:cNvSpPr/>
              <p:nvPr/>
            </p:nvSpPr>
            <p:spPr>
              <a:xfrm>
                <a:off x="565404" y="3310128"/>
                <a:ext cx="3875532" cy="1065276"/>
              </a:xfrm>
              <a:custGeom>
                <a:avLst/>
                <a:gdLst/>
                <a:ahLst/>
                <a:cxnLst/>
                <a:rect l="l" t="t" r="r" b="b"/>
                <a:pathLst>
                  <a:path w="3875532" h="1065276">
                    <a:moveTo>
                      <a:pt x="0" y="1065276"/>
                    </a:moveTo>
                    <a:lnTo>
                      <a:pt x="3875532" y="1065276"/>
                    </a:lnTo>
                    <a:lnTo>
                      <a:pt x="3875532" y="0"/>
                    </a:lnTo>
                    <a:lnTo>
                      <a:pt x="0" y="0"/>
                    </a:lnTo>
                    <a:lnTo>
                      <a:pt x="0" y="1065276"/>
                    </a:lnTo>
                    <a:close/>
                  </a:path>
                </a:pathLst>
              </a:custGeom>
              <a:ln w="3175">
                <a:solidFill>
                  <a:srgbClr val="BEBEBE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" name="object 10"/>
              <p:cNvSpPr txBox="1"/>
              <p:nvPr/>
            </p:nvSpPr>
            <p:spPr>
              <a:xfrm>
                <a:off x="772769" y="3011170"/>
                <a:ext cx="1927860" cy="25527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b="1" i="1" spc="-1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E</a:t>
                </a:r>
                <a:r>
                  <a:rPr sz="1600" b="1" i="1" spc="-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x</a:t>
                </a:r>
                <a:r>
                  <a:rPr sz="1600" b="1" i="1" spc="-10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i</a:t>
                </a:r>
                <a:r>
                  <a:rPr sz="1600" b="1" i="1" spc="-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s</a:t>
                </a:r>
                <a:r>
                  <a:rPr sz="1600" b="1" i="1" spc="-1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t</a:t>
                </a:r>
                <a:r>
                  <a:rPr sz="1600" b="1" i="1" spc="-10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in</a:t>
                </a:r>
                <a:r>
                  <a:rPr sz="1600" b="1" i="1" spc="-1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g</a:t>
                </a:r>
                <a:r>
                  <a:rPr sz="1600" b="1" i="1" spc="-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 </a:t>
                </a:r>
                <a:r>
                  <a:rPr sz="1600" b="1" i="1" spc="-10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guidance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11" name="object 11"/>
              <p:cNvSpPr txBox="1"/>
              <p:nvPr/>
            </p:nvSpPr>
            <p:spPr>
              <a:xfrm>
                <a:off x="743508" y="3451605"/>
                <a:ext cx="3131185" cy="49910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Dive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ity</a:t>
                </a:r>
                <a:r>
                  <a:rPr sz="1600" spc="4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in</a:t>
                </a:r>
                <a:r>
                  <a:rPr sz="1600" spc="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g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nition</a:t>
                </a:r>
                <a:r>
                  <a:rPr sz="1600" spc="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of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ev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n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l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at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d</a:t>
                </a:r>
                <a:r>
                  <a:rPr sz="1600" spc="3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to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li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en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es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12" name="object 12"/>
              <p:cNvSpPr/>
              <p:nvPr/>
            </p:nvSpPr>
            <p:spPr>
              <a:xfrm>
                <a:off x="4631435" y="2980944"/>
                <a:ext cx="2634995" cy="388619"/>
              </a:xfrm>
              <a:custGeom>
                <a:avLst/>
                <a:gdLst/>
                <a:ahLst/>
                <a:cxnLst/>
                <a:rect l="l" t="t" r="r" b="b"/>
                <a:pathLst>
                  <a:path w="2634996" h="388619">
                    <a:moveTo>
                      <a:pt x="2570225" y="0"/>
                    </a:moveTo>
                    <a:lnTo>
                      <a:pt x="61623" y="74"/>
                    </a:lnTo>
                    <a:lnTo>
                      <a:pt x="22948" y="15280"/>
                    </a:lnTo>
                    <a:lnTo>
                      <a:pt x="1610" y="50327"/>
                    </a:lnTo>
                    <a:lnTo>
                      <a:pt x="0" y="64769"/>
                    </a:lnTo>
                    <a:lnTo>
                      <a:pt x="74" y="326996"/>
                    </a:lnTo>
                    <a:lnTo>
                      <a:pt x="15280" y="365671"/>
                    </a:lnTo>
                    <a:lnTo>
                      <a:pt x="50327" y="387009"/>
                    </a:lnTo>
                    <a:lnTo>
                      <a:pt x="64769" y="388619"/>
                    </a:lnTo>
                    <a:lnTo>
                      <a:pt x="2573372" y="388545"/>
                    </a:lnTo>
                    <a:lnTo>
                      <a:pt x="2612047" y="373339"/>
                    </a:lnTo>
                    <a:lnTo>
                      <a:pt x="2633385" y="338292"/>
                    </a:lnTo>
                    <a:lnTo>
                      <a:pt x="2634995" y="323850"/>
                    </a:lnTo>
                    <a:lnTo>
                      <a:pt x="2634921" y="61623"/>
                    </a:lnTo>
                    <a:lnTo>
                      <a:pt x="2619715" y="22948"/>
                    </a:lnTo>
                    <a:lnTo>
                      <a:pt x="2584668" y="1610"/>
                    </a:lnTo>
                    <a:lnTo>
                      <a:pt x="2570225" y="0"/>
                    </a:lnTo>
                    <a:close/>
                  </a:path>
                </a:pathLst>
              </a:custGeom>
              <a:solidFill>
                <a:srgbClr val="7E7E7E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" name="object 13"/>
              <p:cNvSpPr/>
              <p:nvPr/>
            </p:nvSpPr>
            <p:spPr>
              <a:xfrm>
                <a:off x="4639055" y="3310128"/>
                <a:ext cx="3825240" cy="1057656"/>
              </a:xfrm>
              <a:custGeom>
                <a:avLst/>
                <a:gdLst/>
                <a:ahLst/>
                <a:cxnLst/>
                <a:rect l="l" t="t" r="r" b="b"/>
                <a:pathLst>
                  <a:path w="3825240" h="1057655">
                    <a:moveTo>
                      <a:pt x="0" y="1057656"/>
                    </a:moveTo>
                    <a:lnTo>
                      <a:pt x="3825240" y="1057656"/>
                    </a:lnTo>
                    <a:lnTo>
                      <a:pt x="3825240" y="0"/>
                    </a:lnTo>
                    <a:lnTo>
                      <a:pt x="0" y="0"/>
                    </a:lnTo>
                    <a:lnTo>
                      <a:pt x="0" y="105765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4" name="object 14"/>
              <p:cNvSpPr/>
              <p:nvPr/>
            </p:nvSpPr>
            <p:spPr>
              <a:xfrm>
                <a:off x="4639055" y="3310128"/>
                <a:ext cx="3825240" cy="1057656"/>
              </a:xfrm>
              <a:custGeom>
                <a:avLst/>
                <a:gdLst/>
                <a:ahLst/>
                <a:cxnLst/>
                <a:rect l="l" t="t" r="r" b="b"/>
                <a:pathLst>
                  <a:path w="3825240" h="1057655">
                    <a:moveTo>
                      <a:pt x="0" y="1057656"/>
                    </a:moveTo>
                    <a:lnTo>
                      <a:pt x="3825240" y="1057656"/>
                    </a:lnTo>
                    <a:lnTo>
                      <a:pt x="3825240" y="0"/>
                    </a:lnTo>
                    <a:lnTo>
                      <a:pt x="0" y="0"/>
                    </a:lnTo>
                    <a:lnTo>
                      <a:pt x="0" y="1057656"/>
                    </a:lnTo>
                    <a:close/>
                  </a:path>
                </a:pathLst>
              </a:custGeom>
              <a:ln w="3175">
                <a:solidFill>
                  <a:srgbClr val="7E7E7E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5" name="object 15"/>
              <p:cNvSpPr txBox="1"/>
              <p:nvPr/>
            </p:nvSpPr>
            <p:spPr>
              <a:xfrm>
                <a:off x="4847335" y="3011170"/>
                <a:ext cx="1525270" cy="25527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b="1" i="1" spc="-1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N</a:t>
                </a:r>
                <a:r>
                  <a:rPr sz="1600" b="1" i="1" spc="-20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e</a:t>
                </a:r>
                <a:r>
                  <a:rPr sz="1600" b="1" i="1" spc="-15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w</a:t>
                </a:r>
                <a:r>
                  <a:rPr sz="1600" b="1" i="1" spc="20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 </a:t>
                </a:r>
                <a:r>
                  <a:rPr sz="1600" b="1" i="1" spc="-10" dirty="0" smtClean="0">
                    <a:solidFill>
                      <a:srgbClr val="FFFFFF"/>
                    </a:solidFill>
                    <a:latin typeface="Georgia"/>
                    <a:cs typeface="Georgia"/>
                  </a:rPr>
                  <a:t>guidance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16" name="object 16"/>
              <p:cNvSpPr txBox="1"/>
              <p:nvPr/>
            </p:nvSpPr>
            <p:spPr>
              <a:xfrm>
                <a:off x="4784216" y="3451362"/>
                <a:ext cx="3491865" cy="74358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marR="12700" fontAlgn="auto">
                  <a:lnSpc>
                    <a:spcPct val="100099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G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uidance</a:t>
                </a:r>
                <a:r>
                  <a:rPr sz="1600" spc="4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p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ovided</a:t>
                </a:r>
                <a:r>
                  <a:rPr sz="1600" spc="4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to a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wh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th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li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en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ognized</a:t>
                </a:r>
                <a:r>
                  <a:rPr sz="1600" spc="3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at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point</a:t>
                </a:r>
                <a:r>
                  <a:rPr sz="1600" spc="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in</a:t>
                </a:r>
                <a:r>
                  <a:rPr sz="1600" spc="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time</a:t>
                </a:r>
                <a:r>
                  <a:rPr sz="1600" spc="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or over</a:t>
                </a:r>
                <a:r>
                  <a:rPr sz="1600" spc="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time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17" name="object 17"/>
              <p:cNvSpPr txBox="1"/>
              <p:nvPr/>
            </p:nvSpPr>
            <p:spPr>
              <a:xfrm>
                <a:off x="743508" y="4687061"/>
                <a:ext cx="2934970" cy="49910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q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ed</a:t>
                </a:r>
                <a:r>
                  <a:rPr sz="1600" spc="4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d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lo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es</a:t>
                </a:r>
                <a:r>
                  <a:rPr sz="1600" spc="4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et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fo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th</a:t>
                </a:r>
                <a:r>
                  <a:rPr sz="1600" spc="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in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ASC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605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18" name="object 18"/>
              <p:cNvSpPr txBox="1"/>
              <p:nvPr/>
            </p:nvSpPr>
            <p:spPr>
              <a:xfrm>
                <a:off x="4791583" y="4647692"/>
                <a:ext cx="2917190" cy="49910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marR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Mo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x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tensive</a:t>
                </a:r>
                <a:r>
                  <a:rPr sz="1600" spc="3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q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uantitative</a:t>
                </a:r>
                <a:r>
                  <a:rPr sz="1600" spc="5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and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q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ualitative</a:t>
                </a:r>
                <a:r>
                  <a:rPr sz="1600" spc="5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di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l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osures</a:t>
                </a:r>
                <a:r>
                  <a:rPr sz="1600" spc="4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q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ed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4429505" y="3626358"/>
                <a:ext cx="269748" cy="434340"/>
              </a:xfrm>
              <a:custGeom>
                <a:avLst/>
                <a:gdLst/>
                <a:ahLst/>
                <a:cxnLst/>
                <a:rect l="l" t="t" r="r" b="b"/>
                <a:pathLst>
                  <a:path w="269748" h="434340">
                    <a:moveTo>
                      <a:pt x="0" y="0"/>
                    </a:moveTo>
                    <a:lnTo>
                      <a:pt x="0" y="434340"/>
                    </a:lnTo>
                    <a:lnTo>
                      <a:pt x="269748" y="2171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0" name="object 20"/>
              <p:cNvSpPr/>
              <p:nvPr/>
            </p:nvSpPr>
            <p:spPr>
              <a:xfrm>
                <a:off x="4429505" y="3626358"/>
                <a:ext cx="269748" cy="434340"/>
              </a:xfrm>
              <a:custGeom>
                <a:avLst/>
                <a:gdLst/>
                <a:ahLst/>
                <a:cxnLst/>
                <a:rect l="l" t="t" r="r" b="b"/>
                <a:pathLst>
                  <a:path w="269748" h="434340">
                    <a:moveTo>
                      <a:pt x="0" y="0"/>
                    </a:moveTo>
                    <a:lnTo>
                      <a:pt x="269748" y="217170"/>
                    </a:lnTo>
                    <a:lnTo>
                      <a:pt x="0" y="434340"/>
                    </a:lnTo>
                    <a:lnTo>
                      <a:pt x="0" y="0"/>
                    </a:lnTo>
                    <a:close/>
                  </a:path>
                </a:pathLst>
              </a:custGeom>
              <a:ln w="19812">
                <a:solidFill>
                  <a:srgbClr val="FFFFFF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1" name="object 21"/>
              <p:cNvSpPr/>
              <p:nvPr/>
            </p:nvSpPr>
            <p:spPr>
              <a:xfrm>
                <a:off x="4429505" y="4752594"/>
                <a:ext cx="269748" cy="432816"/>
              </a:xfrm>
              <a:custGeom>
                <a:avLst/>
                <a:gdLst/>
                <a:ahLst/>
                <a:cxnLst/>
                <a:rect l="l" t="t" r="r" b="b"/>
                <a:pathLst>
                  <a:path w="269748" h="432816">
                    <a:moveTo>
                      <a:pt x="0" y="0"/>
                    </a:moveTo>
                    <a:lnTo>
                      <a:pt x="0" y="432815"/>
                    </a:lnTo>
                    <a:lnTo>
                      <a:pt x="269748" y="2164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2" name="object 22"/>
              <p:cNvSpPr/>
              <p:nvPr/>
            </p:nvSpPr>
            <p:spPr>
              <a:xfrm>
                <a:off x="4429505" y="4752594"/>
                <a:ext cx="269748" cy="432816"/>
              </a:xfrm>
              <a:custGeom>
                <a:avLst/>
                <a:gdLst/>
                <a:ahLst/>
                <a:cxnLst/>
                <a:rect l="l" t="t" r="r" b="b"/>
                <a:pathLst>
                  <a:path w="269748" h="432816">
                    <a:moveTo>
                      <a:pt x="0" y="0"/>
                    </a:moveTo>
                    <a:lnTo>
                      <a:pt x="269748" y="216407"/>
                    </a:lnTo>
                    <a:lnTo>
                      <a:pt x="0" y="432815"/>
                    </a:lnTo>
                    <a:lnTo>
                      <a:pt x="0" y="0"/>
                    </a:lnTo>
                    <a:close/>
                  </a:path>
                </a:pathLst>
              </a:custGeom>
              <a:ln w="19812">
                <a:solidFill>
                  <a:srgbClr val="FFFFFF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3" name="object 23"/>
              <p:cNvSpPr/>
              <p:nvPr/>
            </p:nvSpPr>
            <p:spPr>
              <a:xfrm>
                <a:off x="565404" y="5548884"/>
                <a:ext cx="3875532" cy="897636"/>
              </a:xfrm>
              <a:custGeom>
                <a:avLst/>
                <a:gdLst/>
                <a:ahLst/>
                <a:cxnLst/>
                <a:rect l="l" t="t" r="r" b="b"/>
                <a:pathLst>
                  <a:path w="3875532" h="897636">
                    <a:moveTo>
                      <a:pt x="0" y="897636"/>
                    </a:moveTo>
                    <a:lnTo>
                      <a:pt x="3875532" y="897636"/>
                    </a:lnTo>
                    <a:lnTo>
                      <a:pt x="3875532" y="0"/>
                    </a:lnTo>
                    <a:lnTo>
                      <a:pt x="0" y="0"/>
                    </a:lnTo>
                    <a:lnTo>
                      <a:pt x="0" y="897636"/>
                    </a:lnTo>
                    <a:close/>
                  </a:path>
                </a:pathLst>
              </a:custGeom>
              <a:ln w="3175">
                <a:solidFill>
                  <a:srgbClr val="BEBEBE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4" name="object 24"/>
              <p:cNvSpPr/>
              <p:nvPr/>
            </p:nvSpPr>
            <p:spPr>
              <a:xfrm>
                <a:off x="4639055" y="5548884"/>
                <a:ext cx="3825240" cy="905256"/>
              </a:xfrm>
              <a:custGeom>
                <a:avLst/>
                <a:gdLst/>
                <a:ahLst/>
                <a:cxnLst/>
                <a:rect l="l" t="t" r="r" b="b"/>
                <a:pathLst>
                  <a:path w="3825240" h="905255">
                    <a:moveTo>
                      <a:pt x="0" y="905255"/>
                    </a:moveTo>
                    <a:lnTo>
                      <a:pt x="3825240" y="905255"/>
                    </a:lnTo>
                    <a:lnTo>
                      <a:pt x="3825240" y="0"/>
                    </a:lnTo>
                    <a:lnTo>
                      <a:pt x="0" y="0"/>
                    </a:lnTo>
                    <a:lnTo>
                      <a:pt x="0" y="905255"/>
                    </a:lnTo>
                    <a:close/>
                  </a:path>
                </a:pathLst>
              </a:custGeom>
              <a:ln w="3175">
                <a:solidFill>
                  <a:srgbClr val="7E7E7E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5" name="object 25"/>
              <p:cNvSpPr txBox="1"/>
              <p:nvPr/>
            </p:nvSpPr>
            <p:spPr>
              <a:xfrm>
                <a:off x="743508" y="5723940"/>
                <a:ext cx="3228340" cy="49910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marR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Little</a:t>
                </a:r>
                <a:r>
                  <a:rPr sz="1600" spc="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g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idance</a:t>
                </a:r>
                <a:r>
                  <a:rPr sz="1600" spc="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on</a:t>
                </a:r>
                <a:r>
                  <a:rPr sz="1600" spc="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counting</a:t>
                </a:r>
                <a:r>
                  <a:rPr sz="1600" spc="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for co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ts o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u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tsi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d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of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cont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counting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26" name="object 26"/>
              <p:cNvSpPr txBox="1"/>
              <p:nvPr/>
            </p:nvSpPr>
            <p:spPr>
              <a:xfrm>
                <a:off x="4791583" y="5706262"/>
                <a:ext cx="3527425" cy="49910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n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m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ental</a:t>
                </a:r>
                <a:r>
                  <a:rPr sz="1600" spc="4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co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s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ts to obtain</a:t>
                </a:r>
                <a:r>
                  <a:rPr sz="1600" spc="3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and</a:t>
                </a:r>
                <a:r>
                  <a:rPr sz="1600" spc="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fulfill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  <a:p>
                <a:pPr marL="127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n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t</a:t>
                </a:r>
                <a:r>
                  <a:rPr sz="1600" spc="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apita</a:t>
                </a:r>
                <a:r>
                  <a:rPr sz="1600" spc="-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l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ized</a:t>
                </a:r>
                <a:r>
                  <a:rPr sz="1600" spc="5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if</a:t>
                </a:r>
                <a:r>
                  <a:rPr sz="1600" spc="1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 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e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c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ove</a:t>
                </a:r>
                <a:r>
                  <a:rPr sz="1600" spc="-25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r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a</a:t>
                </a:r>
                <a:r>
                  <a:rPr sz="1600" spc="-2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b</a:t>
                </a:r>
                <a:r>
                  <a:rPr sz="1600" spc="-10" dirty="0" smtClean="0">
                    <a:solidFill>
                      <a:prstClr val="black"/>
                    </a:solidFill>
                    <a:latin typeface="Georgia"/>
                    <a:cs typeface="Georgia"/>
                  </a:rPr>
                  <a:t>le</a:t>
                </a:r>
                <a:endParaRPr sz="1600" dirty="0">
                  <a:solidFill>
                    <a:prstClr val="black"/>
                  </a:solidFill>
                  <a:latin typeface="Georgia"/>
                  <a:cs typeface="Georgia"/>
                </a:endParaRPr>
              </a:p>
            </p:txBody>
          </p:sp>
          <p:sp>
            <p:nvSpPr>
              <p:cNvPr id="27" name="object 27"/>
              <p:cNvSpPr/>
              <p:nvPr/>
            </p:nvSpPr>
            <p:spPr>
              <a:xfrm>
                <a:off x="4429505" y="5788914"/>
                <a:ext cx="269748" cy="432816"/>
              </a:xfrm>
              <a:custGeom>
                <a:avLst/>
                <a:gdLst/>
                <a:ahLst/>
                <a:cxnLst/>
                <a:rect l="l" t="t" r="r" b="b"/>
                <a:pathLst>
                  <a:path w="269748" h="432815">
                    <a:moveTo>
                      <a:pt x="0" y="0"/>
                    </a:moveTo>
                    <a:lnTo>
                      <a:pt x="0" y="432816"/>
                    </a:lnTo>
                    <a:lnTo>
                      <a:pt x="269748" y="2164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8" name="object 28"/>
              <p:cNvSpPr/>
              <p:nvPr/>
            </p:nvSpPr>
            <p:spPr>
              <a:xfrm>
                <a:off x="4429505" y="5788914"/>
                <a:ext cx="269748" cy="432816"/>
              </a:xfrm>
              <a:custGeom>
                <a:avLst/>
                <a:gdLst/>
                <a:ahLst/>
                <a:cxnLst/>
                <a:rect l="l" t="t" r="r" b="b"/>
                <a:pathLst>
                  <a:path w="269748" h="432815">
                    <a:moveTo>
                      <a:pt x="0" y="0"/>
                    </a:moveTo>
                    <a:lnTo>
                      <a:pt x="269748" y="216408"/>
                    </a:lnTo>
                    <a:lnTo>
                      <a:pt x="0" y="432816"/>
                    </a:lnTo>
                    <a:lnTo>
                      <a:pt x="0" y="0"/>
                    </a:lnTo>
                    <a:close/>
                  </a:path>
                </a:pathLst>
              </a:custGeom>
              <a:ln w="19811">
                <a:solidFill>
                  <a:srgbClr val="FFFFFF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31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17, 2015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9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09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707735"/>
          </a:xfrm>
        </p:spPr>
        <p:txBody>
          <a:bodyPr/>
          <a:lstStyle/>
          <a:p>
            <a:r>
              <a:rPr lang="en-US" dirty="0"/>
              <a:t>Revenue </a:t>
            </a:r>
            <a:r>
              <a:rPr lang="en-US" dirty="0" smtClean="0"/>
              <a:t>recognition 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533399" y="1634835"/>
            <a:ext cx="8077201" cy="4070931"/>
            <a:chOff x="533399" y="1393535"/>
            <a:chExt cx="8077201" cy="4070931"/>
          </a:xfrm>
        </p:grpSpPr>
        <p:sp>
          <p:nvSpPr>
            <p:cNvPr id="4" name="TextBox 3"/>
            <p:cNvSpPr txBox="1"/>
            <p:nvPr/>
          </p:nvSpPr>
          <p:spPr>
            <a:xfrm>
              <a:off x="533399" y="1445250"/>
              <a:ext cx="2617615" cy="1920251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</a:schemeClr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44599" y="1449507"/>
              <a:ext cx="2672185" cy="1920251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</a:schemeClr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  <a:p>
              <a:pPr marL="114300" lvl="0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06600" y="1393535"/>
              <a:ext cx="2604000" cy="1920251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</a:schemeClr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9610" y="3544215"/>
              <a:ext cx="2611404" cy="1920251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</a:schemeClr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39134" y="3544215"/>
              <a:ext cx="2677649" cy="1920251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</a:schemeClr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06600" y="3486607"/>
              <a:ext cx="2604000" cy="1920251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</a:schemeClr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  <a:p>
              <a:pPr marL="177800">
                <a:lnSpc>
                  <a:spcPts val="1900"/>
                </a:lnSpc>
              </a:pPr>
              <a:endParaRPr lang="en-US" sz="1700" dirty="0" smtClean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4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</a:t>
            </a:r>
            <a:r>
              <a:rPr kumimoji="0" lang="en-US" sz="1000" b="0" i="0" u="none" dirty="0" smtClean="0">
                <a:effectLst/>
                <a:latin typeface="+mj-lt"/>
              </a:rPr>
              <a:t>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10</a:t>
            </a:r>
            <a:endParaRPr lang="en-GB" sz="1000" dirty="0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1070" y="1146660"/>
            <a:ext cx="8077200" cy="70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b="0" i="0" dirty="0" smtClean="0"/>
              <a:t>Key Power and Utilities industry implementation issues:</a:t>
            </a:r>
            <a:endParaRPr lang="en-GB" b="0" i="0" dirty="0"/>
          </a:p>
        </p:txBody>
      </p:sp>
      <p:sp>
        <p:nvSpPr>
          <p:cNvPr id="18" name="Rectangle 17"/>
          <p:cNvSpPr/>
          <p:nvPr/>
        </p:nvSpPr>
        <p:spPr>
          <a:xfrm>
            <a:off x="5965061" y="2285553"/>
            <a:ext cx="256235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lvl="0">
              <a:lnSpc>
                <a:spcPts val="1900"/>
              </a:lnSpc>
            </a:pPr>
            <a:r>
              <a:rPr lang="en-US" sz="1700" dirty="0">
                <a:solidFill>
                  <a:schemeClr val="bg1"/>
                </a:solidFill>
                <a:latin typeface="+mj-lt"/>
              </a:rPr>
              <a:t>How to account for contract modifications?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8485" y="4320833"/>
            <a:ext cx="2660315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>
              <a:lnSpc>
                <a:spcPts val="1900"/>
              </a:lnSpc>
            </a:pPr>
            <a:r>
              <a:rPr lang="en-US" sz="1700" dirty="0">
                <a:solidFill>
                  <a:schemeClr val="bg1"/>
                </a:solidFill>
                <a:latin typeface="+mj-lt"/>
              </a:rPr>
              <a:t>What is the implication of hardship customers?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124810" y="4297175"/>
            <a:ext cx="2727255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>
              <a:lnSpc>
                <a:spcPts val="1900"/>
              </a:lnSpc>
            </a:pPr>
            <a:r>
              <a:rPr lang="en-US" sz="1700" dirty="0">
                <a:solidFill>
                  <a:schemeClr val="bg1"/>
                </a:solidFill>
                <a:latin typeface="+mj-lt"/>
              </a:rPr>
              <a:t>Is CIAC within the scope of the new standard?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9475" y="1892800"/>
            <a:ext cx="256235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>
              <a:lnSpc>
                <a:spcPts val="1900"/>
              </a:lnSpc>
            </a:pPr>
            <a:r>
              <a:rPr lang="en-US" sz="1700" dirty="0">
                <a:solidFill>
                  <a:schemeClr val="bg1"/>
                </a:solidFill>
                <a:latin typeface="Georgia" panose="02040502050405020303" pitchFamily="18" charset="0"/>
              </a:rPr>
              <a:t>How to measure progress toward complete satisfaction of a performance obligation that is satisfied over time</a:t>
            </a:r>
            <a:r>
              <a:rPr lang="en-US" sz="1700" dirty="0" smtClean="0">
                <a:solidFill>
                  <a:schemeClr val="bg1"/>
                </a:solidFill>
                <a:latin typeface="Georgia" panose="02040502050405020303" pitchFamily="18" charset="0"/>
              </a:rPr>
              <a:t>?</a:t>
            </a:r>
            <a:endParaRPr lang="en-US" sz="17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20030" y="1990452"/>
            <a:ext cx="2562350" cy="1310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lnSpc>
                <a:spcPts val="1900"/>
              </a:lnSpc>
            </a:pPr>
            <a:r>
              <a:rPr lang="en-US" sz="1700" dirty="0">
                <a:solidFill>
                  <a:schemeClr val="bg1"/>
                </a:solidFill>
                <a:latin typeface="+mj-lt"/>
              </a:rPr>
              <a:t>How should revenue earned under alternative revenue programs be presented and disclosed?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908991" y="4047058"/>
            <a:ext cx="2562350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lnSpc>
                <a:spcPts val="1900"/>
              </a:lnSpc>
            </a:pPr>
            <a:r>
              <a:rPr lang="en-US" sz="1700" dirty="0">
                <a:solidFill>
                  <a:schemeClr val="bg1"/>
                </a:solidFill>
                <a:latin typeface="+mj-lt"/>
              </a:rPr>
              <a:t>How to identify performance obligations in a bundled arrangement?</a:t>
            </a:r>
          </a:p>
        </p:txBody>
      </p:sp>
    </p:spTree>
    <p:extLst>
      <p:ext uri="{BB962C8B-B14F-4D97-AF65-F5344CB8AC3E}">
        <p14:creationId xmlns:p14="http://schemas.microsoft.com/office/powerpoint/2010/main" val="39141960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spc="-15" dirty="0" smtClean="0">
                <a:latin typeface="Georgia"/>
                <a:cs typeface="Georgia"/>
              </a:rPr>
              <a:t>Transi</a:t>
            </a:r>
            <a:r>
              <a:rPr sz="2400" b="1" i="1" spc="-20" dirty="0" smtClean="0">
                <a:latin typeface="Georgia"/>
                <a:cs typeface="Georgia"/>
              </a:rPr>
              <a:t>t</a:t>
            </a:r>
            <a:r>
              <a:rPr sz="2400" b="1" i="1" spc="-15" dirty="0" smtClean="0">
                <a:latin typeface="Georgia"/>
                <a:cs typeface="Georgia"/>
              </a:rPr>
              <a:t>ion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R</a:t>
            </a:r>
            <a:r>
              <a:rPr sz="2400" b="1" i="1" spc="-15" dirty="0" smtClean="0">
                <a:latin typeface="Georgia"/>
                <a:cs typeface="Georgia"/>
              </a:rPr>
              <a:t>eso</a:t>
            </a:r>
            <a:r>
              <a:rPr sz="2400" b="1" i="1" spc="-30" dirty="0" smtClean="0">
                <a:latin typeface="Georgia"/>
                <a:cs typeface="Georgia"/>
              </a:rPr>
              <a:t>u</a:t>
            </a:r>
            <a:r>
              <a:rPr sz="2400" b="1" i="1" spc="-15" dirty="0" smtClean="0">
                <a:latin typeface="Georgia"/>
                <a:cs typeface="Georgia"/>
              </a:rPr>
              <a:t>rce</a:t>
            </a:r>
            <a:r>
              <a:rPr sz="2400" b="1" i="1" spc="25" dirty="0" smtClean="0">
                <a:latin typeface="Georgia"/>
                <a:cs typeface="Georgia"/>
              </a:rPr>
              <a:t> </a:t>
            </a:r>
            <a:r>
              <a:rPr sz="2400" b="1" i="1" spc="-10" dirty="0" smtClean="0">
                <a:latin typeface="Georgia"/>
                <a:cs typeface="Georgia"/>
              </a:rPr>
              <a:t>G</a:t>
            </a:r>
            <a:r>
              <a:rPr sz="2400" b="1" i="1" spc="-15" dirty="0" smtClean="0">
                <a:latin typeface="Georgia"/>
                <a:cs typeface="Georgia"/>
              </a:rPr>
              <a:t>roup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900" y="3110738"/>
            <a:ext cx="1259840" cy="316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Mem</a:t>
            </a:r>
            <a:r>
              <a:rPr sz="2000" b="1" i="1" spc="-15" dirty="0" smtClean="0">
                <a:solidFill>
                  <a:srgbClr val="A21F1F"/>
                </a:solidFill>
                <a:latin typeface="Georgia"/>
                <a:cs typeface="Georgia"/>
              </a:rPr>
              <a:t>b</a:t>
            </a: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ers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6900" y="3532123"/>
            <a:ext cx="3732529" cy="1703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indent="-28575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86385" algn="l"/>
              </a:tabLs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Total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of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27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mem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85750" indent="-285750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</a:pPr>
            <a:endParaRPr sz="1600" dirty="0">
              <a:solidFill>
                <a:prstClr val="black"/>
              </a:solidFill>
              <a:latin typeface="Calibri"/>
            </a:endParaRPr>
          </a:p>
          <a:p>
            <a:pPr marL="298450" marR="272415" indent="-28575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86385" algn="l"/>
              </a:tabLs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ud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fina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cial</a:t>
            </a:r>
            <a:r>
              <a:rPr sz="1600" spc="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tatem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nt 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epa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,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audito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om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 va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ious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indust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ies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ju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sd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tions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85750" indent="-285750" fontAlgn="auto">
              <a:lnSpc>
                <a:spcPts val="900"/>
              </a:lnSpc>
              <a:spcBef>
                <a:spcPts val="2"/>
              </a:spcBef>
              <a:spcAft>
                <a:spcPts val="0"/>
              </a:spcAft>
              <a:buFont typeface="Symbol" panose="05050102010706020507" pitchFamily="18" charset="2"/>
              <a:buChar char="·"/>
            </a:pPr>
            <a:endParaRPr sz="1600" dirty="0">
              <a:solidFill>
                <a:prstClr val="black"/>
              </a:solidFill>
              <a:latin typeface="Calibri"/>
            </a:endParaRPr>
          </a:p>
          <a:p>
            <a:pPr marL="298450" marR="12700" indent="-28575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86385" algn="l"/>
              </a:tabLst>
            </a:pP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Mem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inc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ude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tho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with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oth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.S.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 GAAP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IFRS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kg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nds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18380" y="3110738"/>
            <a:ext cx="1161297" cy="316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Proce</a:t>
            </a:r>
            <a:r>
              <a:rPr sz="2000" b="1" i="1" spc="-10" dirty="0" smtClean="0">
                <a:solidFill>
                  <a:srgbClr val="A21F1F"/>
                </a:solidFill>
                <a:latin typeface="Georgia"/>
                <a:cs typeface="Georgia"/>
              </a:rPr>
              <a:t>s</a:t>
            </a: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s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8380" y="3532123"/>
            <a:ext cx="4253382" cy="27933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marR="191770" indent="-28702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Imple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entati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sz="1600" spc="6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ues</a:t>
            </a:r>
            <a:r>
              <a:rPr sz="1600" spc="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di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cus</a:t>
            </a:r>
            <a:r>
              <a:rPr sz="1600" spc="-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ed</a:t>
            </a:r>
            <a:r>
              <a:rPr sz="1600" spc="4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at T</a:t>
            </a:r>
            <a:r>
              <a:rPr sz="1600" spc="-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G</a:t>
            </a:r>
            <a:r>
              <a:rPr sz="1600" spc="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etin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origi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ate</a:t>
            </a:r>
            <a:r>
              <a:rPr sz="1600" spc="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f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om</a:t>
            </a:r>
            <a:r>
              <a:rPr sz="1600" spc="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va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io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c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endParaRPr sz="1600" dirty="0">
              <a:solidFill>
                <a:prstClr val="black"/>
              </a:solidFill>
              <a:latin typeface="Georgia" panose="02040502050405020303" pitchFamily="18" charset="0"/>
              <a:cs typeface="Georgia"/>
            </a:endParaRPr>
          </a:p>
          <a:p>
            <a:pPr marL="285750" indent="-285750" fontAlgn="auto">
              <a:lnSpc>
                <a:spcPts val="850"/>
              </a:lnSpc>
              <a:spcBef>
                <a:spcPts val="48"/>
              </a:spcBef>
              <a:spcAft>
                <a:spcPts val="0"/>
              </a:spcAft>
              <a:buFont typeface="Symbol" panose="05050102010706020507" pitchFamily="18" charset="2"/>
              <a:buChar char="·"/>
            </a:pPr>
            <a:endParaRPr sz="1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99085" marR="12700" indent="-287020" fontAlgn="auto">
              <a:lnSpc>
                <a:spcPct val="100099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600" spc="-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ai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es</a:t>
            </a:r>
            <a:r>
              <a:rPr sz="1600" spc="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potential</a:t>
            </a:r>
            <a:r>
              <a:rPr sz="1600" spc="3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im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p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l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ntation</a:t>
            </a:r>
            <a:r>
              <a:rPr sz="1600" spc="6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ues to FASB</a:t>
            </a:r>
            <a:r>
              <a:rPr sz="1600" spc="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and</a:t>
            </a:r>
            <a:r>
              <a:rPr sz="1600" spc="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IASB</a:t>
            </a:r>
            <a:r>
              <a:rPr sz="1600" spc="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for furt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er consi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d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ation</a:t>
            </a:r>
            <a:endParaRPr sz="1600" dirty="0">
              <a:solidFill>
                <a:prstClr val="black"/>
              </a:solidFill>
              <a:latin typeface="Georgia" panose="02040502050405020303" pitchFamily="18" charset="0"/>
              <a:cs typeface="Georgia"/>
            </a:endParaRPr>
          </a:p>
          <a:p>
            <a:pPr marL="285750" indent="-285750" fontAlgn="auto">
              <a:lnSpc>
                <a:spcPts val="850"/>
              </a:lnSpc>
              <a:spcBef>
                <a:spcPts val="49"/>
              </a:spcBef>
              <a:spcAft>
                <a:spcPts val="0"/>
              </a:spcAft>
              <a:buFont typeface="Symbol" panose="05050102010706020507" pitchFamily="18" charset="2"/>
              <a:buChar char="·"/>
            </a:pPr>
            <a:endParaRPr sz="1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99085" marR="591185" indent="-28702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T</a:t>
            </a:r>
            <a:r>
              <a:rPr sz="1600" spc="-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G</a:t>
            </a:r>
            <a:r>
              <a:rPr sz="1600" spc="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does</a:t>
            </a:r>
            <a:r>
              <a:rPr sz="1600" spc="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n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o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t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is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ue</a:t>
            </a:r>
            <a:r>
              <a:rPr sz="1600" spc="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autho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itative g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idance</a:t>
            </a:r>
            <a:endParaRPr sz="1600" dirty="0">
              <a:solidFill>
                <a:prstClr val="black"/>
              </a:solidFill>
              <a:latin typeface="Georgia" panose="02040502050405020303" pitchFamily="18" charset="0"/>
              <a:cs typeface="Georgia"/>
            </a:endParaRPr>
          </a:p>
          <a:p>
            <a:pPr marL="285750" indent="-285750" fontAlgn="auto">
              <a:lnSpc>
                <a:spcPts val="900"/>
              </a:lnSpc>
              <a:spcBef>
                <a:spcPts val="2"/>
              </a:spcBef>
              <a:spcAft>
                <a:spcPts val="0"/>
              </a:spcAft>
              <a:buFont typeface="Symbol" panose="05050102010706020507" pitchFamily="18" charset="2"/>
              <a:buChar char="·"/>
            </a:pPr>
            <a:endParaRPr sz="16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299085" marR="418465" indent="-28702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T</a:t>
            </a:r>
            <a:r>
              <a:rPr sz="1600" spc="-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R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G</a:t>
            </a:r>
            <a:r>
              <a:rPr sz="1600" spc="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m</a:t>
            </a:r>
            <a:r>
              <a:rPr sz="1600" spc="-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eting</a:t>
            </a:r>
            <a:r>
              <a:rPr sz="1600" spc="3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min</a:t>
            </a:r>
            <a:r>
              <a:rPr sz="1600" spc="-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tes</a:t>
            </a:r>
            <a:r>
              <a:rPr sz="1600" spc="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available</a:t>
            </a:r>
            <a:r>
              <a:rPr sz="1600" spc="6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on FASB</a:t>
            </a:r>
            <a:r>
              <a:rPr sz="1600" spc="2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we</a:t>
            </a:r>
            <a:r>
              <a:rPr sz="1600" spc="-2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b</a:t>
            </a:r>
            <a:r>
              <a:rPr sz="1600" spc="-15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 panose="02040502050405020303" pitchFamily="18" charset="0"/>
                <a:cs typeface="Georgia"/>
              </a:rPr>
              <a:t>ite</a:t>
            </a:r>
            <a:endParaRPr sz="1600" dirty="0">
              <a:solidFill>
                <a:prstClr val="black"/>
              </a:solidFill>
              <a:latin typeface="Georgia" panose="02040502050405020303" pitchFamily="18" charset="0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6675" y="1527047"/>
            <a:ext cx="7421880" cy="1306067"/>
          </a:xfrm>
          <a:custGeom>
            <a:avLst/>
            <a:gdLst/>
            <a:ahLst/>
            <a:cxnLst/>
            <a:rect l="l" t="t" r="r" b="b"/>
            <a:pathLst>
              <a:path w="7421880" h="1306067">
                <a:moveTo>
                  <a:pt x="0" y="1306067"/>
                </a:moveTo>
                <a:lnTo>
                  <a:pt x="7421880" y="1306067"/>
                </a:lnTo>
                <a:lnTo>
                  <a:pt x="7421880" y="0"/>
                </a:lnTo>
                <a:lnTo>
                  <a:pt x="0" y="0"/>
                </a:lnTo>
                <a:lnTo>
                  <a:pt x="0" y="1306067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1227" y="1680209"/>
            <a:ext cx="6507480" cy="925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Tr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ition</a:t>
            </a:r>
            <a:r>
              <a:rPr sz="20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Res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rc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20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Gro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p (TRG)</a:t>
            </a:r>
            <a:r>
              <a:rPr sz="2000" b="1" i="1" spc="-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was</a:t>
            </a:r>
            <a:r>
              <a:rPr sz="20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reated to s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li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20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,</a:t>
            </a:r>
            <a:r>
              <a:rPr sz="2000" b="1" i="1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an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lyze</a:t>
            </a:r>
            <a:r>
              <a:rPr sz="20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0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dis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2000" b="1" i="1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poten</a:t>
            </a:r>
            <a:r>
              <a:rPr sz="20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ial imple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entation</a:t>
            </a:r>
            <a:r>
              <a:rPr sz="20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0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2000" b="1" i="1" dirty="0" smtClean="0">
                <a:solidFill>
                  <a:srgbClr val="FFFFFF"/>
                </a:solidFill>
                <a:latin typeface="Georgia"/>
                <a:cs typeface="Georgia"/>
              </a:rPr>
              <a:t>ues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0268" y="2852927"/>
            <a:ext cx="227075" cy="0"/>
          </a:xfrm>
          <a:custGeom>
            <a:avLst/>
            <a:gdLst/>
            <a:ahLst/>
            <a:cxnLst/>
            <a:rect l="l" t="t" r="r" b="b"/>
            <a:pathLst>
              <a:path w="227075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46990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11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What </a:t>
            </a:r>
            <a:r>
              <a:rPr sz="2400" b="1" i="1" spc="-15" dirty="0" smtClean="0">
                <a:latin typeface="Georgia"/>
                <a:cs typeface="Georgia"/>
              </a:rPr>
              <a:t>co</a:t>
            </a:r>
            <a:r>
              <a:rPr sz="2400" b="1" i="1" spc="-35" dirty="0" smtClean="0">
                <a:latin typeface="Georgia"/>
                <a:cs typeface="Georgia"/>
              </a:rPr>
              <a:t>m</a:t>
            </a:r>
            <a:r>
              <a:rPr sz="2400" b="1" i="1" spc="-15" dirty="0" smtClean="0">
                <a:latin typeface="Georgia"/>
                <a:cs typeface="Georgia"/>
              </a:rPr>
              <a:t>panies are doing </a:t>
            </a:r>
            <a:r>
              <a:rPr sz="2400" b="1" i="1" spc="-20" dirty="0" smtClean="0">
                <a:latin typeface="Georgia"/>
                <a:cs typeface="Georgia"/>
              </a:rPr>
              <a:t>now</a:t>
            </a:r>
            <a:endParaRPr sz="2400" dirty="0">
              <a:latin typeface="Georgia"/>
              <a:cs typeface="Georgia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27973423"/>
              </p:ext>
            </p:extLst>
          </p:nvPr>
        </p:nvGraphicFramePr>
        <p:xfrm>
          <a:off x="690778" y="1409851"/>
          <a:ext cx="7836937" cy="482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12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0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81000" y="609600"/>
            <a:ext cx="8229600" cy="152400"/>
          </a:xfrm>
          <a:custGeom>
            <a:avLst/>
            <a:gdLst/>
            <a:ahLst/>
            <a:cxnLst/>
            <a:rect l="l" t="t" r="r" b="b"/>
            <a:pathLst>
              <a:path w="8229600" h="152400">
                <a:moveTo>
                  <a:pt x="0" y="1524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20700" y="672591"/>
            <a:ext cx="3167380" cy="497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b="1" i="1" dirty="0" smtClean="0">
                <a:solidFill>
                  <a:srgbClr val="FFFFFF"/>
                </a:solidFill>
                <a:latin typeface="Georgia"/>
                <a:cs typeface="Georgia"/>
              </a:rPr>
              <a:t>On </a:t>
            </a:r>
            <a:r>
              <a:rPr sz="32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th</a:t>
            </a:r>
            <a:r>
              <a:rPr sz="3200" b="1" i="1" spc="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32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h</a:t>
            </a:r>
            <a:r>
              <a:rPr sz="3200" b="1" i="1" spc="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32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3200" b="1" i="1" spc="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32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z</a:t>
            </a:r>
            <a:r>
              <a:rPr sz="3200" b="1" i="1" spc="0" dirty="0" smtClean="0">
                <a:solidFill>
                  <a:srgbClr val="FFFFFF"/>
                </a:solidFill>
                <a:latin typeface="Georgia"/>
                <a:cs typeface="Georgia"/>
              </a:rPr>
              <a:t>on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1719745" y="0"/>
                </a:moveTo>
                <a:lnTo>
                  <a:pt x="1578700" y="5700"/>
                </a:lnTo>
                <a:lnTo>
                  <a:pt x="1440795" y="22508"/>
                </a:lnTo>
                <a:lnTo>
                  <a:pt x="1306472" y="49980"/>
                </a:lnTo>
                <a:lnTo>
                  <a:pt x="1176175" y="87673"/>
                </a:lnTo>
                <a:lnTo>
                  <a:pt x="1050345" y="135145"/>
                </a:lnTo>
                <a:lnTo>
                  <a:pt x="929426" y="191953"/>
                </a:lnTo>
                <a:lnTo>
                  <a:pt x="813859" y="257655"/>
                </a:lnTo>
                <a:lnTo>
                  <a:pt x="704088" y="331809"/>
                </a:lnTo>
                <a:lnTo>
                  <a:pt x="600556" y="413971"/>
                </a:lnTo>
                <a:lnTo>
                  <a:pt x="503704" y="503699"/>
                </a:lnTo>
                <a:lnTo>
                  <a:pt x="413975" y="600551"/>
                </a:lnTo>
                <a:lnTo>
                  <a:pt x="331813" y="704083"/>
                </a:lnTo>
                <a:lnTo>
                  <a:pt x="257658" y="813854"/>
                </a:lnTo>
                <a:lnTo>
                  <a:pt x="191956" y="929420"/>
                </a:lnTo>
                <a:lnTo>
                  <a:pt x="135147" y="1050340"/>
                </a:lnTo>
                <a:lnTo>
                  <a:pt x="87674" y="1176170"/>
                </a:lnTo>
                <a:lnTo>
                  <a:pt x="49980" y="1306468"/>
                </a:lnTo>
                <a:lnTo>
                  <a:pt x="22508" y="1440792"/>
                </a:lnTo>
                <a:lnTo>
                  <a:pt x="5700" y="1578698"/>
                </a:lnTo>
                <a:lnTo>
                  <a:pt x="0" y="1719745"/>
                </a:lnTo>
                <a:lnTo>
                  <a:pt x="5700" y="1860791"/>
                </a:lnTo>
                <a:lnTo>
                  <a:pt x="22508" y="1998698"/>
                </a:lnTo>
                <a:lnTo>
                  <a:pt x="49980" y="2133021"/>
                </a:lnTo>
                <a:lnTo>
                  <a:pt x="87674" y="2263319"/>
                </a:lnTo>
                <a:lnTo>
                  <a:pt x="135147" y="2389149"/>
                </a:lnTo>
                <a:lnTo>
                  <a:pt x="191956" y="2510069"/>
                </a:lnTo>
                <a:lnTo>
                  <a:pt x="257658" y="2625636"/>
                </a:lnTo>
                <a:lnTo>
                  <a:pt x="331813" y="2735406"/>
                </a:lnTo>
                <a:lnTo>
                  <a:pt x="413975" y="2838939"/>
                </a:lnTo>
                <a:lnTo>
                  <a:pt x="503704" y="2935790"/>
                </a:lnTo>
                <a:lnTo>
                  <a:pt x="600556" y="3025518"/>
                </a:lnTo>
                <a:lnTo>
                  <a:pt x="704088" y="3107680"/>
                </a:lnTo>
                <a:lnTo>
                  <a:pt x="813859" y="3181834"/>
                </a:lnTo>
                <a:lnTo>
                  <a:pt x="929426" y="3247536"/>
                </a:lnTo>
                <a:lnTo>
                  <a:pt x="1050345" y="3304344"/>
                </a:lnTo>
                <a:lnTo>
                  <a:pt x="1176175" y="3351817"/>
                </a:lnTo>
                <a:lnTo>
                  <a:pt x="1306472" y="3389510"/>
                </a:lnTo>
                <a:lnTo>
                  <a:pt x="1440795" y="3416981"/>
                </a:lnTo>
                <a:lnTo>
                  <a:pt x="1578700" y="3433789"/>
                </a:lnTo>
                <a:lnTo>
                  <a:pt x="1719745" y="3439490"/>
                </a:lnTo>
                <a:lnTo>
                  <a:pt x="1860791" y="3433789"/>
                </a:lnTo>
                <a:lnTo>
                  <a:pt x="1998698" y="3416981"/>
                </a:lnTo>
                <a:lnTo>
                  <a:pt x="2133021" y="3389510"/>
                </a:lnTo>
                <a:lnTo>
                  <a:pt x="2263319" y="3351817"/>
                </a:lnTo>
                <a:lnTo>
                  <a:pt x="2389149" y="3304344"/>
                </a:lnTo>
                <a:lnTo>
                  <a:pt x="2510069" y="3247536"/>
                </a:lnTo>
                <a:lnTo>
                  <a:pt x="2625636" y="3181834"/>
                </a:lnTo>
                <a:lnTo>
                  <a:pt x="2735406" y="3107680"/>
                </a:lnTo>
                <a:lnTo>
                  <a:pt x="2838939" y="3025518"/>
                </a:lnTo>
                <a:lnTo>
                  <a:pt x="2935790" y="2935790"/>
                </a:lnTo>
                <a:lnTo>
                  <a:pt x="3025518" y="2838939"/>
                </a:lnTo>
                <a:lnTo>
                  <a:pt x="3107680" y="2735406"/>
                </a:lnTo>
                <a:lnTo>
                  <a:pt x="3181834" y="2625636"/>
                </a:lnTo>
                <a:lnTo>
                  <a:pt x="3247536" y="2510069"/>
                </a:lnTo>
                <a:lnTo>
                  <a:pt x="3304344" y="2389149"/>
                </a:lnTo>
                <a:lnTo>
                  <a:pt x="3351817" y="2263319"/>
                </a:lnTo>
                <a:lnTo>
                  <a:pt x="3389510" y="2133021"/>
                </a:lnTo>
                <a:lnTo>
                  <a:pt x="3416981" y="1998698"/>
                </a:lnTo>
                <a:lnTo>
                  <a:pt x="3433789" y="1860791"/>
                </a:lnTo>
                <a:lnTo>
                  <a:pt x="3439490" y="1719745"/>
                </a:lnTo>
                <a:lnTo>
                  <a:pt x="3433789" y="1578698"/>
                </a:lnTo>
                <a:lnTo>
                  <a:pt x="3416981" y="1440792"/>
                </a:lnTo>
                <a:lnTo>
                  <a:pt x="3389510" y="1306468"/>
                </a:lnTo>
                <a:lnTo>
                  <a:pt x="3351817" y="1176170"/>
                </a:lnTo>
                <a:lnTo>
                  <a:pt x="3304344" y="1050340"/>
                </a:lnTo>
                <a:lnTo>
                  <a:pt x="3247536" y="929420"/>
                </a:lnTo>
                <a:lnTo>
                  <a:pt x="3181834" y="813854"/>
                </a:lnTo>
                <a:lnTo>
                  <a:pt x="3107680" y="704083"/>
                </a:lnTo>
                <a:lnTo>
                  <a:pt x="3025518" y="600551"/>
                </a:lnTo>
                <a:lnTo>
                  <a:pt x="2935790" y="503699"/>
                </a:lnTo>
                <a:lnTo>
                  <a:pt x="2838939" y="413971"/>
                </a:lnTo>
                <a:lnTo>
                  <a:pt x="2735406" y="331809"/>
                </a:lnTo>
                <a:lnTo>
                  <a:pt x="2625636" y="257655"/>
                </a:lnTo>
                <a:lnTo>
                  <a:pt x="2510069" y="191953"/>
                </a:lnTo>
                <a:lnTo>
                  <a:pt x="2389149" y="135145"/>
                </a:lnTo>
                <a:lnTo>
                  <a:pt x="2263319" y="87673"/>
                </a:lnTo>
                <a:lnTo>
                  <a:pt x="2133021" y="49980"/>
                </a:lnTo>
                <a:lnTo>
                  <a:pt x="1998698" y="22508"/>
                </a:lnTo>
                <a:lnTo>
                  <a:pt x="1860791" y="5700"/>
                </a:lnTo>
                <a:lnTo>
                  <a:pt x="17197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4973292" y="1807362"/>
            <a:ext cx="3439490" cy="3439490"/>
          </a:xfrm>
          <a:custGeom>
            <a:avLst/>
            <a:gdLst/>
            <a:ahLst/>
            <a:cxnLst/>
            <a:rect l="l" t="t" r="r" b="b"/>
            <a:pathLst>
              <a:path w="3439490" h="3439490">
                <a:moveTo>
                  <a:pt x="0" y="1719745"/>
                </a:moveTo>
                <a:lnTo>
                  <a:pt x="5700" y="1578698"/>
                </a:lnTo>
                <a:lnTo>
                  <a:pt x="22508" y="1440792"/>
                </a:lnTo>
                <a:lnTo>
                  <a:pt x="49980" y="1306468"/>
                </a:lnTo>
                <a:lnTo>
                  <a:pt x="87674" y="1176170"/>
                </a:lnTo>
                <a:lnTo>
                  <a:pt x="135147" y="1050340"/>
                </a:lnTo>
                <a:lnTo>
                  <a:pt x="191956" y="929420"/>
                </a:lnTo>
                <a:lnTo>
                  <a:pt x="257658" y="813854"/>
                </a:lnTo>
                <a:lnTo>
                  <a:pt x="331813" y="704083"/>
                </a:lnTo>
                <a:lnTo>
                  <a:pt x="413975" y="600551"/>
                </a:lnTo>
                <a:lnTo>
                  <a:pt x="503704" y="503699"/>
                </a:lnTo>
                <a:lnTo>
                  <a:pt x="600556" y="413971"/>
                </a:lnTo>
                <a:lnTo>
                  <a:pt x="704088" y="331809"/>
                </a:lnTo>
                <a:lnTo>
                  <a:pt x="813859" y="257655"/>
                </a:lnTo>
                <a:lnTo>
                  <a:pt x="929426" y="191953"/>
                </a:lnTo>
                <a:lnTo>
                  <a:pt x="1050345" y="135145"/>
                </a:lnTo>
                <a:lnTo>
                  <a:pt x="1176175" y="87673"/>
                </a:lnTo>
                <a:lnTo>
                  <a:pt x="1306472" y="49980"/>
                </a:lnTo>
                <a:lnTo>
                  <a:pt x="1440795" y="22508"/>
                </a:lnTo>
                <a:lnTo>
                  <a:pt x="1578700" y="5700"/>
                </a:lnTo>
                <a:lnTo>
                  <a:pt x="1719745" y="0"/>
                </a:lnTo>
                <a:lnTo>
                  <a:pt x="1860791" y="5700"/>
                </a:lnTo>
                <a:lnTo>
                  <a:pt x="1998698" y="22508"/>
                </a:lnTo>
                <a:lnTo>
                  <a:pt x="2133021" y="49980"/>
                </a:lnTo>
                <a:lnTo>
                  <a:pt x="2263319" y="87673"/>
                </a:lnTo>
                <a:lnTo>
                  <a:pt x="2389149" y="135145"/>
                </a:lnTo>
                <a:lnTo>
                  <a:pt x="2510069" y="191953"/>
                </a:lnTo>
                <a:lnTo>
                  <a:pt x="2625636" y="257655"/>
                </a:lnTo>
                <a:lnTo>
                  <a:pt x="2735406" y="331809"/>
                </a:lnTo>
                <a:lnTo>
                  <a:pt x="2838939" y="413971"/>
                </a:lnTo>
                <a:lnTo>
                  <a:pt x="2935790" y="503699"/>
                </a:lnTo>
                <a:lnTo>
                  <a:pt x="3025518" y="600551"/>
                </a:lnTo>
                <a:lnTo>
                  <a:pt x="3107680" y="704083"/>
                </a:lnTo>
                <a:lnTo>
                  <a:pt x="3181834" y="813854"/>
                </a:lnTo>
                <a:lnTo>
                  <a:pt x="3247536" y="929420"/>
                </a:lnTo>
                <a:lnTo>
                  <a:pt x="3304344" y="1050340"/>
                </a:lnTo>
                <a:lnTo>
                  <a:pt x="3351817" y="1176170"/>
                </a:lnTo>
                <a:lnTo>
                  <a:pt x="3389510" y="1306468"/>
                </a:lnTo>
                <a:lnTo>
                  <a:pt x="3416981" y="1440792"/>
                </a:lnTo>
                <a:lnTo>
                  <a:pt x="3433789" y="1578698"/>
                </a:lnTo>
                <a:lnTo>
                  <a:pt x="3439490" y="1719745"/>
                </a:lnTo>
                <a:lnTo>
                  <a:pt x="3433789" y="1860791"/>
                </a:lnTo>
                <a:lnTo>
                  <a:pt x="3416981" y="1998698"/>
                </a:lnTo>
                <a:lnTo>
                  <a:pt x="3389510" y="2133021"/>
                </a:lnTo>
                <a:lnTo>
                  <a:pt x="3351817" y="2263319"/>
                </a:lnTo>
                <a:lnTo>
                  <a:pt x="3304344" y="2389149"/>
                </a:lnTo>
                <a:lnTo>
                  <a:pt x="3247536" y="2510069"/>
                </a:lnTo>
                <a:lnTo>
                  <a:pt x="3181834" y="2625636"/>
                </a:lnTo>
                <a:lnTo>
                  <a:pt x="3107680" y="2735406"/>
                </a:lnTo>
                <a:lnTo>
                  <a:pt x="3025518" y="2838939"/>
                </a:lnTo>
                <a:lnTo>
                  <a:pt x="2935790" y="2935790"/>
                </a:lnTo>
                <a:lnTo>
                  <a:pt x="2838939" y="3025518"/>
                </a:lnTo>
                <a:lnTo>
                  <a:pt x="2735406" y="3107680"/>
                </a:lnTo>
                <a:lnTo>
                  <a:pt x="2625636" y="3181834"/>
                </a:lnTo>
                <a:lnTo>
                  <a:pt x="2510069" y="3247536"/>
                </a:lnTo>
                <a:lnTo>
                  <a:pt x="2389149" y="3304344"/>
                </a:lnTo>
                <a:lnTo>
                  <a:pt x="2263319" y="3351817"/>
                </a:lnTo>
                <a:lnTo>
                  <a:pt x="2133021" y="3389510"/>
                </a:lnTo>
                <a:lnTo>
                  <a:pt x="1998698" y="3416981"/>
                </a:lnTo>
                <a:lnTo>
                  <a:pt x="1860791" y="3433789"/>
                </a:lnTo>
                <a:lnTo>
                  <a:pt x="1719745" y="3439490"/>
                </a:lnTo>
                <a:lnTo>
                  <a:pt x="1578700" y="3433789"/>
                </a:lnTo>
                <a:lnTo>
                  <a:pt x="1440795" y="3416981"/>
                </a:lnTo>
                <a:lnTo>
                  <a:pt x="1306472" y="3389510"/>
                </a:lnTo>
                <a:lnTo>
                  <a:pt x="1176175" y="3351817"/>
                </a:lnTo>
                <a:lnTo>
                  <a:pt x="1050345" y="3304344"/>
                </a:lnTo>
                <a:lnTo>
                  <a:pt x="929426" y="3247536"/>
                </a:lnTo>
                <a:lnTo>
                  <a:pt x="813859" y="3181834"/>
                </a:lnTo>
                <a:lnTo>
                  <a:pt x="704088" y="3107680"/>
                </a:lnTo>
                <a:lnTo>
                  <a:pt x="600556" y="3025518"/>
                </a:lnTo>
                <a:lnTo>
                  <a:pt x="503704" y="2935790"/>
                </a:lnTo>
                <a:lnTo>
                  <a:pt x="413975" y="2838939"/>
                </a:lnTo>
                <a:lnTo>
                  <a:pt x="331813" y="2735406"/>
                </a:lnTo>
                <a:lnTo>
                  <a:pt x="257658" y="2625636"/>
                </a:lnTo>
                <a:lnTo>
                  <a:pt x="191956" y="2510069"/>
                </a:lnTo>
                <a:lnTo>
                  <a:pt x="135147" y="2389149"/>
                </a:lnTo>
                <a:lnTo>
                  <a:pt x="87674" y="2263319"/>
                </a:lnTo>
                <a:lnTo>
                  <a:pt x="49980" y="2133021"/>
                </a:lnTo>
                <a:lnTo>
                  <a:pt x="22508" y="1998698"/>
                </a:lnTo>
                <a:lnTo>
                  <a:pt x="5700" y="1860791"/>
                </a:lnTo>
                <a:lnTo>
                  <a:pt x="0" y="171974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7103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68249" y="0"/>
                </a:moveTo>
                <a:lnTo>
                  <a:pt x="26973" y="11923"/>
                </a:lnTo>
                <a:lnTo>
                  <a:pt x="3501" y="44331"/>
                </a:lnTo>
                <a:lnTo>
                  <a:pt x="0" y="68249"/>
                </a:lnTo>
                <a:lnTo>
                  <a:pt x="1386" y="83672"/>
                </a:lnTo>
                <a:lnTo>
                  <a:pt x="20693" y="119572"/>
                </a:lnTo>
                <a:lnTo>
                  <a:pt x="58811" y="135995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683030" y="4079220"/>
            <a:ext cx="2019520" cy="136499"/>
          </a:xfrm>
          <a:custGeom>
            <a:avLst/>
            <a:gdLst/>
            <a:ahLst/>
            <a:cxnLst/>
            <a:rect l="l" t="t" r="r" b="b"/>
            <a:pathLst>
              <a:path w="2019520" h="136499">
                <a:moveTo>
                  <a:pt x="0" y="68249"/>
                </a:moveTo>
                <a:lnTo>
                  <a:pt x="11919" y="109520"/>
                </a:lnTo>
                <a:lnTo>
                  <a:pt x="44326" y="132996"/>
                </a:lnTo>
                <a:lnTo>
                  <a:pt x="1951774" y="136499"/>
                </a:lnTo>
                <a:lnTo>
                  <a:pt x="1967196" y="135112"/>
                </a:lnTo>
                <a:lnTo>
                  <a:pt x="2003096" y="115800"/>
                </a:lnTo>
                <a:lnTo>
                  <a:pt x="2019520" y="77685"/>
                </a:lnTo>
                <a:lnTo>
                  <a:pt x="2018480" y="60227"/>
                </a:lnTo>
                <a:lnTo>
                  <a:pt x="2001919" y="20770"/>
                </a:lnTo>
                <a:lnTo>
                  <a:pt x="1968467" y="1663"/>
                </a:lnTo>
                <a:lnTo>
                  <a:pt x="68249" y="0"/>
                </a:lnTo>
                <a:lnTo>
                  <a:pt x="52823" y="1387"/>
                </a:lnTo>
                <a:lnTo>
                  <a:pt x="16922" y="20698"/>
                </a:lnTo>
                <a:lnTo>
                  <a:pt x="503" y="58814"/>
                </a:lnTo>
                <a:lnTo>
                  <a:pt x="0" y="682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62699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5519272" y="2304888"/>
            <a:ext cx="2347057" cy="545942"/>
          </a:xfrm>
          <a:custGeom>
            <a:avLst/>
            <a:gdLst/>
            <a:ahLst/>
            <a:cxnLst/>
            <a:rect l="l" t="t" r="r" b="b"/>
            <a:pathLst>
              <a:path w="2347057" h="545942">
                <a:moveTo>
                  <a:pt x="1201067" y="0"/>
                </a:move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2279382" y="545942"/>
                </a:lnTo>
                <a:lnTo>
                  <a:pt x="2320592" y="534025"/>
                </a:lnTo>
                <a:lnTo>
                  <a:pt x="2344061" y="501613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177647" y="409401"/>
                </a:lnTo>
                <a:lnTo>
                  <a:pt x="1162367" y="408580"/>
                </a:lnTo>
                <a:lnTo>
                  <a:pt x="1120619" y="396850"/>
                </a:lnTo>
                <a:lnTo>
                  <a:pt x="1086752" y="373142"/>
                </a:lnTo>
                <a:lnTo>
                  <a:pt x="1063001" y="339931"/>
                </a:lnTo>
                <a:lnTo>
                  <a:pt x="1051604" y="299691"/>
                </a:lnTo>
                <a:lnTo>
                  <a:pt x="1052243" y="283214"/>
                </a:lnTo>
                <a:lnTo>
                  <a:pt x="1062850" y="238935"/>
                </a:lnTo>
                <a:lnTo>
                  <a:pt x="1084756" y="203548"/>
                </a:lnTo>
                <a:lnTo>
                  <a:pt x="1115732" y="178545"/>
                </a:lnTo>
                <a:lnTo>
                  <a:pt x="1153546" y="165421"/>
                </a:lnTo>
                <a:lnTo>
                  <a:pt x="1173762" y="163779"/>
                </a:lnTo>
                <a:lnTo>
                  <a:pt x="1636898" y="163779"/>
                </a:lnTo>
                <a:lnTo>
                  <a:pt x="1201067" y="0"/>
                </a:lnTo>
                <a:close/>
              </a:path>
              <a:path w="2347057" h="545942">
                <a:moveTo>
                  <a:pt x="1636898" y="163779"/>
                </a:moveTo>
                <a:lnTo>
                  <a:pt x="1173762" y="163779"/>
                </a:lnTo>
                <a:lnTo>
                  <a:pt x="1188495" y="164638"/>
                </a:lnTo>
                <a:lnTo>
                  <a:pt x="1202694" y="167152"/>
                </a:lnTo>
                <a:lnTo>
                  <a:pt x="1241128" y="183661"/>
                </a:lnTo>
                <a:lnTo>
                  <a:pt x="1271305" y="211607"/>
                </a:lnTo>
                <a:lnTo>
                  <a:pt x="1290632" y="248397"/>
                </a:lnTo>
                <a:lnTo>
                  <a:pt x="1296210" y="276559"/>
                </a:lnTo>
                <a:lnTo>
                  <a:pt x="1295498" y="292659"/>
                </a:lnTo>
                <a:lnTo>
                  <a:pt x="1284496" y="336131"/>
                </a:lnTo>
                <a:lnTo>
                  <a:pt x="1261985" y="371024"/>
                </a:lnTo>
                <a:lnTo>
                  <a:pt x="1230270" y="395614"/>
                </a:lnTo>
                <a:lnTo>
                  <a:pt x="1191654" y="408181"/>
                </a:lnTo>
                <a:lnTo>
                  <a:pt x="1177647" y="409401"/>
                </a:lnTo>
                <a:lnTo>
                  <a:pt x="2290521" y="409401"/>
                </a:lnTo>
                <a:lnTo>
                  <a:pt x="1636898" y="163779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5519272" y="2304888"/>
            <a:ext cx="2347057" cy="545947"/>
          </a:xfrm>
          <a:custGeom>
            <a:avLst/>
            <a:gdLst/>
            <a:ahLst/>
            <a:cxnLst/>
            <a:rect l="l" t="t" r="r" b="b"/>
            <a:pathLst>
              <a:path w="2347057" h="545947">
                <a:moveTo>
                  <a:pt x="68215" y="545947"/>
                </a:moveTo>
                <a:lnTo>
                  <a:pt x="1173762" y="545947"/>
                </a:lnTo>
                <a:lnTo>
                  <a:pt x="2279323" y="545947"/>
                </a:lnTo>
                <a:lnTo>
                  <a:pt x="2294746" y="544560"/>
                </a:lnTo>
                <a:lnTo>
                  <a:pt x="2330642" y="525250"/>
                </a:lnTo>
                <a:lnTo>
                  <a:pt x="2347057" y="487125"/>
                </a:lnTo>
                <a:lnTo>
                  <a:pt x="2345841" y="472946"/>
                </a:lnTo>
                <a:lnTo>
                  <a:pt x="2328349" y="437046"/>
                </a:lnTo>
                <a:lnTo>
                  <a:pt x="2298395" y="412360"/>
                </a:lnTo>
                <a:lnTo>
                  <a:pt x="1201067" y="0"/>
                </a:lnTo>
                <a:lnTo>
                  <a:pt x="1187415" y="0"/>
                </a:lnTo>
                <a:lnTo>
                  <a:pt x="1173762" y="0"/>
                </a:lnTo>
                <a:lnTo>
                  <a:pt x="1160123" y="0"/>
                </a:lnTo>
                <a:lnTo>
                  <a:pt x="1146470" y="0"/>
                </a:lnTo>
                <a:lnTo>
                  <a:pt x="40922" y="409460"/>
                </a:lnTo>
                <a:lnTo>
                  <a:pt x="8082" y="444783"/>
                </a:lnTo>
                <a:lnTo>
                  <a:pt x="0" y="487814"/>
                </a:lnTo>
                <a:lnTo>
                  <a:pt x="6574" y="500643"/>
                </a:lnTo>
                <a:lnTo>
                  <a:pt x="33852" y="532512"/>
                </a:lnTo>
                <a:lnTo>
                  <a:pt x="67552" y="545942"/>
                </a:lnTo>
                <a:lnTo>
                  <a:pt x="68215" y="54594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6570877" y="2468667"/>
            <a:ext cx="244606" cy="245622"/>
          </a:xfrm>
          <a:custGeom>
            <a:avLst/>
            <a:gdLst/>
            <a:ahLst/>
            <a:cxnLst/>
            <a:rect l="l" t="t" r="r" b="b"/>
            <a:pathLst>
              <a:path w="244606" h="245622">
                <a:moveTo>
                  <a:pt x="122158" y="0"/>
                </a:moveTo>
                <a:lnTo>
                  <a:pt x="164659" y="7445"/>
                </a:lnTo>
                <a:lnTo>
                  <a:pt x="200628" y="28054"/>
                </a:lnTo>
                <a:lnTo>
                  <a:pt x="227476" y="59236"/>
                </a:lnTo>
                <a:lnTo>
                  <a:pt x="242611" y="98399"/>
                </a:lnTo>
                <a:lnTo>
                  <a:pt x="244606" y="112780"/>
                </a:lnTo>
                <a:lnTo>
                  <a:pt x="243894" y="128880"/>
                </a:lnTo>
                <a:lnTo>
                  <a:pt x="232891" y="172352"/>
                </a:lnTo>
                <a:lnTo>
                  <a:pt x="210381" y="207244"/>
                </a:lnTo>
                <a:lnTo>
                  <a:pt x="178665" y="231835"/>
                </a:lnTo>
                <a:lnTo>
                  <a:pt x="140050" y="244402"/>
                </a:lnTo>
                <a:lnTo>
                  <a:pt x="126043" y="245622"/>
                </a:lnTo>
                <a:lnTo>
                  <a:pt x="110762" y="244801"/>
                </a:lnTo>
                <a:lnTo>
                  <a:pt x="69015" y="233071"/>
                </a:lnTo>
                <a:lnTo>
                  <a:pt x="35147" y="209363"/>
                </a:lnTo>
                <a:lnTo>
                  <a:pt x="11397" y="176152"/>
                </a:lnTo>
                <a:lnTo>
                  <a:pt x="0" y="135912"/>
                </a:lnTo>
                <a:lnTo>
                  <a:pt x="638" y="119435"/>
                </a:lnTo>
                <a:lnTo>
                  <a:pt x="11245" y="75156"/>
                </a:lnTo>
                <a:lnTo>
                  <a:pt x="33152" y="39769"/>
                </a:lnTo>
                <a:lnTo>
                  <a:pt x="64127" y="14766"/>
                </a:lnTo>
                <a:lnTo>
                  <a:pt x="101942" y="1642"/>
                </a:lnTo>
                <a:lnTo>
                  <a:pt x="1221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5479040" y="4311256"/>
            <a:ext cx="2428010" cy="136486"/>
          </a:xfrm>
          <a:custGeom>
            <a:avLst/>
            <a:gdLst/>
            <a:ahLst/>
            <a:cxnLst/>
            <a:rect l="l" t="t" r="r" b="b"/>
            <a:pathLst>
              <a:path w="2428010" h="136486">
                <a:moveTo>
                  <a:pt x="2360497" y="0"/>
                </a:moveTo>
                <a:lnTo>
                  <a:pt x="67499" y="0"/>
                </a:lnTo>
                <a:lnTo>
                  <a:pt x="56140" y="1386"/>
                </a:lnTo>
                <a:lnTo>
                  <a:pt x="21017" y="20697"/>
                </a:lnTo>
                <a:lnTo>
                  <a:pt x="0" y="58821"/>
                </a:lnTo>
                <a:lnTo>
                  <a:pt x="1497" y="76255"/>
                </a:lnTo>
                <a:lnTo>
                  <a:pt x="22354" y="115674"/>
                </a:lnTo>
                <a:lnTo>
                  <a:pt x="65690" y="136447"/>
                </a:lnTo>
                <a:lnTo>
                  <a:pt x="2360497" y="136486"/>
                </a:lnTo>
                <a:lnTo>
                  <a:pt x="2371857" y="135100"/>
                </a:lnTo>
                <a:lnTo>
                  <a:pt x="2406987" y="115791"/>
                </a:lnTo>
                <a:lnTo>
                  <a:pt x="2428010" y="77675"/>
                </a:lnTo>
                <a:lnTo>
                  <a:pt x="2426512" y="60240"/>
                </a:lnTo>
                <a:lnTo>
                  <a:pt x="2405655" y="20819"/>
                </a:lnTo>
                <a:lnTo>
                  <a:pt x="2362319" y="39"/>
                </a:lnTo>
                <a:lnTo>
                  <a:pt x="236049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829531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68237" y="0"/>
                </a:moveTo>
                <a:lnTo>
                  <a:pt x="26967" y="11925"/>
                </a:lnTo>
                <a:lnTo>
                  <a:pt x="3499" y="44338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lnTo>
                  <a:pt x="233799" y="1035308"/>
                </a:lnTo>
                <a:lnTo>
                  <a:pt x="269698" y="1011242"/>
                </a:lnTo>
                <a:lnTo>
                  <a:pt x="286122" y="975755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7389132" y="2946374"/>
            <a:ext cx="286626" cy="1037310"/>
          </a:xfrm>
          <a:custGeom>
            <a:avLst/>
            <a:gdLst/>
            <a:ahLst/>
            <a:cxnLst/>
            <a:rect l="l" t="t" r="r" b="b"/>
            <a:pathLst>
              <a:path w="286626" h="1037310">
                <a:moveTo>
                  <a:pt x="218376" y="1037310"/>
                </a:moveTo>
                <a:lnTo>
                  <a:pt x="259647" y="1021528"/>
                </a:lnTo>
                <a:lnTo>
                  <a:pt x="283123" y="987610"/>
                </a:lnTo>
                <a:lnTo>
                  <a:pt x="286626" y="68249"/>
                </a:lnTo>
                <a:lnTo>
                  <a:pt x="285239" y="52826"/>
                </a:lnTo>
                <a:lnTo>
                  <a:pt x="265927" y="16927"/>
                </a:lnTo>
                <a:lnTo>
                  <a:pt x="227811" y="503"/>
                </a:lnTo>
                <a:lnTo>
                  <a:pt x="68237" y="0"/>
                </a:lnTo>
                <a:lnTo>
                  <a:pt x="52813" y="1387"/>
                </a:lnTo>
                <a:lnTo>
                  <a:pt x="16918" y="20702"/>
                </a:lnTo>
                <a:lnTo>
                  <a:pt x="502" y="58824"/>
                </a:lnTo>
                <a:lnTo>
                  <a:pt x="0" y="969060"/>
                </a:lnTo>
                <a:lnTo>
                  <a:pt x="1386" y="980424"/>
                </a:lnTo>
                <a:lnTo>
                  <a:pt x="20695" y="1015554"/>
                </a:lnTo>
                <a:lnTo>
                  <a:pt x="58811" y="1036573"/>
                </a:lnTo>
                <a:lnTo>
                  <a:pt x="218376" y="10373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4849007" y="1683078"/>
            <a:ext cx="3688067" cy="3688054"/>
          </a:xfrm>
          <a:custGeom>
            <a:avLst/>
            <a:gdLst/>
            <a:ahLst/>
            <a:cxnLst/>
            <a:rect l="l" t="t" r="r" b="b"/>
            <a:pathLst>
              <a:path w="3688067" h="3688054">
                <a:moveTo>
                  <a:pt x="0" y="1844027"/>
                </a:moveTo>
                <a:lnTo>
                  <a:pt x="6112" y="1692788"/>
                </a:lnTo>
                <a:lnTo>
                  <a:pt x="24135" y="1544917"/>
                </a:lnTo>
                <a:lnTo>
                  <a:pt x="53592" y="1400886"/>
                </a:lnTo>
                <a:lnTo>
                  <a:pt x="94009" y="1261172"/>
                </a:lnTo>
                <a:lnTo>
                  <a:pt x="144913" y="1126249"/>
                </a:lnTo>
                <a:lnTo>
                  <a:pt x="205827" y="996591"/>
                </a:lnTo>
                <a:lnTo>
                  <a:pt x="276278" y="872673"/>
                </a:lnTo>
                <a:lnTo>
                  <a:pt x="355791" y="754969"/>
                </a:lnTo>
                <a:lnTo>
                  <a:pt x="443891" y="643955"/>
                </a:lnTo>
                <a:lnTo>
                  <a:pt x="540104" y="540104"/>
                </a:lnTo>
                <a:lnTo>
                  <a:pt x="643955" y="443891"/>
                </a:lnTo>
                <a:lnTo>
                  <a:pt x="754969" y="355791"/>
                </a:lnTo>
                <a:lnTo>
                  <a:pt x="872673" y="276278"/>
                </a:lnTo>
                <a:lnTo>
                  <a:pt x="996591" y="205827"/>
                </a:lnTo>
                <a:lnTo>
                  <a:pt x="1126249" y="144913"/>
                </a:lnTo>
                <a:lnTo>
                  <a:pt x="1261172" y="94009"/>
                </a:lnTo>
                <a:lnTo>
                  <a:pt x="1400886" y="53592"/>
                </a:lnTo>
                <a:lnTo>
                  <a:pt x="1544917" y="24135"/>
                </a:lnTo>
                <a:lnTo>
                  <a:pt x="1692788" y="6112"/>
                </a:lnTo>
                <a:lnTo>
                  <a:pt x="1844027" y="0"/>
                </a:lnTo>
                <a:lnTo>
                  <a:pt x="1995267" y="6112"/>
                </a:lnTo>
                <a:lnTo>
                  <a:pt x="2143140" y="24135"/>
                </a:lnTo>
                <a:lnTo>
                  <a:pt x="2287172" y="53592"/>
                </a:lnTo>
                <a:lnTo>
                  <a:pt x="2426887" y="94009"/>
                </a:lnTo>
                <a:lnTo>
                  <a:pt x="2561812" y="144913"/>
                </a:lnTo>
                <a:lnTo>
                  <a:pt x="2691471" y="205827"/>
                </a:lnTo>
                <a:lnTo>
                  <a:pt x="2815390" y="276278"/>
                </a:lnTo>
                <a:lnTo>
                  <a:pt x="2933094" y="355791"/>
                </a:lnTo>
                <a:lnTo>
                  <a:pt x="3044110" y="443891"/>
                </a:lnTo>
                <a:lnTo>
                  <a:pt x="3147961" y="540104"/>
                </a:lnTo>
                <a:lnTo>
                  <a:pt x="3244175" y="643955"/>
                </a:lnTo>
                <a:lnTo>
                  <a:pt x="3332275" y="754969"/>
                </a:lnTo>
                <a:lnTo>
                  <a:pt x="3411788" y="872673"/>
                </a:lnTo>
                <a:lnTo>
                  <a:pt x="3482239" y="996591"/>
                </a:lnTo>
                <a:lnTo>
                  <a:pt x="3543153" y="1126249"/>
                </a:lnTo>
                <a:lnTo>
                  <a:pt x="3594057" y="1261172"/>
                </a:lnTo>
                <a:lnTo>
                  <a:pt x="3634474" y="1400886"/>
                </a:lnTo>
                <a:lnTo>
                  <a:pt x="3663932" y="1544917"/>
                </a:lnTo>
                <a:lnTo>
                  <a:pt x="3681954" y="1692788"/>
                </a:lnTo>
                <a:lnTo>
                  <a:pt x="3688067" y="1844027"/>
                </a:lnTo>
                <a:lnTo>
                  <a:pt x="3681954" y="1995265"/>
                </a:lnTo>
                <a:lnTo>
                  <a:pt x="3663932" y="2143137"/>
                </a:lnTo>
                <a:lnTo>
                  <a:pt x="3634474" y="2287167"/>
                </a:lnTo>
                <a:lnTo>
                  <a:pt x="3594057" y="2426881"/>
                </a:lnTo>
                <a:lnTo>
                  <a:pt x="3543153" y="2561804"/>
                </a:lnTo>
                <a:lnTo>
                  <a:pt x="3482239" y="2691462"/>
                </a:lnTo>
                <a:lnTo>
                  <a:pt x="3411788" y="2815381"/>
                </a:lnTo>
                <a:lnTo>
                  <a:pt x="3332275" y="2933084"/>
                </a:lnTo>
                <a:lnTo>
                  <a:pt x="3244175" y="3044099"/>
                </a:lnTo>
                <a:lnTo>
                  <a:pt x="3147961" y="3147950"/>
                </a:lnTo>
                <a:lnTo>
                  <a:pt x="3044110" y="3244163"/>
                </a:lnTo>
                <a:lnTo>
                  <a:pt x="2933094" y="3332263"/>
                </a:lnTo>
                <a:lnTo>
                  <a:pt x="2815390" y="3411776"/>
                </a:lnTo>
                <a:lnTo>
                  <a:pt x="2691471" y="3482227"/>
                </a:lnTo>
                <a:lnTo>
                  <a:pt x="2561812" y="3543141"/>
                </a:lnTo>
                <a:lnTo>
                  <a:pt x="2426887" y="3594044"/>
                </a:lnTo>
                <a:lnTo>
                  <a:pt x="2287172" y="3634462"/>
                </a:lnTo>
                <a:lnTo>
                  <a:pt x="2143140" y="3663919"/>
                </a:lnTo>
                <a:lnTo>
                  <a:pt x="1995267" y="3681941"/>
                </a:lnTo>
                <a:lnTo>
                  <a:pt x="1844027" y="3688054"/>
                </a:lnTo>
                <a:lnTo>
                  <a:pt x="1692788" y="3681941"/>
                </a:lnTo>
                <a:lnTo>
                  <a:pt x="1544917" y="3663919"/>
                </a:lnTo>
                <a:lnTo>
                  <a:pt x="1400886" y="3634462"/>
                </a:lnTo>
                <a:lnTo>
                  <a:pt x="1261172" y="3594044"/>
                </a:lnTo>
                <a:lnTo>
                  <a:pt x="1126249" y="3543141"/>
                </a:lnTo>
                <a:lnTo>
                  <a:pt x="996591" y="3482227"/>
                </a:lnTo>
                <a:lnTo>
                  <a:pt x="872673" y="3411776"/>
                </a:lnTo>
                <a:lnTo>
                  <a:pt x="754969" y="3332263"/>
                </a:lnTo>
                <a:lnTo>
                  <a:pt x="643955" y="3244163"/>
                </a:lnTo>
                <a:lnTo>
                  <a:pt x="540104" y="3147950"/>
                </a:lnTo>
                <a:lnTo>
                  <a:pt x="443891" y="3044099"/>
                </a:lnTo>
                <a:lnTo>
                  <a:pt x="355791" y="2933084"/>
                </a:lnTo>
                <a:lnTo>
                  <a:pt x="276278" y="2815381"/>
                </a:lnTo>
                <a:lnTo>
                  <a:pt x="205827" y="2691462"/>
                </a:lnTo>
                <a:lnTo>
                  <a:pt x="144913" y="2561804"/>
                </a:lnTo>
                <a:lnTo>
                  <a:pt x="94009" y="2426881"/>
                </a:lnTo>
                <a:lnTo>
                  <a:pt x="53592" y="2287167"/>
                </a:lnTo>
                <a:lnTo>
                  <a:pt x="24135" y="2143137"/>
                </a:lnTo>
                <a:lnTo>
                  <a:pt x="6112" y="1995265"/>
                </a:lnTo>
                <a:lnTo>
                  <a:pt x="0" y="1844027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524000" y="4615014"/>
            <a:ext cx="4800600" cy="1600200"/>
          </a:xfrm>
          <a:custGeom>
            <a:avLst/>
            <a:gdLst/>
            <a:ahLst/>
            <a:cxnLst/>
            <a:rect l="l" t="t" r="r" b="b"/>
            <a:pathLst>
              <a:path w="4800600" h="1600200">
                <a:moveTo>
                  <a:pt x="0" y="0"/>
                </a:moveTo>
                <a:lnTo>
                  <a:pt x="4800600" y="0"/>
                </a:lnTo>
                <a:lnTo>
                  <a:pt x="4800600" y="1600200"/>
                </a:lnTo>
                <a:lnTo>
                  <a:pt x="0" y="1600200"/>
                </a:lnTo>
                <a:lnTo>
                  <a:pt x="0" y="0"/>
                </a:lnTo>
                <a:close/>
              </a:path>
            </a:pathLst>
          </a:custGeom>
          <a:solidFill>
            <a:srgbClr val="A7A8A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1295400" y="6238075"/>
            <a:ext cx="226720" cy="0"/>
          </a:xfrm>
          <a:custGeom>
            <a:avLst/>
            <a:gdLst/>
            <a:ahLst/>
            <a:cxnLst/>
            <a:rect l="l" t="t" r="r" b="b"/>
            <a:pathLst>
              <a:path w="226720">
                <a:moveTo>
                  <a:pt x="0" y="0"/>
                </a:moveTo>
                <a:lnTo>
                  <a:pt x="226720" y="0"/>
                </a:lnTo>
              </a:path>
            </a:pathLst>
          </a:custGeom>
          <a:ln w="46990">
            <a:solidFill>
              <a:srgbClr val="A7A8A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1739900" y="4790440"/>
            <a:ext cx="998219" cy="4070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spc="-5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2600" spc="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2600" spc="-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600" spc="0" dirty="0" smtClean="0">
                <a:solidFill>
                  <a:srgbClr val="FFFFFF"/>
                </a:solidFill>
                <a:latin typeface="Georgia"/>
                <a:cs typeface="Georgia"/>
              </a:rPr>
              <a:t>ses</a:t>
            </a:r>
            <a:endParaRPr sz="2600" dirty="0">
              <a:latin typeface="Georgia"/>
              <a:cs typeface="Georgia"/>
            </a:endParaRPr>
          </a:p>
        </p:txBody>
      </p:sp>
      <p:sp>
        <p:nvSpPr>
          <p:cNvPr id="26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71955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831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spc="-20" dirty="0" smtClean="0">
                <a:latin typeface="Georgia"/>
                <a:cs typeface="Georgia"/>
              </a:rPr>
              <a:t>L</a:t>
            </a:r>
            <a:r>
              <a:rPr sz="2400" b="1" i="1" spc="-2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as</a:t>
            </a:r>
            <a:r>
              <a:rPr sz="2400" b="1" i="1" spc="-15" dirty="0" smtClean="0">
                <a:latin typeface="Georgia"/>
                <a:cs typeface="Georgia"/>
              </a:rPr>
              <a:t>e</a:t>
            </a:r>
            <a:r>
              <a:rPr lang="en-US" dirty="0">
                <a:latin typeface="Georgia"/>
                <a:cs typeface="Georgia"/>
              </a:rPr>
              <a:t> </a:t>
            </a:r>
            <a:r>
              <a:rPr lang="en-US" dirty="0" smtClean="0">
                <a:latin typeface="Georgia"/>
                <a:cs typeface="Georgia"/>
              </a:rPr>
              <a:t>accounting project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sz="quarter" idx="15"/>
          </p:nvPr>
        </p:nvSpPr>
        <p:spPr>
          <a:xfrm>
            <a:off x="520701" y="1385887"/>
            <a:ext cx="4505781" cy="3505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Aft>
                <a:spcPts val="1200"/>
              </a:spcAft>
            </a:pPr>
            <a:r>
              <a:rPr sz="1800" b="1" i="1" dirty="0" smtClean="0">
                <a:solidFill>
                  <a:srgbClr val="A32020"/>
                </a:solidFill>
                <a:latin typeface="Georgia"/>
                <a:cs typeface="Georgia"/>
              </a:rPr>
              <a:t>W</a:t>
            </a:r>
            <a:r>
              <a:rPr sz="18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h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at y</a:t>
            </a:r>
            <a:r>
              <a:rPr sz="1800" b="1" i="1" spc="-15" dirty="0" smtClean="0">
                <a:solidFill>
                  <a:srgbClr val="A32020"/>
                </a:solidFill>
                <a:latin typeface="Georgia"/>
                <a:cs typeface="Georgia"/>
              </a:rPr>
              <a:t>o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u</a:t>
            </a:r>
            <a:r>
              <a:rPr sz="1800" b="1" i="1" spc="5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18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n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e</a:t>
            </a:r>
            <a:r>
              <a:rPr sz="1800" b="1" i="1" spc="5" dirty="0" smtClean="0">
                <a:solidFill>
                  <a:srgbClr val="A32020"/>
                </a:solidFill>
                <a:latin typeface="Georgia"/>
                <a:cs typeface="Georgia"/>
              </a:rPr>
              <a:t>e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d</a:t>
            </a:r>
            <a:r>
              <a:rPr sz="18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to</a:t>
            </a:r>
            <a:r>
              <a:rPr sz="18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k</a:t>
            </a:r>
            <a:r>
              <a:rPr sz="1800" b="1" i="1" spc="-15" dirty="0" smtClean="0">
                <a:solidFill>
                  <a:srgbClr val="A32020"/>
                </a:solidFill>
                <a:latin typeface="Georgia"/>
                <a:cs typeface="Georgia"/>
              </a:rPr>
              <a:t>n</a:t>
            </a:r>
            <a:r>
              <a:rPr sz="18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o</a:t>
            </a:r>
            <a:r>
              <a:rPr sz="18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w</a:t>
            </a:r>
            <a:endParaRPr sz="1800" dirty="0">
              <a:solidFill>
                <a:srgbClr val="A32020"/>
              </a:solidFill>
              <a:latin typeface="Georgia"/>
              <a:cs typeface="Georgia"/>
            </a:endParaRPr>
          </a:p>
          <a:p>
            <a:pPr marL="354965" indent="-342900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800" spc="-10" dirty="0" smtClean="0">
                <a:latin typeface="Georgia"/>
                <a:cs typeface="Georgia"/>
              </a:rPr>
              <a:t>Virtually</a:t>
            </a:r>
            <a:r>
              <a:rPr sz="1800" spc="25" dirty="0" smtClean="0">
                <a:latin typeface="Georgia"/>
                <a:cs typeface="Georgia"/>
              </a:rPr>
              <a:t> </a:t>
            </a:r>
            <a:r>
              <a:rPr sz="1800" spc="-10" dirty="0" smtClean="0">
                <a:latin typeface="Georgia"/>
                <a:cs typeface="Georgia"/>
              </a:rPr>
              <a:t>all</a:t>
            </a:r>
            <a:r>
              <a:rPr sz="1800" spc="15" dirty="0" smtClean="0">
                <a:latin typeface="Georgia"/>
                <a:cs typeface="Georgia"/>
              </a:rPr>
              <a:t> </a:t>
            </a:r>
            <a:r>
              <a:rPr sz="1800" spc="-10" dirty="0" smtClean="0">
                <a:latin typeface="Georgia"/>
                <a:cs typeface="Georgia"/>
              </a:rPr>
              <a:t>lea</a:t>
            </a:r>
            <a:r>
              <a:rPr sz="1800" spc="-25" dirty="0" smtClean="0">
                <a:latin typeface="Georgia"/>
                <a:cs typeface="Georgia"/>
              </a:rPr>
              <a:t>s</a:t>
            </a:r>
            <a:r>
              <a:rPr sz="1800" spc="-10" dirty="0" smtClean="0">
                <a:latin typeface="Georgia"/>
                <a:cs typeface="Georgia"/>
              </a:rPr>
              <a:t>es</a:t>
            </a:r>
            <a:r>
              <a:rPr sz="1800" spc="20" dirty="0" smtClean="0">
                <a:latin typeface="Georgia"/>
                <a:cs typeface="Georgia"/>
              </a:rPr>
              <a:t> </a:t>
            </a:r>
            <a:r>
              <a:rPr sz="1800" spc="-10" dirty="0" smtClean="0">
                <a:latin typeface="Georgia"/>
                <a:cs typeface="Georgia"/>
              </a:rPr>
              <a:t>on</a:t>
            </a:r>
            <a:r>
              <a:rPr sz="1800" spc="15" dirty="0" smtClean="0">
                <a:latin typeface="Georgia"/>
                <a:cs typeface="Georgia"/>
              </a:rPr>
              <a:t> </a:t>
            </a:r>
            <a:r>
              <a:rPr sz="1800" spc="-20" dirty="0" smtClean="0">
                <a:latin typeface="Georgia"/>
                <a:cs typeface="Georgia"/>
              </a:rPr>
              <a:t>b</a:t>
            </a:r>
            <a:r>
              <a:rPr sz="1800" spc="-10" dirty="0" smtClean="0">
                <a:latin typeface="Georgia"/>
                <a:cs typeface="Georgia"/>
              </a:rPr>
              <a:t>alance</a:t>
            </a:r>
            <a:r>
              <a:rPr sz="1800" spc="40" dirty="0" smtClean="0">
                <a:latin typeface="Georgia"/>
                <a:cs typeface="Georgia"/>
              </a:rPr>
              <a:t> </a:t>
            </a:r>
            <a:r>
              <a:rPr sz="1800" spc="-15" dirty="0" smtClean="0">
                <a:latin typeface="Georgia"/>
                <a:cs typeface="Georgia"/>
              </a:rPr>
              <a:t>sh</a:t>
            </a:r>
            <a:r>
              <a:rPr sz="1800" spc="-10" dirty="0" smtClean="0">
                <a:latin typeface="Georgia"/>
                <a:cs typeface="Georgia"/>
              </a:rPr>
              <a:t>e</a:t>
            </a:r>
            <a:r>
              <a:rPr sz="1800" spc="-20" dirty="0" smtClean="0">
                <a:latin typeface="Georgia"/>
                <a:cs typeface="Georgia"/>
              </a:rPr>
              <a:t>e</a:t>
            </a:r>
            <a:r>
              <a:rPr sz="1800" spc="-10" dirty="0" smtClean="0">
                <a:latin typeface="Georgia"/>
                <a:cs typeface="Georgia"/>
              </a:rPr>
              <a:t>t</a:t>
            </a:r>
            <a:endParaRPr sz="1800" dirty="0">
              <a:latin typeface="Georgia"/>
              <a:cs typeface="Georgia"/>
            </a:endParaRPr>
          </a:p>
          <a:p>
            <a:pPr marL="354965" marR="292735" indent="-342900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lang="en-US" sz="1800" spc="-15" dirty="0" smtClean="0">
                <a:latin typeface="Georgia"/>
                <a:cs typeface="Georgia"/>
              </a:rPr>
              <a:t>FASB preserves classification model, mostly consistent with current GAAP</a:t>
            </a:r>
            <a:endParaRPr lang="en-US" sz="1800" spc="-15" dirty="0">
              <a:latin typeface="Georgia"/>
              <a:cs typeface="Georgia"/>
            </a:endParaRPr>
          </a:p>
          <a:p>
            <a:pPr marL="354965" marR="292735" indent="-342900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lang="en-US" sz="1800" spc="-15" dirty="0" smtClean="0">
                <a:latin typeface="Georgia"/>
                <a:cs typeface="Georgia"/>
              </a:rPr>
              <a:t>Changes to the definition of a lease will likely impact accounting for power purchase and power sales arrangements</a:t>
            </a:r>
          </a:p>
          <a:p>
            <a:pPr marL="354965" marR="292735" indent="-342900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lang="en-US" sz="1800" spc="-15" dirty="0" smtClean="0">
                <a:latin typeface="Georgia"/>
                <a:cs typeface="Georgia"/>
              </a:rPr>
              <a:t>Transition models proposed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52516" y="1602994"/>
            <a:ext cx="3686683" cy="2385313"/>
          </a:xfrm>
          <a:custGeom>
            <a:avLst/>
            <a:gdLst/>
            <a:ahLst/>
            <a:cxnLst/>
            <a:rect l="l" t="t" r="r" b="b"/>
            <a:pathLst>
              <a:path w="3686682" h="2385313">
                <a:moveTo>
                  <a:pt x="0" y="2385313"/>
                </a:moveTo>
                <a:lnTo>
                  <a:pt x="3686683" y="2385313"/>
                </a:lnTo>
                <a:lnTo>
                  <a:pt x="3686683" y="0"/>
                </a:lnTo>
                <a:lnTo>
                  <a:pt x="0" y="0"/>
                </a:lnTo>
                <a:lnTo>
                  <a:pt x="0" y="2385313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32019" y="1641602"/>
            <a:ext cx="3485515" cy="2193290"/>
          </a:xfrm>
          <a:prstGeom prst="rect">
            <a:avLst/>
          </a:prstGeom>
          <a:solidFill>
            <a:srgbClr val="A32020"/>
          </a:solidFill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b="1" i="1" spc="-15" dirty="0">
                <a:solidFill>
                  <a:srgbClr val="FFFFFF"/>
                </a:solidFill>
                <a:latin typeface="Georgia"/>
                <a:cs typeface="Georgia"/>
              </a:rPr>
              <a:t>Impacts</a:t>
            </a:r>
            <a:endParaRPr dirty="0">
              <a:solidFill>
                <a:srgbClr val="000000"/>
              </a:solidFill>
              <a:latin typeface="Georgia"/>
              <a:cs typeface="Georgia"/>
            </a:endParaRPr>
          </a:p>
          <a:p>
            <a:pPr>
              <a:lnSpc>
                <a:spcPts val="600"/>
              </a:lnSpc>
              <a:spcBef>
                <a:spcPts val="12"/>
              </a:spcBef>
            </a:pPr>
            <a:endParaRPr sz="600" dirty="0">
              <a:solidFill>
                <a:srgbClr val="000000"/>
              </a:solidFill>
            </a:endParaRPr>
          </a:p>
          <a:p>
            <a:pPr marL="299085" indent="-287020"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sh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500" b="1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will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 gr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ss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500" b="1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299085" indent="-287020"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Fin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tr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500" b="1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nd 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debt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299085"/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co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nts</a:t>
            </a:r>
            <a:r>
              <a:rPr sz="1500" b="1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be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mp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ac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ted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299085" marR="334645" indent="-287020"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ub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q</a:t>
            </a: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nt</a:t>
            </a: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me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ment may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q</a:t>
            </a: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ire additi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ff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rt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299085" marR="12700" indent="-287020">
              <a:lnSpc>
                <a:spcPct val="100099"/>
              </a:lnSpc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El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ments</a:t>
            </a:r>
            <a:r>
              <a:rPr sz="1500" b="1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f 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ntra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500" b="1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may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 l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se</a:t>
            </a: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nd will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500" b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 on</a:t>
            </a:r>
            <a:r>
              <a:rPr sz="1500" b="1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 sh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ee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25821" y="3988323"/>
            <a:ext cx="226720" cy="59674"/>
          </a:xfrm>
          <a:custGeom>
            <a:avLst/>
            <a:gdLst/>
            <a:ahLst/>
            <a:cxnLst/>
            <a:rect l="l" t="t" r="r" b="b"/>
            <a:pathLst>
              <a:path w="226720" h="59674">
                <a:moveTo>
                  <a:pt x="0" y="59674"/>
                </a:moveTo>
                <a:lnTo>
                  <a:pt x="226720" y="59674"/>
                </a:lnTo>
                <a:lnTo>
                  <a:pt x="226720" y="0"/>
                </a:lnTo>
                <a:lnTo>
                  <a:pt x="0" y="0"/>
                </a:lnTo>
                <a:lnTo>
                  <a:pt x="0" y="59674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62600" y="4328960"/>
            <a:ext cx="3109468" cy="1369568"/>
          </a:xfrm>
          <a:custGeom>
            <a:avLst/>
            <a:gdLst/>
            <a:ahLst/>
            <a:cxnLst/>
            <a:rect l="l" t="t" r="r" b="b"/>
            <a:pathLst>
              <a:path w="3109468" h="1369568">
                <a:moveTo>
                  <a:pt x="0" y="1369568"/>
                </a:moveTo>
                <a:lnTo>
                  <a:pt x="3109468" y="1369568"/>
                </a:lnTo>
                <a:lnTo>
                  <a:pt x="3109468" y="0"/>
                </a:lnTo>
                <a:lnTo>
                  <a:pt x="0" y="0"/>
                </a:lnTo>
                <a:lnTo>
                  <a:pt x="0" y="1369568"/>
                </a:lnTo>
                <a:close/>
              </a:path>
            </a:pathLst>
          </a:custGeom>
          <a:solidFill>
            <a:srgbClr val="DF2F1E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3669" y="4366260"/>
            <a:ext cx="2560955" cy="1049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b="1" i="1" spc="-15" dirty="0">
                <a:solidFill>
                  <a:srgbClr val="FFFFFF"/>
                </a:solidFill>
                <a:latin typeface="Georgia"/>
                <a:cs typeface="Georgia"/>
              </a:rPr>
              <a:t>Lo</a:t>
            </a:r>
            <a:r>
              <a:rPr b="1" i="1" spc="-2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b="1" i="1" spc="-10" dirty="0">
                <a:solidFill>
                  <a:srgbClr val="FFFFFF"/>
                </a:solidFill>
                <a:latin typeface="Georgia"/>
                <a:cs typeface="Georgia"/>
              </a:rPr>
              <a:t>ki</a:t>
            </a:r>
            <a:r>
              <a:rPr b="1" i="1" spc="-25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b="1" i="1" dirty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b="1" i="1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i="1" spc="-10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b="1" i="1" spc="-2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b="1" i="1" spc="-15" dirty="0">
                <a:solidFill>
                  <a:srgbClr val="FFFFFF"/>
                </a:solidFill>
                <a:latin typeface="Georgia"/>
                <a:cs typeface="Georgia"/>
              </a:rPr>
              <a:t>rward</a:t>
            </a:r>
            <a:endParaRPr dirty="0">
              <a:solidFill>
                <a:srgbClr val="000000"/>
              </a:solidFill>
              <a:latin typeface="Georgia"/>
              <a:cs typeface="Georgia"/>
            </a:endParaRPr>
          </a:p>
          <a:p>
            <a:pPr>
              <a:lnSpc>
                <a:spcPts val="600"/>
              </a:lnSpc>
              <a:spcBef>
                <a:spcPts val="15"/>
              </a:spcBef>
            </a:pPr>
            <a:endParaRPr sz="600" dirty="0">
              <a:solidFill>
                <a:srgbClr val="000000"/>
              </a:solidFill>
            </a:endParaRPr>
          </a:p>
          <a:p>
            <a:pPr marL="299085" indent="-287020"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500" b="1" spc="-10" dirty="0" smtClean="0">
                <a:solidFill>
                  <a:srgbClr val="FFFFFF"/>
                </a:solidFill>
                <a:latin typeface="Georgia"/>
                <a:cs typeface="Georgia"/>
              </a:rPr>
              <a:t>Issu</a:t>
            </a:r>
            <a:r>
              <a:rPr sz="1500" b="1" spc="-2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500" b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500" b="1" spc="-10" dirty="0" smtClean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r>
              <a:rPr sz="1500" b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–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en-US" sz="1500" b="1" dirty="0" smtClean="0">
                <a:solidFill>
                  <a:srgbClr val="FFFFFF"/>
                </a:solidFill>
                <a:latin typeface="Georgia"/>
                <a:cs typeface="Georgia"/>
              </a:rPr>
              <a:t>Q4</a:t>
            </a:r>
            <a:r>
              <a:rPr sz="1500" b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20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15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299085" indent="-287020"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500" b="1" dirty="0">
                <a:solidFill>
                  <a:srgbClr val="FFFFFF"/>
                </a:solidFill>
                <a:latin typeface="Georgia"/>
                <a:cs typeface="Georgia"/>
              </a:rPr>
              <a:t>Ef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500" b="1" spc="-2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500" b="1" spc="-5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Georgia"/>
                <a:cs typeface="Georgia"/>
              </a:rPr>
              <a:t>tive</a:t>
            </a:r>
            <a:r>
              <a:rPr sz="1500" b="1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en-US" sz="1500" b="1" spc="25" dirty="0" smtClean="0">
                <a:solidFill>
                  <a:srgbClr val="FFFFFF"/>
                </a:solidFill>
                <a:latin typeface="Georgia"/>
                <a:cs typeface="Georgia"/>
              </a:rPr>
              <a:t>date</a:t>
            </a:r>
            <a:r>
              <a:rPr lang="en-US" sz="1500" b="1" spc="-10" dirty="0" smtClean="0">
                <a:solidFill>
                  <a:srgbClr val="FFFFFF"/>
                </a:solidFill>
                <a:latin typeface="Georgia"/>
                <a:cs typeface="Georgia"/>
              </a:rPr>
              <a:t>–</a:t>
            </a:r>
            <a:r>
              <a:rPr sz="1500" b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en-US" sz="1500" b="1" dirty="0" smtClean="0">
                <a:solidFill>
                  <a:srgbClr val="FFFFFF"/>
                </a:solidFill>
                <a:latin typeface="Georgia"/>
                <a:cs typeface="Georgia"/>
              </a:rPr>
              <a:t>to be determined</a:t>
            </a:r>
            <a:endParaRPr sz="1500" dirty="0">
              <a:solidFill>
                <a:srgbClr val="000000"/>
              </a:solidFill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00267" y="5511688"/>
            <a:ext cx="226720" cy="59674"/>
          </a:xfrm>
          <a:custGeom>
            <a:avLst/>
            <a:gdLst/>
            <a:ahLst/>
            <a:cxnLst/>
            <a:rect l="l" t="t" r="r" b="b"/>
            <a:pathLst>
              <a:path w="226720" h="59674">
                <a:moveTo>
                  <a:pt x="0" y="59674"/>
                </a:moveTo>
                <a:lnTo>
                  <a:pt x="226720" y="59674"/>
                </a:lnTo>
                <a:lnTo>
                  <a:pt x="226720" y="0"/>
                </a:lnTo>
                <a:lnTo>
                  <a:pt x="0" y="0"/>
                </a:lnTo>
                <a:lnTo>
                  <a:pt x="0" y="59674"/>
                </a:lnTo>
                <a:close/>
              </a:path>
            </a:pathLst>
          </a:custGeom>
          <a:solidFill>
            <a:srgbClr val="DF2F1E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35904" y="5698162"/>
            <a:ext cx="226720" cy="59674"/>
          </a:xfrm>
          <a:custGeom>
            <a:avLst/>
            <a:gdLst/>
            <a:ahLst/>
            <a:cxnLst/>
            <a:rect l="l" t="t" r="r" b="b"/>
            <a:pathLst>
              <a:path w="226720" h="59674">
                <a:moveTo>
                  <a:pt x="0" y="59674"/>
                </a:moveTo>
                <a:lnTo>
                  <a:pt x="226720" y="59674"/>
                </a:lnTo>
                <a:lnTo>
                  <a:pt x="226720" y="0"/>
                </a:lnTo>
                <a:lnTo>
                  <a:pt x="0" y="0"/>
                </a:lnTo>
                <a:lnTo>
                  <a:pt x="0" y="59674"/>
                </a:lnTo>
                <a:close/>
              </a:path>
            </a:pathLst>
          </a:custGeom>
          <a:solidFill>
            <a:srgbClr val="DF2F1E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6477000"/>
            <a:ext cx="1066800" cy="22860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en-US" sz="200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2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13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1923714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H</a:t>
            </a:r>
            <a:r>
              <a:rPr sz="2400" b="1" i="1" spc="-5" dirty="0" smtClean="0">
                <a:latin typeface="Georgia"/>
                <a:cs typeface="Georgia"/>
              </a:rPr>
              <a:t>o</a:t>
            </a:r>
            <a:r>
              <a:rPr sz="2400" b="1" i="1" spc="0" dirty="0" smtClean="0">
                <a:latin typeface="Georgia"/>
                <a:cs typeface="Georgia"/>
              </a:rPr>
              <a:t>w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d</a:t>
            </a:r>
            <a:r>
              <a:rPr sz="2400" b="1" i="1" spc="-5" dirty="0" smtClean="0">
                <a:latin typeface="Georgia"/>
                <a:cs typeface="Georgia"/>
              </a:rPr>
              <a:t>oe</a:t>
            </a:r>
            <a:r>
              <a:rPr sz="2400" b="1" i="1" spc="0" dirty="0" smtClean="0">
                <a:latin typeface="Georgia"/>
                <a:cs typeface="Georgia"/>
              </a:rPr>
              <a:t>s</a:t>
            </a:r>
            <a:r>
              <a:rPr sz="2400" b="1" i="1" spc="-5" dirty="0" smtClean="0">
                <a:latin typeface="Georgia"/>
                <a:cs typeface="Georgia"/>
              </a:rPr>
              <a:t> i</a:t>
            </a:r>
            <a:r>
              <a:rPr sz="2400" b="1" i="1" spc="0" dirty="0" smtClean="0">
                <a:latin typeface="Georgia"/>
                <a:cs typeface="Georgia"/>
              </a:rPr>
              <a:t>t</a:t>
            </a:r>
            <a:r>
              <a:rPr sz="2400" b="1" i="1" spc="-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w</a:t>
            </a:r>
            <a:r>
              <a:rPr sz="2400" b="1" i="1" spc="-5" dirty="0" smtClean="0">
                <a:latin typeface="Georgia"/>
                <a:cs typeface="Georgia"/>
              </a:rPr>
              <a:t>o</a:t>
            </a:r>
            <a:r>
              <a:rPr sz="2400" b="1" i="1" spc="0" dirty="0" smtClean="0">
                <a:latin typeface="Georgia"/>
                <a:cs typeface="Georgia"/>
              </a:rPr>
              <a:t>rk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700" y="3246330"/>
            <a:ext cx="901065" cy="316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L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esso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r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0700" y="1201510"/>
            <a:ext cx="887094" cy="316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L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esse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e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359035"/>
              </p:ext>
            </p:extLst>
          </p:nvPr>
        </p:nvGraphicFramePr>
        <p:xfrm>
          <a:off x="527050" y="1559753"/>
          <a:ext cx="8165521" cy="1552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5643"/>
                <a:gridCol w="2489746"/>
                <a:gridCol w="2266810"/>
                <a:gridCol w="1993322"/>
              </a:tblGrid>
              <a:tr h="263561">
                <a:tc>
                  <a:txBody>
                    <a:bodyPr/>
                    <a:lstStyle/>
                    <a:p>
                      <a:endParaRPr sz="24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  <a:tc>
                  <a:txBody>
                    <a:bodyPr/>
                    <a:lstStyle/>
                    <a:p>
                      <a:pPr marL="69977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Ba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-2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eet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  <a:tc>
                  <a:txBody>
                    <a:bodyPr/>
                    <a:lstStyle/>
                    <a:p>
                      <a:pPr marL="41783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tat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</a:pP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</a:t>
                      </a:r>
                      <a:r>
                        <a:rPr sz="1200" b="1" spc="-2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fl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w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tat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</a:tr>
              <a:tr h="671583">
                <a:tc>
                  <a:txBody>
                    <a:bodyPr/>
                    <a:lstStyle/>
                    <a:p>
                      <a:pPr marL="147955" marR="58293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inancing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yp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A)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47955" marR="1026794">
                        <a:lnSpc>
                          <a:spcPct val="114199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Asse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 </a:t>
                      </a:r>
                      <a:r>
                        <a:rPr sz="12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ri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se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)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Leas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b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y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Fro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 lo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ade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342900" indent="-195263">
                        <a:lnSpc>
                          <a:spcPct val="100000"/>
                        </a:lnSpc>
                        <a:spcBef>
                          <a:spcPts val="204"/>
                        </a:spcBef>
                        <a:buFont typeface="Arial"/>
                        <a:buChar char="•"/>
                        <a:tabLst>
                          <a:tab pos="342900" algn="l"/>
                        </a:tabLst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Am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or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iza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on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e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x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pens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342900" indent="-195263">
                        <a:lnSpc>
                          <a:spcPct val="100000"/>
                        </a:lnSpc>
                        <a:spcBef>
                          <a:spcPts val="190"/>
                        </a:spcBef>
                        <a:buFont typeface="Arial"/>
                        <a:buChar char="•"/>
                        <a:tabLst>
                          <a:tab pos="342900" algn="l"/>
                        </a:tabLst>
                      </a:pPr>
                      <a:r>
                        <a:rPr sz="12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x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pens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7955" marR="377190">
                        <a:lnSpc>
                          <a:spcPct val="113799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Pr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incipa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=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inancin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 I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=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Ope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 V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ble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=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Ope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</a:tr>
              <a:tr h="49606">
                <a:tc rowSpan="2">
                  <a:txBody>
                    <a:bodyPr/>
                    <a:lstStyle/>
                    <a:p>
                      <a:pPr marL="147955" marR="426720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S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yp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B)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</a:tr>
              <a:tr h="4652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Leas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e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x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pens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Ope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165396"/>
              </p:ext>
            </p:extLst>
          </p:nvPr>
        </p:nvGraphicFramePr>
        <p:xfrm>
          <a:off x="527050" y="3604469"/>
          <a:ext cx="8165520" cy="2738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6781"/>
                <a:gridCol w="2533756"/>
                <a:gridCol w="2257117"/>
                <a:gridCol w="1977866"/>
              </a:tblGrid>
              <a:tr h="263561">
                <a:tc>
                  <a:txBody>
                    <a:bodyPr/>
                    <a:lstStyle/>
                    <a:p>
                      <a:endParaRPr sz="20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  <a:tc>
                  <a:txBody>
                    <a:bodyPr/>
                    <a:lstStyle/>
                    <a:p>
                      <a:pPr marL="72263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Ba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an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-2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eet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tat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ct val="100000"/>
                        </a:lnSpc>
                      </a:pP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</a:t>
                      </a:r>
                      <a:r>
                        <a:rPr sz="1200" b="1" spc="-2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fl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w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tat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  <a:solidFill>
                      <a:srgbClr val="A32020"/>
                    </a:solidFill>
                  </a:tcPr>
                </a:tc>
              </a:tr>
              <a:tr h="1871065">
                <a:tc>
                  <a:txBody>
                    <a:bodyPr/>
                    <a:lstStyle/>
                    <a:p>
                      <a:pPr marL="92710" marR="61912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inancing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yp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A)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58115" indent="0">
                        <a:lnSpc>
                          <a:spcPct val="107100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og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niz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nde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asset Rec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og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niz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men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 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 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eas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mp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isin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g: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406400" marR="437515" indent="-258763">
                        <a:lnSpc>
                          <a:spcPct val="100000"/>
                        </a:lnSpc>
                        <a:spcBef>
                          <a:spcPts val="190"/>
                        </a:spcBef>
                        <a:buFont typeface="Arial"/>
                        <a:buChar char="•"/>
                        <a:tabLst>
                          <a:tab pos="406400" algn="l"/>
                        </a:tabLst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Leas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ecei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ble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din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 g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esid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)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406400" marR="160655" indent="-258763">
                        <a:lnSpc>
                          <a:spcPct val="100000"/>
                        </a:lnSpc>
                        <a:spcBef>
                          <a:spcPts val="204"/>
                        </a:spcBef>
                        <a:buFont typeface="Arial"/>
                        <a:buChar char="•"/>
                        <a:tabLst>
                          <a:tab pos="406400" algn="l"/>
                        </a:tabLst>
                      </a:pPr>
                      <a:r>
                        <a:rPr sz="1200" spc="0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esid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of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nde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asset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147955" marR="4279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ASB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: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se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p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ro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it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b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sen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rol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ans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r)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Fro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 lo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ade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342900" marR="92710" indent="-195263">
                        <a:lnSpc>
                          <a:spcPct val="100000"/>
                        </a:lnSpc>
                        <a:spcBef>
                          <a:spcPts val="204"/>
                        </a:spcBef>
                        <a:buFont typeface="Arial"/>
                        <a:buChar char="•"/>
                        <a:tabLst>
                          <a:tab pos="342900" algn="l"/>
                        </a:tabLst>
                      </a:pPr>
                      <a:r>
                        <a:rPr sz="1200" spc="0" dirty="0" smtClean="0">
                          <a:latin typeface="Georgia"/>
                          <a:cs typeface="Georgia"/>
                        </a:rPr>
                        <a:t>Pro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de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og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nize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asse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s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de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w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eas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 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ot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ans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f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3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rol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 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essee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  <a:p>
                      <a:pPr marL="342900" marR="439420" indent="-195263">
                        <a:lnSpc>
                          <a:spcPct val="100000"/>
                        </a:lnSpc>
                        <a:spcBef>
                          <a:spcPts val="190"/>
                        </a:spcBef>
                        <a:buFont typeface="Arial"/>
                        <a:buChar char="•"/>
                        <a:tabLst>
                          <a:tab pos="342900" algn="l"/>
                        </a:tabLst>
                      </a:pPr>
                      <a:r>
                        <a:rPr sz="12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m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on 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ecei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ble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an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d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esid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al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Ope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</a:tr>
              <a:tr h="490419">
                <a:tc>
                  <a:txBody>
                    <a:bodyPr/>
                    <a:lstStyle/>
                    <a:p>
                      <a:pPr marL="147955" marR="386715" indent="0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S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ai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-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 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(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yp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B)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 marR="454025" indent="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Georgia"/>
                          <a:cs typeface="Georgia"/>
                        </a:rPr>
                        <a:t>U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nde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yin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 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asse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1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emain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s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on b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anc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shee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t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Leas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 inc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o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me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</a:pPr>
                      <a:r>
                        <a:rPr sz="1200" spc="-5" dirty="0" smtClean="0">
                          <a:latin typeface="Georgia"/>
                          <a:cs typeface="Georgia"/>
                        </a:rPr>
                        <a:t>Ope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r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200" spc="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200" spc="-5" dirty="0" smtClean="0">
                          <a:latin typeface="Georgia"/>
                          <a:cs typeface="Georgia"/>
                        </a:rPr>
                        <a:t>in</a:t>
                      </a:r>
                      <a:r>
                        <a:rPr sz="1200" spc="0" dirty="0" smtClean="0">
                          <a:latin typeface="Georgia"/>
                          <a:cs typeface="Georgia"/>
                        </a:rPr>
                        <a:t>g</a:t>
                      </a:r>
                      <a:endParaRPr sz="12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A32020"/>
                      </a:solidFill>
                      <a:prstDash val="solid"/>
                    </a:lnL>
                    <a:lnR w="12700">
                      <a:solidFill>
                        <a:srgbClr val="A32020"/>
                      </a:solidFill>
                      <a:prstDash val="solid"/>
                    </a:lnR>
                    <a:lnT w="12700">
                      <a:solidFill>
                        <a:srgbClr val="A32020"/>
                      </a:solidFill>
                      <a:prstDash val="solid"/>
                    </a:lnT>
                    <a:lnB w="12700">
                      <a:solidFill>
                        <a:srgbClr val="A320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14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9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With you today from PricewaterhouseCoopers</a:t>
            </a:r>
            <a:endParaRPr lang="en-US" sz="2400" dirty="0"/>
          </a:p>
        </p:txBody>
      </p:sp>
      <p:graphicFrame>
        <p:nvGraphicFramePr>
          <p:cNvPr id="13" name="Group 34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930607754"/>
              </p:ext>
            </p:extLst>
          </p:nvPr>
        </p:nvGraphicFramePr>
        <p:xfrm>
          <a:off x="846715" y="1600200"/>
          <a:ext cx="7467600" cy="3501578"/>
        </p:xfrm>
        <a:graphic>
          <a:graphicData uri="http://schemas.openxmlformats.org/drawingml/2006/table">
            <a:tbl>
              <a:tblPr/>
              <a:tblGrid>
                <a:gridCol w="2043794"/>
                <a:gridCol w="5423806"/>
              </a:tblGrid>
              <a:tr h="2912536"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 Gavin Hamilton</a:t>
                      </a:r>
                    </a:p>
                  </a:txBody>
                  <a:tcPr marL="45720" marR="45720"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Partner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ea typeface="+mn-ea"/>
                          <a:cs typeface="Arial" charset="0"/>
                        </a:rPr>
                        <a:t>Gavin.s.hamilton@us.pwc.com</a:t>
                      </a:r>
                    </a:p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ea typeface="+mn-ea"/>
                          <a:cs typeface="Arial" charset="0"/>
                        </a:rPr>
                        <a:t>410-659-3307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ea typeface="+mn-ea"/>
                          <a:cs typeface="Arial" charset="0"/>
                        </a:rPr>
                        <a:t/>
                      </a:r>
                      <a:b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ea typeface="+mn-ea"/>
                          <a:cs typeface="Arial" charset="0"/>
                        </a:rPr>
                      </a:b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Symbol" panose="05050102010706020507" pitchFamily="18" charset="2"/>
                        <a:buChar char="·"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Over 19 years of experience providing assurance and accounting advisory services to client in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Arial" charset="0"/>
                        </a:rPr>
                        <a:t>the Power and Utilities Sector </a:t>
                      </a:r>
                    </a:p>
                    <a:p>
                      <a:pPr marL="285750" marR="0" lvl="0" indent="-28575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Symbol" panose="05050102010706020507" pitchFamily="18" charset="2"/>
                        <a:buChar char="·"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Symbol" panose="05050102010706020507" pitchFamily="18" charset="2"/>
                        <a:buChar char="·"/>
                        <a:tabLst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Served as engagement partner for the audits of several public companies within the industry</a:t>
                      </a:r>
                    </a:p>
                    <a:p>
                      <a:pPr marL="285750" marR="0" lvl="0" indent="-28575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Symbol" panose="05050102010706020507" pitchFamily="18" charset="2"/>
                        <a:buChar char="·"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+mn-ea"/>
                        <a:cs typeface="Arial" charset="0"/>
                      </a:endParaRPr>
                    </a:p>
                    <a:p>
                      <a:pPr marL="285750" marR="0" lvl="0" indent="-28575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Symbol" panose="05050102010706020507" pitchFamily="18" charset="2"/>
                        <a:buChar char="·"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+mn-ea"/>
                          <a:cs typeface="Arial" charset="0"/>
                        </a:rPr>
                        <a:t>Previously led PwC’s Power and Utilities technical program</a:t>
                      </a: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674">
                <a:tc gridSpan="2">
                  <a:txBody>
                    <a:bodyPr/>
                    <a:lstStyle/>
                    <a:p>
                      <a:pPr marL="0" marR="0" lvl="0" indent="0" algn="l" defTabSz="695325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16" y="1659454"/>
            <a:ext cx="1375113" cy="2065897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100647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</a:t>
            </a:r>
            <a:r>
              <a:rPr sz="2400" b="1" i="1" spc="-5" dirty="0" smtClean="0">
                <a:latin typeface="Georgia"/>
                <a:cs typeface="Georgia"/>
              </a:rPr>
              <a:t>om</a:t>
            </a:r>
            <a:r>
              <a:rPr sz="2400" b="1" i="1" spc="0" dirty="0" smtClean="0">
                <a:latin typeface="Georgia"/>
                <a:cs typeface="Georgia"/>
              </a:rPr>
              <a:t>par</a:t>
            </a:r>
            <a:r>
              <a:rPr sz="2400" b="1" i="1" spc="-5" dirty="0" smtClean="0">
                <a:latin typeface="Georgia"/>
                <a:cs typeface="Georgia"/>
              </a:rPr>
              <a:t>iso</a:t>
            </a:r>
            <a:r>
              <a:rPr sz="2400" b="1" i="1" spc="0" dirty="0" smtClean="0">
                <a:latin typeface="Georgia"/>
                <a:cs typeface="Georgia"/>
              </a:rPr>
              <a:t>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t</a:t>
            </a:r>
            <a:r>
              <a:rPr sz="2400" b="1" i="1" spc="0" dirty="0" smtClean="0">
                <a:latin typeface="Georgia"/>
                <a:cs typeface="Georgia"/>
              </a:rPr>
              <a:t>o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x</a:t>
            </a:r>
            <a:r>
              <a:rPr sz="2400" b="1" i="1" spc="-5" dirty="0" smtClean="0">
                <a:latin typeface="Georgia"/>
                <a:cs typeface="Georgia"/>
              </a:rPr>
              <a:t>isti</a:t>
            </a:r>
            <a:r>
              <a:rPr sz="2400" b="1" i="1" spc="0" dirty="0" smtClean="0">
                <a:latin typeface="Georgia"/>
                <a:cs typeface="Georgia"/>
              </a:rPr>
              <a:t>ng gu</a:t>
            </a:r>
            <a:r>
              <a:rPr sz="2400" b="1" i="1" spc="-5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dan</a:t>
            </a:r>
            <a:r>
              <a:rPr sz="2400" b="1" i="1" spc="-5" dirty="0" smtClean="0">
                <a:latin typeface="Georgia"/>
                <a:cs typeface="Georgia"/>
              </a:rPr>
              <a:t>c</a:t>
            </a:r>
            <a:r>
              <a:rPr sz="2400" b="1" i="1" spc="0" dirty="0" smtClean="0">
                <a:latin typeface="Georgia"/>
                <a:cs typeface="Georgia"/>
              </a:rPr>
              <a:t>e</a:t>
            </a:r>
            <a:r>
              <a:rPr sz="2400" b="1" i="1" spc="-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-</a:t>
            </a:r>
            <a:r>
              <a:rPr sz="2400" b="1" i="1" spc="1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Lessee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6084" y="1796444"/>
            <a:ext cx="2635377" cy="389051"/>
          </a:xfrm>
          <a:custGeom>
            <a:avLst/>
            <a:gdLst/>
            <a:ahLst/>
            <a:cxnLst/>
            <a:rect l="l" t="t" r="r" b="b"/>
            <a:pathLst>
              <a:path w="2635377" h="389051">
                <a:moveTo>
                  <a:pt x="2570530" y="0"/>
                </a:moveTo>
                <a:lnTo>
                  <a:pt x="61577" y="80"/>
                </a:lnTo>
                <a:lnTo>
                  <a:pt x="22943" y="15354"/>
                </a:lnTo>
                <a:lnTo>
                  <a:pt x="1611" y="50416"/>
                </a:lnTo>
                <a:lnTo>
                  <a:pt x="0" y="64846"/>
                </a:lnTo>
                <a:lnTo>
                  <a:pt x="80" y="327475"/>
                </a:lnTo>
                <a:lnTo>
                  <a:pt x="15351" y="366106"/>
                </a:lnTo>
                <a:lnTo>
                  <a:pt x="50414" y="387440"/>
                </a:lnTo>
                <a:lnTo>
                  <a:pt x="64846" y="389051"/>
                </a:lnTo>
                <a:lnTo>
                  <a:pt x="2573788" y="388971"/>
                </a:lnTo>
                <a:lnTo>
                  <a:pt x="2612429" y="373701"/>
                </a:lnTo>
                <a:lnTo>
                  <a:pt x="2633765" y="338644"/>
                </a:lnTo>
                <a:lnTo>
                  <a:pt x="2635377" y="324218"/>
                </a:lnTo>
                <a:lnTo>
                  <a:pt x="2635296" y="61577"/>
                </a:lnTo>
                <a:lnTo>
                  <a:pt x="2620022" y="22943"/>
                </a:lnTo>
                <a:lnTo>
                  <a:pt x="2584960" y="1611"/>
                </a:lnTo>
                <a:lnTo>
                  <a:pt x="257053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43431" y="2126780"/>
            <a:ext cx="3336429" cy="1142682"/>
          </a:xfrm>
          <a:custGeom>
            <a:avLst/>
            <a:gdLst/>
            <a:ahLst/>
            <a:cxnLst/>
            <a:rect l="l" t="t" r="r" b="b"/>
            <a:pathLst>
              <a:path w="3336429" h="1142682">
                <a:moveTo>
                  <a:pt x="0" y="0"/>
                </a:moveTo>
                <a:lnTo>
                  <a:pt x="3336429" y="0"/>
                </a:lnTo>
                <a:lnTo>
                  <a:pt x="3336429" y="1142682"/>
                </a:lnTo>
                <a:lnTo>
                  <a:pt x="0" y="114268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43431" y="2126780"/>
            <a:ext cx="3336429" cy="1142682"/>
          </a:xfrm>
          <a:custGeom>
            <a:avLst/>
            <a:gdLst/>
            <a:ahLst/>
            <a:cxnLst/>
            <a:rect l="l" t="t" r="r" b="b"/>
            <a:pathLst>
              <a:path w="3336429" h="1142682">
                <a:moveTo>
                  <a:pt x="0" y="0"/>
                </a:moveTo>
                <a:lnTo>
                  <a:pt x="3336429" y="0"/>
                </a:lnTo>
                <a:lnTo>
                  <a:pt x="3336429" y="1142682"/>
                </a:lnTo>
                <a:lnTo>
                  <a:pt x="0" y="114268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952" y="1826544"/>
            <a:ext cx="1926589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x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gu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anc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39221" y="2408429"/>
            <a:ext cx="2879090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min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wh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er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ap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al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52511" y="1796444"/>
            <a:ext cx="2635377" cy="389051"/>
          </a:xfrm>
          <a:custGeom>
            <a:avLst/>
            <a:gdLst/>
            <a:ahLst/>
            <a:cxnLst/>
            <a:rect l="l" t="t" r="r" b="b"/>
            <a:pathLst>
              <a:path w="2635377" h="389051">
                <a:moveTo>
                  <a:pt x="2570543" y="0"/>
                </a:moveTo>
                <a:lnTo>
                  <a:pt x="61577" y="80"/>
                </a:lnTo>
                <a:lnTo>
                  <a:pt x="22943" y="15354"/>
                </a:lnTo>
                <a:lnTo>
                  <a:pt x="1611" y="50416"/>
                </a:lnTo>
                <a:lnTo>
                  <a:pt x="0" y="64846"/>
                </a:lnTo>
                <a:lnTo>
                  <a:pt x="80" y="327475"/>
                </a:lnTo>
                <a:lnTo>
                  <a:pt x="15351" y="366106"/>
                </a:lnTo>
                <a:lnTo>
                  <a:pt x="50414" y="387440"/>
                </a:lnTo>
                <a:lnTo>
                  <a:pt x="64846" y="389051"/>
                </a:lnTo>
                <a:lnTo>
                  <a:pt x="2573790" y="388971"/>
                </a:lnTo>
                <a:lnTo>
                  <a:pt x="2612427" y="373705"/>
                </a:lnTo>
                <a:lnTo>
                  <a:pt x="2633765" y="338646"/>
                </a:lnTo>
                <a:lnTo>
                  <a:pt x="2635377" y="324218"/>
                </a:lnTo>
                <a:lnTo>
                  <a:pt x="2635296" y="61588"/>
                </a:lnTo>
                <a:lnTo>
                  <a:pt x="2620026" y="22947"/>
                </a:lnTo>
                <a:lnTo>
                  <a:pt x="2584970" y="1611"/>
                </a:lnTo>
                <a:lnTo>
                  <a:pt x="2570543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86845" y="2291880"/>
            <a:ext cx="3828859" cy="868285"/>
          </a:xfrm>
          <a:custGeom>
            <a:avLst/>
            <a:gdLst/>
            <a:ahLst/>
            <a:cxnLst/>
            <a:rect l="l" t="t" r="r" b="b"/>
            <a:pathLst>
              <a:path w="3930459" h="1148968">
                <a:moveTo>
                  <a:pt x="0" y="0"/>
                </a:moveTo>
                <a:lnTo>
                  <a:pt x="3930459" y="0"/>
                </a:lnTo>
                <a:lnTo>
                  <a:pt x="3930459" y="1148968"/>
                </a:lnTo>
                <a:lnTo>
                  <a:pt x="0" y="11489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257175" indent="0">
              <a:lnSpc>
                <a:spcPct val="100000"/>
              </a:lnSpc>
              <a:buNone/>
              <a:tabLst>
                <a:tab pos="228600" algn="l"/>
              </a:tabLst>
            </a:pPr>
            <a:r>
              <a:rPr lang="en-US" sz="1400" spc="-5" dirty="0">
                <a:latin typeface="Georgia"/>
                <a:cs typeface="Georgia"/>
              </a:rPr>
              <a:t>Vi</a:t>
            </a:r>
            <a:r>
              <a:rPr lang="en-US" sz="1400" dirty="0">
                <a:latin typeface="Georgia"/>
                <a:cs typeface="Georgia"/>
              </a:rPr>
              <a:t>r</a:t>
            </a:r>
            <a:r>
              <a:rPr lang="en-US" sz="1400" spc="-5" dirty="0">
                <a:latin typeface="Georgia"/>
                <a:cs typeface="Georgia"/>
              </a:rPr>
              <a:t>tu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10" dirty="0">
                <a:latin typeface="Georgia"/>
                <a:cs typeface="Georgia"/>
              </a:rPr>
              <a:t>ll</a:t>
            </a:r>
            <a:r>
              <a:rPr lang="en-US" sz="1400" dirty="0">
                <a:latin typeface="Georgia"/>
                <a:cs typeface="Georgia"/>
              </a:rPr>
              <a:t>y a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-10" dirty="0">
                <a:latin typeface="Georgia"/>
                <a:cs typeface="Georgia"/>
              </a:rPr>
              <a:t> 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1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o</a:t>
            </a:r>
            <a:r>
              <a:rPr lang="en-US" sz="1400" dirty="0">
                <a:latin typeface="Georgia"/>
                <a:cs typeface="Georgia"/>
              </a:rPr>
              <a:t>n</a:t>
            </a:r>
            <a:r>
              <a:rPr lang="en-US" sz="1400" spc="-40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b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nc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h</a:t>
            </a:r>
            <a:r>
              <a:rPr lang="en-US" sz="1400" spc="5" dirty="0">
                <a:latin typeface="Georgia"/>
                <a:cs typeface="Georgia"/>
              </a:rPr>
              <a:t>ee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. </a:t>
            </a:r>
            <a:r>
              <a:rPr lang="en-US" sz="1400" spc="-5" dirty="0">
                <a:latin typeface="Georgia"/>
                <a:cs typeface="Georgia"/>
              </a:rPr>
              <a:t>Ev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-5" dirty="0">
                <a:latin typeface="Georgia"/>
                <a:cs typeface="Georgia"/>
              </a:rPr>
              <a:t>u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10" dirty="0">
                <a:latin typeface="Georgia"/>
                <a:cs typeface="Georgia"/>
              </a:rPr>
              <a:t> 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3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o</a:t>
            </a:r>
            <a:r>
              <a:rPr lang="en-US" sz="1400" spc="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d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r</a:t>
            </a:r>
            <a:r>
              <a:rPr lang="en-US" sz="1400" spc="-5" dirty="0">
                <a:latin typeface="Georgia"/>
                <a:cs typeface="Georgia"/>
              </a:rPr>
              <a:t>min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incom</a:t>
            </a:r>
            <a:r>
              <a:rPr lang="en-US" sz="1400" dirty="0">
                <a:latin typeface="Georgia"/>
                <a:cs typeface="Georgia"/>
              </a:rPr>
              <a:t>e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spc="-5" dirty="0">
                <a:latin typeface="Georgia"/>
                <a:cs typeface="Georgia"/>
              </a:rPr>
              <a:t>m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spc="-5" dirty="0">
                <a:latin typeface="Georgia"/>
                <a:cs typeface="Georgia"/>
              </a:rPr>
              <a:t>n</a:t>
            </a:r>
            <a:r>
              <a:rPr lang="en-US" sz="1400" dirty="0">
                <a:latin typeface="Georgia"/>
                <a:cs typeface="Georgia"/>
              </a:rPr>
              <a:t>t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pr</a:t>
            </a:r>
            <a:r>
              <a:rPr lang="en-US" sz="1400" spc="5" dirty="0">
                <a:latin typeface="Georgia"/>
                <a:cs typeface="Georgia"/>
              </a:rPr>
              <a:t>ese</a:t>
            </a:r>
            <a:r>
              <a:rPr lang="en-US" sz="1400" spc="-5" dirty="0">
                <a:latin typeface="Georgia"/>
                <a:cs typeface="Georgia"/>
              </a:rPr>
              <a:t>nt</a:t>
            </a:r>
            <a:r>
              <a:rPr lang="en-US" sz="1400" spc="-15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tio</a:t>
            </a:r>
            <a:r>
              <a:rPr lang="en-US" sz="1400" dirty="0">
                <a:latin typeface="Georgia"/>
                <a:cs typeface="Georgia"/>
              </a:rPr>
              <a:t>n</a:t>
            </a:r>
            <a:r>
              <a:rPr lang="en-US" sz="1400" spc="-3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o</a:t>
            </a:r>
            <a:r>
              <a:rPr lang="en-US" sz="1400" dirty="0">
                <a:latin typeface="Georgia"/>
                <a:cs typeface="Georgia"/>
              </a:rPr>
              <a:t>f</a:t>
            </a:r>
            <a:r>
              <a:rPr lang="en-US" sz="1400" spc="-1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fin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ncin</a:t>
            </a:r>
            <a:r>
              <a:rPr lang="en-US" sz="1400" dirty="0">
                <a:latin typeface="Georgia"/>
                <a:cs typeface="Georgia"/>
              </a:rPr>
              <a:t>g</a:t>
            </a:r>
            <a:r>
              <a:rPr lang="en-US" sz="1400" spc="-25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(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spc="5" dirty="0">
                <a:latin typeface="Georgia"/>
                <a:cs typeface="Georgia"/>
              </a:rPr>
              <a:t>y</a:t>
            </a:r>
            <a:r>
              <a:rPr lang="en-US" sz="1400" dirty="0">
                <a:latin typeface="Georgia"/>
                <a:cs typeface="Georgia"/>
              </a:rPr>
              <a:t>pe </a:t>
            </a:r>
            <a:r>
              <a:rPr lang="en-US" sz="1400" spc="-10" dirty="0">
                <a:latin typeface="Georgia"/>
                <a:cs typeface="Georgia"/>
              </a:rPr>
              <a:t>A</a:t>
            </a:r>
            <a:r>
              <a:rPr lang="en-US" sz="1400" dirty="0">
                <a:latin typeface="Georgia"/>
                <a:cs typeface="Georgia"/>
              </a:rPr>
              <a:t>) </a:t>
            </a:r>
            <a:r>
              <a:rPr lang="en-US" sz="1400" spc="-5" dirty="0">
                <a:latin typeface="Georgia"/>
                <a:cs typeface="Georgia"/>
              </a:rPr>
              <a:t>o</a:t>
            </a:r>
            <a:r>
              <a:rPr lang="en-US" sz="1400" dirty="0">
                <a:latin typeface="Georgia"/>
                <a:cs typeface="Georgia"/>
              </a:rPr>
              <a:t>r</a:t>
            </a:r>
            <a:r>
              <a:rPr lang="en-US" sz="1400" spc="-5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ra</a:t>
            </a:r>
            <a:r>
              <a:rPr lang="en-US" sz="1400" spc="-5" dirty="0">
                <a:latin typeface="Georgia"/>
                <a:cs typeface="Georgia"/>
              </a:rPr>
              <a:t>i</a:t>
            </a:r>
            <a:r>
              <a:rPr lang="en-US" sz="1400" spc="5" dirty="0">
                <a:latin typeface="Georgia"/>
                <a:cs typeface="Georgia"/>
              </a:rPr>
              <a:t>g</a:t>
            </a:r>
            <a:r>
              <a:rPr lang="en-US" sz="1400" spc="-5" dirty="0">
                <a:latin typeface="Georgia"/>
                <a:cs typeface="Georgia"/>
              </a:rPr>
              <a:t>h</a:t>
            </a:r>
            <a:r>
              <a:rPr lang="en-US" sz="1400" dirty="0">
                <a:latin typeface="Georgia"/>
                <a:cs typeface="Georgia"/>
              </a:rPr>
              <a:t>t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-5" dirty="0">
                <a:latin typeface="Georgia"/>
                <a:cs typeface="Georgia"/>
              </a:rPr>
              <a:t>in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10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(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spc="5" dirty="0">
                <a:latin typeface="Georgia"/>
                <a:cs typeface="Georgia"/>
              </a:rPr>
              <a:t>y</a:t>
            </a:r>
            <a:r>
              <a:rPr lang="en-US" sz="1400" dirty="0">
                <a:latin typeface="Georgia"/>
                <a:cs typeface="Georgia"/>
              </a:rPr>
              <a:t>pe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B</a:t>
            </a:r>
            <a:r>
              <a:rPr lang="en-US" sz="1400" dirty="0">
                <a:latin typeface="Georgia"/>
                <a:cs typeface="Georgia"/>
              </a:rPr>
              <a:t>)</a:t>
            </a:r>
          </a:p>
        </p:txBody>
      </p:sp>
      <p:sp>
        <p:nvSpPr>
          <p:cNvPr id="10" name="object 10"/>
          <p:cNvSpPr/>
          <p:nvPr/>
        </p:nvSpPr>
        <p:spPr>
          <a:xfrm>
            <a:off x="4759845" y="2126780"/>
            <a:ext cx="3930459" cy="1148968"/>
          </a:xfrm>
          <a:custGeom>
            <a:avLst/>
            <a:gdLst/>
            <a:ahLst/>
            <a:cxnLst/>
            <a:rect l="l" t="t" r="r" b="b"/>
            <a:pathLst>
              <a:path w="3930459" h="1148968">
                <a:moveTo>
                  <a:pt x="0" y="0"/>
                </a:moveTo>
                <a:lnTo>
                  <a:pt x="3930459" y="0"/>
                </a:lnTo>
                <a:lnTo>
                  <a:pt x="3930459" y="1148968"/>
                </a:lnTo>
                <a:lnTo>
                  <a:pt x="0" y="11489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56301" y="2494324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0" y="433095"/>
                </a:lnTo>
                <a:lnTo>
                  <a:pt x="269697" y="216547"/>
                </a:lnTo>
                <a:lnTo>
                  <a:pt x="0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56300" y="2494324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269697" y="216547"/>
                </a:lnTo>
                <a:lnTo>
                  <a:pt x="0" y="433095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755" y="2269464"/>
            <a:ext cx="63690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spc="-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b="1" dirty="0" smtClean="0">
                <a:solidFill>
                  <a:prstClr val="black"/>
                </a:solidFill>
                <a:latin typeface="Georgia"/>
                <a:cs typeface="Georgia"/>
              </a:rPr>
              <a:t>essee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43431" y="3440480"/>
            <a:ext cx="3336429" cy="2501125"/>
          </a:xfrm>
          <a:custGeom>
            <a:avLst/>
            <a:gdLst/>
            <a:ahLst/>
            <a:cxnLst/>
            <a:rect l="l" t="t" r="r" b="b"/>
            <a:pathLst>
              <a:path w="3336429" h="2501125">
                <a:moveTo>
                  <a:pt x="0" y="0"/>
                </a:moveTo>
                <a:lnTo>
                  <a:pt x="3336429" y="0"/>
                </a:lnTo>
                <a:lnTo>
                  <a:pt x="3336429" y="2501125"/>
                </a:lnTo>
                <a:lnTo>
                  <a:pt x="0" y="250112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21588" y="3562371"/>
            <a:ext cx="2857500" cy="1129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tio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 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focu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indent="-287020" fontAlgn="auto">
              <a:spcBef>
                <a:spcPts val="395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own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hi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indent="-28702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ch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tion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indent="-28702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rm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indent="-28702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·"/>
              <a:tabLst>
                <a:tab pos="299085" algn="l"/>
              </a:tabLst>
            </a:pP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inimu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59845" y="3440480"/>
            <a:ext cx="3930459" cy="2494838"/>
          </a:xfrm>
          <a:custGeom>
            <a:avLst/>
            <a:gdLst/>
            <a:ahLst/>
            <a:cxnLst/>
            <a:rect l="l" t="t" r="r" b="b"/>
            <a:pathLst>
              <a:path w="3930459" h="2494838">
                <a:moveTo>
                  <a:pt x="0" y="0"/>
                </a:moveTo>
                <a:lnTo>
                  <a:pt x="3930459" y="0"/>
                </a:lnTo>
                <a:lnTo>
                  <a:pt x="3930459" y="2494838"/>
                </a:lnTo>
                <a:lnTo>
                  <a:pt x="0" y="249483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sz="half" idx="3"/>
          </p:nvPr>
        </p:nvSpPr>
        <p:spPr>
          <a:xfrm>
            <a:off x="-2038139" y="1217028"/>
            <a:ext cx="3505670" cy="38198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Pr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os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ed 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gu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anc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endParaRPr sz="1600" dirty="0">
              <a:latin typeface="Georgia"/>
              <a:cs typeface="Georgia"/>
            </a:endParaRPr>
          </a:p>
          <a:p>
            <a:pPr>
              <a:lnSpc>
                <a:spcPts val="1300"/>
              </a:lnSpc>
              <a:spcBef>
                <a:spcPts val="47"/>
              </a:spcBef>
            </a:pPr>
            <a:endParaRPr sz="1300" dirty="0"/>
          </a:p>
          <a:p>
            <a:pPr>
              <a:lnSpc>
                <a:spcPts val="600"/>
              </a:lnSpc>
              <a:spcBef>
                <a:spcPts val="22"/>
              </a:spcBef>
              <a:tabLst>
                <a:tab pos="228600" algn="l"/>
              </a:tabLst>
            </a:pPr>
            <a:endParaRPr sz="1400" dirty="0"/>
          </a:p>
          <a:p>
            <a:pPr marL="12700" marR="184785" indent="0">
              <a:lnSpc>
                <a:spcPct val="100000"/>
              </a:lnSpc>
              <a:buNone/>
            </a:pPr>
            <a:endParaRPr lang="en-US" sz="1400" b="1" spc="5" dirty="0" smtClean="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56301" y="4454589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0" y="433095"/>
                </a:lnTo>
                <a:lnTo>
                  <a:pt x="269697" y="216547"/>
                </a:lnTo>
                <a:lnTo>
                  <a:pt x="0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56300" y="4454589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269697" y="216547"/>
                </a:lnTo>
                <a:lnTo>
                  <a:pt x="0" y="433095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15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object 7"/>
          <p:cNvSpPr txBox="1"/>
          <p:nvPr/>
        </p:nvSpPr>
        <p:spPr>
          <a:xfrm>
            <a:off x="1396188" y="2420402"/>
            <a:ext cx="2879090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min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wh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er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ap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al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23" name="object 9"/>
          <p:cNvSpPr/>
          <p:nvPr/>
        </p:nvSpPr>
        <p:spPr>
          <a:xfrm>
            <a:off x="4879240" y="3582620"/>
            <a:ext cx="3704675" cy="2150680"/>
          </a:xfrm>
          <a:custGeom>
            <a:avLst/>
            <a:gdLst/>
            <a:ahLst/>
            <a:cxnLst/>
            <a:rect l="l" t="t" r="r" b="b"/>
            <a:pathLst>
              <a:path w="3930459" h="1148968">
                <a:moveTo>
                  <a:pt x="0" y="0"/>
                </a:moveTo>
                <a:lnTo>
                  <a:pt x="3930459" y="0"/>
                </a:lnTo>
                <a:lnTo>
                  <a:pt x="3930459" y="1148968"/>
                </a:lnTo>
                <a:lnTo>
                  <a:pt x="0" y="11489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12700" marR="184785" indent="0">
              <a:lnSpc>
                <a:spcPct val="100000"/>
              </a:lnSpc>
              <a:buNone/>
            </a:pPr>
            <a:r>
              <a:rPr lang="en-US" sz="1400" b="1" spc="5" dirty="0">
                <a:latin typeface="Georgia"/>
                <a:cs typeface="Georgia"/>
              </a:rPr>
              <a:t>F</a:t>
            </a:r>
            <a:r>
              <a:rPr lang="en-US" sz="1400" b="1" dirty="0">
                <a:latin typeface="Georgia"/>
                <a:cs typeface="Georgia"/>
              </a:rPr>
              <a:t>ASB</a:t>
            </a:r>
            <a:r>
              <a:rPr lang="en-US" sz="1400" b="1" spc="-40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–</a:t>
            </a:r>
            <a:r>
              <a:rPr lang="en-US" sz="1400" spc="-5" dirty="0">
                <a:latin typeface="Georgia"/>
                <a:cs typeface="Georgia"/>
              </a:rPr>
              <a:t> Whi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e a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-10" dirty="0">
                <a:latin typeface="Georgia"/>
                <a:cs typeface="Georgia"/>
              </a:rPr>
              <a:t> 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45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(</a:t>
            </a:r>
            <a:r>
              <a:rPr lang="en-US" sz="1400" spc="-5" dirty="0">
                <a:latin typeface="Georgia"/>
                <a:cs typeface="Georgia"/>
              </a:rPr>
              <a:t>oth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r</a:t>
            </a:r>
            <a:r>
              <a:rPr lang="en-US" sz="1400" spc="-1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th</a:t>
            </a:r>
            <a:r>
              <a:rPr lang="en-US" sz="1400" dirty="0">
                <a:latin typeface="Georgia"/>
                <a:cs typeface="Georgia"/>
              </a:rPr>
              <a:t>an</a:t>
            </a:r>
            <a:r>
              <a:rPr lang="en-US" sz="1400" spc="-5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ho</a:t>
            </a:r>
            <a:r>
              <a:rPr lang="en-US" sz="1400" dirty="0">
                <a:latin typeface="Georgia"/>
                <a:cs typeface="Georgia"/>
              </a:rPr>
              <a:t>r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- 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rm</a:t>
            </a:r>
            <a:r>
              <a:rPr lang="en-US" sz="1400" spc="-5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spc="-10" dirty="0">
                <a:latin typeface="Georgia"/>
                <a:cs typeface="Georgia"/>
              </a:rPr>
              <a:t>s</a:t>
            </a:r>
            <a:r>
              <a:rPr lang="en-US" sz="1400" dirty="0">
                <a:latin typeface="Georgia"/>
                <a:cs typeface="Georgia"/>
              </a:rPr>
              <a:t>)</a:t>
            </a:r>
            <a:r>
              <a:rPr lang="en-US" sz="1400" spc="-4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wi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15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b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1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o</a:t>
            </a:r>
            <a:r>
              <a:rPr lang="en-US" sz="1400" dirty="0">
                <a:latin typeface="Georgia"/>
                <a:cs typeface="Georgia"/>
              </a:rPr>
              <a:t>n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b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nc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h</a:t>
            </a:r>
            <a:r>
              <a:rPr lang="en-US" sz="1400" spc="5" dirty="0">
                <a:latin typeface="Georgia"/>
                <a:cs typeface="Georgia"/>
              </a:rPr>
              <a:t>ee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,</a:t>
            </a:r>
            <a:r>
              <a:rPr lang="en-US" sz="1400" spc="-35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 </a:t>
            </a:r>
            <a:r>
              <a:rPr lang="en-US" sz="1400" spc="-5" dirty="0">
                <a:latin typeface="Georgia"/>
                <a:cs typeface="Georgia"/>
              </a:rPr>
              <a:t>c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ss</a:t>
            </a:r>
            <a:r>
              <a:rPr lang="en-US" sz="1400" spc="-5" dirty="0">
                <a:latin typeface="Georgia"/>
                <a:cs typeface="Georgia"/>
              </a:rPr>
              <a:t>ific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tio</a:t>
            </a:r>
            <a:r>
              <a:rPr lang="en-US" sz="1400" dirty="0">
                <a:latin typeface="Georgia"/>
                <a:cs typeface="Georgia"/>
              </a:rPr>
              <a:t>n</a:t>
            </a:r>
            <a:r>
              <a:rPr lang="en-US" sz="1400" spc="-3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wi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 b</a:t>
            </a:r>
            <a:r>
              <a:rPr lang="en-US" sz="1400" dirty="0">
                <a:latin typeface="Georgia"/>
                <a:cs typeface="Georgia"/>
              </a:rPr>
              <a:t>e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imi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ar</a:t>
            </a:r>
            <a:r>
              <a:rPr lang="en-US" sz="1400" spc="-1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o</a:t>
            </a:r>
            <a:r>
              <a:rPr lang="en-US" sz="1400" spc="-5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spc="-5" dirty="0">
                <a:latin typeface="Georgia"/>
                <a:cs typeface="Georgia"/>
              </a:rPr>
              <a:t>xi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tin</a:t>
            </a:r>
            <a:r>
              <a:rPr lang="en-US" sz="1400" dirty="0">
                <a:latin typeface="Georgia"/>
                <a:cs typeface="Georgia"/>
              </a:rPr>
              <a:t>g </a:t>
            </a:r>
            <a:r>
              <a:rPr lang="en-US" sz="1400" spc="5" dirty="0">
                <a:latin typeface="Georgia"/>
                <a:cs typeface="Georgia"/>
              </a:rPr>
              <a:t>g</a:t>
            </a:r>
            <a:r>
              <a:rPr lang="en-US" sz="1400" spc="-5" dirty="0">
                <a:latin typeface="Georgia"/>
                <a:cs typeface="Georgia"/>
              </a:rPr>
              <a:t>uid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nc</a:t>
            </a:r>
            <a:r>
              <a:rPr lang="en-US" sz="1400" dirty="0">
                <a:latin typeface="Georgia"/>
                <a:cs typeface="Georgia"/>
              </a:rPr>
              <a:t>e</a:t>
            </a:r>
          </a:p>
          <a:p>
            <a:pPr>
              <a:lnSpc>
                <a:spcPts val="950"/>
              </a:lnSpc>
              <a:spcBef>
                <a:spcPts val="46"/>
              </a:spcBef>
            </a:pPr>
            <a:endParaRPr lang="en-US" sz="1400" dirty="0"/>
          </a:p>
          <a:p>
            <a:pPr marL="12700" marR="12700" indent="0">
              <a:lnSpc>
                <a:spcPct val="100000"/>
              </a:lnSpc>
              <a:buNone/>
            </a:pPr>
            <a:r>
              <a:rPr lang="en-US" sz="1400" dirty="0">
                <a:latin typeface="Georgia"/>
                <a:cs typeface="Georgia"/>
              </a:rPr>
              <a:t>G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spc="-5" dirty="0">
                <a:latin typeface="Georgia"/>
                <a:cs typeface="Georgia"/>
              </a:rPr>
              <a:t>n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ra</a:t>
            </a:r>
            <a:r>
              <a:rPr lang="en-US" sz="1400" spc="-10" dirty="0">
                <a:latin typeface="Georgia"/>
                <a:cs typeface="Georgia"/>
              </a:rPr>
              <a:t>ll</a:t>
            </a:r>
            <a:r>
              <a:rPr lang="en-US" sz="1400" spc="5" dirty="0">
                <a:latin typeface="Georgia"/>
                <a:cs typeface="Georgia"/>
              </a:rPr>
              <a:t>y</a:t>
            </a:r>
            <a:r>
              <a:rPr lang="en-US" sz="1400" dirty="0">
                <a:latin typeface="Georgia"/>
                <a:cs typeface="Georgia"/>
              </a:rPr>
              <a:t>,</a:t>
            </a:r>
            <a:r>
              <a:rPr lang="en-US" sz="1400" spc="-4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tod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y’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3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o</a:t>
            </a:r>
            <a:r>
              <a:rPr lang="en-US" sz="1400" dirty="0">
                <a:latin typeface="Georgia"/>
                <a:cs typeface="Georgia"/>
              </a:rPr>
              <a:t>p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ra</a:t>
            </a:r>
            <a:r>
              <a:rPr lang="en-US" sz="1400" spc="-5" dirty="0">
                <a:latin typeface="Georgia"/>
                <a:cs typeface="Georgia"/>
              </a:rPr>
              <a:t>tin</a:t>
            </a:r>
            <a:r>
              <a:rPr lang="en-US" sz="1400" dirty="0">
                <a:latin typeface="Georgia"/>
                <a:cs typeface="Georgia"/>
              </a:rPr>
              <a:t>g</a:t>
            </a:r>
            <a:r>
              <a:rPr lang="en-US" sz="1400" spc="-20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4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wi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15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be s</a:t>
            </a:r>
            <a:r>
              <a:rPr lang="en-US" sz="1400" spc="-5" dirty="0">
                <a:latin typeface="Georgia"/>
                <a:cs typeface="Georgia"/>
              </a:rPr>
              <a:t>t</a:t>
            </a:r>
            <a:r>
              <a:rPr lang="en-US" sz="1400" dirty="0">
                <a:latin typeface="Georgia"/>
                <a:cs typeface="Georgia"/>
              </a:rPr>
              <a:t>ra</a:t>
            </a:r>
            <a:r>
              <a:rPr lang="en-US" sz="1400" spc="-5" dirty="0">
                <a:latin typeface="Georgia"/>
                <a:cs typeface="Georgia"/>
              </a:rPr>
              <a:t>i</a:t>
            </a:r>
            <a:r>
              <a:rPr lang="en-US" sz="1400" spc="5" dirty="0">
                <a:latin typeface="Georgia"/>
                <a:cs typeface="Georgia"/>
              </a:rPr>
              <a:t>g</a:t>
            </a:r>
            <a:r>
              <a:rPr lang="en-US" sz="1400" spc="-5" dirty="0">
                <a:latin typeface="Georgia"/>
                <a:cs typeface="Georgia"/>
              </a:rPr>
              <a:t>ht</a:t>
            </a:r>
            <a:r>
              <a:rPr lang="en-US" sz="1400" dirty="0">
                <a:latin typeface="Georgia"/>
                <a:cs typeface="Georgia"/>
              </a:rPr>
              <a:t>-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-5" dirty="0">
                <a:latin typeface="Georgia"/>
                <a:cs typeface="Georgia"/>
              </a:rPr>
              <a:t>in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10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n</a:t>
            </a:r>
            <a:r>
              <a:rPr lang="en-US" sz="1400" dirty="0">
                <a:latin typeface="Georgia"/>
                <a:cs typeface="Georgia"/>
              </a:rPr>
              <a:t>d</a:t>
            </a:r>
            <a:r>
              <a:rPr lang="en-US" sz="1400" spc="-30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tod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y’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3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c</a:t>
            </a:r>
            <a:r>
              <a:rPr lang="en-US" sz="1400" dirty="0">
                <a:latin typeface="Georgia"/>
                <a:cs typeface="Georgia"/>
              </a:rPr>
              <a:t>ap</a:t>
            </a:r>
            <a:r>
              <a:rPr lang="en-US" sz="1400" spc="-5" dirty="0">
                <a:latin typeface="Georgia"/>
                <a:cs typeface="Georgia"/>
              </a:rPr>
              <a:t>it</a:t>
            </a:r>
            <a:r>
              <a:rPr lang="en-US" sz="1400" dirty="0">
                <a:latin typeface="Georgia"/>
                <a:cs typeface="Georgia"/>
              </a:rPr>
              <a:t>al</a:t>
            </a:r>
            <a:r>
              <a:rPr lang="en-US" sz="1400" spc="-10" dirty="0">
                <a:latin typeface="Georgia"/>
                <a:cs typeface="Georgia"/>
              </a:rPr>
              <a:t> 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4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wi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15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be 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15" dirty="0">
                <a:latin typeface="Georgia"/>
                <a:cs typeface="Georgia"/>
              </a:rPr>
              <a:t> </a:t>
            </a:r>
            <a:r>
              <a:rPr lang="en-US" sz="1400" spc="-5" dirty="0" smtClean="0">
                <a:latin typeface="Georgia"/>
                <a:cs typeface="Georgia"/>
              </a:rPr>
              <a:t>fin</a:t>
            </a:r>
            <a:r>
              <a:rPr lang="en-US" sz="1400" dirty="0" smtClean="0">
                <a:latin typeface="Georgia"/>
                <a:cs typeface="Georgia"/>
              </a:rPr>
              <a:t>a</a:t>
            </a:r>
            <a:r>
              <a:rPr lang="en-US" sz="1400" spc="-5" dirty="0" smtClean="0">
                <a:latin typeface="Georgia"/>
                <a:cs typeface="Georgia"/>
              </a:rPr>
              <a:t>ncing</a:t>
            </a:r>
          </a:p>
          <a:p>
            <a:pPr marL="12700" marR="12700" indent="0">
              <a:lnSpc>
                <a:spcPct val="100000"/>
              </a:lnSpc>
              <a:buNone/>
            </a:pPr>
            <a:endParaRPr lang="en-US" sz="1400" dirty="0"/>
          </a:p>
          <a:p>
            <a:pPr marL="12700" marR="182880" indent="0">
              <a:lnSpc>
                <a:spcPct val="100000"/>
              </a:lnSpc>
              <a:buNone/>
            </a:pPr>
            <a:r>
              <a:rPr lang="en-US" sz="1400" b="1" spc="-5" dirty="0">
                <a:latin typeface="Georgia"/>
                <a:cs typeface="Georgia"/>
              </a:rPr>
              <a:t>I</a:t>
            </a:r>
            <a:r>
              <a:rPr lang="en-US" sz="1400" b="1" dirty="0">
                <a:latin typeface="Georgia"/>
                <a:cs typeface="Georgia"/>
              </a:rPr>
              <a:t>ASB</a:t>
            </a:r>
            <a:r>
              <a:rPr lang="en-US" sz="1400" b="1" spc="-15" dirty="0">
                <a:latin typeface="Georgia"/>
                <a:cs typeface="Georgia"/>
              </a:rPr>
              <a:t> </a:t>
            </a:r>
            <a:r>
              <a:rPr lang="en-US" sz="1400" dirty="0">
                <a:latin typeface="Georgia"/>
                <a:cs typeface="Georgia"/>
              </a:rPr>
              <a:t>–</a:t>
            </a:r>
            <a:r>
              <a:rPr lang="en-US" sz="1400" spc="-5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Al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 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3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wi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 b</a:t>
            </a:r>
            <a:r>
              <a:rPr lang="en-US" sz="1400" dirty="0">
                <a:latin typeface="Georgia"/>
                <a:cs typeface="Georgia"/>
              </a:rPr>
              <a:t>e</a:t>
            </a:r>
            <a:r>
              <a:rPr lang="en-US" sz="1400" spc="-10" dirty="0">
                <a:latin typeface="Georgia"/>
                <a:cs typeface="Georgia"/>
              </a:rPr>
              <a:t> </a:t>
            </a:r>
            <a:r>
              <a:rPr lang="en-US" sz="1400" spc="5" dirty="0">
                <a:latin typeface="Georgia"/>
                <a:cs typeface="Georgia"/>
              </a:rPr>
              <a:t>s</a:t>
            </a:r>
            <a:r>
              <a:rPr lang="en-US" sz="1400" spc="-5" dirty="0">
                <a:latin typeface="Georgia"/>
                <a:cs typeface="Georgia"/>
              </a:rPr>
              <a:t>imi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dirty="0">
                <a:latin typeface="Georgia"/>
                <a:cs typeface="Georgia"/>
              </a:rPr>
              <a:t>ar</a:t>
            </a:r>
            <a:r>
              <a:rPr lang="en-US" sz="1400" spc="-5" dirty="0">
                <a:latin typeface="Georgia"/>
                <a:cs typeface="Georgia"/>
              </a:rPr>
              <a:t> t</a:t>
            </a:r>
            <a:r>
              <a:rPr lang="en-US" sz="1400" dirty="0">
                <a:latin typeface="Georgia"/>
                <a:cs typeface="Georgia"/>
              </a:rPr>
              <a:t>o</a:t>
            </a:r>
            <a:r>
              <a:rPr lang="en-US" sz="1400" spc="-5" dirty="0">
                <a:latin typeface="Georgia"/>
                <a:cs typeface="Georgia"/>
              </a:rPr>
              <a:t> fin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-5" dirty="0">
                <a:latin typeface="Georgia"/>
                <a:cs typeface="Georgia"/>
              </a:rPr>
              <a:t>nc</a:t>
            </a:r>
            <a:r>
              <a:rPr lang="en-US" sz="1400" dirty="0">
                <a:latin typeface="Georgia"/>
                <a:cs typeface="Georgia"/>
              </a:rPr>
              <a:t>e </a:t>
            </a:r>
            <a:r>
              <a:rPr lang="en-US" sz="1400" spc="-10" dirty="0">
                <a:latin typeface="Georgia"/>
                <a:cs typeface="Georgia"/>
              </a:rPr>
              <a:t>l</a:t>
            </a:r>
            <a:r>
              <a:rPr lang="en-US" sz="1400" spc="5" dirty="0">
                <a:latin typeface="Georgia"/>
                <a:cs typeface="Georgia"/>
              </a:rPr>
              <a:t>e</a:t>
            </a:r>
            <a:r>
              <a:rPr lang="en-US" sz="1400" dirty="0">
                <a:latin typeface="Georgia"/>
                <a:cs typeface="Georgia"/>
              </a:rPr>
              <a:t>a</a:t>
            </a:r>
            <a:r>
              <a:rPr lang="en-US" sz="1400" spc="5" dirty="0">
                <a:latin typeface="Georgia"/>
                <a:cs typeface="Georgia"/>
              </a:rPr>
              <a:t>se</a:t>
            </a:r>
            <a:r>
              <a:rPr lang="en-US" sz="1400" dirty="0">
                <a:latin typeface="Georgia"/>
                <a:cs typeface="Georgia"/>
              </a:rPr>
              <a:t>s</a:t>
            </a:r>
            <a:r>
              <a:rPr lang="en-US" sz="1400" spc="-45" dirty="0">
                <a:latin typeface="Georgia"/>
                <a:cs typeface="Georgia"/>
              </a:rPr>
              <a:t> </a:t>
            </a:r>
            <a:r>
              <a:rPr lang="en-US" sz="1400" spc="-5" dirty="0">
                <a:latin typeface="Georgia"/>
                <a:cs typeface="Georgia"/>
              </a:rPr>
              <a:t>tod</a:t>
            </a:r>
            <a:r>
              <a:rPr lang="en-US" sz="1400" dirty="0">
                <a:latin typeface="Georgia"/>
                <a:cs typeface="Georgia"/>
              </a:rPr>
              <a:t>ay</a:t>
            </a:r>
          </a:p>
        </p:txBody>
      </p:sp>
      <p:sp>
        <p:nvSpPr>
          <p:cNvPr id="24" name="object 6"/>
          <p:cNvSpPr txBox="1"/>
          <p:nvPr/>
        </p:nvSpPr>
        <p:spPr>
          <a:xfrm>
            <a:off x="4994455" y="1851293"/>
            <a:ext cx="2293311" cy="2305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Proposed 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2666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</a:t>
            </a:r>
            <a:r>
              <a:rPr sz="2400" b="1" i="1" spc="-5" dirty="0" smtClean="0">
                <a:latin typeface="Georgia"/>
                <a:cs typeface="Georgia"/>
              </a:rPr>
              <a:t>om</a:t>
            </a:r>
            <a:r>
              <a:rPr sz="2400" b="1" i="1" spc="0" dirty="0" smtClean="0">
                <a:latin typeface="Georgia"/>
                <a:cs typeface="Georgia"/>
              </a:rPr>
              <a:t>par</a:t>
            </a:r>
            <a:r>
              <a:rPr sz="2400" b="1" i="1" spc="-5" dirty="0" smtClean="0">
                <a:latin typeface="Georgia"/>
                <a:cs typeface="Georgia"/>
              </a:rPr>
              <a:t>iso</a:t>
            </a:r>
            <a:r>
              <a:rPr sz="2400" b="1" i="1" spc="0" dirty="0" smtClean="0">
                <a:latin typeface="Georgia"/>
                <a:cs typeface="Georgia"/>
              </a:rPr>
              <a:t>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t</a:t>
            </a:r>
            <a:r>
              <a:rPr sz="2400" b="1" i="1" spc="0" dirty="0" smtClean="0">
                <a:latin typeface="Georgia"/>
                <a:cs typeface="Georgia"/>
              </a:rPr>
              <a:t>o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x</a:t>
            </a:r>
            <a:r>
              <a:rPr sz="2400" b="1" i="1" spc="-5" dirty="0" smtClean="0">
                <a:latin typeface="Georgia"/>
                <a:cs typeface="Georgia"/>
              </a:rPr>
              <a:t>isti</a:t>
            </a:r>
            <a:r>
              <a:rPr sz="2400" b="1" i="1" spc="0" dirty="0" smtClean="0">
                <a:latin typeface="Georgia"/>
                <a:cs typeface="Georgia"/>
              </a:rPr>
              <a:t>ng gu</a:t>
            </a:r>
            <a:r>
              <a:rPr sz="2400" b="1" i="1" spc="-5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dan</a:t>
            </a:r>
            <a:r>
              <a:rPr sz="2400" b="1" i="1" spc="-5" dirty="0" smtClean="0">
                <a:latin typeface="Georgia"/>
                <a:cs typeface="Georgia"/>
              </a:rPr>
              <a:t>c</a:t>
            </a:r>
            <a:r>
              <a:rPr sz="2400" b="1" i="1" spc="0" dirty="0" smtClean="0">
                <a:latin typeface="Georgia"/>
                <a:cs typeface="Georgia"/>
              </a:rPr>
              <a:t>e</a:t>
            </a:r>
            <a:r>
              <a:rPr sz="2400" b="1" i="1" spc="-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-</a:t>
            </a:r>
            <a:r>
              <a:rPr sz="2400" b="1" i="1" spc="1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Lesso</a:t>
            </a:r>
            <a:r>
              <a:rPr sz="2400" b="1" i="1" spc="0" dirty="0" smtClean="0">
                <a:latin typeface="Georgia"/>
                <a:cs typeface="Georgia"/>
              </a:rPr>
              <a:t>r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6084" y="1796444"/>
            <a:ext cx="2635377" cy="389051"/>
          </a:xfrm>
          <a:custGeom>
            <a:avLst/>
            <a:gdLst/>
            <a:ahLst/>
            <a:cxnLst/>
            <a:rect l="l" t="t" r="r" b="b"/>
            <a:pathLst>
              <a:path w="2635377" h="389051">
                <a:moveTo>
                  <a:pt x="2570530" y="0"/>
                </a:moveTo>
                <a:lnTo>
                  <a:pt x="61577" y="80"/>
                </a:lnTo>
                <a:lnTo>
                  <a:pt x="22943" y="15354"/>
                </a:lnTo>
                <a:lnTo>
                  <a:pt x="1611" y="50416"/>
                </a:lnTo>
                <a:lnTo>
                  <a:pt x="0" y="64846"/>
                </a:lnTo>
                <a:lnTo>
                  <a:pt x="80" y="327475"/>
                </a:lnTo>
                <a:lnTo>
                  <a:pt x="15351" y="366106"/>
                </a:lnTo>
                <a:lnTo>
                  <a:pt x="50414" y="387440"/>
                </a:lnTo>
                <a:lnTo>
                  <a:pt x="64846" y="389051"/>
                </a:lnTo>
                <a:lnTo>
                  <a:pt x="2573788" y="388971"/>
                </a:lnTo>
                <a:lnTo>
                  <a:pt x="2612429" y="373701"/>
                </a:lnTo>
                <a:lnTo>
                  <a:pt x="2633765" y="338644"/>
                </a:lnTo>
                <a:lnTo>
                  <a:pt x="2635377" y="324218"/>
                </a:lnTo>
                <a:lnTo>
                  <a:pt x="2635296" y="61577"/>
                </a:lnTo>
                <a:lnTo>
                  <a:pt x="2620022" y="22943"/>
                </a:lnTo>
                <a:lnTo>
                  <a:pt x="2584960" y="1611"/>
                </a:lnTo>
                <a:lnTo>
                  <a:pt x="257053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43431" y="2126780"/>
            <a:ext cx="3336429" cy="2785846"/>
          </a:xfrm>
          <a:custGeom>
            <a:avLst/>
            <a:gdLst/>
            <a:ahLst/>
            <a:cxnLst/>
            <a:rect l="l" t="t" r="r" b="b"/>
            <a:pathLst>
              <a:path w="3336429" h="2785846">
                <a:moveTo>
                  <a:pt x="0" y="0"/>
                </a:moveTo>
                <a:lnTo>
                  <a:pt x="3336429" y="0"/>
                </a:lnTo>
                <a:lnTo>
                  <a:pt x="3336429" y="2785846"/>
                </a:lnTo>
                <a:lnTo>
                  <a:pt x="0" y="278584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43431" y="2126780"/>
            <a:ext cx="3336429" cy="2785846"/>
          </a:xfrm>
          <a:custGeom>
            <a:avLst/>
            <a:gdLst/>
            <a:ahLst/>
            <a:cxnLst/>
            <a:rect l="l" t="t" r="r" b="b"/>
            <a:pathLst>
              <a:path w="3336429" h="2785846">
                <a:moveTo>
                  <a:pt x="0" y="0"/>
                </a:moveTo>
                <a:lnTo>
                  <a:pt x="3336429" y="0"/>
                </a:lnTo>
                <a:lnTo>
                  <a:pt x="3336429" y="2785846"/>
                </a:lnTo>
                <a:lnTo>
                  <a:pt x="0" y="278584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952" y="1826544"/>
            <a:ext cx="1926589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x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gu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anc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1588" y="2268001"/>
            <a:ext cx="3009265" cy="865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min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wh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inv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tm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titut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th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 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ncin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/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es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52511" y="1796444"/>
            <a:ext cx="2635377" cy="389051"/>
          </a:xfrm>
          <a:custGeom>
            <a:avLst/>
            <a:gdLst/>
            <a:ahLst/>
            <a:cxnLst/>
            <a:rect l="l" t="t" r="r" b="b"/>
            <a:pathLst>
              <a:path w="2635377" h="389051">
                <a:moveTo>
                  <a:pt x="2570543" y="0"/>
                </a:moveTo>
                <a:lnTo>
                  <a:pt x="61577" y="80"/>
                </a:lnTo>
                <a:lnTo>
                  <a:pt x="22943" y="15354"/>
                </a:lnTo>
                <a:lnTo>
                  <a:pt x="1611" y="50416"/>
                </a:lnTo>
                <a:lnTo>
                  <a:pt x="0" y="64846"/>
                </a:lnTo>
                <a:lnTo>
                  <a:pt x="80" y="327475"/>
                </a:lnTo>
                <a:lnTo>
                  <a:pt x="15351" y="366106"/>
                </a:lnTo>
                <a:lnTo>
                  <a:pt x="50414" y="387440"/>
                </a:lnTo>
                <a:lnTo>
                  <a:pt x="64846" y="389051"/>
                </a:lnTo>
                <a:lnTo>
                  <a:pt x="2573790" y="388971"/>
                </a:lnTo>
                <a:lnTo>
                  <a:pt x="2612427" y="373705"/>
                </a:lnTo>
                <a:lnTo>
                  <a:pt x="2633765" y="338646"/>
                </a:lnTo>
                <a:lnTo>
                  <a:pt x="2635377" y="324218"/>
                </a:lnTo>
                <a:lnTo>
                  <a:pt x="2635296" y="61588"/>
                </a:lnTo>
                <a:lnTo>
                  <a:pt x="2620026" y="22947"/>
                </a:lnTo>
                <a:lnTo>
                  <a:pt x="2584970" y="1611"/>
                </a:lnTo>
                <a:lnTo>
                  <a:pt x="2570543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59845" y="2126780"/>
            <a:ext cx="3930459" cy="2785846"/>
          </a:xfrm>
          <a:custGeom>
            <a:avLst/>
            <a:gdLst/>
            <a:ahLst/>
            <a:cxnLst/>
            <a:rect l="l" t="t" r="r" b="b"/>
            <a:pathLst>
              <a:path w="3930459" h="2785846">
                <a:moveTo>
                  <a:pt x="0" y="0"/>
                </a:moveTo>
                <a:lnTo>
                  <a:pt x="3930459" y="0"/>
                </a:lnTo>
                <a:lnTo>
                  <a:pt x="3930459" y="2785846"/>
                </a:lnTo>
                <a:lnTo>
                  <a:pt x="0" y="278584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59845" y="2126780"/>
            <a:ext cx="3930459" cy="2785846"/>
          </a:xfrm>
          <a:custGeom>
            <a:avLst/>
            <a:gdLst/>
            <a:ahLst/>
            <a:cxnLst/>
            <a:rect l="l" t="t" r="r" b="b"/>
            <a:pathLst>
              <a:path w="3930459" h="2785846">
                <a:moveTo>
                  <a:pt x="0" y="0"/>
                </a:moveTo>
                <a:lnTo>
                  <a:pt x="3930459" y="0"/>
                </a:lnTo>
                <a:lnTo>
                  <a:pt x="3930459" y="2785846"/>
                </a:lnTo>
                <a:lnTo>
                  <a:pt x="0" y="278584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40451" y="1826544"/>
            <a:ext cx="3495040" cy="2815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937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Pr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os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ed 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gu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anc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1300"/>
              </a:lnSpc>
              <a:spcBef>
                <a:spcPts val="47"/>
              </a:spcBef>
              <a:spcAft>
                <a:spcPts val="0"/>
              </a:spcAft>
            </a:pPr>
            <a:endParaRPr sz="1300" dirty="0">
              <a:solidFill>
                <a:prstClr val="black"/>
              </a:solidFill>
              <a:latin typeface="Calibri"/>
            </a:endParaRPr>
          </a:p>
          <a:p>
            <a:pPr marL="12700" marR="52705" fontAlgn="auto">
              <a:spcBef>
                <a:spcPts val="0"/>
              </a:spcBef>
              <a:spcAft>
                <a:spcPts val="0"/>
              </a:spcAft>
            </a:pPr>
            <a:r>
              <a:rPr sz="1400" b="1" spc="5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b="1" dirty="0" smtClean="0">
                <a:solidFill>
                  <a:prstClr val="black"/>
                </a:solidFill>
                <a:latin typeface="Georgia"/>
                <a:cs typeface="Georgia"/>
              </a:rPr>
              <a:t>ASB</a:t>
            </a:r>
            <a:r>
              <a:rPr sz="1400" b="1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–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ze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rd 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inc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ara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idu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) 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ara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id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,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ofi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on 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z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5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cont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rs 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incom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idu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al (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950"/>
              </a:lnSpc>
              <a:spcBef>
                <a:spcPts val="46"/>
              </a:spcBef>
              <a:spcAft>
                <a:spcPts val="0"/>
              </a:spcAft>
            </a:pPr>
            <a:endParaRPr sz="950" dirty="0">
              <a:solidFill>
                <a:prstClr val="black"/>
              </a:solidFill>
              <a:latin typeface="Calibri"/>
            </a:endParaRPr>
          </a:p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400" b="1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b="1" dirty="0" smtClean="0">
                <a:solidFill>
                  <a:prstClr val="black"/>
                </a:solidFill>
                <a:latin typeface="Georgia"/>
                <a:cs typeface="Georgia"/>
              </a:rPr>
              <a:t>ASB</a:t>
            </a:r>
            <a:r>
              <a:rPr sz="1400" b="1"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–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rd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ofi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z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ss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v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cont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do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1000"/>
              </a:lnSpc>
              <a:spcBef>
                <a:spcPts val="8"/>
              </a:spcBef>
              <a:spcAft>
                <a:spcPts val="0"/>
              </a:spcAft>
            </a:pPr>
            <a:endParaRPr sz="1000" dirty="0">
              <a:solidFill>
                <a:prstClr val="black"/>
              </a:solidFill>
              <a:latin typeface="Calibri"/>
            </a:endParaRPr>
          </a:p>
          <a:p>
            <a:pPr marL="12700" marR="201295" fontAlgn="auto">
              <a:spcBef>
                <a:spcPts val="0"/>
              </a:spcBef>
              <a:spcAft>
                <a:spcPts val="0"/>
              </a:spcAft>
            </a:pP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,</a:t>
            </a:r>
            <a:r>
              <a:rPr sz="1400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incom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 r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-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(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pe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56301" y="3412281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0" y="433095"/>
                </a:lnTo>
                <a:lnTo>
                  <a:pt x="269697" y="216547"/>
                </a:lnTo>
                <a:lnTo>
                  <a:pt x="0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56300" y="3412281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269697" y="216547"/>
                </a:lnTo>
                <a:lnTo>
                  <a:pt x="0" y="433095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8755" y="2269464"/>
            <a:ext cx="63817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spc="-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b="1" dirty="0" smtClean="0">
                <a:solidFill>
                  <a:prstClr val="black"/>
                </a:solidFill>
                <a:latin typeface="Georgia"/>
                <a:cs typeface="Georgia"/>
              </a:rPr>
              <a:t>ess</a:t>
            </a:r>
            <a:r>
              <a:rPr sz="1400" b="1" spc="-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b="1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43431" y="5056352"/>
            <a:ext cx="3336429" cy="913574"/>
          </a:xfrm>
          <a:custGeom>
            <a:avLst/>
            <a:gdLst/>
            <a:ahLst/>
            <a:cxnLst/>
            <a:rect l="l" t="t" r="r" b="b"/>
            <a:pathLst>
              <a:path w="3336429" h="913574">
                <a:moveTo>
                  <a:pt x="0" y="0"/>
                </a:moveTo>
                <a:lnTo>
                  <a:pt x="3336429" y="0"/>
                </a:lnTo>
                <a:lnTo>
                  <a:pt x="3336429" y="913574"/>
                </a:lnTo>
                <a:lnTo>
                  <a:pt x="0" y="91357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21588" y="5178237"/>
            <a:ext cx="2743835" cy="652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tio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 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400" spc="-4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fo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owin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g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th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as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esse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ov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 (p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tw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ddition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al</a:t>
            </a:r>
            <a:r>
              <a:rPr sz="1400"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it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a)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59845" y="5056352"/>
            <a:ext cx="3930459" cy="894232"/>
          </a:xfrm>
          <a:custGeom>
            <a:avLst/>
            <a:gdLst/>
            <a:ahLst/>
            <a:cxnLst/>
            <a:rect l="l" t="t" r="r" b="b"/>
            <a:pathLst>
              <a:path w="3930459" h="894232">
                <a:moveTo>
                  <a:pt x="0" y="0"/>
                </a:moveTo>
                <a:lnTo>
                  <a:pt x="3930459" y="0"/>
                </a:lnTo>
                <a:lnTo>
                  <a:pt x="3930459" y="894232"/>
                </a:lnTo>
                <a:lnTo>
                  <a:pt x="0" y="89423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40808" y="5171062"/>
            <a:ext cx="2884805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Ev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tio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4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wi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imi</a:t>
            </a:r>
            <a:r>
              <a:rPr sz="1400" spc="-1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ar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t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xi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tin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g </a:t>
            </a:r>
            <a:r>
              <a:rPr sz="1400" spc="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uid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400" spc="-5" dirty="0" smtClean="0">
                <a:solidFill>
                  <a:prstClr val="black"/>
                </a:solidFill>
                <a:latin typeface="Georgia"/>
                <a:cs typeface="Georgia"/>
              </a:rPr>
              <a:t>nc</a:t>
            </a:r>
            <a:r>
              <a:rPr sz="140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56301" y="5284549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0" y="433095"/>
                </a:lnTo>
                <a:lnTo>
                  <a:pt x="269697" y="216547"/>
                </a:lnTo>
                <a:lnTo>
                  <a:pt x="0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556300" y="5284549"/>
            <a:ext cx="269697" cy="433095"/>
          </a:xfrm>
          <a:custGeom>
            <a:avLst/>
            <a:gdLst/>
            <a:ahLst/>
            <a:cxnLst/>
            <a:rect l="l" t="t" r="r" b="b"/>
            <a:pathLst>
              <a:path w="269697" h="433095">
                <a:moveTo>
                  <a:pt x="0" y="0"/>
                </a:moveTo>
                <a:lnTo>
                  <a:pt x="269697" y="216547"/>
                </a:lnTo>
                <a:lnTo>
                  <a:pt x="0" y="433095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16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921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E669A2">
              <a:alpha val="9686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ltGray">
          <a:xfrm>
            <a:off x="0" y="0"/>
            <a:ext cx="8077200" cy="6858000"/>
          </a:xfrm>
          <a:prstGeom prst="rect">
            <a:avLst/>
          </a:prstGeom>
          <a:solidFill>
            <a:srgbClr val="A32020">
              <a:alpha val="34902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ltGray">
          <a:xfrm>
            <a:off x="0" y="0"/>
            <a:ext cx="6553200" cy="6858000"/>
          </a:xfrm>
          <a:prstGeom prst="rect">
            <a:avLst/>
          </a:prstGeom>
          <a:solidFill>
            <a:srgbClr val="A32020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ltGray">
          <a:xfrm>
            <a:off x="0" y="0"/>
            <a:ext cx="2895600" cy="6858000"/>
          </a:xfrm>
          <a:prstGeom prst="rect">
            <a:avLst/>
          </a:prstGeom>
          <a:solidFill>
            <a:srgbClr val="A32020">
              <a:alpha val="6784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3">
              <a:lnSpc>
                <a:spcPct val="9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Standard Setting – Narrow scope projects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+mj-lt"/>
              </a:rPr>
              <a:t>September</a:t>
            </a:r>
            <a:r>
              <a:rPr kumimoji="0" lang="en-US" sz="1000" b="0" i="0" u="none" dirty="0" smtClean="0">
                <a:solidFill>
                  <a:schemeClr val="bg1"/>
                </a:solidFill>
                <a:effectLst/>
                <a:latin typeface="+mj-lt"/>
              </a:rPr>
              <a:t> 17, 2015</a:t>
            </a:r>
            <a:endParaRPr kumimoji="0" lang="en-US" sz="1000" b="0" i="0" u="none" baseline="0" dirty="0" smtClean="0">
              <a:solidFill>
                <a:schemeClr val="bg1"/>
              </a:solidFill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+mj-lt"/>
              </a:rPr>
              <a:t>PwC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234172"/>
      </p:ext>
    </p:extLst>
  </p:cSld>
  <p:clrMapOvr>
    <a:masterClrMapping/>
  </p:clrMapOvr>
  <p:transition advClick="0" advTm="14000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2665" y="625435"/>
            <a:ext cx="8077200" cy="914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5890">
              <a:lnSpc>
                <a:spcPct val="100000"/>
              </a:lnSpc>
            </a:pPr>
            <a:r>
              <a:rPr lang="en-US" sz="2400" b="1" i="1" dirty="0" smtClean="0">
                <a:latin typeface="Georgia"/>
                <a:cs typeface="Georgia"/>
              </a:rPr>
              <a:t>FASB </a:t>
            </a:r>
            <a:r>
              <a:rPr lang="en-US" sz="2400" b="1" i="1" dirty="0" smtClean="0">
                <a:latin typeface="Georgia"/>
                <a:cs typeface="Georgia"/>
              </a:rPr>
              <a:t>simplification overview</a:t>
            </a:r>
            <a:r>
              <a:rPr lang="en-US" sz="2400" b="1" i="1" dirty="0" smtClean="0">
                <a:latin typeface="Georgia"/>
                <a:cs typeface="Georgia"/>
              </a:rPr>
              <a:t/>
            </a:r>
            <a:br>
              <a:rPr lang="en-US" sz="2400" b="1" i="1" dirty="0" smtClean="0">
                <a:latin typeface="Georgia"/>
                <a:cs typeface="Georgia"/>
              </a:rPr>
            </a:b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2665" y="1261998"/>
            <a:ext cx="7316335" cy="11077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lang="en-US"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Focus on s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i</a:t>
            </a:r>
            <a:r>
              <a:rPr sz="20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m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plifi</a:t>
            </a:r>
            <a:r>
              <a:rPr sz="20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c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ati</a:t>
            </a:r>
            <a:r>
              <a:rPr sz="2000" b="1" i="1" spc="-10" dirty="0" smtClean="0">
                <a:solidFill>
                  <a:srgbClr val="A32020"/>
                </a:solidFill>
                <a:latin typeface="Georgia"/>
                <a:cs typeface="Georgia"/>
              </a:rPr>
              <a:t>o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n</a:t>
            </a:r>
            <a:r>
              <a:rPr lang="en-US"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 initiative</a:t>
            </a:r>
            <a:endParaRPr sz="2000" dirty="0">
              <a:solidFill>
                <a:srgbClr val="A32020"/>
              </a:solidFill>
              <a:latin typeface="Georgia"/>
              <a:cs typeface="Georgia"/>
            </a:endParaRPr>
          </a:p>
          <a:p>
            <a:pPr>
              <a:lnSpc>
                <a:spcPts val="700"/>
              </a:lnSpc>
              <a:spcBef>
                <a:spcPts val="16"/>
              </a:spcBef>
            </a:pPr>
            <a:endParaRPr sz="700" dirty="0">
              <a:solidFill>
                <a:srgbClr val="000000"/>
              </a:solidFill>
            </a:endParaRPr>
          </a:p>
          <a:p>
            <a:pPr marL="12700"/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FA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SB is</a:t>
            </a:r>
            <a:r>
              <a:rPr spc="-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focused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on simplifying</a:t>
            </a:r>
            <a:r>
              <a:rPr lang="en-US" spc="-1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U</a:t>
            </a:r>
            <a:r>
              <a:rPr spc="-20" dirty="0" smtClean="0">
                <a:solidFill>
                  <a:srgbClr val="000000"/>
                </a:solidFill>
                <a:latin typeface="Georgia"/>
                <a:cs typeface="Georgia"/>
              </a:rPr>
              <a:t>.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S.</a:t>
            </a:r>
            <a:r>
              <a:rPr spc="2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G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AP by</a:t>
            </a:r>
            <a:r>
              <a:rPr spc="10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addres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sin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g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r>
              <a:rPr spc="-5" dirty="0" smtClean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rr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o</a:t>
            </a:r>
            <a:r>
              <a:rPr spc="15" dirty="0" smtClean="0">
                <a:solidFill>
                  <a:srgbClr val="000000"/>
                </a:solidFill>
                <a:latin typeface="Georgia"/>
                <a:cs typeface="Georgia"/>
              </a:rPr>
              <a:t>w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- scope</a:t>
            </a:r>
            <a:r>
              <a:rPr spc="-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proj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cts</a:t>
            </a:r>
            <a:r>
              <a:rPr spc="-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th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10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can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be compl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t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d</a:t>
            </a:r>
            <a:r>
              <a:rPr spc="-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in a rel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tively</a:t>
            </a:r>
            <a:r>
              <a:rPr spc="10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srgbClr val="000000"/>
                </a:solidFill>
                <a:latin typeface="Georgia"/>
                <a:cs typeface="Georgia"/>
              </a:rPr>
              <a:t>sho</a:t>
            </a:r>
            <a:r>
              <a:rPr spc="-20" dirty="0" smtClean="0">
                <a:solidFill>
                  <a:srgbClr val="000000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t time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p</a:t>
            </a:r>
            <a:r>
              <a:rPr spc="5" dirty="0" smtClean="0">
                <a:solidFill>
                  <a:srgbClr val="000000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srgbClr val="000000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srgbClr val="000000"/>
                </a:solidFill>
                <a:latin typeface="Georgia"/>
                <a:cs typeface="Georgia"/>
              </a:rPr>
              <a:t>iod</a:t>
            </a:r>
            <a:endParaRPr dirty="0">
              <a:solidFill>
                <a:srgbClr val="000000"/>
              </a:solidFill>
              <a:latin typeface="Georgia"/>
              <a:cs typeface="Georgi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2665" y="2469179"/>
            <a:ext cx="8387881" cy="3763385"/>
            <a:chOff x="471327" y="2611102"/>
            <a:chExt cx="8387881" cy="3558352"/>
          </a:xfrm>
        </p:grpSpPr>
        <p:sp>
          <p:nvSpPr>
            <p:cNvPr id="8" name="Freeform 7"/>
            <p:cNvSpPr/>
            <p:nvPr/>
          </p:nvSpPr>
          <p:spPr>
            <a:xfrm>
              <a:off x="471327" y="2631734"/>
              <a:ext cx="1508346" cy="446215"/>
            </a:xfrm>
            <a:custGeom>
              <a:avLst/>
              <a:gdLst>
                <a:gd name="connsiteX0" fmla="*/ 0 w 1508346"/>
                <a:gd name="connsiteY0" fmla="*/ 0 h 446215"/>
                <a:gd name="connsiteX1" fmla="*/ 1508346 w 1508346"/>
                <a:gd name="connsiteY1" fmla="*/ 0 h 446215"/>
                <a:gd name="connsiteX2" fmla="*/ 1508346 w 1508346"/>
                <a:gd name="connsiteY2" fmla="*/ 446215 h 446215"/>
                <a:gd name="connsiteX3" fmla="*/ 0 w 1508346"/>
                <a:gd name="connsiteY3" fmla="*/ 446215 h 446215"/>
                <a:gd name="connsiteX4" fmla="*/ 0 w 1508346"/>
                <a:gd name="connsiteY4" fmla="*/ 0 h 446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446215">
                  <a:moveTo>
                    <a:pt x="0" y="0"/>
                  </a:moveTo>
                  <a:lnTo>
                    <a:pt x="1508346" y="0"/>
                  </a:lnTo>
                  <a:lnTo>
                    <a:pt x="1508346" y="446215"/>
                  </a:lnTo>
                  <a:lnTo>
                    <a:pt x="0" y="4462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i="1" kern="1200" dirty="0" smtClean="0">
                  <a:latin typeface="+mj-lt"/>
                </a:rPr>
                <a:t>Issued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471327" y="3103349"/>
              <a:ext cx="1508346" cy="3028007"/>
            </a:xfrm>
            <a:custGeom>
              <a:avLst/>
              <a:gdLst>
                <a:gd name="connsiteX0" fmla="*/ 0 w 1508346"/>
                <a:gd name="connsiteY0" fmla="*/ 0 h 2854800"/>
                <a:gd name="connsiteX1" fmla="*/ 1508346 w 1508346"/>
                <a:gd name="connsiteY1" fmla="*/ 0 h 2854800"/>
                <a:gd name="connsiteX2" fmla="*/ 1508346 w 1508346"/>
                <a:gd name="connsiteY2" fmla="*/ 2854800 h 2854800"/>
                <a:gd name="connsiteX3" fmla="*/ 0 w 1508346"/>
                <a:gd name="connsiteY3" fmla="*/ 2854800 h 2854800"/>
                <a:gd name="connsiteX4" fmla="*/ 0 w 1508346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2854800">
                  <a:moveTo>
                    <a:pt x="0" y="0"/>
                  </a:moveTo>
                  <a:lnTo>
                    <a:pt x="1508346" y="0"/>
                  </a:lnTo>
                  <a:lnTo>
                    <a:pt x="1508346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77800" lvl="1" indent="-177800" algn="l" defTabSz="533400" rtl="0">
                <a:lnSpc>
                  <a:spcPts val="12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Extraordinary items (January 2015)</a:t>
              </a:r>
              <a:endParaRPr lang="en-US" sz="1200" kern="1200" dirty="0">
                <a:latin typeface="+mj-lt"/>
              </a:endParaRPr>
            </a:p>
            <a:p>
              <a:pPr marL="177800" lvl="1" indent="-177800" algn="l" defTabSz="533400" rtl="0">
                <a:lnSpc>
                  <a:spcPts val="12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Pension asset measurement date (April 2015)</a:t>
              </a:r>
              <a:endParaRPr lang="en-US" sz="1200" kern="1200" dirty="0">
                <a:latin typeface="+mj-lt"/>
              </a:endParaRPr>
            </a:p>
            <a:p>
              <a:pPr marL="177800" lvl="1" indent="-177800" algn="l" defTabSz="533400" rtl="0">
                <a:lnSpc>
                  <a:spcPts val="12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Debt issuance cost (April 2015)</a:t>
              </a:r>
              <a:endParaRPr lang="en-US" sz="1200" kern="1200" dirty="0">
                <a:latin typeface="+mj-lt"/>
              </a:endParaRPr>
            </a:p>
            <a:p>
              <a:pPr marL="177800" lvl="1" indent="-177800" algn="l" defTabSz="533400" rtl="0">
                <a:lnSpc>
                  <a:spcPts val="12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Cloud Computing Fees (April 2015)</a:t>
              </a:r>
              <a:endParaRPr lang="en-US" sz="1200" kern="1200" dirty="0">
                <a:latin typeface="+mj-lt"/>
              </a:endParaRPr>
            </a:p>
            <a:p>
              <a:pPr marL="177800" lvl="1" indent="-177800" algn="l" defTabSz="533400" rtl="0">
                <a:lnSpc>
                  <a:spcPts val="12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Inventory measurement (July 2015)</a:t>
              </a:r>
              <a:endParaRPr lang="en-US" sz="1200" kern="1200" dirty="0">
                <a:latin typeface="+mj-lt"/>
              </a:endParaRPr>
            </a:p>
            <a:p>
              <a:pPr marL="177800" lvl="1" indent="-177800" algn="l" defTabSz="533400" rtl="0">
                <a:lnSpc>
                  <a:spcPts val="12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Employee Benefit Plans (July 2015)</a:t>
              </a:r>
              <a:endParaRPr lang="en-US" sz="1200" kern="1200" dirty="0">
                <a:latin typeface="+mj-lt"/>
              </a:endParaRPr>
            </a:p>
            <a:p>
              <a:pPr marL="114300" lvl="1" indent="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300" kern="1200" dirty="0">
                <a:latin typeface="+mj-lt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190842" y="2631734"/>
              <a:ext cx="1508346" cy="446215"/>
            </a:xfrm>
            <a:custGeom>
              <a:avLst/>
              <a:gdLst>
                <a:gd name="connsiteX0" fmla="*/ 0 w 1508346"/>
                <a:gd name="connsiteY0" fmla="*/ 0 h 446215"/>
                <a:gd name="connsiteX1" fmla="*/ 1508346 w 1508346"/>
                <a:gd name="connsiteY1" fmla="*/ 0 h 446215"/>
                <a:gd name="connsiteX2" fmla="*/ 1508346 w 1508346"/>
                <a:gd name="connsiteY2" fmla="*/ 446215 h 446215"/>
                <a:gd name="connsiteX3" fmla="*/ 0 w 1508346"/>
                <a:gd name="connsiteY3" fmla="*/ 446215 h 446215"/>
                <a:gd name="connsiteX4" fmla="*/ 0 w 1508346"/>
                <a:gd name="connsiteY4" fmla="*/ 0 h 446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446215">
                  <a:moveTo>
                    <a:pt x="0" y="0"/>
                  </a:moveTo>
                  <a:lnTo>
                    <a:pt x="1508346" y="0"/>
                  </a:lnTo>
                  <a:lnTo>
                    <a:pt x="1508346" y="446215"/>
                  </a:lnTo>
                  <a:lnTo>
                    <a:pt x="0" y="4462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i="1" kern="1200" dirty="0" smtClean="0">
                  <a:latin typeface="+mj-lt"/>
                </a:rPr>
                <a:t>Final standard being drafted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90842" y="3103350"/>
              <a:ext cx="1508346" cy="3028006"/>
            </a:xfrm>
            <a:custGeom>
              <a:avLst/>
              <a:gdLst>
                <a:gd name="connsiteX0" fmla="*/ 0 w 1508346"/>
                <a:gd name="connsiteY0" fmla="*/ 0 h 2854800"/>
                <a:gd name="connsiteX1" fmla="*/ 1508346 w 1508346"/>
                <a:gd name="connsiteY1" fmla="*/ 0 h 2854800"/>
                <a:gd name="connsiteX2" fmla="*/ 1508346 w 1508346"/>
                <a:gd name="connsiteY2" fmla="*/ 2854800 h 2854800"/>
                <a:gd name="connsiteX3" fmla="*/ 0 w 1508346"/>
                <a:gd name="connsiteY3" fmla="*/ 2854800 h 2854800"/>
                <a:gd name="connsiteX4" fmla="*/ 0 w 1508346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2854800">
                  <a:moveTo>
                    <a:pt x="0" y="0"/>
                  </a:moveTo>
                  <a:lnTo>
                    <a:pt x="1508346" y="0"/>
                  </a:lnTo>
                  <a:lnTo>
                    <a:pt x="1508346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>
                  <a:latin typeface="+mj-lt"/>
                </a:rPr>
                <a:t>Measurement period adjustments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910357" y="2631734"/>
              <a:ext cx="1508346" cy="446215"/>
            </a:xfrm>
            <a:custGeom>
              <a:avLst/>
              <a:gdLst>
                <a:gd name="connsiteX0" fmla="*/ 0 w 1508346"/>
                <a:gd name="connsiteY0" fmla="*/ 0 h 446215"/>
                <a:gd name="connsiteX1" fmla="*/ 1508346 w 1508346"/>
                <a:gd name="connsiteY1" fmla="*/ 0 h 446215"/>
                <a:gd name="connsiteX2" fmla="*/ 1508346 w 1508346"/>
                <a:gd name="connsiteY2" fmla="*/ 446215 h 446215"/>
                <a:gd name="connsiteX3" fmla="*/ 0 w 1508346"/>
                <a:gd name="connsiteY3" fmla="*/ 446215 h 446215"/>
                <a:gd name="connsiteX4" fmla="*/ 0 w 1508346"/>
                <a:gd name="connsiteY4" fmla="*/ 0 h 446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446215">
                  <a:moveTo>
                    <a:pt x="0" y="0"/>
                  </a:moveTo>
                  <a:lnTo>
                    <a:pt x="1508346" y="0"/>
                  </a:lnTo>
                  <a:lnTo>
                    <a:pt x="1508346" y="446215"/>
                  </a:lnTo>
                  <a:lnTo>
                    <a:pt x="0" y="4462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i="1" kern="1200" dirty="0" smtClean="0">
                  <a:latin typeface="+mj-lt"/>
                </a:rPr>
                <a:t>Redeliberation after ED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910357" y="3094788"/>
              <a:ext cx="1508346" cy="3023867"/>
            </a:xfrm>
            <a:custGeom>
              <a:avLst/>
              <a:gdLst>
                <a:gd name="connsiteX0" fmla="*/ 0 w 1508346"/>
                <a:gd name="connsiteY0" fmla="*/ 0 h 2854800"/>
                <a:gd name="connsiteX1" fmla="*/ 1508346 w 1508346"/>
                <a:gd name="connsiteY1" fmla="*/ 0 h 2854800"/>
                <a:gd name="connsiteX2" fmla="*/ 1508346 w 1508346"/>
                <a:gd name="connsiteY2" fmla="*/ 2854800 h 2854800"/>
                <a:gd name="connsiteX3" fmla="*/ 0 w 1508346"/>
                <a:gd name="connsiteY3" fmla="*/ 2854800 h 2854800"/>
                <a:gd name="connsiteX4" fmla="*/ 0 w 1508346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2854800">
                  <a:moveTo>
                    <a:pt x="0" y="0"/>
                  </a:moveTo>
                  <a:lnTo>
                    <a:pt x="1508346" y="0"/>
                  </a:lnTo>
                  <a:lnTo>
                    <a:pt x="1508346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>
                  <a:latin typeface="+mj-lt"/>
                </a:rPr>
                <a:t>Balance sheet classification of deferred taxes</a:t>
              </a:r>
              <a:endParaRPr lang="en-US" sz="1300" kern="1200" dirty="0">
                <a:latin typeface="+mj-lt"/>
              </a:endParaRPr>
            </a:p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300" kern="1200" dirty="0">
                <a:latin typeface="+mj-lt"/>
              </a:endParaRPr>
            </a:p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>
                  <a:latin typeface="+mj-lt"/>
                </a:rPr>
                <a:t>Intra-entity asset transfers</a:t>
              </a:r>
              <a:endParaRPr lang="en-US" sz="1300" kern="1200" dirty="0">
                <a:latin typeface="+mj-lt"/>
              </a:endParaRPr>
            </a:p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300" kern="1200" dirty="0">
                <a:latin typeface="+mj-lt"/>
              </a:endParaRPr>
            </a:p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>
                  <a:latin typeface="+mj-lt"/>
                </a:rPr>
                <a:t>Share – based payment accounting</a:t>
              </a:r>
              <a:endParaRPr lang="en-US" sz="1300" kern="1200" dirty="0">
                <a:latin typeface="+mj-lt"/>
              </a:endParaRPr>
            </a:p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300" kern="1200" dirty="0">
                <a:latin typeface="+mj-lt"/>
              </a:endParaRPr>
            </a:p>
            <a:p>
              <a:pPr marL="177800" lvl="1" indent="-1778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>
                  <a:latin typeface="+mj-lt"/>
                </a:rPr>
                <a:t>Equity method accounting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629872" y="2631734"/>
              <a:ext cx="1508346" cy="446215"/>
            </a:xfrm>
            <a:custGeom>
              <a:avLst/>
              <a:gdLst>
                <a:gd name="connsiteX0" fmla="*/ 0 w 1508346"/>
                <a:gd name="connsiteY0" fmla="*/ 0 h 446215"/>
                <a:gd name="connsiteX1" fmla="*/ 1508346 w 1508346"/>
                <a:gd name="connsiteY1" fmla="*/ 0 h 446215"/>
                <a:gd name="connsiteX2" fmla="*/ 1508346 w 1508346"/>
                <a:gd name="connsiteY2" fmla="*/ 446215 h 446215"/>
                <a:gd name="connsiteX3" fmla="*/ 0 w 1508346"/>
                <a:gd name="connsiteY3" fmla="*/ 446215 h 446215"/>
                <a:gd name="connsiteX4" fmla="*/ 0 w 1508346"/>
                <a:gd name="connsiteY4" fmla="*/ 0 h 446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446215">
                  <a:moveTo>
                    <a:pt x="0" y="0"/>
                  </a:moveTo>
                  <a:lnTo>
                    <a:pt x="1508346" y="0"/>
                  </a:lnTo>
                  <a:lnTo>
                    <a:pt x="1508346" y="446215"/>
                  </a:lnTo>
                  <a:lnTo>
                    <a:pt x="0" y="44621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i="1" kern="1200" dirty="0" smtClean="0">
                  <a:latin typeface="+mj-lt"/>
                </a:rPr>
                <a:t>ED out for comment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629872" y="3103349"/>
              <a:ext cx="1508346" cy="3028005"/>
            </a:xfrm>
            <a:custGeom>
              <a:avLst/>
              <a:gdLst>
                <a:gd name="connsiteX0" fmla="*/ 0 w 1508346"/>
                <a:gd name="connsiteY0" fmla="*/ 0 h 2854800"/>
                <a:gd name="connsiteX1" fmla="*/ 1508346 w 1508346"/>
                <a:gd name="connsiteY1" fmla="*/ 0 h 2854800"/>
                <a:gd name="connsiteX2" fmla="*/ 1508346 w 1508346"/>
                <a:gd name="connsiteY2" fmla="*/ 2854800 h 2854800"/>
                <a:gd name="connsiteX3" fmla="*/ 0 w 1508346"/>
                <a:gd name="connsiteY3" fmla="*/ 2854800 h 2854800"/>
                <a:gd name="connsiteX4" fmla="*/ 0 w 1508346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8346" h="2854800">
                  <a:moveTo>
                    <a:pt x="0" y="0"/>
                  </a:moveTo>
                  <a:lnTo>
                    <a:pt x="1508346" y="0"/>
                  </a:lnTo>
                  <a:lnTo>
                    <a:pt x="1508346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008" tIns="64008" rIns="85344" bIns="96012" numCol="1" spcCol="1270" anchor="t" anchorCtr="0">
              <a:noAutofit/>
            </a:bodyPr>
            <a:lstStyle/>
            <a:p>
              <a:pPr marL="177800" lvl="1" indent="-17780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latin typeface="+mj-lt"/>
                </a:rPr>
                <a:t>No projects in this stage at this time</a:t>
              </a:r>
              <a:endParaRPr lang="en-US" sz="1200" kern="1200" dirty="0">
                <a:latin typeface="+mj-lt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349387" y="2611102"/>
              <a:ext cx="1509821" cy="528742"/>
            </a:xfrm>
            <a:custGeom>
              <a:avLst/>
              <a:gdLst>
                <a:gd name="connsiteX0" fmla="*/ 0 w 1509821"/>
                <a:gd name="connsiteY0" fmla="*/ 0 h 528742"/>
                <a:gd name="connsiteX1" fmla="*/ 1509821 w 1509821"/>
                <a:gd name="connsiteY1" fmla="*/ 0 h 528742"/>
                <a:gd name="connsiteX2" fmla="*/ 1509821 w 1509821"/>
                <a:gd name="connsiteY2" fmla="*/ 528742 h 528742"/>
                <a:gd name="connsiteX3" fmla="*/ 0 w 1509821"/>
                <a:gd name="connsiteY3" fmla="*/ 528742 h 528742"/>
                <a:gd name="connsiteX4" fmla="*/ 0 w 1509821"/>
                <a:gd name="connsiteY4" fmla="*/ 0 h 528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9821" h="528742">
                  <a:moveTo>
                    <a:pt x="0" y="0"/>
                  </a:moveTo>
                  <a:lnTo>
                    <a:pt x="1509821" y="0"/>
                  </a:lnTo>
                  <a:lnTo>
                    <a:pt x="1509821" y="528742"/>
                  </a:lnTo>
                  <a:lnTo>
                    <a:pt x="0" y="52874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b="1" i="1" kern="1200" dirty="0" smtClean="0">
                  <a:latin typeface="+mj-lt"/>
                </a:rPr>
                <a:t>Initial deliberations or ED in draft</a:t>
              </a:r>
              <a:endParaRPr lang="en-US" sz="1300" kern="1200" dirty="0">
                <a:latin typeface="+mj-lt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7349387" y="3162082"/>
              <a:ext cx="1509821" cy="3007372"/>
            </a:xfrm>
            <a:custGeom>
              <a:avLst/>
              <a:gdLst>
                <a:gd name="connsiteX0" fmla="*/ 0 w 1509821"/>
                <a:gd name="connsiteY0" fmla="*/ 0 h 2854800"/>
                <a:gd name="connsiteX1" fmla="*/ 1509821 w 1509821"/>
                <a:gd name="connsiteY1" fmla="*/ 0 h 2854800"/>
                <a:gd name="connsiteX2" fmla="*/ 1509821 w 1509821"/>
                <a:gd name="connsiteY2" fmla="*/ 2854800 h 2854800"/>
                <a:gd name="connsiteX3" fmla="*/ 0 w 1509821"/>
                <a:gd name="connsiteY3" fmla="*/ 2854800 h 2854800"/>
                <a:gd name="connsiteX4" fmla="*/ 0 w 1509821"/>
                <a:gd name="connsiteY4" fmla="*/ 0 h 28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9821" h="2854800">
                  <a:moveTo>
                    <a:pt x="0" y="0"/>
                  </a:moveTo>
                  <a:lnTo>
                    <a:pt x="1509821" y="0"/>
                  </a:lnTo>
                  <a:lnTo>
                    <a:pt x="1509821" y="2854800"/>
                  </a:lnTo>
                  <a:lnTo>
                    <a:pt x="0" y="285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lvl="1" indent="-1143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>
                  <a:latin typeface="+mj-lt"/>
                </a:rPr>
                <a:t>Classification of debt</a:t>
              </a:r>
              <a:endParaRPr lang="en-US" sz="1300" kern="1200" dirty="0">
                <a:latin typeface="+mj-lt"/>
              </a:endParaRPr>
            </a:p>
          </p:txBody>
        </p:sp>
      </p:grpSp>
      <p:sp>
        <p:nvSpPr>
          <p:cNvPr id="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</a:t>
            </a:r>
            <a:r>
              <a:rPr kumimoji="0" lang="en-US" sz="1000" b="0" i="0" u="none" dirty="0" smtClean="0">
                <a:effectLst/>
                <a:latin typeface="+mj-lt"/>
              </a:rPr>
              <a:t>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17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2777890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Cu</a:t>
            </a:r>
            <a:r>
              <a:rPr sz="2400" b="1" i="1" spc="-5" dirty="0" smtClean="0">
                <a:latin typeface="Georgia"/>
                <a:cs typeface="Georgia"/>
              </a:rPr>
              <a:t>stome</a:t>
            </a:r>
            <a:r>
              <a:rPr sz="2400" b="1" i="1" spc="0" dirty="0" smtClean="0">
                <a:latin typeface="Georgia"/>
                <a:cs typeface="Georgia"/>
              </a:rPr>
              <a:t>r</a:t>
            </a:r>
            <a:r>
              <a:rPr sz="2400" b="1" i="1" spc="1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fee</a:t>
            </a:r>
            <a:r>
              <a:rPr sz="2400" b="1" i="1" spc="0" dirty="0" smtClean="0">
                <a:latin typeface="Georgia"/>
                <a:cs typeface="Georgia"/>
              </a:rPr>
              <a:t>s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a </a:t>
            </a:r>
            <a:r>
              <a:rPr sz="2400" b="1" i="1" spc="-5" dirty="0" smtClean="0">
                <a:latin typeface="Georgia"/>
                <a:cs typeface="Georgia"/>
              </a:rPr>
              <a:t>c</a:t>
            </a:r>
            <a:r>
              <a:rPr sz="2400" b="1" i="1" spc="0" dirty="0" smtClean="0">
                <a:latin typeface="Georgia"/>
                <a:cs typeface="Georgia"/>
              </a:rPr>
              <a:t>l</a:t>
            </a:r>
            <a:r>
              <a:rPr sz="2400" b="1" i="1" spc="-5" dirty="0" smtClean="0">
                <a:latin typeface="Georgia"/>
                <a:cs typeface="Georgia"/>
              </a:rPr>
              <a:t>o</a:t>
            </a:r>
            <a:r>
              <a:rPr sz="2400" b="1" i="1" spc="0" dirty="0" smtClean="0">
                <a:latin typeface="Georgia"/>
                <a:cs typeface="Georgia"/>
              </a:rPr>
              <a:t>ud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com</a:t>
            </a:r>
            <a:r>
              <a:rPr sz="2400" b="1" i="1" spc="0" dirty="0" smtClean="0">
                <a:latin typeface="Georgia"/>
                <a:cs typeface="Georgia"/>
              </a:rPr>
              <a:t>pu</a:t>
            </a:r>
            <a:r>
              <a:rPr sz="2400" b="1" i="1" spc="-5" dirty="0" smtClean="0">
                <a:latin typeface="Georgia"/>
                <a:cs typeface="Georgia"/>
              </a:rPr>
              <a:t>ti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arrang</a:t>
            </a:r>
            <a:r>
              <a:rPr sz="2400" b="1" i="1" spc="-5" dirty="0" smtClean="0">
                <a:latin typeface="Georgia"/>
                <a:cs typeface="Georgia"/>
              </a:rPr>
              <a:t>eme</a:t>
            </a:r>
            <a:r>
              <a:rPr sz="2400" b="1" i="1" spc="0" dirty="0" smtClean="0">
                <a:latin typeface="Georgia"/>
                <a:cs typeface="Georgia"/>
              </a:rPr>
              <a:t>nt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043940"/>
            <a:ext cx="3155950" cy="10687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8900"/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b="1" i="1" spc="5" dirty="0" smtClean="0">
                <a:solidFill>
                  <a:prstClr val="black"/>
                </a:solidFill>
                <a:latin typeface="Georgia"/>
                <a:cs typeface="Georgia"/>
              </a:rPr>
              <a:t>ss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b="1" i="1"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b="1" i="1"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b="1" i="1" spc="-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il</a:t>
            </a:r>
            <a:r>
              <a:rPr b="1" i="1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2</a:t>
            </a:r>
            <a:r>
              <a:rPr b="1" i="1" spc="-5" dirty="0" smtClean="0">
                <a:solidFill>
                  <a:prstClr val="black"/>
                </a:solidFill>
                <a:latin typeface="Georgia"/>
                <a:cs typeface="Georgia"/>
              </a:rPr>
              <a:t>0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1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5</a:t>
            </a:r>
            <a:endParaRPr sz="1000" dirty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sz="1000" dirty="0">
              <a:solidFill>
                <a:prstClr val="black"/>
              </a:solidFill>
            </a:endParaRPr>
          </a:p>
          <a:p>
            <a:pPr marL="12700"/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W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h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a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t y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o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u 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nee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d</a:t>
            </a:r>
            <a:r>
              <a:rPr sz="2000" b="1" i="1" spc="-15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2000" b="1" i="1" dirty="0" smtClean="0">
                <a:solidFill>
                  <a:srgbClr val="A32020"/>
                </a:solidFill>
                <a:latin typeface="Georgia"/>
                <a:cs typeface="Georgia"/>
              </a:rPr>
              <a:t>to</a:t>
            </a:r>
            <a:r>
              <a:rPr sz="2000" b="1" i="1" spc="5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know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6691" y="1892800"/>
            <a:ext cx="4525645" cy="1223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305435" indent="-342900">
              <a:buFont typeface="Symbol" panose="05050102010706020507" pitchFamily="18" charset="2"/>
              <a:buChar char="·"/>
              <a:tabLst>
                <a:tab pos="354965" algn="l"/>
              </a:tabLst>
            </a:pP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La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k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ex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st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U.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.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GAA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eate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di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v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ic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171450" indent="-171450">
              <a:lnSpc>
                <a:spcPts val="900"/>
              </a:lnSpc>
              <a:spcBef>
                <a:spcPts val="0"/>
              </a:spcBef>
              <a:buFont typeface="Symbol" panose="05050102010706020507" pitchFamily="18" charset="2"/>
              <a:buChar char="·"/>
            </a:pPr>
            <a:endParaRPr sz="900" dirty="0">
              <a:solidFill>
                <a:prstClr val="black"/>
              </a:solidFill>
            </a:endParaRPr>
          </a:p>
          <a:p>
            <a:pPr marL="355600" marR="12700" indent="-342900">
              <a:buFont typeface="Symbol" panose="05050102010706020507" pitchFamily="18" charset="2"/>
              <a:buChar char="·"/>
              <a:tabLst>
                <a:tab pos="354965" algn="l"/>
              </a:tabLst>
            </a:pP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ent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6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w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il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pc="-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id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5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le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ent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6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w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en: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3891" y="3218681"/>
            <a:ext cx="4551680" cy="2045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5875" indent="-342900">
              <a:buFontTx/>
              <a:buChar char="–"/>
              <a:tabLst>
                <a:tab pos="354965" algn="l"/>
              </a:tabLst>
            </a:pP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st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pc="-6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gh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k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sses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pc="-7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softwa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wi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b="1" i="1" spc="-2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t 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b="1" i="1" spc="-20" dirty="0" smtClean="0">
                <a:solidFill>
                  <a:prstClr val="black"/>
                </a:solidFill>
                <a:latin typeface="Georgia"/>
                <a:cs typeface="Georgia"/>
              </a:rPr>
              <a:t>gn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ifi</a:t>
            </a:r>
            <a:r>
              <a:rPr b="1" i="1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b="1" i="1" spc="-2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b="1" i="1"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b="1" i="1" spc="-2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b="1" i="1" spc="-2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al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ty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171450" indent="-171450">
              <a:lnSpc>
                <a:spcPts val="900"/>
              </a:lnSpc>
              <a:spcBef>
                <a:spcPts val="0"/>
              </a:spcBef>
              <a:buFontTx/>
              <a:buChar char="–"/>
            </a:pPr>
            <a:endParaRPr sz="900" dirty="0">
              <a:solidFill>
                <a:prstClr val="black"/>
              </a:solidFill>
            </a:endParaRPr>
          </a:p>
          <a:p>
            <a:pPr marL="355600" marR="12700" indent="-342900">
              <a:buFontTx/>
              <a:buChar char="–"/>
              <a:tabLst>
                <a:tab pos="354965" algn="l"/>
              </a:tabLst>
            </a:pP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feas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ibl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st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ru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n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ftwa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w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wa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5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w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pa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ftwa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691" y="5367520"/>
            <a:ext cx="4768850" cy="560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marR="12700" indent="-342900">
              <a:buFont typeface="Symbol" panose="05050102010706020507" pitchFamily="18" charset="2"/>
              <a:buChar char="·"/>
              <a:tabLst>
                <a:tab pos="354965" algn="l"/>
              </a:tabLst>
            </a:pP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ent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6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bo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a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ccou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nte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5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f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se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rv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ic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ont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ts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88582" y="2438400"/>
            <a:ext cx="2362200" cy="2719247"/>
          </a:xfrm>
          <a:custGeom>
            <a:avLst/>
            <a:gdLst/>
            <a:ahLst/>
            <a:cxnLst/>
            <a:rect l="l" t="t" r="r" b="b"/>
            <a:pathLst>
              <a:path w="2362200" h="2719247">
                <a:moveTo>
                  <a:pt x="0" y="2719247"/>
                </a:moveTo>
                <a:lnTo>
                  <a:pt x="2362200" y="2719247"/>
                </a:lnTo>
                <a:lnTo>
                  <a:pt x="2362200" y="0"/>
                </a:lnTo>
                <a:lnTo>
                  <a:pt x="0" y="0"/>
                </a:lnTo>
                <a:lnTo>
                  <a:pt x="0" y="2719247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7321" y="2522220"/>
            <a:ext cx="876935" cy="285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b="1" i="1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b="1" i="1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b="1" i="1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67321" y="2873755"/>
            <a:ext cx="2160905" cy="1962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marR="12700" indent="-287020"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ymm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it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ia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or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to apply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as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ve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rm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ining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whe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ng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nt in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lu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twa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li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0" y="5181600"/>
            <a:ext cx="192582" cy="0"/>
          </a:xfrm>
          <a:custGeom>
            <a:avLst/>
            <a:gdLst/>
            <a:ahLst/>
            <a:cxnLst/>
            <a:rect l="l" t="t" r="r" b="b"/>
            <a:pathLst>
              <a:path w="192582">
                <a:moveTo>
                  <a:pt x="0" y="0"/>
                </a:moveTo>
                <a:lnTo>
                  <a:pt x="192582" y="0"/>
                </a:lnTo>
              </a:path>
            </a:pathLst>
          </a:custGeom>
          <a:ln w="53111"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11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17, 2015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18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94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71358"/>
            <a:ext cx="8077200" cy="914400"/>
          </a:xfrm>
        </p:spPr>
        <p:txBody>
          <a:bodyPr/>
          <a:lstStyle/>
          <a:p>
            <a:r>
              <a:rPr lang="en-US" sz="1600" dirty="0" smtClean="0">
                <a:solidFill>
                  <a:srgbClr val="A32020"/>
                </a:solidFill>
              </a:rPr>
              <a:t>Accounting for </a:t>
            </a:r>
            <a:r>
              <a:rPr lang="en-US" sz="1600" dirty="0">
                <a:solidFill>
                  <a:srgbClr val="A32020"/>
                </a:solidFill>
              </a:rPr>
              <a:t>c</a:t>
            </a:r>
            <a:r>
              <a:rPr lang="en-US" sz="1600" dirty="0" smtClean="0">
                <a:solidFill>
                  <a:srgbClr val="A32020"/>
                </a:solidFill>
              </a:rPr>
              <a:t>loud computing fees – ASU 2015-05</a:t>
            </a:r>
            <a:endParaRPr lang="en-US" sz="1600" dirty="0">
              <a:solidFill>
                <a:srgbClr val="A3202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92360" y="1978546"/>
            <a:ext cx="6759273" cy="4254019"/>
            <a:chOff x="1192366" y="1975588"/>
            <a:chExt cx="6759273" cy="4254019"/>
          </a:xfrm>
        </p:grpSpPr>
        <p:sp>
          <p:nvSpPr>
            <p:cNvPr id="8" name="Freeform 7"/>
            <p:cNvSpPr/>
            <p:nvPr/>
          </p:nvSpPr>
          <p:spPr>
            <a:xfrm>
              <a:off x="1192366" y="1996036"/>
              <a:ext cx="2071169" cy="633600"/>
            </a:xfrm>
            <a:custGeom>
              <a:avLst/>
              <a:gdLst>
                <a:gd name="connsiteX0" fmla="*/ 0 w 2071169"/>
                <a:gd name="connsiteY0" fmla="*/ 0 h 633600"/>
                <a:gd name="connsiteX1" fmla="*/ 2071169 w 2071169"/>
                <a:gd name="connsiteY1" fmla="*/ 0 h 633600"/>
                <a:gd name="connsiteX2" fmla="*/ 2071169 w 2071169"/>
                <a:gd name="connsiteY2" fmla="*/ 633600 h 633600"/>
                <a:gd name="connsiteX3" fmla="*/ 0 w 2071169"/>
                <a:gd name="connsiteY3" fmla="*/ 633600 h 633600"/>
                <a:gd name="connsiteX4" fmla="*/ 0 w 2071169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169" h="633600">
                  <a:moveTo>
                    <a:pt x="0" y="0"/>
                  </a:moveTo>
                  <a:lnTo>
                    <a:pt x="2071169" y="0"/>
                  </a:lnTo>
                  <a:lnTo>
                    <a:pt x="2071169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2020"/>
            </a:solidFill>
            <a:ln>
              <a:solidFill>
                <a:srgbClr val="A3202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6464" tIns="89408" rIns="156464" bIns="8940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>
                  <a:latin typeface="+mj-lt"/>
                </a:rPr>
                <a:t>Scope</a:t>
              </a:r>
              <a:endParaRPr lang="en-US" sz="2200" kern="1200" dirty="0">
                <a:latin typeface="+mj-lt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192366" y="2655624"/>
              <a:ext cx="2071169" cy="3573983"/>
            </a:xfrm>
            <a:custGeom>
              <a:avLst/>
              <a:gdLst>
                <a:gd name="connsiteX0" fmla="*/ 0 w 2071169"/>
                <a:gd name="connsiteY0" fmla="*/ 0 h 3408212"/>
                <a:gd name="connsiteX1" fmla="*/ 2071169 w 2071169"/>
                <a:gd name="connsiteY1" fmla="*/ 0 h 3408212"/>
                <a:gd name="connsiteX2" fmla="*/ 2071169 w 2071169"/>
                <a:gd name="connsiteY2" fmla="*/ 3408212 h 3408212"/>
                <a:gd name="connsiteX3" fmla="*/ 0 w 2071169"/>
                <a:gd name="connsiteY3" fmla="*/ 3408212 h 3408212"/>
                <a:gd name="connsiteX4" fmla="*/ 0 w 2071169"/>
                <a:gd name="connsiteY4" fmla="*/ 0 h 3408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169" h="3408212">
                  <a:moveTo>
                    <a:pt x="0" y="0"/>
                  </a:moveTo>
                  <a:lnTo>
                    <a:pt x="2071169" y="0"/>
                  </a:lnTo>
                  <a:lnTo>
                    <a:pt x="2071169" y="3408212"/>
                  </a:lnTo>
                  <a:lnTo>
                    <a:pt x="0" y="34082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28600" lvl="1" indent="-2286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r>
                <a:rPr lang="en-US" sz="1500" kern="1200" dirty="0" smtClean="0">
                  <a:latin typeface="+mj-lt"/>
                </a:rPr>
                <a:t>Arrangements are within the scope of ASC 350-40 if (a) customer has right to take possession of software without significant penalty, and (b) it is feasible to run the software with existing hardware. </a:t>
              </a:r>
              <a:endParaRPr lang="en-US" sz="1500" kern="1200" dirty="0">
                <a:latin typeface="+mj-lt"/>
              </a:endParaRPr>
            </a:p>
            <a:p>
              <a:pPr marL="228600" lvl="1" indent="-2286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endParaRPr lang="en-US" sz="1500" kern="1200" dirty="0">
                <a:latin typeface="+mj-lt"/>
              </a:endParaRPr>
            </a:p>
            <a:p>
              <a:pPr marL="228600" lvl="1" indent="-2286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r>
                <a:rPr lang="en-US" sz="1500" kern="1200" dirty="0" smtClean="0">
                  <a:latin typeface="+mj-lt"/>
                </a:rPr>
                <a:t>If not in scope, the contract is a service contract</a:t>
              </a:r>
              <a:endParaRPr lang="en-US" sz="1500" kern="1200" dirty="0">
                <a:latin typeface="+mj-lt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553499" y="2005367"/>
              <a:ext cx="2071169" cy="633600"/>
            </a:xfrm>
            <a:custGeom>
              <a:avLst/>
              <a:gdLst>
                <a:gd name="connsiteX0" fmla="*/ 0 w 2071169"/>
                <a:gd name="connsiteY0" fmla="*/ 0 h 633600"/>
                <a:gd name="connsiteX1" fmla="*/ 2071169 w 2071169"/>
                <a:gd name="connsiteY1" fmla="*/ 0 h 633600"/>
                <a:gd name="connsiteX2" fmla="*/ 2071169 w 2071169"/>
                <a:gd name="connsiteY2" fmla="*/ 633600 h 633600"/>
                <a:gd name="connsiteX3" fmla="*/ 0 w 2071169"/>
                <a:gd name="connsiteY3" fmla="*/ 633600 h 633600"/>
                <a:gd name="connsiteX4" fmla="*/ 0 w 2071169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169" h="633600">
                  <a:moveTo>
                    <a:pt x="0" y="0"/>
                  </a:moveTo>
                  <a:lnTo>
                    <a:pt x="2071169" y="0"/>
                  </a:lnTo>
                  <a:lnTo>
                    <a:pt x="2071169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2020">
                <a:alpha val="8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80000"/>
                <a:hueOff val="-111790"/>
                <a:satOff val="-5481"/>
                <a:lumOff val="1527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6464" tIns="89408" rIns="156464" bIns="8940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>
                  <a:latin typeface="+mj-lt"/>
                </a:rPr>
                <a:t>Recognition</a:t>
              </a:r>
              <a:endParaRPr lang="en-US" sz="2200" kern="1200" dirty="0">
                <a:latin typeface="+mj-lt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555312" y="2649902"/>
              <a:ext cx="2071169" cy="3579705"/>
            </a:xfrm>
            <a:custGeom>
              <a:avLst/>
              <a:gdLst>
                <a:gd name="connsiteX0" fmla="*/ 0 w 2071169"/>
                <a:gd name="connsiteY0" fmla="*/ 0 h 2862889"/>
                <a:gd name="connsiteX1" fmla="*/ 2071169 w 2071169"/>
                <a:gd name="connsiteY1" fmla="*/ 0 h 2862889"/>
                <a:gd name="connsiteX2" fmla="*/ 2071169 w 2071169"/>
                <a:gd name="connsiteY2" fmla="*/ 2862889 h 2862889"/>
                <a:gd name="connsiteX3" fmla="*/ 0 w 2071169"/>
                <a:gd name="connsiteY3" fmla="*/ 2862889 h 2862889"/>
                <a:gd name="connsiteX4" fmla="*/ 0 w 2071169"/>
                <a:gd name="connsiteY4" fmla="*/ 0 h 2862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169" h="2862889">
                  <a:moveTo>
                    <a:pt x="0" y="0"/>
                  </a:moveTo>
                  <a:lnTo>
                    <a:pt x="2071169" y="0"/>
                  </a:lnTo>
                  <a:lnTo>
                    <a:pt x="2071169" y="2862889"/>
                  </a:lnTo>
                  <a:lnTo>
                    <a:pt x="0" y="2862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r>
                <a:rPr lang="en-US" sz="1500" kern="1200" dirty="0" smtClean="0">
                  <a:latin typeface="+mj-lt"/>
                </a:rPr>
                <a:t>Arrangements within the scope of ASU 2015-05 should recognize a license intangible asset. The arrangement will contain a separate hosting service element that will be expensed as incurred. </a:t>
              </a:r>
              <a:endParaRPr lang="en-US" sz="1500" kern="1200" dirty="0">
                <a:latin typeface="+mj-lt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880470" y="1975588"/>
              <a:ext cx="2071169" cy="633600"/>
            </a:xfrm>
            <a:custGeom>
              <a:avLst/>
              <a:gdLst>
                <a:gd name="connsiteX0" fmla="*/ 0 w 2071169"/>
                <a:gd name="connsiteY0" fmla="*/ 0 h 633600"/>
                <a:gd name="connsiteX1" fmla="*/ 2071169 w 2071169"/>
                <a:gd name="connsiteY1" fmla="*/ 0 h 633600"/>
                <a:gd name="connsiteX2" fmla="*/ 2071169 w 2071169"/>
                <a:gd name="connsiteY2" fmla="*/ 633600 h 633600"/>
                <a:gd name="connsiteX3" fmla="*/ 0 w 2071169"/>
                <a:gd name="connsiteY3" fmla="*/ 633600 h 633600"/>
                <a:gd name="connsiteX4" fmla="*/ 0 w 2071169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169" h="633600">
                  <a:moveTo>
                    <a:pt x="0" y="0"/>
                  </a:moveTo>
                  <a:lnTo>
                    <a:pt x="2071169" y="0"/>
                  </a:lnTo>
                  <a:lnTo>
                    <a:pt x="2071169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2020">
                <a:alpha val="65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shade val="80000"/>
                <a:hueOff val="-223579"/>
                <a:satOff val="-10962"/>
                <a:lumOff val="305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6464" tIns="89408" rIns="156464" bIns="89408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>
                  <a:latin typeface="+mj-lt"/>
                </a:rPr>
                <a:t>Measurement</a:t>
              </a:r>
              <a:endParaRPr lang="en-US" sz="2200" kern="1200" dirty="0">
                <a:latin typeface="+mj-lt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878346" y="2611802"/>
              <a:ext cx="2071169" cy="3617805"/>
            </a:xfrm>
            <a:custGeom>
              <a:avLst/>
              <a:gdLst>
                <a:gd name="connsiteX0" fmla="*/ 0 w 2071169"/>
                <a:gd name="connsiteY0" fmla="*/ 0 h 2862889"/>
                <a:gd name="connsiteX1" fmla="*/ 2071169 w 2071169"/>
                <a:gd name="connsiteY1" fmla="*/ 0 h 2862889"/>
                <a:gd name="connsiteX2" fmla="*/ 2071169 w 2071169"/>
                <a:gd name="connsiteY2" fmla="*/ 2862889 h 2862889"/>
                <a:gd name="connsiteX3" fmla="*/ 0 w 2071169"/>
                <a:gd name="connsiteY3" fmla="*/ 2862889 h 2862889"/>
                <a:gd name="connsiteX4" fmla="*/ 0 w 2071169"/>
                <a:gd name="connsiteY4" fmla="*/ 0 h 2862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169" h="2862889">
                  <a:moveTo>
                    <a:pt x="0" y="0"/>
                  </a:moveTo>
                  <a:lnTo>
                    <a:pt x="2071169" y="0"/>
                  </a:lnTo>
                  <a:lnTo>
                    <a:pt x="2071169" y="2862889"/>
                  </a:lnTo>
                  <a:lnTo>
                    <a:pt x="0" y="2862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r>
                <a:rPr lang="en-US" sz="1500" kern="1200" dirty="0" smtClean="0">
                  <a:latin typeface="+mj-lt"/>
                </a:rPr>
                <a:t>Allocation of the contract consideration should be allocated between the license intangible and the hosting service based on the relative fair value of each element. </a:t>
              </a:r>
              <a:endParaRPr lang="en-US" sz="1500" kern="1200" dirty="0"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400" kern="1200" dirty="0"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400" kern="1200" dirty="0">
                <a:latin typeface="+mj-lt"/>
              </a:endParaRPr>
            </a:p>
          </p:txBody>
        </p:sp>
      </p:grpSp>
      <p:sp>
        <p:nvSpPr>
          <p:cNvPr id="7" name="Title 2"/>
          <p:cNvSpPr txBox="1">
            <a:spLocks/>
          </p:cNvSpPr>
          <p:nvPr/>
        </p:nvSpPr>
        <p:spPr bwMode="auto">
          <a:xfrm>
            <a:off x="526540" y="656958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Accounting for internal-use software costs – ASC 350-40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19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949640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228349"/>
            <a:ext cx="8077200" cy="4419600"/>
          </a:xfrm>
        </p:spPr>
        <p:txBody>
          <a:bodyPr/>
          <a:lstStyle/>
          <a:p>
            <a:pPr marL="0" lvl="5" indent="0">
              <a:buNone/>
            </a:pPr>
            <a:endParaRPr lang="en-US" dirty="0"/>
          </a:p>
          <a:p>
            <a:pPr marL="0" lvl="5" indent="0">
              <a:buNone/>
            </a:pPr>
            <a:endParaRPr lang="en-US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63251361"/>
              </p:ext>
            </p:extLst>
          </p:nvPr>
        </p:nvGraphicFramePr>
        <p:xfrm>
          <a:off x="551245" y="1752595"/>
          <a:ext cx="7976470" cy="2599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2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dirty="0" smtClean="0"/>
              <a:t>Accounting for internal-use software costs – ASC 350-40</a:t>
            </a:r>
            <a:endParaRPr lang="en-US" dirty="0"/>
          </a:p>
        </p:txBody>
      </p:sp>
      <p:sp>
        <p:nvSpPr>
          <p:cNvPr id="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20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4451153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D</a:t>
            </a:r>
            <a:r>
              <a:rPr sz="2400" b="1" i="1" spc="-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bt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iss</a:t>
            </a:r>
            <a:r>
              <a:rPr sz="2400" b="1" i="1" spc="0" dirty="0" smtClean="0">
                <a:latin typeface="Georgia"/>
                <a:cs typeface="Georgia"/>
              </a:rPr>
              <a:t>uan</a:t>
            </a:r>
            <a:r>
              <a:rPr sz="2400" b="1" i="1" spc="-5" dirty="0" smtClean="0">
                <a:latin typeface="Georgia"/>
                <a:cs typeface="Georgia"/>
              </a:rPr>
              <a:t>c</a:t>
            </a:r>
            <a:r>
              <a:rPr sz="2400" b="1" i="1" spc="0" dirty="0" smtClean="0">
                <a:latin typeface="Georgia"/>
                <a:cs typeface="Georgia"/>
              </a:rPr>
              <a:t>e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cos</a:t>
            </a:r>
            <a:r>
              <a:rPr sz="2400" b="1" i="1" spc="0" dirty="0" smtClean="0">
                <a:latin typeface="Georgia"/>
                <a:cs typeface="Georgia"/>
              </a:rPr>
              <a:t>t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5" dirty="0" smtClean="0">
                <a:latin typeface="Georgia"/>
                <a:cs typeface="Georgia"/>
              </a:rPr>
              <a:t>s</a:t>
            </a:r>
            <a:r>
              <a:rPr sz="2400" b="1" i="1" spc="0" dirty="0" smtClean="0">
                <a:latin typeface="Georgia"/>
                <a:cs typeface="Georgia"/>
              </a:rPr>
              <a:t>u</a:t>
            </a:r>
            <a:r>
              <a:rPr sz="2400" b="1" i="1" spc="-5" dirty="0" smtClean="0">
                <a:latin typeface="Georgia"/>
                <a:cs typeface="Georgia"/>
              </a:rPr>
              <a:t>mm</a:t>
            </a:r>
            <a:r>
              <a:rPr sz="2400" b="1" i="1" spc="0" dirty="0" smtClean="0">
                <a:latin typeface="Georgia"/>
                <a:cs typeface="Georgia"/>
              </a:rPr>
              <a:t>ary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472236" y="1053221"/>
            <a:ext cx="3827278" cy="42925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sz="1800" b="1" i="1" dirty="0" smtClean="0">
                <a:latin typeface="Georgia"/>
                <a:cs typeface="Georgia"/>
              </a:rPr>
              <a:t>I</a:t>
            </a:r>
            <a:r>
              <a:rPr sz="1800" b="1" i="1" spc="5" dirty="0" smtClean="0">
                <a:latin typeface="Georgia"/>
                <a:cs typeface="Georgia"/>
              </a:rPr>
              <a:t>ss</a:t>
            </a:r>
            <a:r>
              <a:rPr sz="1800" b="1" i="1" spc="0" dirty="0" smtClean="0">
                <a:latin typeface="Georgia"/>
                <a:cs typeface="Georgia"/>
              </a:rPr>
              <a:t>u</a:t>
            </a:r>
            <a:r>
              <a:rPr sz="1800" b="1" i="1" spc="5" dirty="0" smtClean="0">
                <a:latin typeface="Georgia"/>
                <a:cs typeface="Georgia"/>
              </a:rPr>
              <a:t>e</a:t>
            </a:r>
            <a:r>
              <a:rPr sz="1800" b="1" i="1" spc="0" dirty="0" smtClean="0">
                <a:latin typeface="Georgia"/>
                <a:cs typeface="Georgia"/>
              </a:rPr>
              <a:t>d</a:t>
            </a:r>
            <a:r>
              <a:rPr sz="1800" b="1" i="1" spc="-35" dirty="0" smtClean="0">
                <a:latin typeface="Georgia"/>
                <a:cs typeface="Georgia"/>
              </a:rPr>
              <a:t> </a:t>
            </a:r>
            <a:r>
              <a:rPr sz="1800" b="1" i="1" spc="0" dirty="0" smtClean="0">
                <a:latin typeface="Georgia"/>
                <a:cs typeface="Georgia"/>
              </a:rPr>
              <a:t>A</a:t>
            </a:r>
            <a:r>
              <a:rPr sz="1800" b="1" i="1" spc="-10" dirty="0" smtClean="0">
                <a:latin typeface="Georgia"/>
                <a:cs typeface="Georgia"/>
              </a:rPr>
              <a:t>p</a:t>
            </a:r>
            <a:r>
              <a:rPr sz="1800" b="1" i="1" spc="-5" dirty="0" smtClean="0">
                <a:latin typeface="Georgia"/>
                <a:cs typeface="Georgia"/>
              </a:rPr>
              <a:t>r</a:t>
            </a:r>
            <a:r>
              <a:rPr sz="1800" b="1" i="1" spc="0" dirty="0" smtClean="0">
                <a:latin typeface="Georgia"/>
                <a:cs typeface="Georgia"/>
              </a:rPr>
              <a:t>il</a:t>
            </a:r>
            <a:r>
              <a:rPr sz="1800" b="1" i="1" spc="-5" dirty="0" smtClean="0">
                <a:latin typeface="Georgia"/>
                <a:cs typeface="Georgia"/>
              </a:rPr>
              <a:t> </a:t>
            </a:r>
            <a:r>
              <a:rPr sz="1800" b="1" i="1" spc="0" dirty="0" smtClean="0">
                <a:latin typeface="Georgia"/>
                <a:cs typeface="Georgia"/>
              </a:rPr>
              <a:t>2</a:t>
            </a:r>
            <a:r>
              <a:rPr sz="1800" b="1" i="1" spc="-5" dirty="0" smtClean="0">
                <a:latin typeface="Georgia"/>
                <a:cs typeface="Georgia"/>
              </a:rPr>
              <a:t>0</a:t>
            </a:r>
            <a:r>
              <a:rPr sz="1800" b="1" i="1" spc="-10" dirty="0" smtClean="0">
                <a:latin typeface="Georgia"/>
                <a:cs typeface="Georgia"/>
              </a:rPr>
              <a:t>1</a:t>
            </a:r>
            <a:r>
              <a:rPr sz="1800" b="1" i="1" spc="0" dirty="0" smtClean="0">
                <a:latin typeface="Georgia"/>
                <a:cs typeface="Georgia"/>
              </a:rPr>
              <a:t>5</a:t>
            </a:r>
            <a:endParaRPr sz="1800" dirty="0">
              <a:latin typeface="Georgia"/>
              <a:cs typeface="Georgia"/>
            </a:endParaRPr>
          </a:p>
          <a:p>
            <a:pPr>
              <a:lnSpc>
                <a:spcPts val="950"/>
              </a:lnSpc>
              <a:spcBef>
                <a:spcPts val="1"/>
              </a:spcBef>
            </a:pPr>
            <a:endParaRPr sz="95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W</a:t>
            </a:r>
            <a:r>
              <a:rPr sz="20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h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a</a:t>
            </a:r>
            <a:r>
              <a:rPr sz="20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t y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o</a:t>
            </a:r>
            <a:r>
              <a:rPr sz="20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u 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nee</a:t>
            </a:r>
            <a:r>
              <a:rPr sz="20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d</a:t>
            </a:r>
            <a:r>
              <a:rPr sz="2000" b="1" i="1" spc="-15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2000" b="1" i="1" spc="0" dirty="0" smtClean="0">
                <a:solidFill>
                  <a:srgbClr val="A32020"/>
                </a:solidFill>
                <a:latin typeface="Georgia"/>
                <a:cs typeface="Georgia"/>
              </a:rPr>
              <a:t>to</a:t>
            </a:r>
            <a:r>
              <a:rPr sz="2000" b="1" i="1" spc="5" dirty="0" smtClean="0">
                <a:solidFill>
                  <a:srgbClr val="A32020"/>
                </a:solidFill>
                <a:latin typeface="Georgia"/>
                <a:cs typeface="Georgia"/>
              </a:rPr>
              <a:t> </a:t>
            </a:r>
            <a:r>
              <a:rPr sz="2000" b="1" i="1" spc="-5" dirty="0" smtClean="0">
                <a:solidFill>
                  <a:srgbClr val="A32020"/>
                </a:solidFill>
                <a:latin typeface="Georgia"/>
                <a:cs typeface="Georgia"/>
              </a:rPr>
              <a:t>know</a:t>
            </a:r>
            <a:endParaRPr sz="2000" dirty="0">
              <a:latin typeface="Georgia"/>
              <a:cs typeface="Georgia"/>
            </a:endParaRPr>
          </a:p>
          <a:p>
            <a:pPr marL="299085" marR="1270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2000" dirty="0" smtClean="0">
                <a:latin typeface="Georgia"/>
                <a:cs typeface="Georgia"/>
              </a:rPr>
              <a:t>P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5" dirty="0" smtClean="0">
                <a:latin typeface="Georgia"/>
                <a:cs typeface="Georgia"/>
              </a:rPr>
              <a:t>s</a:t>
            </a:r>
            <a:r>
              <a:rPr sz="2000" spc="0" dirty="0" smtClean="0">
                <a:latin typeface="Georgia"/>
                <a:cs typeface="Georgia"/>
              </a:rPr>
              <a:t>ented</a:t>
            </a:r>
            <a:r>
              <a:rPr sz="2000" spc="-3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s</a:t>
            </a:r>
            <a:r>
              <a:rPr sz="2000" spc="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a</a:t>
            </a:r>
            <a:r>
              <a:rPr sz="2000" spc="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di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ect ded</a:t>
            </a:r>
            <a:r>
              <a:rPr sz="2000" spc="-5" dirty="0" smtClean="0">
                <a:latin typeface="Georgia"/>
                <a:cs typeface="Georgia"/>
              </a:rPr>
              <a:t>u</a:t>
            </a:r>
            <a:r>
              <a:rPr sz="2000" spc="0" dirty="0" smtClean="0">
                <a:latin typeface="Georgia"/>
                <a:cs typeface="Georgia"/>
              </a:rPr>
              <a:t>cti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n </a:t>
            </a:r>
            <a:r>
              <a:rPr sz="2000" spc="-5" dirty="0" smtClean="0">
                <a:latin typeface="Georgia"/>
                <a:cs typeface="Georgia"/>
              </a:rPr>
              <a:t>f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om</a:t>
            </a:r>
            <a:r>
              <a:rPr sz="2000" spc="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t</a:t>
            </a:r>
            <a:r>
              <a:rPr sz="2000" spc="-5" dirty="0" smtClean="0">
                <a:latin typeface="Georgia"/>
                <a:cs typeface="Georgia"/>
              </a:rPr>
              <a:t>h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10" dirty="0" smtClean="0">
                <a:latin typeface="Georgia"/>
                <a:cs typeface="Georgia"/>
              </a:rPr>
              <a:t> r</a:t>
            </a:r>
            <a:r>
              <a:rPr sz="2000" spc="0" dirty="0" smtClean="0">
                <a:latin typeface="Georgia"/>
                <a:cs typeface="Georgia"/>
              </a:rPr>
              <a:t>el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ted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de</a:t>
            </a:r>
            <a:r>
              <a:rPr sz="2000" spc="5" dirty="0" smtClean="0">
                <a:latin typeface="Georgia"/>
                <a:cs typeface="Georgia"/>
              </a:rPr>
              <a:t>b</a:t>
            </a:r>
            <a:r>
              <a:rPr sz="2000" spc="0" dirty="0" smtClean="0">
                <a:latin typeface="Georgia"/>
                <a:cs typeface="Georgia"/>
              </a:rPr>
              <a:t>t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li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5" dirty="0" smtClean="0">
                <a:latin typeface="Georgia"/>
                <a:cs typeface="Georgia"/>
              </a:rPr>
              <a:t>b</a:t>
            </a:r>
            <a:r>
              <a:rPr sz="2000" spc="0" dirty="0" smtClean="0">
                <a:latin typeface="Georgia"/>
                <a:cs typeface="Georgia"/>
              </a:rPr>
              <a:t>ility</a:t>
            </a:r>
            <a:endParaRPr sz="2000" dirty="0">
              <a:latin typeface="Georgia"/>
              <a:cs typeface="Georgia"/>
            </a:endParaRPr>
          </a:p>
          <a:p>
            <a:pPr marL="299085" marR="3365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ligns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p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5" dirty="0" smtClean="0">
                <a:latin typeface="Georgia"/>
                <a:cs typeface="Georgia"/>
              </a:rPr>
              <a:t>s</a:t>
            </a:r>
            <a:r>
              <a:rPr sz="2000" spc="0" dirty="0" smtClean="0">
                <a:latin typeface="Georgia"/>
                <a:cs typeface="Georgia"/>
              </a:rPr>
              <a:t>ent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ti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n</a:t>
            </a:r>
            <a:r>
              <a:rPr sz="2000" spc="-2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of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de</a:t>
            </a:r>
            <a:r>
              <a:rPr sz="2000" spc="5" dirty="0" smtClean="0">
                <a:latin typeface="Georgia"/>
                <a:cs typeface="Georgia"/>
              </a:rPr>
              <a:t>b</a:t>
            </a:r>
            <a:r>
              <a:rPr sz="2000" spc="0" dirty="0" smtClean="0">
                <a:latin typeface="Georgia"/>
                <a:cs typeface="Georgia"/>
              </a:rPr>
              <a:t>t i</a:t>
            </a:r>
            <a:r>
              <a:rPr sz="2000" spc="-5" dirty="0" smtClean="0">
                <a:latin typeface="Georgia"/>
                <a:cs typeface="Georgia"/>
              </a:rPr>
              <a:t>ssua</a:t>
            </a:r>
            <a:r>
              <a:rPr sz="2000" spc="0" dirty="0" smtClean="0">
                <a:latin typeface="Georgia"/>
                <a:cs typeface="Georgia"/>
              </a:rPr>
              <a:t>nce co</a:t>
            </a:r>
            <a:r>
              <a:rPr sz="2000" spc="-5" dirty="0" smtClean="0">
                <a:latin typeface="Georgia"/>
                <a:cs typeface="Georgia"/>
              </a:rPr>
              <a:t>s</a:t>
            </a:r>
            <a:r>
              <a:rPr sz="2000" spc="0" dirty="0" smtClean="0">
                <a:latin typeface="Georgia"/>
                <a:cs typeface="Georgia"/>
              </a:rPr>
              <a:t>ts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w</a:t>
            </a:r>
            <a:r>
              <a:rPr sz="2000" spc="0" dirty="0" smtClean="0">
                <a:latin typeface="Georgia"/>
                <a:cs typeface="Georgia"/>
              </a:rPr>
              <a:t>ith</a:t>
            </a:r>
            <a:r>
              <a:rPr sz="2000" spc="-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t</a:t>
            </a:r>
            <a:r>
              <a:rPr sz="2000" spc="-5" dirty="0" smtClean="0">
                <a:latin typeface="Georgia"/>
                <a:cs typeface="Georgia"/>
              </a:rPr>
              <a:t>ha</a:t>
            </a:r>
            <a:r>
              <a:rPr sz="2000" spc="0" dirty="0" smtClean="0">
                <a:latin typeface="Georgia"/>
                <a:cs typeface="Georgia"/>
              </a:rPr>
              <a:t>t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f</a:t>
            </a:r>
            <a:r>
              <a:rPr sz="2000" spc="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de</a:t>
            </a:r>
            <a:r>
              <a:rPr sz="2000" spc="5" dirty="0" smtClean="0">
                <a:latin typeface="Georgia"/>
                <a:cs typeface="Georgia"/>
              </a:rPr>
              <a:t>b</a:t>
            </a:r>
            <a:r>
              <a:rPr sz="2000" spc="0" dirty="0" smtClean="0">
                <a:latin typeface="Georgia"/>
                <a:cs typeface="Georgia"/>
              </a:rPr>
              <a:t>t di</a:t>
            </a:r>
            <a:r>
              <a:rPr sz="2000" spc="-5" dirty="0" smtClean="0">
                <a:latin typeface="Georgia"/>
                <a:cs typeface="Georgia"/>
              </a:rPr>
              <a:t>s</a:t>
            </a:r>
            <a:r>
              <a:rPr sz="2000" spc="0" dirty="0" smtClean="0">
                <a:latin typeface="Georgia"/>
                <a:cs typeface="Georgia"/>
              </a:rPr>
              <a:t>count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or </a:t>
            </a:r>
            <a:r>
              <a:rPr sz="2000" spc="-5" dirty="0" smtClean="0">
                <a:latin typeface="Georgia"/>
                <a:cs typeface="Georgia"/>
              </a:rPr>
              <a:t>p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5" dirty="0" smtClean="0">
                <a:latin typeface="Georgia"/>
                <a:cs typeface="Georgia"/>
              </a:rPr>
              <a:t>m</a:t>
            </a:r>
            <a:r>
              <a:rPr sz="2000" spc="0" dirty="0" smtClean="0">
                <a:latin typeface="Georgia"/>
                <a:cs typeface="Georgia"/>
              </a:rPr>
              <a:t>ium</a:t>
            </a:r>
            <a:endParaRPr sz="2000" dirty="0">
              <a:latin typeface="Georgia"/>
              <a:cs typeface="Georgia"/>
            </a:endParaRPr>
          </a:p>
          <a:p>
            <a:pPr marL="299085" marR="7747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2000" spc="-5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ec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gniti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n</a:t>
            </a:r>
            <a:r>
              <a:rPr sz="2000" spc="-35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nd</a:t>
            </a:r>
            <a:r>
              <a:rPr sz="2000" spc="1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m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5" dirty="0" smtClean="0">
                <a:latin typeface="Georgia"/>
                <a:cs typeface="Georgia"/>
              </a:rPr>
              <a:t>asu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5" dirty="0" smtClean="0">
                <a:latin typeface="Georgia"/>
                <a:cs typeface="Georgia"/>
              </a:rPr>
              <a:t>m</a:t>
            </a:r>
            <a:r>
              <a:rPr sz="2000" spc="0" dirty="0" smtClean="0">
                <a:latin typeface="Georgia"/>
                <a:cs typeface="Georgia"/>
              </a:rPr>
              <a:t>ent guid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nce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is</a:t>
            </a:r>
            <a:r>
              <a:rPr sz="2000" spc="1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u</a:t>
            </a:r>
            <a:r>
              <a:rPr sz="2000" spc="0" dirty="0" smtClean="0">
                <a:latin typeface="Georgia"/>
                <a:cs typeface="Georgia"/>
              </a:rPr>
              <a:t>nc</a:t>
            </a:r>
            <a:r>
              <a:rPr sz="2000" spc="-5" dirty="0" smtClean="0">
                <a:latin typeface="Georgia"/>
                <a:cs typeface="Georgia"/>
              </a:rPr>
              <a:t>ha</a:t>
            </a:r>
            <a:r>
              <a:rPr sz="2000" spc="0" dirty="0" smtClean="0">
                <a:latin typeface="Georgia"/>
                <a:cs typeface="Georgia"/>
              </a:rPr>
              <a:t>nged</a:t>
            </a:r>
            <a:endParaRPr sz="2000" dirty="0">
              <a:latin typeface="Georgia"/>
              <a:cs typeface="Georgia"/>
            </a:endParaRPr>
          </a:p>
          <a:p>
            <a:pPr marL="299085" marR="51752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2000" spc="-5" dirty="0" smtClean="0">
                <a:latin typeface="Georgia"/>
                <a:cs typeface="Georgia"/>
              </a:rPr>
              <a:t>Gu</a:t>
            </a:r>
            <a:r>
              <a:rPr sz="2000" spc="0" dirty="0" smtClean="0">
                <a:latin typeface="Georgia"/>
                <a:cs typeface="Georgia"/>
              </a:rPr>
              <a:t>id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nce d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es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n</a:t>
            </a:r>
            <a:r>
              <a:rPr sz="2000" spc="-5" dirty="0" smtClean="0">
                <a:latin typeface="Georgia"/>
                <a:cs typeface="Georgia"/>
              </a:rPr>
              <a:t>o</a:t>
            </a:r>
            <a:r>
              <a:rPr sz="2000" spc="0" dirty="0" smtClean="0">
                <a:latin typeface="Georgia"/>
                <a:cs typeface="Georgia"/>
              </a:rPr>
              <a:t>t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-5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dd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-5" dirty="0" smtClean="0">
                <a:latin typeface="Georgia"/>
                <a:cs typeface="Georgia"/>
              </a:rPr>
              <a:t>s</a:t>
            </a:r>
            <a:r>
              <a:rPr sz="2000" spc="0" dirty="0" smtClean="0">
                <a:latin typeface="Georgia"/>
                <a:cs typeface="Georgia"/>
              </a:rPr>
              <a:t>s 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evolve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s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0" y="4207522"/>
            <a:ext cx="226720" cy="59677"/>
          </a:xfrm>
          <a:custGeom>
            <a:avLst/>
            <a:gdLst/>
            <a:ahLst/>
            <a:cxnLst/>
            <a:rect l="l" t="t" r="r" b="b"/>
            <a:pathLst>
              <a:path w="226720" h="59677">
                <a:moveTo>
                  <a:pt x="0" y="0"/>
                </a:moveTo>
                <a:lnTo>
                  <a:pt x="226720" y="0"/>
                </a:lnTo>
                <a:lnTo>
                  <a:pt x="226720" y="59677"/>
                </a:lnTo>
                <a:lnTo>
                  <a:pt x="0" y="59677"/>
                </a:lnTo>
                <a:lnTo>
                  <a:pt x="0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95800" y="4864150"/>
            <a:ext cx="4149051" cy="1554276"/>
          </a:xfrm>
          <a:custGeom>
            <a:avLst/>
            <a:gdLst/>
            <a:ahLst/>
            <a:cxnLst/>
            <a:rect l="l" t="t" r="r" b="b"/>
            <a:pathLst>
              <a:path w="4149051" h="1554276">
                <a:moveTo>
                  <a:pt x="0" y="0"/>
                </a:moveTo>
                <a:lnTo>
                  <a:pt x="4149051" y="0"/>
                </a:lnTo>
                <a:lnTo>
                  <a:pt x="4149051" y="1554276"/>
                </a:lnTo>
                <a:lnTo>
                  <a:pt x="0" y="1554276"/>
                </a:lnTo>
                <a:lnTo>
                  <a:pt x="0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65979" y="4994705"/>
            <a:ext cx="3412490" cy="12306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oo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fo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ard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marR="40640" indent="-28702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Effec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ti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5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te</a:t>
            </a:r>
            <a:r>
              <a:rPr sz="1600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–</a:t>
            </a:r>
            <a:r>
              <a:rPr sz="1600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io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ginning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af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Dec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.</a:t>
            </a:r>
            <a:r>
              <a:rPr sz="1600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15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,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0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indent="-28702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ly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option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rm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itt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indent="-28702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ec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ti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appli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ation</a:t>
            </a:r>
            <a:r>
              <a:rPr sz="1600" spc="5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q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ui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09604" y="1570774"/>
            <a:ext cx="3800995" cy="2631490"/>
          </a:xfrm>
          <a:custGeom>
            <a:avLst/>
            <a:gdLst/>
            <a:ahLst/>
            <a:cxnLst/>
            <a:rect l="l" t="t" r="r" b="b"/>
            <a:pathLst>
              <a:path w="3800995" h="2631490">
                <a:moveTo>
                  <a:pt x="0" y="0"/>
                </a:moveTo>
                <a:lnTo>
                  <a:pt x="3800995" y="0"/>
                </a:lnTo>
                <a:lnTo>
                  <a:pt x="3800995" y="2631490"/>
                </a:lnTo>
                <a:lnTo>
                  <a:pt x="0" y="2631490"/>
                </a:lnTo>
                <a:lnTo>
                  <a:pt x="0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79788" y="1701336"/>
            <a:ext cx="88519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mp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ac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79788" y="1945176"/>
            <a:ext cx="3348990" cy="1962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marR="145415" indent="-28702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600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ss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ing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 </a:t>
            </a:r>
            <a:r>
              <a:rPr sz="1600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is no long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te</a:t>
            </a:r>
            <a:r>
              <a:rPr sz="1600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ss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marR="12700" indent="-28702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effec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on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eme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nt—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de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ss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ts</a:t>
            </a:r>
            <a:r>
              <a:rPr sz="1600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ontin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be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 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ti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ze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ing</a:t>
            </a:r>
            <a:r>
              <a:rPr sz="1600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effec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ti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 int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me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od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299085" marR="279400" indent="-28702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Al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igns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U.S.</a:t>
            </a:r>
            <a:r>
              <a:rPr sz="1600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5" dirty="0" smtClean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AA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nt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tion with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IF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0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17, 2015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21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16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spc="-20" dirty="0" smtClean="0">
                <a:latin typeface="Georgia"/>
                <a:cs typeface="Georgia"/>
              </a:rPr>
              <a:t>Su</a:t>
            </a:r>
            <a:r>
              <a:rPr sz="2400" b="1" i="1" spc="-15" dirty="0" smtClean="0">
                <a:latin typeface="Georgia"/>
                <a:cs typeface="Georgia"/>
              </a:rPr>
              <a:t>b</a:t>
            </a:r>
            <a:r>
              <a:rPr sz="2400" b="1" i="1" spc="0" dirty="0" smtClean="0">
                <a:latin typeface="Georgia"/>
                <a:cs typeface="Georgia"/>
              </a:rPr>
              <a:t>s</a:t>
            </a:r>
            <a:r>
              <a:rPr sz="2400" b="1" i="1" spc="-1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quent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m</a:t>
            </a:r>
            <a:r>
              <a:rPr sz="2400" b="1" i="1" spc="-10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asure</a:t>
            </a:r>
            <a:r>
              <a:rPr sz="2400" b="1" i="1" spc="-15" dirty="0" smtClean="0">
                <a:latin typeface="Georgia"/>
                <a:cs typeface="Georgia"/>
              </a:rPr>
              <a:t>m</a:t>
            </a:r>
            <a:r>
              <a:rPr sz="2400" b="1" i="1" spc="0" dirty="0" smtClean="0">
                <a:latin typeface="Georgia"/>
                <a:cs typeface="Georgia"/>
              </a:rPr>
              <a:t>ent </a:t>
            </a:r>
            <a:r>
              <a:rPr sz="2400" b="1" i="1" spc="-15" dirty="0" smtClean="0">
                <a:latin typeface="Georgia"/>
                <a:cs typeface="Georgia"/>
              </a:rPr>
              <a:t>of in</a:t>
            </a:r>
            <a:r>
              <a:rPr sz="2400" b="1" i="1" spc="-25" dirty="0" smtClean="0">
                <a:latin typeface="Georgia"/>
                <a:cs typeface="Georgia"/>
              </a:rPr>
              <a:t>v</a:t>
            </a:r>
            <a:r>
              <a:rPr sz="2400" b="1" i="1" spc="0" dirty="0" smtClean="0">
                <a:latin typeface="Georgia"/>
                <a:cs typeface="Georgia"/>
              </a:rPr>
              <a:t>en</a:t>
            </a:r>
            <a:r>
              <a:rPr sz="2400" b="1" i="1" spc="-10" dirty="0" smtClean="0">
                <a:latin typeface="Georgia"/>
                <a:cs typeface="Georgia"/>
              </a:rPr>
              <a:t>t</a:t>
            </a:r>
            <a:r>
              <a:rPr sz="2400" b="1" i="1" spc="-15" dirty="0" smtClean="0">
                <a:latin typeface="Georgia"/>
                <a:cs typeface="Georgia"/>
              </a:rPr>
              <a:t>ory</a:t>
            </a:r>
            <a:r>
              <a:rPr lang="en-US" sz="2400" b="1" i="1" spc="-15" dirty="0" smtClean="0">
                <a:latin typeface="Georgia"/>
                <a:cs typeface="Georgia"/>
              </a:rPr>
              <a:t/>
            </a:r>
            <a:br>
              <a:rPr lang="en-US" sz="2400" b="1" i="1" spc="-15" dirty="0" smtClean="0">
                <a:latin typeface="Georgia"/>
                <a:cs typeface="Georgia"/>
              </a:rPr>
            </a:br>
            <a:r>
              <a:rPr lang="en-US" sz="1800" b="1" i="1" dirty="0" smtClean="0">
                <a:latin typeface="Georgia"/>
                <a:cs typeface="Georgia"/>
              </a:rPr>
              <a:t>I</a:t>
            </a:r>
            <a:r>
              <a:rPr lang="en-US" sz="1800" b="1" i="1" spc="5" dirty="0" smtClean="0">
                <a:latin typeface="Georgia"/>
                <a:cs typeface="Georgia"/>
              </a:rPr>
              <a:t>ss</a:t>
            </a:r>
            <a:r>
              <a:rPr lang="en-US" sz="1800" b="1" i="1" spc="0" dirty="0" smtClean="0">
                <a:latin typeface="Georgia"/>
                <a:cs typeface="Georgia"/>
              </a:rPr>
              <a:t>u</a:t>
            </a:r>
            <a:r>
              <a:rPr lang="en-US" sz="1800" b="1" i="1" spc="5" dirty="0" smtClean="0">
                <a:latin typeface="Georgia"/>
                <a:cs typeface="Georgia"/>
              </a:rPr>
              <a:t>e</a:t>
            </a:r>
            <a:r>
              <a:rPr lang="en-US" sz="1800" b="1" i="1" spc="0" dirty="0" smtClean="0">
                <a:latin typeface="Georgia"/>
                <a:cs typeface="Georgia"/>
              </a:rPr>
              <a:t>d</a:t>
            </a:r>
            <a:r>
              <a:rPr lang="en-US" sz="1800" b="1" i="1" spc="-35" dirty="0" smtClean="0">
                <a:latin typeface="Georgia"/>
                <a:cs typeface="Georgia"/>
              </a:rPr>
              <a:t> </a:t>
            </a:r>
            <a:r>
              <a:rPr lang="en-US" sz="1800" b="1" i="1" dirty="0" smtClean="0">
                <a:latin typeface="Georgia"/>
                <a:cs typeface="Georgia"/>
              </a:rPr>
              <a:t>July</a:t>
            </a:r>
            <a:r>
              <a:rPr lang="en-US" sz="1800" b="1" i="1" spc="-5" dirty="0" smtClean="0">
                <a:latin typeface="Georgia"/>
                <a:cs typeface="Georgia"/>
              </a:rPr>
              <a:t> </a:t>
            </a:r>
            <a:r>
              <a:rPr lang="en-US" sz="1800" b="1" i="1" spc="0" dirty="0" smtClean="0">
                <a:latin typeface="Georgia"/>
                <a:cs typeface="Georgia"/>
              </a:rPr>
              <a:t>2</a:t>
            </a:r>
            <a:r>
              <a:rPr lang="en-US" sz="1800" b="1" i="1" spc="-5" dirty="0" smtClean="0">
                <a:latin typeface="Georgia"/>
                <a:cs typeface="Georgia"/>
              </a:rPr>
              <a:t>0</a:t>
            </a:r>
            <a:r>
              <a:rPr lang="en-US" sz="1800" b="1" i="1" spc="-10" dirty="0" smtClean="0">
                <a:latin typeface="Georgia"/>
                <a:cs typeface="Georgia"/>
              </a:rPr>
              <a:t>1</a:t>
            </a:r>
            <a:r>
              <a:rPr lang="en-US" sz="1800" b="1" i="1" spc="0" dirty="0" smtClean="0">
                <a:latin typeface="Georgia"/>
                <a:cs typeface="Georgia"/>
              </a:rPr>
              <a:t>5</a:t>
            </a:r>
            <a:r>
              <a:rPr lang="en-US" sz="2400" dirty="0" smtClean="0">
                <a:latin typeface="Georgia"/>
                <a:cs typeface="Georgia"/>
              </a:rPr>
              <a:t/>
            </a:r>
            <a:br>
              <a:rPr lang="en-US" sz="2400" dirty="0" smtClean="0">
                <a:latin typeface="Georgia"/>
                <a:cs typeface="Georgia"/>
              </a:rPr>
            </a:b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1" y="1668398"/>
            <a:ext cx="4483100" cy="347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What</a:t>
            </a:r>
            <a:r>
              <a:rPr sz="2000" b="1" i="1" spc="-5" dirty="0" smtClean="0">
                <a:solidFill>
                  <a:srgbClr val="A21F1F"/>
                </a:solidFill>
                <a:latin typeface="Georgia"/>
                <a:cs typeface="Georgia"/>
              </a:rPr>
              <a:t> </a:t>
            </a:r>
            <a:r>
              <a:rPr sz="2000" b="1" i="1" spc="0" dirty="0" smtClean="0">
                <a:solidFill>
                  <a:srgbClr val="A21F1F"/>
                </a:solidFill>
                <a:latin typeface="Georgia"/>
                <a:cs typeface="Georgia"/>
              </a:rPr>
              <a:t>you need</a:t>
            </a:r>
            <a:r>
              <a:rPr sz="2000" b="1" i="1" spc="-15" dirty="0" smtClean="0">
                <a:solidFill>
                  <a:srgbClr val="A21F1F"/>
                </a:solidFill>
                <a:latin typeface="Georgia"/>
                <a:cs typeface="Georgia"/>
              </a:rPr>
              <a:t> </a:t>
            </a:r>
            <a:r>
              <a:rPr sz="2000" b="1" i="1" spc="0" dirty="0" smtClean="0">
                <a:solidFill>
                  <a:srgbClr val="A21F1F"/>
                </a:solidFill>
                <a:latin typeface="Georgia"/>
                <a:cs typeface="Georgia"/>
              </a:rPr>
              <a:t>to</a:t>
            </a:r>
            <a:r>
              <a:rPr sz="2000" b="1" i="1" spc="5" dirty="0" smtClean="0">
                <a:solidFill>
                  <a:srgbClr val="A21F1F"/>
                </a:solidFill>
                <a:latin typeface="Georgia"/>
                <a:cs typeface="Georgia"/>
              </a:rPr>
              <a:t> </a:t>
            </a:r>
            <a:r>
              <a:rPr sz="2000" b="1" i="1" spc="0" dirty="0" smtClean="0">
                <a:solidFill>
                  <a:srgbClr val="A21F1F"/>
                </a:solidFill>
                <a:latin typeface="Georgia"/>
                <a:cs typeface="Georgia"/>
              </a:rPr>
              <a:t>know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ts val="900"/>
              </a:lnSpc>
            </a:pPr>
            <a:endParaRPr sz="900" dirty="0"/>
          </a:p>
          <a:p>
            <a:pPr marL="287020" marR="66040" indent="-274320">
              <a:lnSpc>
                <a:spcPct val="100000"/>
              </a:lnSpc>
              <a:buFont typeface="Georgia"/>
              <a:buChar char="•"/>
              <a:tabLst>
                <a:tab pos="286385" algn="l"/>
              </a:tabLst>
            </a:pPr>
            <a:r>
              <a:rPr sz="2000" dirty="0" smtClean="0">
                <a:latin typeface="Georgia"/>
                <a:cs typeface="Georgia"/>
              </a:rPr>
              <a:t>Ch</a:t>
            </a:r>
            <a:r>
              <a:rPr sz="2000" spc="-10" dirty="0" smtClean="0">
                <a:latin typeface="Georgia"/>
                <a:cs typeface="Georgia"/>
              </a:rPr>
              <a:t>a</a:t>
            </a:r>
            <a:r>
              <a:rPr sz="2000" spc="0" dirty="0" smtClean="0">
                <a:latin typeface="Georgia"/>
                <a:cs typeface="Georgia"/>
              </a:rPr>
              <a:t>ng</a:t>
            </a:r>
            <a:r>
              <a:rPr sz="2000" spc="5" dirty="0" smtClean="0">
                <a:latin typeface="Georgia"/>
                <a:cs typeface="Georgia"/>
              </a:rPr>
              <a:t>e</a:t>
            </a:r>
            <a:r>
              <a:rPr sz="2000" spc="0" dirty="0" smtClean="0">
                <a:latin typeface="Georgia"/>
                <a:cs typeface="Georgia"/>
              </a:rPr>
              <a:t>s</a:t>
            </a:r>
            <a:r>
              <a:rPr sz="2000" spc="-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inv</a:t>
            </a:r>
            <a:r>
              <a:rPr sz="2000" spc="5" dirty="0" smtClean="0">
                <a:latin typeface="Georgia"/>
                <a:cs typeface="Georgia"/>
              </a:rPr>
              <a:t>e</a:t>
            </a:r>
            <a:r>
              <a:rPr sz="2000" spc="0" dirty="0" smtClean="0">
                <a:latin typeface="Georgia"/>
                <a:cs typeface="Georgia"/>
              </a:rPr>
              <a:t>n</a:t>
            </a:r>
            <a:r>
              <a:rPr sz="2000" spc="5" dirty="0" smtClean="0">
                <a:latin typeface="Georgia"/>
                <a:cs typeface="Georgia"/>
              </a:rPr>
              <a:t>t</a:t>
            </a:r>
            <a:r>
              <a:rPr sz="2000" spc="0" dirty="0" smtClean="0">
                <a:latin typeface="Georgia"/>
                <a:cs typeface="Georgia"/>
              </a:rPr>
              <a:t>ory</a:t>
            </a:r>
            <a:r>
              <a:rPr sz="2000" spc="-2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measu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ement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to lower</a:t>
            </a:r>
            <a:r>
              <a:rPr sz="2000" spc="-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of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cost and</a:t>
            </a:r>
            <a:r>
              <a:rPr sz="2000" spc="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n</a:t>
            </a:r>
            <a:r>
              <a:rPr sz="2000" spc="5" dirty="0" smtClean="0">
                <a:latin typeface="Georgia"/>
                <a:cs typeface="Georgia"/>
              </a:rPr>
              <a:t>e</a:t>
            </a:r>
            <a:r>
              <a:rPr sz="2000" spc="0" dirty="0" smtClean="0">
                <a:latin typeface="Georgia"/>
                <a:cs typeface="Georgia"/>
              </a:rPr>
              <a:t>t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realizable</a:t>
            </a:r>
            <a:r>
              <a:rPr sz="2000" spc="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value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ts val="600"/>
              </a:lnSpc>
              <a:buFont typeface="Georgia"/>
              <a:buChar char="•"/>
            </a:pPr>
            <a:endParaRPr sz="600" dirty="0"/>
          </a:p>
          <a:p>
            <a:pPr marL="287020" indent="-274320">
              <a:lnSpc>
                <a:spcPct val="100000"/>
              </a:lnSpc>
              <a:buFont typeface="Georgia"/>
              <a:buChar char="•"/>
              <a:tabLst>
                <a:tab pos="286385" algn="l"/>
              </a:tabLst>
            </a:pPr>
            <a:r>
              <a:rPr sz="2000" dirty="0" smtClean="0">
                <a:latin typeface="Georgia"/>
                <a:cs typeface="Georgia"/>
              </a:rPr>
              <a:t>P</a:t>
            </a:r>
            <a:r>
              <a:rPr sz="2000" spc="-5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evious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guidance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eq</a:t>
            </a:r>
            <a:r>
              <a:rPr sz="2000" spc="-10" dirty="0" smtClean="0">
                <a:latin typeface="Georgia"/>
                <a:cs typeface="Georgia"/>
              </a:rPr>
              <a:t>u</a:t>
            </a:r>
            <a:r>
              <a:rPr sz="2000" spc="0" dirty="0" smtClean="0">
                <a:latin typeface="Georgia"/>
                <a:cs typeface="Georgia"/>
              </a:rPr>
              <a:t>i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ing</a:t>
            </a:r>
            <a:r>
              <a:rPr sz="2000" spc="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lower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of</a:t>
            </a:r>
            <a:endParaRPr sz="2000" dirty="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</a:pPr>
            <a:r>
              <a:rPr sz="2000" dirty="0" smtClean="0">
                <a:latin typeface="Georgia"/>
                <a:cs typeface="Georgia"/>
              </a:rPr>
              <a:t>cost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or mar</a:t>
            </a:r>
            <a:r>
              <a:rPr sz="2000" spc="-15" dirty="0" smtClean="0">
                <a:latin typeface="Georgia"/>
                <a:cs typeface="Georgia"/>
              </a:rPr>
              <a:t>k</a:t>
            </a:r>
            <a:r>
              <a:rPr sz="2000" spc="0" dirty="0" smtClean="0">
                <a:latin typeface="Georgia"/>
                <a:cs typeface="Georgia"/>
              </a:rPr>
              <a:t>et</a:t>
            </a:r>
            <a:r>
              <a:rPr sz="2000" spc="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will</a:t>
            </a:r>
            <a:r>
              <a:rPr sz="2000" spc="-5" dirty="0" smtClean="0">
                <a:latin typeface="Georgia"/>
                <a:cs typeface="Georgia"/>
              </a:rPr>
              <a:t> </a:t>
            </a:r>
            <a:r>
              <a:rPr sz="2000" spc="5" dirty="0" smtClean="0">
                <a:latin typeface="Georgia"/>
                <a:cs typeface="Georgia"/>
              </a:rPr>
              <a:t>b</a:t>
            </a:r>
            <a:r>
              <a:rPr sz="2000" spc="0" dirty="0" smtClean="0">
                <a:latin typeface="Georgia"/>
                <a:cs typeface="Georgia"/>
              </a:rPr>
              <a:t>e removed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 dirty="0"/>
          </a:p>
          <a:p>
            <a:pPr marL="287020" marR="12700" indent="-274320">
              <a:lnSpc>
                <a:spcPct val="100000"/>
              </a:lnSpc>
              <a:buFont typeface="Georgia"/>
              <a:buChar char="•"/>
              <a:tabLst>
                <a:tab pos="286385" algn="l"/>
              </a:tabLst>
            </a:pPr>
            <a:r>
              <a:rPr sz="2000" dirty="0" smtClean="0">
                <a:latin typeface="Georgia"/>
                <a:cs typeface="Georgia"/>
              </a:rPr>
              <a:t>Eliminates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the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multiple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measu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es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of “</a:t>
            </a:r>
            <a:r>
              <a:rPr sz="2000" spc="-10" dirty="0" smtClean="0">
                <a:latin typeface="Georgia"/>
                <a:cs typeface="Georgia"/>
              </a:rPr>
              <a:t>m</a:t>
            </a:r>
            <a:r>
              <a:rPr sz="2000" spc="0" dirty="0" smtClean="0">
                <a:latin typeface="Georgia"/>
                <a:cs typeface="Georgia"/>
              </a:rPr>
              <a:t>a</a:t>
            </a:r>
            <a:r>
              <a:rPr sz="2000" spc="-10" dirty="0" smtClean="0">
                <a:latin typeface="Georgia"/>
                <a:cs typeface="Georgia"/>
              </a:rPr>
              <a:t>rk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5" dirty="0" smtClean="0">
                <a:latin typeface="Georgia"/>
                <a:cs typeface="Georgia"/>
              </a:rPr>
              <a:t>t</a:t>
            </a:r>
            <a:r>
              <a:rPr sz="2000" spc="0" dirty="0" smtClean="0">
                <a:latin typeface="Georgia"/>
                <a:cs typeface="Georgia"/>
              </a:rPr>
              <a:t>”</a:t>
            </a:r>
            <a:r>
              <a:rPr sz="2000" spc="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(Ceili</a:t>
            </a:r>
            <a:r>
              <a:rPr sz="2000" spc="5" dirty="0" smtClean="0">
                <a:latin typeface="Georgia"/>
                <a:cs typeface="Georgia"/>
              </a:rPr>
              <a:t>n</a:t>
            </a:r>
            <a:r>
              <a:rPr sz="2000" spc="0" dirty="0" smtClean="0">
                <a:latin typeface="Georgia"/>
                <a:cs typeface="Georgia"/>
              </a:rPr>
              <a:t>g</a:t>
            </a:r>
            <a:r>
              <a:rPr sz="2000" spc="-1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and</a:t>
            </a:r>
            <a:r>
              <a:rPr sz="2000" spc="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floor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conc</a:t>
            </a:r>
            <a:r>
              <a:rPr sz="2000" spc="5" dirty="0" smtClean="0">
                <a:latin typeface="Georgia"/>
                <a:cs typeface="Georgia"/>
              </a:rPr>
              <a:t>e</a:t>
            </a:r>
            <a:r>
              <a:rPr sz="2000" spc="0" dirty="0" smtClean="0">
                <a:latin typeface="Georgia"/>
                <a:cs typeface="Georgia"/>
              </a:rPr>
              <a:t>pts)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ts val="600"/>
              </a:lnSpc>
              <a:spcBef>
                <a:spcPts val="2"/>
              </a:spcBef>
              <a:buFont typeface="Georgia"/>
              <a:buChar char="•"/>
            </a:pPr>
            <a:endParaRPr sz="600" dirty="0"/>
          </a:p>
          <a:p>
            <a:pPr marL="287020" marR="814705" indent="-274320">
              <a:lnSpc>
                <a:spcPct val="100000"/>
              </a:lnSpc>
              <a:buFont typeface="Georgia"/>
              <a:buChar char="•"/>
              <a:tabLst>
                <a:tab pos="286385" algn="l"/>
              </a:tabLst>
            </a:pPr>
            <a:r>
              <a:rPr sz="2000" dirty="0" smtClean="0">
                <a:latin typeface="Georgia"/>
                <a:cs typeface="Georgia"/>
              </a:rPr>
              <a:t>Net</a:t>
            </a:r>
            <a:r>
              <a:rPr sz="2000" spc="-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realizable</a:t>
            </a:r>
            <a:r>
              <a:rPr sz="2000" spc="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value 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etains its cur</a:t>
            </a:r>
            <a:r>
              <a:rPr sz="2000" spc="-10" dirty="0" smtClean="0">
                <a:latin typeface="Georgia"/>
                <a:cs typeface="Georgia"/>
              </a:rPr>
              <a:t>r</a:t>
            </a:r>
            <a:r>
              <a:rPr sz="2000" spc="0" dirty="0" smtClean="0">
                <a:latin typeface="Georgia"/>
                <a:cs typeface="Georgia"/>
              </a:rPr>
              <a:t>e</a:t>
            </a:r>
            <a:r>
              <a:rPr sz="2000" spc="5" dirty="0" smtClean="0">
                <a:latin typeface="Georgia"/>
                <a:cs typeface="Georgia"/>
              </a:rPr>
              <a:t>n</a:t>
            </a:r>
            <a:r>
              <a:rPr sz="2000" spc="0" dirty="0" smtClean="0">
                <a:latin typeface="Georgia"/>
                <a:cs typeface="Georgia"/>
              </a:rPr>
              <a:t>t definition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ts val="600"/>
              </a:lnSpc>
              <a:buFont typeface="Georgia"/>
              <a:buChar char="•"/>
            </a:pPr>
            <a:endParaRPr sz="600" dirty="0"/>
          </a:p>
          <a:p>
            <a:pPr marL="287020" indent="-274320">
              <a:lnSpc>
                <a:spcPct val="100000"/>
              </a:lnSpc>
              <a:buFont typeface="Georgia"/>
              <a:buChar char="•"/>
              <a:tabLst>
                <a:tab pos="286385" algn="l"/>
              </a:tabLst>
            </a:pPr>
            <a:r>
              <a:rPr sz="2000" dirty="0" smtClean="0">
                <a:latin typeface="Georgia"/>
                <a:cs typeface="Georgia"/>
              </a:rPr>
              <a:t>LIFO</a:t>
            </a:r>
            <a:r>
              <a:rPr sz="2000" spc="-5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and</a:t>
            </a:r>
            <a:r>
              <a:rPr sz="2000" spc="1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RIM</a:t>
            </a:r>
            <a:r>
              <a:rPr sz="2000" spc="-20" dirty="0" smtClean="0">
                <a:latin typeface="Georgia"/>
                <a:cs typeface="Georgia"/>
              </a:rPr>
              <a:t> </a:t>
            </a:r>
            <a:r>
              <a:rPr sz="2000" spc="0" dirty="0" smtClean="0">
                <a:latin typeface="Georgia"/>
                <a:cs typeface="Georgia"/>
              </a:rPr>
              <a:t>excluded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57800" y="3691128"/>
            <a:ext cx="227075" cy="60960"/>
          </a:xfrm>
          <a:custGeom>
            <a:avLst/>
            <a:gdLst/>
            <a:ahLst/>
            <a:cxnLst/>
            <a:rect l="l" t="t" r="r" b="b"/>
            <a:pathLst>
              <a:path w="227075" h="60960">
                <a:moveTo>
                  <a:pt x="0" y="60960"/>
                </a:moveTo>
                <a:lnTo>
                  <a:pt x="227075" y="60960"/>
                </a:lnTo>
                <a:lnTo>
                  <a:pt x="227075" y="0"/>
                </a:lnTo>
                <a:lnTo>
                  <a:pt x="0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4876800" y="4864608"/>
            <a:ext cx="3767328" cy="1554480"/>
          </a:xfrm>
          <a:custGeom>
            <a:avLst/>
            <a:gdLst/>
            <a:ahLst/>
            <a:cxnLst/>
            <a:rect l="l" t="t" r="r" b="b"/>
            <a:pathLst>
              <a:path w="3767328" h="1554479">
                <a:moveTo>
                  <a:pt x="0" y="1554480"/>
                </a:moveTo>
                <a:lnTo>
                  <a:pt x="3767328" y="1554480"/>
                </a:lnTo>
                <a:lnTo>
                  <a:pt x="3767328" y="0"/>
                </a:lnTo>
                <a:lnTo>
                  <a:pt x="0" y="0"/>
                </a:lnTo>
                <a:lnTo>
                  <a:pt x="0" y="155448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5047869" y="4996053"/>
            <a:ext cx="3074035" cy="1231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Lo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oking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f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orward</a:t>
            </a:r>
            <a:endParaRPr sz="1600" dirty="0">
              <a:latin typeface="Georgia"/>
              <a:cs typeface="Georgia"/>
            </a:endParaRPr>
          </a:p>
          <a:p>
            <a:pPr marL="299085" marR="12700" indent="-2870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Eff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ctive</a:t>
            </a:r>
            <a:r>
              <a:rPr sz="1600" spc="5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for pe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iods</a:t>
            </a:r>
            <a:r>
              <a:rPr sz="1600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eginning after</a:t>
            </a:r>
            <a:r>
              <a:rPr sz="1600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Dec.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,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2016</a:t>
            </a:r>
            <a:endParaRPr sz="1600" dirty="0">
              <a:latin typeface="Georgia"/>
              <a:cs typeface="Georgia"/>
            </a:endParaRPr>
          </a:p>
          <a:p>
            <a:pPr marL="299085" indent="-2870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Ea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ly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adoption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mitted</a:t>
            </a:r>
            <a:endParaRPr sz="1600" dirty="0">
              <a:latin typeface="Georgia"/>
              <a:cs typeface="Georgia"/>
            </a:endParaRPr>
          </a:p>
          <a:p>
            <a:pPr marL="299085" indent="-2870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ospe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tive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ansition</a:t>
            </a:r>
            <a:endParaRPr sz="1600" dirty="0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4876" y="2138172"/>
            <a:ext cx="3043428" cy="1552955"/>
          </a:xfrm>
          <a:custGeom>
            <a:avLst/>
            <a:gdLst/>
            <a:ahLst/>
            <a:cxnLst/>
            <a:rect l="l" t="t" r="r" b="b"/>
            <a:pathLst>
              <a:path w="3043428" h="1552955">
                <a:moveTo>
                  <a:pt x="0" y="1552955"/>
                </a:moveTo>
                <a:lnTo>
                  <a:pt x="3043428" y="1552955"/>
                </a:lnTo>
                <a:lnTo>
                  <a:pt x="3043428" y="0"/>
                </a:lnTo>
                <a:lnTo>
                  <a:pt x="0" y="0"/>
                </a:lnTo>
                <a:lnTo>
                  <a:pt x="0" y="1552955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5655690" y="2268728"/>
            <a:ext cx="2578100" cy="12306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Im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ac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endParaRPr sz="1600" dirty="0">
              <a:latin typeface="Georgia"/>
              <a:cs typeface="Georgia"/>
            </a:endParaRPr>
          </a:p>
          <a:p>
            <a:pPr marL="299085" marR="346710" indent="-2870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duce</a:t>
            </a:r>
            <a:r>
              <a:rPr sz="1600" spc="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compl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xity</a:t>
            </a:r>
            <a:r>
              <a:rPr sz="1600" spc="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in m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u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25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ent</a:t>
            </a:r>
            <a:endParaRPr sz="1600" dirty="0">
              <a:latin typeface="Georgia"/>
              <a:cs typeface="Georgia"/>
            </a:endParaRPr>
          </a:p>
          <a:p>
            <a:pPr marL="299085" indent="-2870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9085" algn="l"/>
              </a:tabLst>
            </a:pP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uld</a:t>
            </a:r>
            <a:r>
              <a:rPr sz="1600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more</a:t>
            </a:r>
            <a:r>
              <a:rPr sz="1600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ose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600" spc="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align</a:t>
            </a:r>
            <a:endParaRPr sz="1600" dirty="0">
              <a:latin typeface="Georgia"/>
              <a:cs typeface="Georgia"/>
            </a:endParaRPr>
          </a:p>
          <a:p>
            <a:pPr marR="110489" algn="ctr">
              <a:lnSpc>
                <a:spcPct val="100000"/>
              </a:lnSpc>
            </a:pP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U.</a:t>
            </a:r>
            <a:r>
              <a:rPr sz="1600" spc="-5" dirty="0" smtClean="0">
                <a:solidFill>
                  <a:srgbClr val="FFFFFF"/>
                </a:solidFill>
                <a:latin typeface="Georgia"/>
                <a:cs typeface="Georgia"/>
              </a:rPr>
              <a:t>S.</a:t>
            </a:r>
            <a:r>
              <a:rPr sz="1600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600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2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600" spc="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600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srgbClr val="FFFFFF"/>
                </a:solidFill>
                <a:latin typeface="Georgia"/>
                <a:cs typeface="Georgia"/>
              </a:rPr>
              <a:t>IFRS</a:t>
            </a:r>
            <a:endParaRPr sz="1600" dirty="0">
              <a:latin typeface="Georgia"/>
              <a:cs typeface="Georgia"/>
            </a:endParaRPr>
          </a:p>
        </p:txBody>
      </p:sp>
      <p:sp>
        <p:nvSpPr>
          <p:cNvPr id="9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  <a:cs typeface="Aharoni" panose="02010803020104030203" pitchFamily="2" charset="-79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  <a:cs typeface="Aharoni" panose="02010803020104030203" pitchFamily="2" charset="-79"/>
              </a:rPr>
              <a:t>PwC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22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24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E669A2">
              <a:alpha val="9686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ltGray">
          <a:xfrm>
            <a:off x="0" y="0"/>
            <a:ext cx="8077200" cy="6858000"/>
          </a:xfrm>
          <a:prstGeom prst="rect">
            <a:avLst/>
          </a:prstGeom>
          <a:solidFill>
            <a:srgbClr val="A32020">
              <a:alpha val="34902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ltGray">
          <a:xfrm>
            <a:off x="0" y="0"/>
            <a:ext cx="6553200" cy="6858000"/>
          </a:xfrm>
          <a:prstGeom prst="rect">
            <a:avLst/>
          </a:prstGeom>
          <a:solidFill>
            <a:srgbClr val="A32020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ltGray">
          <a:xfrm>
            <a:off x="0" y="0"/>
            <a:ext cx="2895600" cy="6858000"/>
          </a:xfrm>
          <a:prstGeom prst="rect">
            <a:avLst/>
          </a:prstGeom>
          <a:solidFill>
            <a:srgbClr val="A32020">
              <a:alpha val="6784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3">
              <a:lnSpc>
                <a:spcPct val="9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Other accounting topics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+mj-lt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595092443"/>
      </p:ext>
    </p:extLst>
  </p:cSld>
  <p:clrMapOvr>
    <a:masterClrMapping/>
  </p:clrMapOvr>
  <p:transition advClick="0" advTm="14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9552" y="1196751"/>
            <a:ext cx="8077200" cy="4114093"/>
          </a:xfrm>
        </p:spPr>
        <p:txBody>
          <a:bodyPr/>
          <a:lstStyle/>
          <a:p>
            <a:pPr lvl="1">
              <a:buFont typeface="Symbol" panose="05050102010706020507" pitchFamily="18" charset="2"/>
              <a:buChar char=""/>
            </a:pPr>
            <a:r>
              <a:rPr lang="en-US" sz="1800" dirty="0" smtClean="0"/>
              <a:t>Major FASB technical agenda items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Revenue recognition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Leases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800" dirty="0" smtClean="0"/>
              <a:t>Narrow scope projects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FASB simplification project overview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Cloud </a:t>
            </a:r>
            <a:r>
              <a:rPr lang="en-US" sz="1800" dirty="0" smtClean="0"/>
              <a:t>computing fees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Debt issuance costs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Inventory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800" dirty="0" smtClean="0"/>
              <a:t>Other </a:t>
            </a:r>
            <a:r>
              <a:rPr lang="en-US" sz="1800" dirty="0" smtClean="0"/>
              <a:t>relevant accounting guidance</a:t>
            </a:r>
          </a:p>
          <a:p>
            <a:pPr lvl="2">
              <a:buFont typeface="Georgia" panose="02040502050405020303" pitchFamily="18" charset="0"/>
              <a:buChar char="–"/>
            </a:pPr>
            <a:r>
              <a:rPr lang="en-US" sz="1800" dirty="0" smtClean="0"/>
              <a:t>Environmental &amp; REC accounting</a:t>
            </a:r>
          </a:p>
          <a:p>
            <a:pPr lvl="3">
              <a:buFont typeface="Arial" pitchFamily="34" charset="0"/>
              <a:buChar char="•"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7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5028825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602428" y="540572"/>
            <a:ext cx="7939144" cy="6043108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US" sz="1235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1588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67399"/>
            <a:ext cx="8077200" cy="1015663"/>
          </a:xfrm>
        </p:spPr>
        <p:txBody>
          <a:bodyPr/>
          <a:lstStyle/>
          <a:p>
            <a:r>
              <a:rPr lang="en-US" dirty="0" smtClean="0"/>
              <a:t>The Clean Power Plan</a:t>
            </a:r>
            <a:br>
              <a:rPr lang="en-US" dirty="0" smtClean="0"/>
            </a:br>
            <a:r>
              <a:rPr lang="en-US" b="0" dirty="0"/>
              <a:t>F</a:t>
            </a:r>
            <a:r>
              <a:rPr lang="en-US" b="0" dirty="0" smtClean="0"/>
              <a:t>inal ruling August 2015 - Overview</a:t>
            </a:r>
            <a:r>
              <a:rPr lang="en-US" b="0" dirty="0"/>
              <a:t/>
            </a:r>
            <a:br>
              <a:rPr lang="en-US" b="0" dirty="0"/>
            </a:br>
            <a:endParaRPr lang="en-US" b="0" dirty="0"/>
          </a:p>
        </p:txBody>
      </p:sp>
      <p:sp>
        <p:nvSpPr>
          <p:cNvPr id="73" name="TextBox 72"/>
          <p:cNvSpPr txBox="1"/>
          <p:nvPr/>
        </p:nvSpPr>
        <p:spPr>
          <a:xfrm>
            <a:off x="735312" y="5817417"/>
            <a:ext cx="907621" cy="228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2" b="1" dirty="0">
                <a:solidFill>
                  <a:schemeClr val="tx2"/>
                </a:solidFill>
                <a:latin typeface="+mj-lt"/>
              </a:rPr>
              <a:t>Source: EPA</a:t>
            </a:r>
          </a:p>
        </p:txBody>
      </p:sp>
      <p:sp>
        <p:nvSpPr>
          <p:cNvPr id="58" name="Content Placeholder 2"/>
          <p:cNvSpPr>
            <a:spLocks noGrp="1"/>
          </p:cNvSpPr>
          <p:nvPr>
            <p:ph sz="quarter" idx="4294967295"/>
            <p:custDataLst>
              <p:tags r:id="rId3"/>
            </p:custDataLst>
          </p:nvPr>
        </p:nvSpPr>
        <p:spPr>
          <a:xfrm>
            <a:off x="602428" y="1630392"/>
            <a:ext cx="2557631" cy="2429511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059"/>
              </a:spcAft>
            </a:pPr>
            <a:r>
              <a:rPr lang="en-US" sz="1412" b="1" i="1" dirty="0">
                <a:solidFill>
                  <a:schemeClr val="tx2"/>
                </a:solidFill>
              </a:rPr>
              <a:t>Focus: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 smtClean="0"/>
              <a:t>To reduce carbon emissions from existing power plants 32% by 2030 as compared to 2005 levels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 smtClean="0"/>
              <a:t>Improving energy efficiency, improving power plant operations, and encouraging reliance on low-carbon energy</a:t>
            </a:r>
            <a:endParaRPr lang="en-US" sz="1400" dirty="0"/>
          </a:p>
        </p:txBody>
      </p:sp>
      <p:sp>
        <p:nvSpPr>
          <p:cNvPr id="59" name="Content Placeholder 3"/>
          <p:cNvSpPr>
            <a:spLocks noGrp="1"/>
          </p:cNvSpPr>
          <p:nvPr>
            <p:ph sz="quarter" idx="4294967295"/>
            <p:custDataLst>
              <p:tags r:id="rId4"/>
            </p:custDataLst>
          </p:nvPr>
        </p:nvSpPr>
        <p:spPr>
          <a:xfrm>
            <a:off x="3297218" y="1640783"/>
            <a:ext cx="2557631" cy="4557658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059"/>
              </a:spcAft>
            </a:pPr>
            <a:r>
              <a:rPr lang="en-US" sz="1412" b="1" i="1" dirty="0">
                <a:solidFill>
                  <a:schemeClr val="tx2"/>
                </a:solidFill>
              </a:rPr>
              <a:t>Intention</a:t>
            </a:r>
            <a:r>
              <a:rPr lang="en-US" sz="1400" b="1" dirty="0" smtClean="0">
                <a:solidFill>
                  <a:schemeClr val="tx2"/>
                </a:solidFill>
              </a:rPr>
              <a:t>: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The EPA has proposed state-specific emissions targets using a mix of three “building blocks” that make up the best system of emission reductions (BSER)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States will have the ability to identify their own state plans, which may or may not reflect the EPA proposed federal plan.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Allows a choice of a emission rate or a mass-based goal (e.g., tons), and the ability to collaborate with other states such as through emissions trading programs.</a:t>
            </a:r>
          </a:p>
        </p:txBody>
      </p:sp>
      <p:sp>
        <p:nvSpPr>
          <p:cNvPr id="60" name="Content Placeholder 4"/>
          <p:cNvSpPr>
            <a:spLocks noGrp="1"/>
          </p:cNvSpPr>
          <p:nvPr>
            <p:ph sz="quarter" idx="4294967295"/>
            <p:custDataLst>
              <p:tags r:id="rId5"/>
            </p:custDataLst>
          </p:nvPr>
        </p:nvSpPr>
        <p:spPr>
          <a:xfrm>
            <a:off x="5983941" y="1630392"/>
            <a:ext cx="2685879" cy="4833374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059"/>
              </a:spcAft>
            </a:pPr>
            <a:r>
              <a:rPr lang="en-US" sz="1412" b="1" i="1" dirty="0">
                <a:solidFill>
                  <a:schemeClr val="tx2"/>
                </a:solidFill>
              </a:rPr>
              <a:t>Industry Impact: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The EPA estimates annual costs of $8.4 billion in 2030 based on a rate-based approach. It estimates that nation-wide, a mass-based approach would be $5.1 billion.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Interim targets from 2022 through 2029.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States to submit their plans by September 2016 or September 2018, if an extension is given 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dirty="0"/>
              <a:t>Based on their modeling of meeting the goals, EPA projects 2030 generation will be 33% gas, 27% coal, 21% renewable, and 19% other.	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470647" y="1911924"/>
            <a:ext cx="80673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70647" y="1508512"/>
            <a:ext cx="80673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77573" y="6231076"/>
            <a:ext cx="80673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6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23</a:t>
            </a:r>
            <a:endParaRPr lang="en-GB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126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602428" y="540572"/>
            <a:ext cx="7939144" cy="6043108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US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" y="1536270"/>
            <a:ext cx="8179724" cy="742278"/>
          </a:xfrm>
        </p:spPr>
        <p:txBody>
          <a:bodyPr/>
          <a:lstStyle/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final rule determined two source specific CO2 emission rates for power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plants which were used to determine state emission rate targets based on the state’s 2012 generation mix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2428" y="1602154"/>
            <a:ext cx="7939144" cy="4308438"/>
          </a:xfrm>
          <a:prstGeom prst="rect">
            <a:avLst/>
          </a:prstGeom>
        </p:spPr>
        <p:txBody>
          <a:bodyPr/>
          <a:lstStyle/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dirty="0"/>
          </a:p>
          <a:p>
            <a:pPr marL="151287" indent="-151287">
              <a:buFont typeface="Arial" panose="020B0604020202020204" pitchFamily="34" charset="0"/>
              <a:buChar char="•"/>
            </a:pPr>
            <a:endParaRPr lang="en-US" sz="400" dirty="0" smtClean="0"/>
          </a:p>
          <a:p>
            <a:pPr marL="151287" indent="-151287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target emission rate </a:t>
            </a:r>
            <a:r>
              <a:rPr lang="en-US" dirty="0" smtClean="0"/>
              <a:t>for </a:t>
            </a:r>
            <a:r>
              <a:rPr lang="en-US" dirty="0"/>
              <a:t>fossil steam generators and </a:t>
            </a:r>
            <a:r>
              <a:rPr lang="en-US" dirty="0" smtClean="0"/>
              <a:t>for </a:t>
            </a:r>
            <a:r>
              <a:rPr lang="en-US" dirty="0"/>
              <a:t>gas combined cycles were applied to each state based on the 2012 generation mix (% of fossil steam generation and % of NGCC generation out of total fossil fuel generation</a:t>
            </a:r>
            <a:r>
              <a:rPr lang="en-US" dirty="0" smtClean="0"/>
              <a:t>)</a:t>
            </a:r>
          </a:p>
          <a:p>
            <a:pPr marL="151287" indent="-151287">
              <a:buFont typeface="Arial" panose="020B0604020202020204" pitchFamily="34" charset="0"/>
              <a:buChar char="•"/>
            </a:pPr>
            <a:r>
              <a:rPr lang="en-US" dirty="0" smtClean="0"/>
              <a:t>Therefore, states </a:t>
            </a:r>
            <a:r>
              <a:rPr lang="en-US" dirty="0"/>
              <a:t>with more </a:t>
            </a:r>
            <a:r>
              <a:rPr lang="en-US" dirty="0" smtClean="0"/>
              <a:t>fossil steam </a:t>
            </a:r>
            <a:r>
              <a:rPr lang="en-US" dirty="0"/>
              <a:t>generation as a percent of total fossil fuel generation have a higher percent of rate-based reductions.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37883" y="6035628"/>
            <a:ext cx="907621" cy="228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99010"/>
            <a:r>
              <a:rPr lang="en-US" sz="882" b="1" dirty="0">
                <a:solidFill>
                  <a:srgbClr val="821A1A"/>
                </a:solidFill>
                <a:latin typeface="Georgia"/>
              </a:rPr>
              <a:t>Source: EPA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6949909" y="4107476"/>
            <a:ext cx="1106399" cy="499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899010"/>
            <a:r>
              <a:rPr lang="en-US" sz="882" i="1" dirty="0">
                <a:solidFill>
                  <a:srgbClr val="000000"/>
                </a:solidFill>
                <a:latin typeface="Georgia"/>
              </a:rPr>
              <a:t>VT and DC do not have affected units</a:t>
            </a:r>
          </a:p>
        </p:txBody>
      </p:sp>
      <p:sp>
        <p:nvSpPr>
          <p:cNvPr id="193" name="Florida"/>
          <p:cNvSpPr>
            <a:spLocks/>
          </p:cNvSpPr>
          <p:nvPr/>
        </p:nvSpPr>
        <p:spPr bwMode="gray">
          <a:xfrm>
            <a:off x="5563376" y="4788603"/>
            <a:ext cx="948298" cy="670953"/>
          </a:xfrm>
          <a:custGeom>
            <a:avLst/>
            <a:gdLst/>
            <a:ahLst/>
            <a:cxnLst>
              <a:cxn ang="0">
                <a:pos x="536" y="40"/>
              </a:cxn>
              <a:cxn ang="0">
                <a:pos x="520" y="64"/>
              </a:cxn>
              <a:cxn ang="0">
                <a:pos x="528" y="40"/>
              </a:cxn>
              <a:cxn ang="0">
                <a:pos x="552" y="80"/>
              </a:cxn>
              <a:cxn ang="0">
                <a:pos x="568" y="104"/>
              </a:cxn>
              <a:cxn ang="0">
                <a:pos x="600" y="160"/>
              </a:cxn>
              <a:cxn ang="0">
                <a:pos x="584" y="144"/>
              </a:cxn>
              <a:cxn ang="0">
                <a:pos x="616" y="192"/>
              </a:cxn>
              <a:cxn ang="0">
                <a:pos x="664" y="296"/>
              </a:cxn>
              <a:cxn ang="0">
                <a:pos x="704" y="368"/>
              </a:cxn>
              <a:cxn ang="0">
                <a:pos x="720" y="384"/>
              </a:cxn>
              <a:cxn ang="0">
                <a:pos x="720" y="472"/>
              </a:cxn>
              <a:cxn ang="0">
                <a:pos x="712" y="544"/>
              </a:cxn>
              <a:cxn ang="0">
                <a:pos x="672" y="552"/>
              </a:cxn>
              <a:cxn ang="0">
                <a:pos x="640" y="544"/>
              </a:cxn>
              <a:cxn ang="0">
                <a:pos x="656" y="552"/>
              </a:cxn>
              <a:cxn ang="0">
                <a:pos x="656" y="536"/>
              </a:cxn>
              <a:cxn ang="0">
                <a:pos x="648" y="520"/>
              </a:cxn>
              <a:cxn ang="0">
                <a:pos x="640" y="536"/>
              </a:cxn>
              <a:cxn ang="0">
                <a:pos x="584" y="488"/>
              </a:cxn>
              <a:cxn ang="0">
                <a:pos x="552" y="440"/>
              </a:cxn>
              <a:cxn ang="0">
                <a:pos x="536" y="408"/>
              </a:cxn>
              <a:cxn ang="0">
                <a:pos x="528" y="392"/>
              </a:cxn>
              <a:cxn ang="0">
                <a:pos x="528" y="408"/>
              </a:cxn>
              <a:cxn ang="0">
                <a:pos x="496" y="384"/>
              </a:cxn>
              <a:cxn ang="0">
                <a:pos x="480" y="344"/>
              </a:cxn>
              <a:cxn ang="0">
                <a:pos x="480" y="312"/>
              </a:cxn>
              <a:cxn ang="0">
                <a:pos x="464" y="328"/>
              </a:cxn>
              <a:cxn ang="0">
                <a:pos x="456" y="288"/>
              </a:cxn>
              <a:cxn ang="0">
                <a:pos x="456" y="216"/>
              </a:cxn>
              <a:cxn ang="0">
                <a:pos x="440" y="184"/>
              </a:cxn>
              <a:cxn ang="0">
                <a:pos x="408" y="184"/>
              </a:cxn>
              <a:cxn ang="0">
                <a:pos x="392" y="160"/>
              </a:cxn>
              <a:cxn ang="0">
                <a:pos x="328" y="104"/>
              </a:cxn>
              <a:cxn ang="0">
                <a:pos x="288" y="120"/>
              </a:cxn>
              <a:cxn ang="0">
                <a:pos x="248" y="144"/>
              </a:cxn>
              <a:cxn ang="0">
                <a:pos x="248" y="136"/>
              </a:cxn>
              <a:cxn ang="0">
                <a:pos x="208" y="160"/>
              </a:cxn>
              <a:cxn ang="0">
                <a:pos x="208" y="152"/>
              </a:cxn>
              <a:cxn ang="0">
                <a:pos x="200" y="136"/>
              </a:cxn>
              <a:cxn ang="0">
                <a:pos x="192" y="120"/>
              </a:cxn>
              <a:cxn ang="0">
                <a:pos x="184" y="96"/>
              </a:cxn>
              <a:cxn ang="0">
                <a:pos x="168" y="112"/>
              </a:cxn>
              <a:cxn ang="0">
                <a:pos x="104" y="96"/>
              </a:cxn>
              <a:cxn ang="0">
                <a:pos x="120" y="88"/>
              </a:cxn>
              <a:cxn ang="0">
                <a:pos x="80" y="96"/>
              </a:cxn>
              <a:cxn ang="0">
                <a:pos x="48" y="104"/>
              </a:cxn>
              <a:cxn ang="0">
                <a:pos x="56" y="88"/>
              </a:cxn>
              <a:cxn ang="0">
                <a:pos x="40" y="80"/>
              </a:cxn>
              <a:cxn ang="0">
                <a:pos x="32" y="104"/>
              </a:cxn>
              <a:cxn ang="0">
                <a:pos x="24" y="104"/>
              </a:cxn>
              <a:cxn ang="0">
                <a:pos x="24" y="96"/>
              </a:cxn>
              <a:cxn ang="0">
                <a:pos x="8" y="64"/>
              </a:cxn>
              <a:cxn ang="0">
                <a:pos x="224" y="24"/>
              </a:cxn>
              <a:cxn ang="0">
                <a:pos x="464" y="32"/>
              </a:cxn>
              <a:cxn ang="0">
                <a:pos x="488" y="40"/>
              </a:cxn>
              <a:cxn ang="0">
                <a:pos x="488" y="0"/>
              </a:cxn>
              <a:cxn ang="0">
                <a:pos x="528" y="16"/>
              </a:cxn>
            </a:cxnLst>
            <a:rect l="0" t="0" r="r" b="b"/>
            <a:pathLst>
              <a:path w="728" h="560">
                <a:moveTo>
                  <a:pt x="528" y="32"/>
                </a:moveTo>
                <a:lnTo>
                  <a:pt x="528" y="32"/>
                </a:lnTo>
                <a:lnTo>
                  <a:pt x="536" y="32"/>
                </a:lnTo>
                <a:lnTo>
                  <a:pt x="536" y="32"/>
                </a:lnTo>
                <a:lnTo>
                  <a:pt x="536" y="40"/>
                </a:lnTo>
                <a:lnTo>
                  <a:pt x="536" y="40"/>
                </a:lnTo>
                <a:lnTo>
                  <a:pt x="528" y="40"/>
                </a:lnTo>
                <a:lnTo>
                  <a:pt x="520" y="40"/>
                </a:lnTo>
                <a:lnTo>
                  <a:pt x="520" y="56"/>
                </a:lnTo>
                <a:lnTo>
                  <a:pt x="520" y="64"/>
                </a:lnTo>
                <a:lnTo>
                  <a:pt x="520" y="64"/>
                </a:lnTo>
                <a:lnTo>
                  <a:pt x="520" y="56"/>
                </a:lnTo>
                <a:lnTo>
                  <a:pt x="520" y="56"/>
                </a:lnTo>
                <a:lnTo>
                  <a:pt x="520" y="48"/>
                </a:lnTo>
                <a:lnTo>
                  <a:pt x="528" y="40"/>
                </a:lnTo>
                <a:lnTo>
                  <a:pt x="536" y="40"/>
                </a:lnTo>
                <a:lnTo>
                  <a:pt x="536" y="40"/>
                </a:lnTo>
                <a:lnTo>
                  <a:pt x="536" y="40"/>
                </a:lnTo>
                <a:lnTo>
                  <a:pt x="552" y="80"/>
                </a:lnTo>
                <a:lnTo>
                  <a:pt x="552" y="80"/>
                </a:lnTo>
                <a:lnTo>
                  <a:pt x="552" y="96"/>
                </a:lnTo>
                <a:lnTo>
                  <a:pt x="552" y="96"/>
                </a:lnTo>
                <a:lnTo>
                  <a:pt x="560" y="112"/>
                </a:lnTo>
                <a:lnTo>
                  <a:pt x="560" y="112"/>
                </a:lnTo>
                <a:lnTo>
                  <a:pt x="568" y="104"/>
                </a:lnTo>
                <a:lnTo>
                  <a:pt x="568" y="104"/>
                </a:lnTo>
                <a:lnTo>
                  <a:pt x="576" y="112"/>
                </a:lnTo>
                <a:lnTo>
                  <a:pt x="584" y="136"/>
                </a:lnTo>
                <a:lnTo>
                  <a:pt x="592" y="144"/>
                </a:lnTo>
                <a:lnTo>
                  <a:pt x="600" y="160"/>
                </a:lnTo>
                <a:lnTo>
                  <a:pt x="600" y="168"/>
                </a:lnTo>
                <a:lnTo>
                  <a:pt x="584" y="144"/>
                </a:lnTo>
                <a:lnTo>
                  <a:pt x="584" y="144"/>
                </a:lnTo>
                <a:lnTo>
                  <a:pt x="584" y="144"/>
                </a:lnTo>
                <a:lnTo>
                  <a:pt x="584" y="144"/>
                </a:lnTo>
                <a:lnTo>
                  <a:pt x="600" y="168"/>
                </a:lnTo>
                <a:lnTo>
                  <a:pt x="608" y="176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24" y="224"/>
                </a:lnTo>
                <a:lnTo>
                  <a:pt x="664" y="296"/>
                </a:lnTo>
                <a:lnTo>
                  <a:pt x="688" y="328"/>
                </a:lnTo>
                <a:lnTo>
                  <a:pt x="696" y="344"/>
                </a:lnTo>
                <a:lnTo>
                  <a:pt x="704" y="352"/>
                </a:lnTo>
                <a:lnTo>
                  <a:pt x="704" y="360"/>
                </a:lnTo>
                <a:lnTo>
                  <a:pt x="704" y="368"/>
                </a:lnTo>
                <a:lnTo>
                  <a:pt x="704" y="368"/>
                </a:lnTo>
                <a:lnTo>
                  <a:pt x="720" y="376"/>
                </a:lnTo>
                <a:lnTo>
                  <a:pt x="712" y="376"/>
                </a:lnTo>
                <a:lnTo>
                  <a:pt x="712" y="376"/>
                </a:lnTo>
                <a:lnTo>
                  <a:pt x="720" y="384"/>
                </a:lnTo>
                <a:lnTo>
                  <a:pt x="720" y="384"/>
                </a:lnTo>
                <a:lnTo>
                  <a:pt x="720" y="408"/>
                </a:lnTo>
                <a:lnTo>
                  <a:pt x="728" y="448"/>
                </a:lnTo>
                <a:lnTo>
                  <a:pt x="720" y="472"/>
                </a:lnTo>
                <a:lnTo>
                  <a:pt x="720" y="472"/>
                </a:lnTo>
                <a:lnTo>
                  <a:pt x="720" y="480"/>
                </a:lnTo>
                <a:lnTo>
                  <a:pt x="712" y="496"/>
                </a:lnTo>
                <a:lnTo>
                  <a:pt x="712" y="512"/>
                </a:lnTo>
                <a:lnTo>
                  <a:pt x="712" y="520"/>
                </a:lnTo>
                <a:lnTo>
                  <a:pt x="712" y="544"/>
                </a:lnTo>
                <a:lnTo>
                  <a:pt x="704" y="544"/>
                </a:lnTo>
                <a:lnTo>
                  <a:pt x="696" y="544"/>
                </a:lnTo>
                <a:lnTo>
                  <a:pt x="696" y="544"/>
                </a:lnTo>
                <a:lnTo>
                  <a:pt x="688" y="552"/>
                </a:lnTo>
                <a:lnTo>
                  <a:pt x="672" y="552"/>
                </a:lnTo>
                <a:lnTo>
                  <a:pt x="672" y="552"/>
                </a:lnTo>
                <a:lnTo>
                  <a:pt x="672" y="552"/>
                </a:lnTo>
                <a:lnTo>
                  <a:pt x="664" y="560"/>
                </a:lnTo>
                <a:lnTo>
                  <a:pt x="648" y="560"/>
                </a:lnTo>
                <a:lnTo>
                  <a:pt x="640" y="544"/>
                </a:lnTo>
                <a:lnTo>
                  <a:pt x="640" y="544"/>
                </a:lnTo>
                <a:lnTo>
                  <a:pt x="640" y="544"/>
                </a:lnTo>
                <a:lnTo>
                  <a:pt x="640" y="544"/>
                </a:lnTo>
                <a:lnTo>
                  <a:pt x="648" y="544"/>
                </a:lnTo>
                <a:lnTo>
                  <a:pt x="656" y="552"/>
                </a:lnTo>
                <a:lnTo>
                  <a:pt x="656" y="552"/>
                </a:lnTo>
                <a:lnTo>
                  <a:pt x="664" y="544"/>
                </a:lnTo>
                <a:lnTo>
                  <a:pt x="664" y="544"/>
                </a:lnTo>
                <a:lnTo>
                  <a:pt x="656" y="536"/>
                </a:lnTo>
                <a:lnTo>
                  <a:pt x="656" y="536"/>
                </a:lnTo>
                <a:lnTo>
                  <a:pt x="664" y="528"/>
                </a:lnTo>
                <a:lnTo>
                  <a:pt x="664" y="528"/>
                </a:lnTo>
                <a:lnTo>
                  <a:pt x="656" y="512"/>
                </a:lnTo>
                <a:lnTo>
                  <a:pt x="648" y="520"/>
                </a:lnTo>
                <a:lnTo>
                  <a:pt x="648" y="520"/>
                </a:lnTo>
                <a:lnTo>
                  <a:pt x="656" y="528"/>
                </a:lnTo>
                <a:lnTo>
                  <a:pt x="648" y="536"/>
                </a:lnTo>
                <a:lnTo>
                  <a:pt x="640" y="536"/>
                </a:lnTo>
                <a:lnTo>
                  <a:pt x="640" y="536"/>
                </a:lnTo>
                <a:lnTo>
                  <a:pt x="640" y="536"/>
                </a:lnTo>
                <a:lnTo>
                  <a:pt x="624" y="504"/>
                </a:lnTo>
                <a:lnTo>
                  <a:pt x="600" y="488"/>
                </a:lnTo>
                <a:lnTo>
                  <a:pt x="584" y="488"/>
                </a:lnTo>
                <a:lnTo>
                  <a:pt x="584" y="488"/>
                </a:lnTo>
                <a:lnTo>
                  <a:pt x="584" y="488"/>
                </a:lnTo>
                <a:lnTo>
                  <a:pt x="576" y="488"/>
                </a:lnTo>
                <a:lnTo>
                  <a:pt x="568" y="480"/>
                </a:lnTo>
                <a:lnTo>
                  <a:pt x="568" y="448"/>
                </a:lnTo>
                <a:lnTo>
                  <a:pt x="552" y="440"/>
                </a:lnTo>
                <a:lnTo>
                  <a:pt x="552" y="440"/>
                </a:lnTo>
                <a:lnTo>
                  <a:pt x="552" y="440"/>
                </a:lnTo>
                <a:lnTo>
                  <a:pt x="544" y="432"/>
                </a:lnTo>
                <a:lnTo>
                  <a:pt x="536" y="424"/>
                </a:lnTo>
                <a:lnTo>
                  <a:pt x="536" y="408"/>
                </a:lnTo>
                <a:lnTo>
                  <a:pt x="536" y="408"/>
                </a:lnTo>
                <a:lnTo>
                  <a:pt x="528" y="400"/>
                </a:lnTo>
                <a:lnTo>
                  <a:pt x="528" y="400"/>
                </a:lnTo>
                <a:lnTo>
                  <a:pt x="536" y="384"/>
                </a:lnTo>
                <a:lnTo>
                  <a:pt x="536" y="384"/>
                </a:lnTo>
                <a:lnTo>
                  <a:pt x="528" y="392"/>
                </a:lnTo>
                <a:lnTo>
                  <a:pt x="528" y="392"/>
                </a:lnTo>
                <a:lnTo>
                  <a:pt x="512" y="384"/>
                </a:lnTo>
                <a:lnTo>
                  <a:pt x="512" y="384"/>
                </a:lnTo>
                <a:lnTo>
                  <a:pt x="528" y="400"/>
                </a:lnTo>
                <a:lnTo>
                  <a:pt x="528" y="408"/>
                </a:lnTo>
                <a:lnTo>
                  <a:pt x="520" y="408"/>
                </a:lnTo>
                <a:lnTo>
                  <a:pt x="520" y="408"/>
                </a:lnTo>
                <a:lnTo>
                  <a:pt x="504" y="392"/>
                </a:lnTo>
                <a:lnTo>
                  <a:pt x="496" y="384"/>
                </a:lnTo>
                <a:lnTo>
                  <a:pt x="496" y="384"/>
                </a:lnTo>
                <a:lnTo>
                  <a:pt x="496" y="376"/>
                </a:lnTo>
                <a:lnTo>
                  <a:pt x="496" y="376"/>
                </a:lnTo>
                <a:lnTo>
                  <a:pt x="472" y="344"/>
                </a:lnTo>
                <a:lnTo>
                  <a:pt x="472" y="344"/>
                </a:lnTo>
                <a:lnTo>
                  <a:pt x="480" y="344"/>
                </a:lnTo>
                <a:lnTo>
                  <a:pt x="480" y="344"/>
                </a:lnTo>
                <a:lnTo>
                  <a:pt x="480" y="344"/>
                </a:lnTo>
                <a:lnTo>
                  <a:pt x="480" y="328"/>
                </a:lnTo>
                <a:lnTo>
                  <a:pt x="480" y="312"/>
                </a:lnTo>
                <a:lnTo>
                  <a:pt x="480" y="312"/>
                </a:lnTo>
                <a:lnTo>
                  <a:pt x="472" y="296"/>
                </a:lnTo>
                <a:lnTo>
                  <a:pt x="472" y="296"/>
                </a:lnTo>
                <a:lnTo>
                  <a:pt x="464" y="312"/>
                </a:lnTo>
                <a:lnTo>
                  <a:pt x="464" y="320"/>
                </a:lnTo>
                <a:lnTo>
                  <a:pt x="464" y="328"/>
                </a:lnTo>
                <a:lnTo>
                  <a:pt x="464" y="328"/>
                </a:lnTo>
                <a:lnTo>
                  <a:pt x="448" y="312"/>
                </a:lnTo>
                <a:lnTo>
                  <a:pt x="448" y="312"/>
                </a:lnTo>
                <a:lnTo>
                  <a:pt x="456" y="304"/>
                </a:lnTo>
                <a:lnTo>
                  <a:pt x="456" y="288"/>
                </a:lnTo>
                <a:lnTo>
                  <a:pt x="448" y="272"/>
                </a:lnTo>
                <a:lnTo>
                  <a:pt x="448" y="272"/>
                </a:lnTo>
                <a:lnTo>
                  <a:pt x="456" y="264"/>
                </a:lnTo>
                <a:lnTo>
                  <a:pt x="456" y="224"/>
                </a:lnTo>
                <a:lnTo>
                  <a:pt x="456" y="216"/>
                </a:lnTo>
                <a:lnTo>
                  <a:pt x="456" y="216"/>
                </a:lnTo>
                <a:lnTo>
                  <a:pt x="448" y="200"/>
                </a:lnTo>
                <a:lnTo>
                  <a:pt x="448" y="200"/>
                </a:lnTo>
                <a:lnTo>
                  <a:pt x="448" y="200"/>
                </a:lnTo>
                <a:lnTo>
                  <a:pt x="440" y="184"/>
                </a:lnTo>
                <a:lnTo>
                  <a:pt x="432" y="184"/>
                </a:lnTo>
                <a:lnTo>
                  <a:pt x="432" y="184"/>
                </a:lnTo>
                <a:lnTo>
                  <a:pt x="432" y="184"/>
                </a:lnTo>
                <a:lnTo>
                  <a:pt x="416" y="184"/>
                </a:lnTo>
                <a:lnTo>
                  <a:pt x="408" y="184"/>
                </a:lnTo>
                <a:lnTo>
                  <a:pt x="408" y="176"/>
                </a:lnTo>
                <a:lnTo>
                  <a:pt x="416" y="176"/>
                </a:lnTo>
                <a:lnTo>
                  <a:pt x="408" y="168"/>
                </a:lnTo>
                <a:lnTo>
                  <a:pt x="392" y="160"/>
                </a:lnTo>
                <a:lnTo>
                  <a:pt x="392" y="160"/>
                </a:lnTo>
                <a:lnTo>
                  <a:pt x="376" y="152"/>
                </a:lnTo>
                <a:lnTo>
                  <a:pt x="376" y="144"/>
                </a:lnTo>
                <a:lnTo>
                  <a:pt x="360" y="128"/>
                </a:lnTo>
                <a:lnTo>
                  <a:pt x="352" y="112"/>
                </a:lnTo>
                <a:lnTo>
                  <a:pt x="328" y="104"/>
                </a:lnTo>
                <a:lnTo>
                  <a:pt x="312" y="104"/>
                </a:lnTo>
                <a:lnTo>
                  <a:pt x="296" y="104"/>
                </a:lnTo>
                <a:lnTo>
                  <a:pt x="288" y="112"/>
                </a:lnTo>
                <a:lnTo>
                  <a:pt x="288" y="120"/>
                </a:lnTo>
                <a:lnTo>
                  <a:pt x="288" y="120"/>
                </a:lnTo>
                <a:lnTo>
                  <a:pt x="288" y="120"/>
                </a:lnTo>
                <a:lnTo>
                  <a:pt x="272" y="120"/>
                </a:lnTo>
                <a:lnTo>
                  <a:pt x="264" y="136"/>
                </a:lnTo>
                <a:lnTo>
                  <a:pt x="256" y="144"/>
                </a:lnTo>
                <a:lnTo>
                  <a:pt x="248" y="144"/>
                </a:lnTo>
                <a:lnTo>
                  <a:pt x="248" y="144"/>
                </a:lnTo>
                <a:lnTo>
                  <a:pt x="248" y="144"/>
                </a:lnTo>
                <a:lnTo>
                  <a:pt x="248" y="144"/>
                </a:lnTo>
                <a:lnTo>
                  <a:pt x="248" y="136"/>
                </a:lnTo>
                <a:lnTo>
                  <a:pt x="248" y="136"/>
                </a:lnTo>
                <a:lnTo>
                  <a:pt x="240" y="152"/>
                </a:lnTo>
                <a:lnTo>
                  <a:pt x="232" y="152"/>
                </a:lnTo>
                <a:lnTo>
                  <a:pt x="224" y="152"/>
                </a:lnTo>
                <a:lnTo>
                  <a:pt x="208" y="160"/>
                </a:lnTo>
                <a:lnTo>
                  <a:pt x="208" y="160"/>
                </a:lnTo>
                <a:lnTo>
                  <a:pt x="208" y="160"/>
                </a:lnTo>
                <a:lnTo>
                  <a:pt x="200" y="152"/>
                </a:lnTo>
                <a:lnTo>
                  <a:pt x="200" y="152"/>
                </a:lnTo>
                <a:lnTo>
                  <a:pt x="200" y="152"/>
                </a:lnTo>
                <a:lnTo>
                  <a:pt x="208" y="152"/>
                </a:lnTo>
                <a:lnTo>
                  <a:pt x="208" y="152"/>
                </a:lnTo>
                <a:lnTo>
                  <a:pt x="208" y="144"/>
                </a:lnTo>
                <a:lnTo>
                  <a:pt x="208" y="144"/>
                </a:lnTo>
                <a:lnTo>
                  <a:pt x="200" y="136"/>
                </a:lnTo>
                <a:lnTo>
                  <a:pt x="200" y="136"/>
                </a:lnTo>
                <a:lnTo>
                  <a:pt x="176" y="120"/>
                </a:lnTo>
                <a:lnTo>
                  <a:pt x="176" y="120"/>
                </a:lnTo>
                <a:lnTo>
                  <a:pt x="192" y="120"/>
                </a:lnTo>
                <a:lnTo>
                  <a:pt x="192" y="120"/>
                </a:lnTo>
                <a:lnTo>
                  <a:pt x="192" y="120"/>
                </a:lnTo>
                <a:lnTo>
                  <a:pt x="192" y="120"/>
                </a:lnTo>
                <a:lnTo>
                  <a:pt x="184" y="112"/>
                </a:lnTo>
                <a:lnTo>
                  <a:pt x="176" y="112"/>
                </a:lnTo>
                <a:lnTo>
                  <a:pt x="176" y="112"/>
                </a:lnTo>
                <a:lnTo>
                  <a:pt x="184" y="96"/>
                </a:lnTo>
                <a:lnTo>
                  <a:pt x="184" y="96"/>
                </a:lnTo>
                <a:lnTo>
                  <a:pt x="168" y="96"/>
                </a:lnTo>
                <a:lnTo>
                  <a:pt x="168" y="96"/>
                </a:lnTo>
                <a:lnTo>
                  <a:pt x="168" y="112"/>
                </a:lnTo>
                <a:lnTo>
                  <a:pt x="168" y="112"/>
                </a:lnTo>
                <a:lnTo>
                  <a:pt x="152" y="104"/>
                </a:lnTo>
                <a:lnTo>
                  <a:pt x="120" y="96"/>
                </a:lnTo>
                <a:lnTo>
                  <a:pt x="104" y="96"/>
                </a:lnTo>
                <a:lnTo>
                  <a:pt x="104" y="96"/>
                </a:lnTo>
                <a:lnTo>
                  <a:pt x="104" y="96"/>
                </a:lnTo>
                <a:lnTo>
                  <a:pt x="112" y="96"/>
                </a:lnTo>
                <a:lnTo>
                  <a:pt x="128" y="96"/>
                </a:lnTo>
                <a:lnTo>
                  <a:pt x="136" y="88"/>
                </a:lnTo>
                <a:lnTo>
                  <a:pt x="136" y="88"/>
                </a:lnTo>
                <a:lnTo>
                  <a:pt x="120" y="88"/>
                </a:lnTo>
                <a:lnTo>
                  <a:pt x="120" y="88"/>
                </a:lnTo>
                <a:lnTo>
                  <a:pt x="88" y="88"/>
                </a:lnTo>
                <a:lnTo>
                  <a:pt x="88" y="88"/>
                </a:lnTo>
                <a:lnTo>
                  <a:pt x="80" y="96"/>
                </a:lnTo>
                <a:lnTo>
                  <a:pt x="80" y="96"/>
                </a:lnTo>
                <a:lnTo>
                  <a:pt x="64" y="96"/>
                </a:lnTo>
                <a:lnTo>
                  <a:pt x="56" y="104"/>
                </a:lnTo>
                <a:lnTo>
                  <a:pt x="48" y="104"/>
                </a:lnTo>
                <a:lnTo>
                  <a:pt x="48" y="104"/>
                </a:lnTo>
                <a:lnTo>
                  <a:pt x="48" y="104"/>
                </a:lnTo>
                <a:lnTo>
                  <a:pt x="48" y="96"/>
                </a:lnTo>
                <a:lnTo>
                  <a:pt x="56" y="96"/>
                </a:lnTo>
                <a:lnTo>
                  <a:pt x="64" y="88"/>
                </a:lnTo>
                <a:lnTo>
                  <a:pt x="64" y="88"/>
                </a:lnTo>
                <a:lnTo>
                  <a:pt x="56" y="88"/>
                </a:lnTo>
                <a:lnTo>
                  <a:pt x="48" y="88"/>
                </a:lnTo>
                <a:lnTo>
                  <a:pt x="48" y="88"/>
                </a:lnTo>
                <a:lnTo>
                  <a:pt x="40" y="80"/>
                </a:lnTo>
                <a:lnTo>
                  <a:pt x="40" y="80"/>
                </a:lnTo>
                <a:lnTo>
                  <a:pt x="40" y="80"/>
                </a:lnTo>
                <a:lnTo>
                  <a:pt x="40" y="88"/>
                </a:lnTo>
                <a:lnTo>
                  <a:pt x="40" y="88"/>
                </a:lnTo>
                <a:lnTo>
                  <a:pt x="40" y="96"/>
                </a:lnTo>
                <a:lnTo>
                  <a:pt x="40" y="96"/>
                </a:lnTo>
                <a:lnTo>
                  <a:pt x="32" y="104"/>
                </a:lnTo>
                <a:lnTo>
                  <a:pt x="32" y="112"/>
                </a:lnTo>
                <a:lnTo>
                  <a:pt x="32" y="112"/>
                </a:lnTo>
                <a:lnTo>
                  <a:pt x="16" y="112"/>
                </a:lnTo>
                <a:lnTo>
                  <a:pt x="16" y="112"/>
                </a:lnTo>
                <a:lnTo>
                  <a:pt x="24" y="104"/>
                </a:lnTo>
                <a:lnTo>
                  <a:pt x="24" y="96"/>
                </a:lnTo>
                <a:lnTo>
                  <a:pt x="24" y="96"/>
                </a:lnTo>
                <a:lnTo>
                  <a:pt x="16" y="96"/>
                </a:lnTo>
                <a:lnTo>
                  <a:pt x="16" y="96"/>
                </a:lnTo>
                <a:lnTo>
                  <a:pt x="24" y="96"/>
                </a:lnTo>
                <a:lnTo>
                  <a:pt x="16" y="88"/>
                </a:lnTo>
                <a:lnTo>
                  <a:pt x="16" y="88"/>
                </a:lnTo>
                <a:lnTo>
                  <a:pt x="24" y="88"/>
                </a:lnTo>
                <a:lnTo>
                  <a:pt x="24" y="72"/>
                </a:lnTo>
                <a:lnTo>
                  <a:pt x="8" y="64"/>
                </a:lnTo>
                <a:lnTo>
                  <a:pt x="0" y="64"/>
                </a:lnTo>
                <a:lnTo>
                  <a:pt x="0" y="64"/>
                </a:lnTo>
                <a:lnTo>
                  <a:pt x="0" y="48"/>
                </a:lnTo>
                <a:lnTo>
                  <a:pt x="0" y="48"/>
                </a:lnTo>
                <a:lnTo>
                  <a:pt x="224" y="24"/>
                </a:lnTo>
                <a:lnTo>
                  <a:pt x="224" y="24"/>
                </a:lnTo>
                <a:lnTo>
                  <a:pt x="240" y="48"/>
                </a:lnTo>
                <a:lnTo>
                  <a:pt x="240" y="48"/>
                </a:lnTo>
                <a:lnTo>
                  <a:pt x="464" y="32"/>
                </a:lnTo>
                <a:lnTo>
                  <a:pt x="464" y="32"/>
                </a:lnTo>
                <a:lnTo>
                  <a:pt x="472" y="48"/>
                </a:lnTo>
                <a:lnTo>
                  <a:pt x="472" y="48"/>
                </a:lnTo>
                <a:lnTo>
                  <a:pt x="488" y="48"/>
                </a:lnTo>
                <a:lnTo>
                  <a:pt x="488" y="48"/>
                </a:lnTo>
                <a:lnTo>
                  <a:pt x="488" y="40"/>
                </a:lnTo>
                <a:lnTo>
                  <a:pt x="480" y="32"/>
                </a:lnTo>
                <a:lnTo>
                  <a:pt x="480" y="24"/>
                </a:lnTo>
                <a:lnTo>
                  <a:pt x="480" y="8"/>
                </a:lnTo>
                <a:lnTo>
                  <a:pt x="488" y="0"/>
                </a:lnTo>
                <a:lnTo>
                  <a:pt x="488" y="0"/>
                </a:lnTo>
                <a:lnTo>
                  <a:pt x="496" y="8"/>
                </a:lnTo>
                <a:lnTo>
                  <a:pt x="512" y="8"/>
                </a:lnTo>
                <a:lnTo>
                  <a:pt x="520" y="8"/>
                </a:lnTo>
                <a:lnTo>
                  <a:pt x="528" y="8"/>
                </a:lnTo>
                <a:lnTo>
                  <a:pt x="528" y="16"/>
                </a:lnTo>
                <a:lnTo>
                  <a:pt x="528" y="16"/>
                </a:lnTo>
                <a:lnTo>
                  <a:pt x="528" y="32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4" name="Washington"/>
          <p:cNvSpPr>
            <a:spLocks/>
          </p:cNvSpPr>
          <p:nvPr/>
        </p:nvSpPr>
        <p:spPr bwMode="gray">
          <a:xfrm>
            <a:off x="2104960" y="2396147"/>
            <a:ext cx="686360" cy="469247"/>
          </a:xfrm>
          <a:custGeom>
            <a:avLst/>
            <a:gdLst/>
            <a:ahLst/>
            <a:cxnLst>
              <a:cxn ang="0">
                <a:pos x="56" y="56"/>
              </a:cxn>
              <a:cxn ang="0">
                <a:pos x="96" y="72"/>
              </a:cxn>
              <a:cxn ang="0">
                <a:pos x="120" y="88"/>
              </a:cxn>
              <a:cxn ang="0">
                <a:pos x="128" y="96"/>
              </a:cxn>
              <a:cxn ang="0">
                <a:pos x="136" y="96"/>
              </a:cxn>
              <a:cxn ang="0">
                <a:pos x="120" y="128"/>
              </a:cxn>
              <a:cxn ang="0">
                <a:pos x="128" y="112"/>
              </a:cxn>
              <a:cxn ang="0">
                <a:pos x="88" y="144"/>
              </a:cxn>
              <a:cxn ang="0">
                <a:pos x="96" y="160"/>
              </a:cxn>
              <a:cxn ang="0">
                <a:pos x="120" y="128"/>
              </a:cxn>
              <a:cxn ang="0">
                <a:pos x="144" y="112"/>
              </a:cxn>
              <a:cxn ang="0">
                <a:pos x="136" y="128"/>
              </a:cxn>
              <a:cxn ang="0">
                <a:pos x="136" y="144"/>
              </a:cxn>
              <a:cxn ang="0">
                <a:pos x="120" y="176"/>
              </a:cxn>
              <a:cxn ang="0">
                <a:pos x="112" y="168"/>
              </a:cxn>
              <a:cxn ang="0">
                <a:pos x="112" y="160"/>
              </a:cxn>
              <a:cxn ang="0">
                <a:pos x="88" y="176"/>
              </a:cxn>
              <a:cxn ang="0">
                <a:pos x="104" y="184"/>
              </a:cxn>
              <a:cxn ang="0">
                <a:pos x="128" y="176"/>
              </a:cxn>
              <a:cxn ang="0">
                <a:pos x="144" y="168"/>
              </a:cxn>
              <a:cxn ang="0">
                <a:pos x="144" y="136"/>
              </a:cxn>
              <a:cxn ang="0">
                <a:pos x="168" y="104"/>
              </a:cxn>
              <a:cxn ang="0">
                <a:pos x="160" y="88"/>
              </a:cxn>
              <a:cxn ang="0">
                <a:pos x="152" y="88"/>
              </a:cxn>
              <a:cxn ang="0">
                <a:pos x="160" y="80"/>
              </a:cxn>
              <a:cxn ang="0">
                <a:pos x="152" y="56"/>
              </a:cxn>
              <a:cxn ang="0">
                <a:pos x="160" y="48"/>
              </a:cxn>
              <a:cxn ang="0">
                <a:pos x="168" y="48"/>
              </a:cxn>
              <a:cxn ang="0">
                <a:pos x="168" y="32"/>
              </a:cxn>
              <a:cxn ang="0">
                <a:pos x="160" y="0"/>
              </a:cxn>
              <a:cxn ang="0">
                <a:pos x="528" y="96"/>
              </a:cxn>
              <a:cxn ang="0">
                <a:pos x="480" y="368"/>
              </a:cxn>
              <a:cxn ang="0">
                <a:pos x="472" y="392"/>
              </a:cxn>
              <a:cxn ang="0">
                <a:pos x="288" y="360"/>
              </a:cxn>
              <a:cxn ang="0">
                <a:pos x="256" y="360"/>
              </a:cxn>
              <a:cxn ang="0">
                <a:pos x="208" y="360"/>
              </a:cxn>
              <a:cxn ang="0">
                <a:pos x="176" y="360"/>
              </a:cxn>
              <a:cxn ang="0">
                <a:pos x="136" y="336"/>
              </a:cxn>
              <a:cxn ang="0">
                <a:pos x="72" y="328"/>
              </a:cxn>
              <a:cxn ang="0">
                <a:pos x="72" y="288"/>
              </a:cxn>
              <a:cxn ang="0">
                <a:pos x="40" y="264"/>
              </a:cxn>
              <a:cxn ang="0">
                <a:pos x="24" y="248"/>
              </a:cxn>
              <a:cxn ang="0">
                <a:pos x="0" y="240"/>
              </a:cxn>
              <a:cxn ang="0">
                <a:pos x="0" y="232"/>
              </a:cxn>
              <a:cxn ang="0">
                <a:pos x="8" y="208"/>
              </a:cxn>
              <a:cxn ang="0">
                <a:pos x="8" y="232"/>
              </a:cxn>
              <a:cxn ang="0">
                <a:pos x="16" y="208"/>
              </a:cxn>
              <a:cxn ang="0">
                <a:pos x="24" y="192"/>
              </a:cxn>
              <a:cxn ang="0">
                <a:pos x="8" y="176"/>
              </a:cxn>
              <a:cxn ang="0">
                <a:pos x="32" y="176"/>
              </a:cxn>
              <a:cxn ang="0">
                <a:pos x="24" y="168"/>
              </a:cxn>
              <a:cxn ang="0">
                <a:pos x="16" y="168"/>
              </a:cxn>
              <a:cxn ang="0">
                <a:pos x="16" y="136"/>
              </a:cxn>
              <a:cxn ang="0">
                <a:pos x="8" y="64"/>
              </a:cxn>
            </a:cxnLst>
            <a:rect l="0" t="0" r="r" b="b"/>
            <a:pathLst>
              <a:path w="528" h="392">
                <a:moveTo>
                  <a:pt x="16" y="32"/>
                </a:moveTo>
                <a:lnTo>
                  <a:pt x="16" y="24"/>
                </a:lnTo>
                <a:lnTo>
                  <a:pt x="16" y="24"/>
                </a:lnTo>
                <a:lnTo>
                  <a:pt x="24" y="32"/>
                </a:lnTo>
                <a:lnTo>
                  <a:pt x="56" y="56"/>
                </a:lnTo>
                <a:lnTo>
                  <a:pt x="72" y="64"/>
                </a:lnTo>
                <a:lnTo>
                  <a:pt x="80" y="64"/>
                </a:lnTo>
                <a:lnTo>
                  <a:pt x="88" y="72"/>
                </a:lnTo>
                <a:lnTo>
                  <a:pt x="96" y="72"/>
                </a:lnTo>
                <a:lnTo>
                  <a:pt x="96" y="72"/>
                </a:lnTo>
                <a:lnTo>
                  <a:pt x="112" y="80"/>
                </a:lnTo>
                <a:lnTo>
                  <a:pt x="112" y="80"/>
                </a:lnTo>
                <a:lnTo>
                  <a:pt x="112" y="88"/>
                </a:lnTo>
                <a:lnTo>
                  <a:pt x="112" y="88"/>
                </a:lnTo>
                <a:lnTo>
                  <a:pt x="120" y="88"/>
                </a:lnTo>
                <a:lnTo>
                  <a:pt x="120" y="88"/>
                </a:lnTo>
                <a:lnTo>
                  <a:pt x="120" y="96"/>
                </a:lnTo>
                <a:lnTo>
                  <a:pt x="120" y="96"/>
                </a:lnTo>
                <a:lnTo>
                  <a:pt x="128" y="96"/>
                </a:lnTo>
                <a:lnTo>
                  <a:pt x="128" y="96"/>
                </a:lnTo>
                <a:lnTo>
                  <a:pt x="128" y="88"/>
                </a:lnTo>
                <a:lnTo>
                  <a:pt x="128" y="80"/>
                </a:lnTo>
                <a:lnTo>
                  <a:pt x="136" y="80"/>
                </a:lnTo>
                <a:lnTo>
                  <a:pt x="136" y="80"/>
                </a:lnTo>
                <a:lnTo>
                  <a:pt x="136" y="96"/>
                </a:lnTo>
                <a:lnTo>
                  <a:pt x="136" y="96"/>
                </a:lnTo>
                <a:lnTo>
                  <a:pt x="136" y="96"/>
                </a:lnTo>
                <a:lnTo>
                  <a:pt x="136" y="104"/>
                </a:lnTo>
                <a:lnTo>
                  <a:pt x="136" y="112"/>
                </a:lnTo>
                <a:lnTo>
                  <a:pt x="120" y="128"/>
                </a:lnTo>
                <a:lnTo>
                  <a:pt x="120" y="128"/>
                </a:lnTo>
                <a:lnTo>
                  <a:pt x="120" y="120"/>
                </a:lnTo>
                <a:lnTo>
                  <a:pt x="120" y="120"/>
                </a:lnTo>
                <a:lnTo>
                  <a:pt x="128" y="112"/>
                </a:lnTo>
                <a:lnTo>
                  <a:pt x="128" y="112"/>
                </a:lnTo>
                <a:lnTo>
                  <a:pt x="128" y="112"/>
                </a:lnTo>
                <a:lnTo>
                  <a:pt x="128" y="112"/>
                </a:lnTo>
                <a:lnTo>
                  <a:pt x="104" y="136"/>
                </a:lnTo>
                <a:lnTo>
                  <a:pt x="104" y="136"/>
                </a:lnTo>
                <a:lnTo>
                  <a:pt x="88" y="144"/>
                </a:lnTo>
                <a:lnTo>
                  <a:pt x="88" y="144"/>
                </a:lnTo>
                <a:lnTo>
                  <a:pt x="88" y="152"/>
                </a:lnTo>
                <a:lnTo>
                  <a:pt x="88" y="152"/>
                </a:lnTo>
                <a:lnTo>
                  <a:pt x="96" y="160"/>
                </a:lnTo>
                <a:lnTo>
                  <a:pt x="96" y="160"/>
                </a:lnTo>
                <a:lnTo>
                  <a:pt x="104" y="152"/>
                </a:lnTo>
                <a:lnTo>
                  <a:pt x="104" y="152"/>
                </a:lnTo>
                <a:lnTo>
                  <a:pt x="96" y="144"/>
                </a:lnTo>
                <a:lnTo>
                  <a:pt x="96" y="144"/>
                </a:lnTo>
                <a:lnTo>
                  <a:pt x="120" y="128"/>
                </a:lnTo>
                <a:lnTo>
                  <a:pt x="120" y="128"/>
                </a:lnTo>
                <a:lnTo>
                  <a:pt x="120" y="128"/>
                </a:lnTo>
                <a:lnTo>
                  <a:pt x="120" y="128"/>
                </a:lnTo>
                <a:lnTo>
                  <a:pt x="144" y="112"/>
                </a:lnTo>
                <a:lnTo>
                  <a:pt x="144" y="112"/>
                </a:lnTo>
                <a:lnTo>
                  <a:pt x="144" y="120"/>
                </a:lnTo>
                <a:lnTo>
                  <a:pt x="144" y="128"/>
                </a:lnTo>
                <a:lnTo>
                  <a:pt x="144" y="128"/>
                </a:lnTo>
                <a:lnTo>
                  <a:pt x="136" y="128"/>
                </a:lnTo>
                <a:lnTo>
                  <a:pt x="136" y="128"/>
                </a:lnTo>
                <a:lnTo>
                  <a:pt x="136" y="128"/>
                </a:lnTo>
                <a:lnTo>
                  <a:pt x="128" y="136"/>
                </a:lnTo>
                <a:lnTo>
                  <a:pt x="128" y="144"/>
                </a:lnTo>
                <a:lnTo>
                  <a:pt x="128" y="144"/>
                </a:lnTo>
                <a:lnTo>
                  <a:pt x="136" y="144"/>
                </a:lnTo>
                <a:lnTo>
                  <a:pt x="136" y="144"/>
                </a:lnTo>
                <a:lnTo>
                  <a:pt x="128" y="168"/>
                </a:lnTo>
                <a:lnTo>
                  <a:pt x="120" y="176"/>
                </a:lnTo>
                <a:lnTo>
                  <a:pt x="120" y="176"/>
                </a:lnTo>
                <a:lnTo>
                  <a:pt x="120" y="176"/>
                </a:lnTo>
                <a:lnTo>
                  <a:pt x="120" y="168"/>
                </a:lnTo>
                <a:lnTo>
                  <a:pt x="128" y="160"/>
                </a:lnTo>
                <a:lnTo>
                  <a:pt x="128" y="160"/>
                </a:lnTo>
                <a:lnTo>
                  <a:pt x="112" y="168"/>
                </a:lnTo>
                <a:lnTo>
                  <a:pt x="112" y="168"/>
                </a:lnTo>
                <a:lnTo>
                  <a:pt x="112" y="176"/>
                </a:lnTo>
                <a:lnTo>
                  <a:pt x="112" y="176"/>
                </a:lnTo>
                <a:lnTo>
                  <a:pt x="112" y="168"/>
                </a:lnTo>
                <a:lnTo>
                  <a:pt x="112" y="168"/>
                </a:lnTo>
                <a:lnTo>
                  <a:pt x="112" y="160"/>
                </a:lnTo>
                <a:lnTo>
                  <a:pt x="112" y="160"/>
                </a:lnTo>
                <a:lnTo>
                  <a:pt x="112" y="160"/>
                </a:lnTo>
                <a:lnTo>
                  <a:pt x="104" y="160"/>
                </a:lnTo>
                <a:lnTo>
                  <a:pt x="88" y="168"/>
                </a:lnTo>
                <a:lnTo>
                  <a:pt x="88" y="176"/>
                </a:lnTo>
                <a:lnTo>
                  <a:pt x="88" y="176"/>
                </a:lnTo>
                <a:lnTo>
                  <a:pt x="96" y="176"/>
                </a:lnTo>
                <a:lnTo>
                  <a:pt x="104" y="176"/>
                </a:lnTo>
                <a:lnTo>
                  <a:pt x="104" y="184"/>
                </a:lnTo>
                <a:lnTo>
                  <a:pt x="104" y="184"/>
                </a:lnTo>
                <a:lnTo>
                  <a:pt x="112" y="184"/>
                </a:lnTo>
                <a:lnTo>
                  <a:pt x="112" y="184"/>
                </a:lnTo>
                <a:lnTo>
                  <a:pt x="120" y="176"/>
                </a:lnTo>
                <a:lnTo>
                  <a:pt x="128" y="176"/>
                </a:lnTo>
                <a:lnTo>
                  <a:pt x="128" y="176"/>
                </a:lnTo>
                <a:lnTo>
                  <a:pt x="136" y="176"/>
                </a:lnTo>
                <a:lnTo>
                  <a:pt x="136" y="176"/>
                </a:lnTo>
                <a:lnTo>
                  <a:pt x="144" y="168"/>
                </a:lnTo>
                <a:lnTo>
                  <a:pt x="144" y="168"/>
                </a:lnTo>
                <a:lnTo>
                  <a:pt x="144" y="168"/>
                </a:lnTo>
                <a:lnTo>
                  <a:pt x="144" y="152"/>
                </a:lnTo>
                <a:lnTo>
                  <a:pt x="144" y="152"/>
                </a:lnTo>
                <a:lnTo>
                  <a:pt x="152" y="144"/>
                </a:lnTo>
                <a:lnTo>
                  <a:pt x="152" y="144"/>
                </a:lnTo>
                <a:lnTo>
                  <a:pt x="144" y="136"/>
                </a:lnTo>
                <a:lnTo>
                  <a:pt x="144" y="136"/>
                </a:lnTo>
                <a:lnTo>
                  <a:pt x="152" y="120"/>
                </a:lnTo>
                <a:lnTo>
                  <a:pt x="152" y="120"/>
                </a:lnTo>
                <a:lnTo>
                  <a:pt x="168" y="104"/>
                </a:lnTo>
                <a:lnTo>
                  <a:pt x="168" y="104"/>
                </a:lnTo>
                <a:lnTo>
                  <a:pt x="160" y="80"/>
                </a:lnTo>
                <a:lnTo>
                  <a:pt x="160" y="80"/>
                </a:lnTo>
                <a:lnTo>
                  <a:pt x="160" y="80"/>
                </a:lnTo>
                <a:lnTo>
                  <a:pt x="160" y="80"/>
                </a:lnTo>
                <a:lnTo>
                  <a:pt x="160" y="88"/>
                </a:lnTo>
                <a:lnTo>
                  <a:pt x="160" y="96"/>
                </a:lnTo>
                <a:lnTo>
                  <a:pt x="160" y="96"/>
                </a:lnTo>
                <a:lnTo>
                  <a:pt x="160" y="96"/>
                </a:lnTo>
                <a:lnTo>
                  <a:pt x="160" y="96"/>
                </a:lnTo>
                <a:lnTo>
                  <a:pt x="152" y="88"/>
                </a:lnTo>
                <a:lnTo>
                  <a:pt x="152" y="88"/>
                </a:lnTo>
                <a:lnTo>
                  <a:pt x="152" y="80"/>
                </a:lnTo>
                <a:lnTo>
                  <a:pt x="152" y="80"/>
                </a:lnTo>
                <a:lnTo>
                  <a:pt x="160" y="80"/>
                </a:lnTo>
                <a:lnTo>
                  <a:pt x="160" y="80"/>
                </a:lnTo>
                <a:lnTo>
                  <a:pt x="168" y="80"/>
                </a:lnTo>
                <a:lnTo>
                  <a:pt x="168" y="80"/>
                </a:lnTo>
                <a:lnTo>
                  <a:pt x="160" y="64"/>
                </a:lnTo>
                <a:lnTo>
                  <a:pt x="160" y="56"/>
                </a:lnTo>
                <a:lnTo>
                  <a:pt x="152" y="56"/>
                </a:lnTo>
                <a:lnTo>
                  <a:pt x="152" y="56"/>
                </a:lnTo>
                <a:lnTo>
                  <a:pt x="152" y="48"/>
                </a:lnTo>
                <a:lnTo>
                  <a:pt x="160" y="40"/>
                </a:lnTo>
                <a:lnTo>
                  <a:pt x="160" y="40"/>
                </a:lnTo>
                <a:lnTo>
                  <a:pt x="160" y="48"/>
                </a:lnTo>
                <a:lnTo>
                  <a:pt x="160" y="56"/>
                </a:lnTo>
                <a:lnTo>
                  <a:pt x="160" y="56"/>
                </a:lnTo>
                <a:lnTo>
                  <a:pt x="168" y="56"/>
                </a:lnTo>
                <a:lnTo>
                  <a:pt x="160" y="48"/>
                </a:lnTo>
                <a:lnTo>
                  <a:pt x="168" y="48"/>
                </a:lnTo>
                <a:lnTo>
                  <a:pt x="168" y="48"/>
                </a:lnTo>
                <a:lnTo>
                  <a:pt x="168" y="40"/>
                </a:lnTo>
                <a:lnTo>
                  <a:pt x="168" y="40"/>
                </a:lnTo>
                <a:lnTo>
                  <a:pt x="168" y="32"/>
                </a:lnTo>
                <a:lnTo>
                  <a:pt x="168" y="32"/>
                </a:lnTo>
                <a:lnTo>
                  <a:pt x="168" y="24"/>
                </a:lnTo>
                <a:lnTo>
                  <a:pt x="168" y="24"/>
                </a:lnTo>
                <a:lnTo>
                  <a:pt x="160" y="24"/>
                </a:lnTo>
                <a:lnTo>
                  <a:pt x="160" y="24"/>
                </a:lnTo>
                <a:lnTo>
                  <a:pt x="160" y="0"/>
                </a:lnTo>
                <a:lnTo>
                  <a:pt x="160" y="0"/>
                </a:lnTo>
                <a:lnTo>
                  <a:pt x="184" y="8"/>
                </a:lnTo>
                <a:lnTo>
                  <a:pt x="264" y="32"/>
                </a:lnTo>
                <a:lnTo>
                  <a:pt x="456" y="80"/>
                </a:lnTo>
                <a:lnTo>
                  <a:pt x="528" y="96"/>
                </a:lnTo>
                <a:lnTo>
                  <a:pt x="528" y="96"/>
                </a:lnTo>
                <a:lnTo>
                  <a:pt x="480" y="344"/>
                </a:lnTo>
                <a:lnTo>
                  <a:pt x="472" y="352"/>
                </a:lnTo>
                <a:lnTo>
                  <a:pt x="472" y="352"/>
                </a:lnTo>
                <a:lnTo>
                  <a:pt x="480" y="368"/>
                </a:lnTo>
                <a:lnTo>
                  <a:pt x="480" y="376"/>
                </a:lnTo>
                <a:lnTo>
                  <a:pt x="472" y="384"/>
                </a:lnTo>
                <a:lnTo>
                  <a:pt x="472" y="384"/>
                </a:lnTo>
                <a:lnTo>
                  <a:pt x="472" y="392"/>
                </a:lnTo>
                <a:lnTo>
                  <a:pt x="472" y="392"/>
                </a:lnTo>
                <a:lnTo>
                  <a:pt x="336" y="360"/>
                </a:lnTo>
                <a:lnTo>
                  <a:pt x="336" y="360"/>
                </a:lnTo>
                <a:lnTo>
                  <a:pt x="320" y="360"/>
                </a:lnTo>
                <a:lnTo>
                  <a:pt x="296" y="360"/>
                </a:lnTo>
                <a:lnTo>
                  <a:pt x="288" y="360"/>
                </a:lnTo>
                <a:lnTo>
                  <a:pt x="288" y="352"/>
                </a:lnTo>
                <a:lnTo>
                  <a:pt x="280" y="360"/>
                </a:lnTo>
                <a:lnTo>
                  <a:pt x="280" y="360"/>
                </a:lnTo>
                <a:lnTo>
                  <a:pt x="280" y="360"/>
                </a:lnTo>
                <a:lnTo>
                  <a:pt x="256" y="360"/>
                </a:lnTo>
                <a:lnTo>
                  <a:pt x="256" y="360"/>
                </a:lnTo>
                <a:lnTo>
                  <a:pt x="240" y="368"/>
                </a:lnTo>
                <a:lnTo>
                  <a:pt x="216" y="368"/>
                </a:lnTo>
                <a:lnTo>
                  <a:pt x="216" y="360"/>
                </a:lnTo>
                <a:lnTo>
                  <a:pt x="208" y="360"/>
                </a:lnTo>
                <a:lnTo>
                  <a:pt x="208" y="360"/>
                </a:lnTo>
                <a:lnTo>
                  <a:pt x="200" y="360"/>
                </a:lnTo>
                <a:lnTo>
                  <a:pt x="192" y="360"/>
                </a:lnTo>
                <a:lnTo>
                  <a:pt x="184" y="360"/>
                </a:lnTo>
                <a:lnTo>
                  <a:pt x="176" y="360"/>
                </a:lnTo>
                <a:lnTo>
                  <a:pt x="176" y="360"/>
                </a:lnTo>
                <a:lnTo>
                  <a:pt x="168" y="352"/>
                </a:lnTo>
                <a:lnTo>
                  <a:pt x="152" y="336"/>
                </a:lnTo>
                <a:lnTo>
                  <a:pt x="136" y="336"/>
                </a:lnTo>
                <a:lnTo>
                  <a:pt x="136" y="336"/>
                </a:lnTo>
                <a:lnTo>
                  <a:pt x="128" y="344"/>
                </a:lnTo>
                <a:lnTo>
                  <a:pt x="112" y="344"/>
                </a:lnTo>
                <a:lnTo>
                  <a:pt x="88" y="344"/>
                </a:lnTo>
                <a:lnTo>
                  <a:pt x="80" y="336"/>
                </a:lnTo>
                <a:lnTo>
                  <a:pt x="72" y="328"/>
                </a:lnTo>
                <a:lnTo>
                  <a:pt x="72" y="328"/>
                </a:lnTo>
                <a:lnTo>
                  <a:pt x="64" y="320"/>
                </a:lnTo>
                <a:lnTo>
                  <a:pt x="64" y="312"/>
                </a:lnTo>
                <a:lnTo>
                  <a:pt x="72" y="304"/>
                </a:lnTo>
                <a:lnTo>
                  <a:pt x="72" y="288"/>
                </a:lnTo>
                <a:lnTo>
                  <a:pt x="64" y="272"/>
                </a:lnTo>
                <a:lnTo>
                  <a:pt x="48" y="264"/>
                </a:lnTo>
                <a:lnTo>
                  <a:pt x="40" y="264"/>
                </a:lnTo>
                <a:lnTo>
                  <a:pt x="40" y="264"/>
                </a:lnTo>
                <a:lnTo>
                  <a:pt x="40" y="264"/>
                </a:lnTo>
                <a:lnTo>
                  <a:pt x="40" y="248"/>
                </a:lnTo>
                <a:lnTo>
                  <a:pt x="32" y="248"/>
                </a:lnTo>
                <a:lnTo>
                  <a:pt x="32" y="248"/>
                </a:lnTo>
                <a:lnTo>
                  <a:pt x="24" y="248"/>
                </a:lnTo>
                <a:lnTo>
                  <a:pt x="24" y="248"/>
                </a:lnTo>
                <a:lnTo>
                  <a:pt x="16" y="248"/>
                </a:lnTo>
                <a:lnTo>
                  <a:pt x="16" y="240"/>
                </a:lnTo>
                <a:lnTo>
                  <a:pt x="16" y="248"/>
                </a:lnTo>
                <a:lnTo>
                  <a:pt x="8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0" y="232"/>
                </a:lnTo>
                <a:lnTo>
                  <a:pt x="0" y="232"/>
                </a:lnTo>
                <a:lnTo>
                  <a:pt x="0" y="224"/>
                </a:lnTo>
                <a:lnTo>
                  <a:pt x="8" y="208"/>
                </a:lnTo>
                <a:lnTo>
                  <a:pt x="8" y="208"/>
                </a:lnTo>
                <a:lnTo>
                  <a:pt x="8" y="208"/>
                </a:lnTo>
                <a:lnTo>
                  <a:pt x="8" y="208"/>
                </a:lnTo>
                <a:lnTo>
                  <a:pt x="8" y="224"/>
                </a:lnTo>
                <a:lnTo>
                  <a:pt x="8" y="232"/>
                </a:lnTo>
                <a:lnTo>
                  <a:pt x="8" y="232"/>
                </a:lnTo>
                <a:lnTo>
                  <a:pt x="8" y="232"/>
                </a:lnTo>
                <a:lnTo>
                  <a:pt x="8" y="232"/>
                </a:lnTo>
                <a:lnTo>
                  <a:pt x="8" y="224"/>
                </a:lnTo>
                <a:lnTo>
                  <a:pt x="16" y="216"/>
                </a:lnTo>
                <a:lnTo>
                  <a:pt x="16" y="216"/>
                </a:lnTo>
                <a:lnTo>
                  <a:pt x="16" y="208"/>
                </a:lnTo>
                <a:lnTo>
                  <a:pt x="16" y="200"/>
                </a:lnTo>
                <a:lnTo>
                  <a:pt x="16" y="200"/>
                </a:lnTo>
                <a:lnTo>
                  <a:pt x="24" y="200"/>
                </a:lnTo>
                <a:lnTo>
                  <a:pt x="24" y="200"/>
                </a:lnTo>
                <a:lnTo>
                  <a:pt x="24" y="192"/>
                </a:lnTo>
                <a:lnTo>
                  <a:pt x="24" y="192"/>
                </a:lnTo>
                <a:lnTo>
                  <a:pt x="16" y="200"/>
                </a:lnTo>
                <a:lnTo>
                  <a:pt x="8" y="200"/>
                </a:lnTo>
                <a:lnTo>
                  <a:pt x="8" y="200"/>
                </a:lnTo>
                <a:lnTo>
                  <a:pt x="8" y="176"/>
                </a:lnTo>
                <a:lnTo>
                  <a:pt x="16" y="176"/>
                </a:lnTo>
                <a:lnTo>
                  <a:pt x="16" y="184"/>
                </a:lnTo>
                <a:lnTo>
                  <a:pt x="16" y="184"/>
                </a:lnTo>
                <a:lnTo>
                  <a:pt x="16" y="176"/>
                </a:lnTo>
                <a:lnTo>
                  <a:pt x="32" y="176"/>
                </a:lnTo>
                <a:lnTo>
                  <a:pt x="32" y="176"/>
                </a:lnTo>
                <a:lnTo>
                  <a:pt x="32" y="176"/>
                </a:lnTo>
                <a:lnTo>
                  <a:pt x="32" y="176"/>
                </a:lnTo>
                <a:lnTo>
                  <a:pt x="24" y="168"/>
                </a:lnTo>
                <a:lnTo>
                  <a:pt x="24" y="168"/>
                </a:lnTo>
                <a:lnTo>
                  <a:pt x="24" y="168"/>
                </a:lnTo>
                <a:lnTo>
                  <a:pt x="24" y="168"/>
                </a:lnTo>
                <a:lnTo>
                  <a:pt x="16" y="168"/>
                </a:lnTo>
                <a:lnTo>
                  <a:pt x="16" y="168"/>
                </a:lnTo>
                <a:lnTo>
                  <a:pt x="16" y="168"/>
                </a:lnTo>
                <a:lnTo>
                  <a:pt x="8" y="168"/>
                </a:lnTo>
                <a:lnTo>
                  <a:pt x="8" y="160"/>
                </a:lnTo>
                <a:lnTo>
                  <a:pt x="16" y="160"/>
                </a:lnTo>
                <a:lnTo>
                  <a:pt x="16" y="144"/>
                </a:lnTo>
                <a:lnTo>
                  <a:pt x="16" y="136"/>
                </a:lnTo>
                <a:lnTo>
                  <a:pt x="16" y="136"/>
                </a:lnTo>
                <a:lnTo>
                  <a:pt x="16" y="88"/>
                </a:lnTo>
                <a:lnTo>
                  <a:pt x="16" y="88"/>
                </a:lnTo>
                <a:lnTo>
                  <a:pt x="16" y="80"/>
                </a:lnTo>
                <a:lnTo>
                  <a:pt x="8" y="64"/>
                </a:lnTo>
                <a:lnTo>
                  <a:pt x="8" y="48"/>
                </a:lnTo>
                <a:lnTo>
                  <a:pt x="8" y="40"/>
                </a:lnTo>
                <a:lnTo>
                  <a:pt x="16" y="3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5" name="Oregon"/>
          <p:cNvSpPr>
            <a:spLocks/>
          </p:cNvSpPr>
          <p:nvPr/>
        </p:nvSpPr>
        <p:spPr bwMode="gray">
          <a:xfrm>
            <a:off x="1917262" y="2693103"/>
            <a:ext cx="833438" cy="641537"/>
          </a:xfrm>
          <a:custGeom>
            <a:avLst/>
            <a:gdLst/>
            <a:ahLst/>
            <a:cxnLst>
              <a:cxn ang="0">
                <a:pos x="184" y="16"/>
              </a:cxn>
              <a:cxn ang="0">
                <a:pos x="176" y="8"/>
              </a:cxn>
              <a:cxn ang="0">
                <a:pos x="176" y="8"/>
              </a:cxn>
              <a:cxn ang="0">
                <a:pos x="168" y="8"/>
              </a:cxn>
              <a:cxn ang="0">
                <a:pos x="160" y="0"/>
              </a:cxn>
              <a:cxn ang="0">
                <a:pos x="152" y="8"/>
              </a:cxn>
              <a:cxn ang="0">
                <a:pos x="144" y="0"/>
              </a:cxn>
              <a:cxn ang="0">
                <a:pos x="144" y="0"/>
              </a:cxn>
              <a:cxn ang="0">
                <a:pos x="144" y="16"/>
              </a:cxn>
              <a:cxn ang="0">
                <a:pos x="136" y="24"/>
              </a:cxn>
              <a:cxn ang="0">
                <a:pos x="136" y="32"/>
              </a:cxn>
              <a:cxn ang="0">
                <a:pos x="136" y="32"/>
              </a:cxn>
              <a:cxn ang="0">
                <a:pos x="136" y="56"/>
              </a:cxn>
              <a:cxn ang="0">
                <a:pos x="128" y="72"/>
              </a:cxn>
              <a:cxn ang="0">
                <a:pos x="112" y="112"/>
              </a:cxn>
              <a:cxn ang="0">
                <a:pos x="96" y="136"/>
              </a:cxn>
              <a:cxn ang="0">
                <a:pos x="80" y="176"/>
              </a:cxn>
              <a:cxn ang="0">
                <a:pos x="80" y="176"/>
              </a:cxn>
              <a:cxn ang="0">
                <a:pos x="40" y="264"/>
              </a:cxn>
              <a:cxn ang="0">
                <a:pos x="32" y="272"/>
              </a:cxn>
              <a:cxn ang="0">
                <a:pos x="8" y="312"/>
              </a:cxn>
              <a:cxn ang="0">
                <a:pos x="8" y="336"/>
              </a:cxn>
              <a:cxn ang="0">
                <a:pos x="8" y="352"/>
              </a:cxn>
              <a:cxn ang="0">
                <a:pos x="0" y="384"/>
              </a:cxn>
              <a:cxn ang="0">
                <a:pos x="8" y="400"/>
              </a:cxn>
              <a:cxn ang="0">
                <a:pos x="280" y="480"/>
              </a:cxn>
              <a:cxn ang="0">
                <a:pos x="480" y="528"/>
              </a:cxn>
              <a:cxn ang="0">
                <a:pos x="520" y="536"/>
              </a:cxn>
              <a:cxn ang="0">
                <a:pos x="560" y="368"/>
              </a:cxn>
              <a:cxn ang="0">
                <a:pos x="576" y="344"/>
              </a:cxn>
              <a:cxn ang="0">
                <a:pos x="576" y="336"/>
              </a:cxn>
              <a:cxn ang="0">
                <a:pos x="576" y="328"/>
              </a:cxn>
              <a:cxn ang="0">
                <a:pos x="576" y="328"/>
              </a:cxn>
              <a:cxn ang="0">
                <a:pos x="560" y="312"/>
              </a:cxn>
              <a:cxn ang="0">
                <a:pos x="560" y="304"/>
              </a:cxn>
              <a:cxn ang="0">
                <a:pos x="568" y="280"/>
              </a:cxn>
              <a:cxn ang="0">
                <a:pos x="600" y="248"/>
              </a:cxn>
              <a:cxn ang="0">
                <a:pos x="600" y="240"/>
              </a:cxn>
              <a:cxn ang="0">
                <a:pos x="640" y="192"/>
              </a:cxn>
              <a:cxn ang="0">
                <a:pos x="640" y="184"/>
              </a:cxn>
              <a:cxn ang="0">
                <a:pos x="632" y="168"/>
              </a:cxn>
              <a:cxn ang="0">
                <a:pos x="616" y="144"/>
              </a:cxn>
              <a:cxn ang="0">
                <a:pos x="480" y="112"/>
              </a:cxn>
              <a:cxn ang="0">
                <a:pos x="464" y="112"/>
              </a:cxn>
              <a:cxn ang="0">
                <a:pos x="432" y="112"/>
              </a:cxn>
              <a:cxn ang="0">
                <a:pos x="424" y="112"/>
              </a:cxn>
              <a:cxn ang="0">
                <a:pos x="424" y="112"/>
              </a:cxn>
              <a:cxn ang="0">
                <a:pos x="400" y="112"/>
              </a:cxn>
              <a:cxn ang="0">
                <a:pos x="360" y="120"/>
              </a:cxn>
              <a:cxn ang="0">
                <a:pos x="352" y="112"/>
              </a:cxn>
              <a:cxn ang="0">
                <a:pos x="344" y="112"/>
              </a:cxn>
              <a:cxn ang="0">
                <a:pos x="328" y="112"/>
              </a:cxn>
              <a:cxn ang="0">
                <a:pos x="320" y="112"/>
              </a:cxn>
              <a:cxn ang="0">
                <a:pos x="296" y="88"/>
              </a:cxn>
              <a:cxn ang="0">
                <a:pos x="280" y="88"/>
              </a:cxn>
              <a:cxn ang="0">
                <a:pos x="256" y="96"/>
              </a:cxn>
              <a:cxn ang="0">
                <a:pos x="224" y="88"/>
              </a:cxn>
              <a:cxn ang="0">
                <a:pos x="216" y="80"/>
              </a:cxn>
              <a:cxn ang="0">
                <a:pos x="208" y="64"/>
              </a:cxn>
              <a:cxn ang="0">
                <a:pos x="216" y="40"/>
              </a:cxn>
              <a:cxn ang="0">
                <a:pos x="192" y="16"/>
              </a:cxn>
              <a:cxn ang="0">
                <a:pos x="184" y="16"/>
              </a:cxn>
            </a:cxnLst>
            <a:rect l="0" t="0" r="r" b="b"/>
            <a:pathLst>
              <a:path w="640" h="536">
                <a:moveTo>
                  <a:pt x="192" y="16"/>
                </a:moveTo>
                <a:lnTo>
                  <a:pt x="184" y="16"/>
                </a:lnTo>
                <a:lnTo>
                  <a:pt x="184" y="8"/>
                </a:lnTo>
                <a:lnTo>
                  <a:pt x="176" y="8"/>
                </a:lnTo>
                <a:lnTo>
                  <a:pt x="176" y="8"/>
                </a:lnTo>
                <a:lnTo>
                  <a:pt x="176" y="8"/>
                </a:lnTo>
                <a:lnTo>
                  <a:pt x="168" y="8"/>
                </a:lnTo>
                <a:lnTo>
                  <a:pt x="168" y="8"/>
                </a:lnTo>
                <a:lnTo>
                  <a:pt x="160" y="8"/>
                </a:lnTo>
                <a:lnTo>
                  <a:pt x="160" y="0"/>
                </a:lnTo>
                <a:lnTo>
                  <a:pt x="160" y="0"/>
                </a:lnTo>
                <a:lnTo>
                  <a:pt x="152" y="8"/>
                </a:lnTo>
                <a:lnTo>
                  <a:pt x="152" y="0"/>
                </a:lnTo>
                <a:lnTo>
                  <a:pt x="144" y="0"/>
                </a:lnTo>
                <a:lnTo>
                  <a:pt x="144" y="0"/>
                </a:lnTo>
                <a:lnTo>
                  <a:pt x="144" y="0"/>
                </a:lnTo>
                <a:lnTo>
                  <a:pt x="144" y="8"/>
                </a:lnTo>
                <a:lnTo>
                  <a:pt x="144" y="16"/>
                </a:lnTo>
                <a:lnTo>
                  <a:pt x="144" y="16"/>
                </a:lnTo>
                <a:lnTo>
                  <a:pt x="136" y="24"/>
                </a:lnTo>
                <a:lnTo>
                  <a:pt x="136" y="24"/>
                </a:lnTo>
                <a:lnTo>
                  <a:pt x="136" y="32"/>
                </a:lnTo>
                <a:lnTo>
                  <a:pt x="136" y="32"/>
                </a:lnTo>
                <a:lnTo>
                  <a:pt x="136" y="32"/>
                </a:lnTo>
                <a:lnTo>
                  <a:pt x="128" y="48"/>
                </a:lnTo>
                <a:lnTo>
                  <a:pt x="136" y="56"/>
                </a:lnTo>
                <a:lnTo>
                  <a:pt x="136" y="56"/>
                </a:lnTo>
                <a:lnTo>
                  <a:pt x="128" y="72"/>
                </a:lnTo>
                <a:lnTo>
                  <a:pt x="112" y="112"/>
                </a:lnTo>
                <a:lnTo>
                  <a:pt x="112" y="112"/>
                </a:lnTo>
                <a:lnTo>
                  <a:pt x="96" y="136"/>
                </a:lnTo>
                <a:lnTo>
                  <a:pt x="96" y="136"/>
                </a:lnTo>
                <a:lnTo>
                  <a:pt x="80" y="176"/>
                </a:lnTo>
                <a:lnTo>
                  <a:pt x="80" y="176"/>
                </a:lnTo>
                <a:lnTo>
                  <a:pt x="80" y="176"/>
                </a:lnTo>
                <a:lnTo>
                  <a:pt x="80" y="176"/>
                </a:lnTo>
                <a:lnTo>
                  <a:pt x="64" y="224"/>
                </a:lnTo>
                <a:lnTo>
                  <a:pt x="40" y="264"/>
                </a:lnTo>
                <a:lnTo>
                  <a:pt x="32" y="272"/>
                </a:lnTo>
                <a:lnTo>
                  <a:pt x="32" y="272"/>
                </a:lnTo>
                <a:lnTo>
                  <a:pt x="24" y="288"/>
                </a:lnTo>
                <a:lnTo>
                  <a:pt x="8" y="312"/>
                </a:lnTo>
                <a:lnTo>
                  <a:pt x="8" y="320"/>
                </a:lnTo>
                <a:lnTo>
                  <a:pt x="8" y="336"/>
                </a:lnTo>
                <a:lnTo>
                  <a:pt x="8" y="344"/>
                </a:lnTo>
                <a:lnTo>
                  <a:pt x="8" y="352"/>
                </a:lnTo>
                <a:lnTo>
                  <a:pt x="0" y="368"/>
                </a:lnTo>
                <a:lnTo>
                  <a:pt x="0" y="384"/>
                </a:lnTo>
                <a:lnTo>
                  <a:pt x="0" y="392"/>
                </a:lnTo>
                <a:lnTo>
                  <a:pt x="8" y="400"/>
                </a:lnTo>
                <a:lnTo>
                  <a:pt x="24" y="416"/>
                </a:lnTo>
                <a:lnTo>
                  <a:pt x="280" y="480"/>
                </a:lnTo>
                <a:lnTo>
                  <a:pt x="392" y="504"/>
                </a:lnTo>
                <a:lnTo>
                  <a:pt x="480" y="528"/>
                </a:lnTo>
                <a:lnTo>
                  <a:pt x="520" y="536"/>
                </a:lnTo>
                <a:lnTo>
                  <a:pt x="520" y="536"/>
                </a:lnTo>
                <a:lnTo>
                  <a:pt x="560" y="384"/>
                </a:lnTo>
                <a:lnTo>
                  <a:pt x="560" y="368"/>
                </a:lnTo>
                <a:lnTo>
                  <a:pt x="560" y="368"/>
                </a:lnTo>
                <a:lnTo>
                  <a:pt x="576" y="344"/>
                </a:lnTo>
                <a:lnTo>
                  <a:pt x="576" y="344"/>
                </a:lnTo>
                <a:lnTo>
                  <a:pt x="576" y="336"/>
                </a:lnTo>
                <a:lnTo>
                  <a:pt x="576" y="336"/>
                </a:lnTo>
                <a:lnTo>
                  <a:pt x="576" y="328"/>
                </a:lnTo>
                <a:lnTo>
                  <a:pt x="576" y="328"/>
                </a:lnTo>
                <a:lnTo>
                  <a:pt x="576" y="328"/>
                </a:lnTo>
                <a:lnTo>
                  <a:pt x="576" y="320"/>
                </a:lnTo>
                <a:lnTo>
                  <a:pt x="560" y="312"/>
                </a:lnTo>
                <a:lnTo>
                  <a:pt x="560" y="312"/>
                </a:lnTo>
                <a:lnTo>
                  <a:pt x="560" y="304"/>
                </a:lnTo>
                <a:lnTo>
                  <a:pt x="568" y="296"/>
                </a:lnTo>
                <a:lnTo>
                  <a:pt x="568" y="280"/>
                </a:lnTo>
                <a:lnTo>
                  <a:pt x="592" y="256"/>
                </a:lnTo>
                <a:lnTo>
                  <a:pt x="600" y="248"/>
                </a:lnTo>
                <a:lnTo>
                  <a:pt x="600" y="248"/>
                </a:lnTo>
                <a:lnTo>
                  <a:pt x="600" y="240"/>
                </a:lnTo>
                <a:lnTo>
                  <a:pt x="600" y="240"/>
                </a:lnTo>
                <a:lnTo>
                  <a:pt x="640" y="192"/>
                </a:lnTo>
                <a:lnTo>
                  <a:pt x="640" y="184"/>
                </a:lnTo>
                <a:lnTo>
                  <a:pt x="640" y="184"/>
                </a:lnTo>
                <a:lnTo>
                  <a:pt x="640" y="176"/>
                </a:lnTo>
                <a:lnTo>
                  <a:pt x="632" y="168"/>
                </a:lnTo>
                <a:lnTo>
                  <a:pt x="632" y="168"/>
                </a:lnTo>
                <a:lnTo>
                  <a:pt x="616" y="144"/>
                </a:lnTo>
                <a:lnTo>
                  <a:pt x="616" y="144"/>
                </a:lnTo>
                <a:lnTo>
                  <a:pt x="480" y="112"/>
                </a:lnTo>
                <a:lnTo>
                  <a:pt x="480" y="112"/>
                </a:lnTo>
                <a:lnTo>
                  <a:pt x="464" y="112"/>
                </a:lnTo>
                <a:lnTo>
                  <a:pt x="440" y="112"/>
                </a:lnTo>
                <a:lnTo>
                  <a:pt x="432" y="112"/>
                </a:lnTo>
                <a:lnTo>
                  <a:pt x="432" y="104"/>
                </a:lnTo>
                <a:lnTo>
                  <a:pt x="424" y="112"/>
                </a:lnTo>
                <a:lnTo>
                  <a:pt x="424" y="112"/>
                </a:lnTo>
                <a:lnTo>
                  <a:pt x="424" y="112"/>
                </a:lnTo>
                <a:lnTo>
                  <a:pt x="400" y="112"/>
                </a:lnTo>
                <a:lnTo>
                  <a:pt x="400" y="112"/>
                </a:lnTo>
                <a:lnTo>
                  <a:pt x="384" y="120"/>
                </a:lnTo>
                <a:lnTo>
                  <a:pt x="360" y="120"/>
                </a:lnTo>
                <a:lnTo>
                  <a:pt x="360" y="112"/>
                </a:lnTo>
                <a:lnTo>
                  <a:pt x="352" y="112"/>
                </a:lnTo>
                <a:lnTo>
                  <a:pt x="352" y="112"/>
                </a:lnTo>
                <a:lnTo>
                  <a:pt x="344" y="112"/>
                </a:lnTo>
                <a:lnTo>
                  <a:pt x="336" y="112"/>
                </a:lnTo>
                <a:lnTo>
                  <a:pt x="328" y="112"/>
                </a:lnTo>
                <a:lnTo>
                  <a:pt x="320" y="112"/>
                </a:lnTo>
                <a:lnTo>
                  <a:pt x="320" y="112"/>
                </a:lnTo>
                <a:lnTo>
                  <a:pt x="312" y="104"/>
                </a:lnTo>
                <a:lnTo>
                  <a:pt x="296" y="88"/>
                </a:lnTo>
                <a:lnTo>
                  <a:pt x="280" y="88"/>
                </a:lnTo>
                <a:lnTo>
                  <a:pt x="280" y="88"/>
                </a:lnTo>
                <a:lnTo>
                  <a:pt x="272" y="96"/>
                </a:lnTo>
                <a:lnTo>
                  <a:pt x="256" y="96"/>
                </a:lnTo>
                <a:lnTo>
                  <a:pt x="232" y="96"/>
                </a:lnTo>
                <a:lnTo>
                  <a:pt x="224" y="88"/>
                </a:lnTo>
                <a:lnTo>
                  <a:pt x="216" y="80"/>
                </a:lnTo>
                <a:lnTo>
                  <a:pt x="216" y="80"/>
                </a:lnTo>
                <a:lnTo>
                  <a:pt x="208" y="72"/>
                </a:lnTo>
                <a:lnTo>
                  <a:pt x="208" y="64"/>
                </a:lnTo>
                <a:lnTo>
                  <a:pt x="216" y="56"/>
                </a:lnTo>
                <a:lnTo>
                  <a:pt x="216" y="40"/>
                </a:lnTo>
                <a:lnTo>
                  <a:pt x="208" y="24"/>
                </a:lnTo>
                <a:lnTo>
                  <a:pt x="192" y="16"/>
                </a:lnTo>
                <a:lnTo>
                  <a:pt x="184" y="16"/>
                </a:lnTo>
                <a:lnTo>
                  <a:pt x="184" y="16"/>
                </a:lnTo>
                <a:lnTo>
                  <a:pt x="192" y="1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6" name="California"/>
          <p:cNvSpPr>
            <a:spLocks/>
          </p:cNvSpPr>
          <p:nvPr/>
        </p:nvSpPr>
        <p:spPr bwMode="gray">
          <a:xfrm>
            <a:off x="1844423" y="3170754"/>
            <a:ext cx="833438" cy="1322294"/>
          </a:xfrm>
          <a:custGeom>
            <a:avLst/>
            <a:gdLst/>
            <a:ahLst/>
            <a:cxnLst>
              <a:cxn ang="0">
                <a:pos x="288" y="384"/>
              </a:cxn>
              <a:cxn ang="0">
                <a:pos x="632" y="920"/>
              </a:cxn>
              <a:cxn ang="0">
                <a:pos x="640" y="960"/>
              </a:cxn>
              <a:cxn ang="0">
                <a:pos x="600" y="976"/>
              </a:cxn>
              <a:cxn ang="0">
                <a:pos x="592" y="1032"/>
              </a:cxn>
              <a:cxn ang="0">
                <a:pos x="576" y="1056"/>
              </a:cxn>
              <a:cxn ang="0">
                <a:pos x="584" y="1080"/>
              </a:cxn>
              <a:cxn ang="0">
                <a:pos x="368" y="1080"/>
              </a:cxn>
              <a:cxn ang="0">
                <a:pos x="368" y="1064"/>
              </a:cxn>
              <a:cxn ang="0">
                <a:pos x="352" y="1064"/>
              </a:cxn>
              <a:cxn ang="0">
                <a:pos x="352" y="1000"/>
              </a:cxn>
              <a:cxn ang="0">
                <a:pos x="296" y="936"/>
              </a:cxn>
              <a:cxn ang="0">
                <a:pos x="288" y="928"/>
              </a:cxn>
              <a:cxn ang="0">
                <a:pos x="264" y="904"/>
              </a:cxn>
              <a:cxn ang="0">
                <a:pos x="232" y="872"/>
              </a:cxn>
              <a:cxn ang="0">
                <a:pos x="192" y="848"/>
              </a:cxn>
              <a:cxn ang="0">
                <a:pos x="176" y="832"/>
              </a:cxn>
              <a:cxn ang="0">
                <a:pos x="136" y="816"/>
              </a:cxn>
              <a:cxn ang="0">
                <a:pos x="128" y="808"/>
              </a:cxn>
              <a:cxn ang="0">
                <a:pos x="136" y="784"/>
              </a:cxn>
              <a:cxn ang="0">
                <a:pos x="144" y="744"/>
              </a:cxn>
              <a:cxn ang="0">
                <a:pos x="128" y="736"/>
              </a:cxn>
              <a:cxn ang="0">
                <a:pos x="112" y="696"/>
              </a:cxn>
              <a:cxn ang="0">
                <a:pos x="96" y="648"/>
              </a:cxn>
              <a:cxn ang="0">
                <a:pos x="80" y="616"/>
              </a:cxn>
              <a:cxn ang="0">
                <a:pos x="72" y="592"/>
              </a:cxn>
              <a:cxn ang="0">
                <a:pos x="80" y="584"/>
              </a:cxn>
              <a:cxn ang="0">
                <a:pos x="88" y="584"/>
              </a:cxn>
              <a:cxn ang="0">
                <a:pos x="88" y="544"/>
              </a:cxn>
              <a:cxn ang="0">
                <a:pos x="64" y="520"/>
              </a:cxn>
              <a:cxn ang="0">
                <a:pos x="64" y="496"/>
              </a:cxn>
              <a:cxn ang="0">
                <a:pos x="64" y="472"/>
              </a:cxn>
              <a:cxn ang="0">
                <a:pos x="80" y="456"/>
              </a:cxn>
              <a:cxn ang="0">
                <a:pos x="80" y="480"/>
              </a:cxn>
              <a:cxn ang="0">
                <a:pos x="96" y="496"/>
              </a:cxn>
              <a:cxn ang="0">
                <a:pos x="88" y="464"/>
              </a:cxn>
              <a:cxn ang="0">
                <a:pos x="80" y="440"/>
              </a:cxn>
              <a:cxn ang="0">
                <a:pos x="104" y="440"/>
              </a:cxn>
              <a:cxn ang="0">
                <a:pos x="120" y="432"/>
              </a:cxn>
              <a:cxn ang="0">
                <a:pos x="104" y="432"/>
              </a:cxn>
              <a:cxn ang="0">
                <a:pos x="80" y="424"/>
              </a:cxn>
              <a:cxn ang="0">
                <a:pos x="64" y="448"/>
              </a:cxn>
              <a:cxn ang="0">
                <a:pos x="56" y="440"/>
              </a:cxn>
              <a:cxn ang="0">
                <a:pos x="40" y="416"/>
              </a:cxn>
              <a:cxn ang="0">
                <a:pos x="48" y="400"/>
              </a:cxn>
              <a:cxn ang="0">
                <a:pos x="32" y="368"/>
              </a:cxn>
              <a:cxn ang="0">
                <a:pos x="24" y="344"/>
              </a:cxn>
              <a:cxn ang="0">
                <a:pos x="8" y="312"/>
              </a:cxn>
              <a:cxn ang="0">
                <a:pos x="16" y="280"/>
              </a:cxn>
              <a:cxn ang="0">
                <a:pos x="24" y="216"/>
              </a:cxn>
              <a:cxn ang="0">
                <a:pos x="16" y="192"/>
              </a:cxn>
              <a:cxn ang="0">
                <a:pos x="32" y="112"/>
              </a:cxn>
              <a:cxn ang="0">
                <a:pos x="56" y="56"/>
              </a:cxn>
              <a:cxn ang="0">
                <a:pos x="56" y="40"/>
              </a:cxn>
              <a:cxn ang="0">
                <a:pos x="56" y="24"/>
              </a:cxn>
              <a:cxn ang="0">
                <a:pos x="80" y="16"/>
              </a:cxn>
            </a:cxnLst>
            <a:rect l="0" t="0" r="r" b="b"/>
            <a:pathLst>
              <a:path w="640" h="1104">
                <a:moveTo>
                  <a:pt x="80" y="16"/>
                </a:moveTo>
                <a:lnTo>
                  <a:pt x="336" y="80"/>
                </a:lnTo>
                <a:lnTo>
                  <a:pt x="368" y="88"/>
                </a:lnTo>
                <a:lnTo>
                  <a:pt x="368" y="88"/>
                </a:lnTo>
                <a:lnTo>
                  <a:pt x="288" y="384"/>
                </a:lnTo>
                <a:lnTo>
                  <a:pt x="288" y="384"/>
                </a:lnTo>
                <a:lnTo>
                  <a:pt x="616" y="872"/>
                </a:lnTo>
                <a:lnTo>
                  <a:pt x="616" y="888"/>
                </a:lnTo>
                <a:lnTo>
                  <a:pt x="616" y="896"/>
                </a:lnTo>
                <a:lnTo>
                  <a:pt x="632" y="920"/>
                </a:lnTo>
                <a:lnTo>
                  <a:pt x="632" y="920"/>
                </a:lnTo>
                <a:lnTo>
                  <a:pt x="632" y="936"/>
                </a:lnTo>
                <a:lnTo>
                  <a:pt x="632" y="936"/>
                </a:lnTo>
                <a:lnTo>
                  <a:pt x="640" y="952"/>
                </a:lnTo>
                <a:lnTo>
                  <a:pt x="640" y="960"/>
                </a:lnTo>
                <a:lnTo>
                  <a:pt x="640" y="960"/>
                </a:lnTo>
                <a:lnTo>
                  <a:pt x="640" y="968"/>
                </a:lnTo>
                <a:lnTo>
                  <a:pt x="640" y="968"/>
                </a:lnTo>
                <a:lnTo>
                  <a:pt x="624" y="968"/>
                </a:lnTo>
                <a:lnTo>
                  <a:pt x="600" y="976"/>
                </a:lnTo>
                <a:lnTo>
                  <a:pt x="600" y="992"/>
                </a:lnTo>
                <a:lnTo>
                  <a:pt x="600" y="1000"/>
                </a:lnTo>
                <a:lnTo>
                  <a:pt x="600" y="1008"/>
                </a:lnTo>
                <a:lnTo>
                  <a:pt x="600" y="1024"/>
                </a:lnTo>
                <a:lnTo>
                  <a:pt x="592" y="1032"/>
                </a:lnTo>
                <a:lnTo>
                  <a:pt x="576" y="1040"/>
                </a:lnTo>
                <a:lnTo>
                  <a:pt x="576" y="1040"/>
                </a:lnTo>
                <a:lnTo>
                  <a:pt x="576" y="1048"/>
                </a:lnTo>
                <a:lnTo>
                  <a:pt x="576" y="1056"/>
                </a:lnTo>
                <a:lnTo>
                  <a:pt x="576" y="1056"/>
                </a:lnTo>
                <a:lnTo>
                  <a:pt x="576" y="1072"/>
                </a:lnTo>
                <a:lnTo>
                  <a:pt x="576" y="1072"/>
                </a:lnTo>
                <a:lnTo>
                  <a:pt x="584" y="1080"/>
                </a:lnTo>
                <a:lnTo>
                  <a:pt x="584" y="1080"/>
                </a:lnTo>
                <a:lnTo>
                  <a:pt x="584" y="1080"/>
                </a:lnTo>
                <a:lnTo>
                  <a:pt x="584" y="1104"/>
                </a:lnTo>
                <a:lnTo>
                  <a:pt x="576" y="1104"/>
                </a:lnTo>
                <a:lnTo>
                  <a:pt x="568" y="1104"/>
                </a:lnTo>
                <a:lnTo>
                  <a:pt x="368" y="1080"/>
                </a:lnTo>
                <a:lnTo>
                  <a:pt x="368" y="1080"/>
                </a:lnTo>
                <a:lnTo>
                  <a:pt x="360" y="1072"/>
                </a:lnTo>
                <a:lnTo>
                  <a:pt x="360" y="1072"/>
                </a:lnTo>
                <a:lnTo>
                  <a:pt x="368" y="1072"/>
                </a:lnTo>
                <a:lnTo>
                  <a:pt x="368" y="1072"/>
                </a:lnTo>
                <a:lnTo>
                  <a:pt x="368" y="1064"/>
                </a:lnTo>
                <a:lnTo>
                  <a:pt x="368" y="1064"/>
                </a:lnTo>
                <a:lnTo>
                  <a:pt x="360" y="1064"/>
                </a:lnTo>
                <a:lnTo>
                  <a:pt x="360" y="1064"/>
                </a:lnTo>
                <a:lnTo>
                  <a:pt x="352" y="1064"/>
                </a:lnTo>
                <a:lnTo>
                  <a:pt x="352" y="1064"/>
                </a:lnTo>
                <a:lnTo>
                  <a:pt x="352" y="1048"/>
                </a:lnTo>
                <a:lnTo>
                  <a:pt x="360" y="1048"/>
                </a:lnTo>
                <a:lnTo>
                  <a:pt x="360" y="1040"/>
                </a:lnTo>
                <a:lnTo>
                  <a:pt x="360" y="1016"/>
                </a:lnTo>
                <a:lnTo>
                  <a:pt x="352" y="1000"/>
                </a:lnTo>
                <a:lnTo>
                  <a:pt x="344" y="992"/>
                </a:lnTo>
                <a:lnTo>
                  <a:pt x="328" y="968"/>
                </a:lnTo>
                <a:lnTo>
                  <a:pt x="312" y="944"/>
                </a:lnTo>
                <a:lnTo>
                  <a:pt x="304" y="936"/>
                </a:lnTo>
                <a:lnTo>
                  <a:pt x="296" y="936"/>
                </a:lnTo>
                <a:lnTo>
                  <a:pt x="296" y="944"/>
                </a:lnTo>
                <a:lnTo>
                  <a:pt x="296" y="944"/>
                </a:lnTo>
                <a:lnTo>
                  <a:pt x="288" y="936"/>
                </a:lnTo>
                <a:lnTo>
                  <a:pt x="288" y="936"/>
                </a:lnTo>
                <a:lnTo>
                  <a:pt x="288" y="928"/>
                </a:lnTo>
                <a:lnTo>
                  <a:pt x="288" y="920"/>
                </a:lnTo>
                <a:lnTo>
                  <a:pt x="288" y="912"/>
                </a:lnTo>
                <a:lnTo>
                  <a:pt x="280" y="904"/>
                </a:lnTo>
                <a:lnTo>
                  <a:pt x="264" y="904"/>
                </a:lnTo>
                <a:lnTo>
                  <a:pt x="264" y="904"/>
                </a:lnTo>
                <a:lnTo>
                  <a:pt x="256" y="904"/>
                </a:lnTo>
                <a:lnTo>
                  <a:pt x="248" y="896"/>
                </a:lnTo>
                <a:lnTo>
                  <a:pt x="232" y="880"/>
                </a:lnTo>
                <a:lnTo>
                  <a:pt x="232" y="880"/>
                </a:lnTo>
                <a:lnTo>
                  <a:pt x="232" y="872"/>
                </a:lnTo>
                <a:lnTo>
                  <a:pt x="224" y="856"/>
                </a:lnTo>
                <a:lnTo>
                  <a:pt x="208" y="848"/>
                </a:lnTo>
                <a:lnTo>
                  <a:pt x="200" y="848"/>
                </a:lnTo>
                <a:lnTo>
                  <a:pt x="200" y="848"/>
                </a:lnTo>
                <a:lnTo>
                  <a:pt x="192" y="848"/>
                </a:lnTo>
                <a:lnTo>
                  <a:pt x="192" y="840"/>
                </a:lnTo>
                <a:lnTo>
                  <a:pt x="192" y="840"/>
                </a:lnTo>
                <a:lnTo>
                  <a:pt x="184" y="840"/>
                </a:lnTo>
                <a:lnTo>
                  <a:pt x="184" y="840"/>
                </a:lnTo>
                <a:lnTo>
                  <a:pt x="176" y="832"/>
                </a:lnTo>
                <a:lnTo>
                  <a:pt x="160" y="824"/>
                </a:lnTo>
                <a:lnTo>
                  <a:pt x="144" y="824"/>
                </a:lnTo>
                <a:lnTo>
                  <a:pt x="136" y="824"/>
                </a:lnTo>
                <a:lnTo>
                  <a:pt x="136" y="824"/>
                </a:lnTo>
                <a:lnTo>
                  <a:pt x="136" y="816"/>
                </a:lnTo>
                <a:lnTo>
                  <a:pt x="128" y="816"/>
                </a:lnTo>
                <a:lnTo>
                  <a:pt x="128" y="816"/>
                </a:lnTo>
                <a:lnTo>
                  <a:pt x="128" y="816"/>
                </a:lnTo>
                <a:lnTo>
                  <a:pt x="128" y="808"/>
                </a:lnTo>
                <a:lnTo>
                  <a:pt x="128" y="808"/>
                </a:lnTo>
                <a:lnTo>
                  <a:pt x="136" y="800"/>
                </a:lnTo>
                <a:lnTo>
                  <a:pt x="136" y="800"/>
                </a:lnTo>
                <a:lnTo>
                  <a:pt x="136" y="792"/>
                </a:lnTo>
                <a:lnTo>
                  <a:pt x="136" y="792"/>
                </a:lnTo>
                <a:lnTo>
                  <a:pt x="136" y="784"/>
                </a:lnTo>
                <a:lnTo>
                  <a:pt x="136" y="784"/>
                </a:lnTo>
                <a:lnTo>
                  <a:pt x="136" y="768"/>
                </a:lnTo>
                <a:lnTo>
                  <a:pt x="136" y="768"/>
                </a:lnTo>
                <a:lnTo>
                  <a:pt x="144" y="760"/>
                </a:lnTo>
                <a:lnTo>
                  <a:pt x="144" y="744"/>
                </a:lnTo>
                <a:lnTo>
                  <a:pt x="136" y="744"/>
                </a:lnTo>
                <a:lnTo>
                  <a:pt x="136" y="744"/>
                </a:lnTo>
                <a:lnTo>
                  <a:pt x="128" y="736"/>
                </a:lnTo>
                <a:lnTo>
                  <a:pt x="128" y="736"/>
                </a:lnTo>
                <a:lnTo>
                  <a:pt x="128" y="736"/>
                </a:lnTo>
                <a:lnTo>
                  <a:pt x="136" y="728"/>
                </a:lnTo>
                <a:lnTo>
                  <a:pt x="136" y="712"/>
                </a:lnTo>
                <a:lnTo>
                  <a:pt x="128" y="712"/>
                </a:lnTo>
                <a:lnTo>
                  <a:pt x="128" y="712"/>
                </a:lnTo>
                <a:lnTo>
                  <a:pt x="112" y="696"/>
                </a:lnTo>
                <a:lnTo>
                  <a:pt x="104" y="688"/>
                </a:lnTo>
                <a:lnTo>
                  <a:pt x="104" y="688"/>
                </a:lnTo>
                <a:lnTo>
                  <a:pt x="104" y="672"/>
                </a:lnTo>
                <a:lnTo>
                  <a:pt x="96" y="656"/>
                </a:lnTo>
                <a:lnTo>
                  <a:pt x="96" y="648"/>
                </a:lnTo>
                <a:lnTo>
                  <a:pt x="96" y="648"/>
                </a:lnTo>
                <a:lnTo>
                  <a:pt x="88" y="640"/>
                </a:lnTo>
                <a:lnTo>
                  <a:pt x="96" y="640"/>
                </a:lnTo>
                <a:lnTo>
                  <a:pt x="96" y="632"/>
                </a:lnTo>
                <a:lnTo>
                  <a:pt x="80" y="616"/>
                </a:lnTo>
                <a:lnTo>
                  <a:pt x="72" y="616"/>
                </a:lnTo>
                <a:lnTo>
                  <a:pt x="72" y="608"/>
                </a:lnTo>
                <a:lnTo>
                  <a:pt x="80" y="608"/>
                </a:lnTo>
                <a:lnTo>
                  <a:pt x="80" y="608"/>
                </a:lnTo>
                <a:lnTo>
                  <a:pt x="72" y="592"/>
                </a:lnTo>
                <a:lnTo>
                  <a:pt x="72" y="592"/>
                </a:lnTo>
                <a:lnTo>
                  <a:pt x="80" y="584"/>
                </a:lnTo>
                <a:lnTo>
                  <a:pt x="80" y="584"/>
                </a:lnTo>
                <a:lnTo>
                  <a:pt x="80" y="584"/>
                </a:lnTo>
                <a:lnTo>
                  <a:pt x="80" y="584"/>
                </a:lnTo>
                <a:lnTo>
                  <a:pt x="80" y="576"/>
                </a:lnTo>
                <a:lnTo>
                  <a:pt x="80" y="576"/>
                </a:lnTo>
                <a:lnTo>
                  <a:pt x="80" y="584"/>
                </a:lnTo>
                <a:lnTo>
                  <a:pt x="88" y="584"/>
                </a:lnTo>
                <a:lnTo>
                  <a:pt x="88" y="584"/>
                </a:lnTo>
                <a:lnTo>
                  <a:pt x="96" y="568"/>
                </a:lnTo>
                <a:lnTo>
                  <a:pt x="96" y="544"/>
                </a:lnTo>
                <a:lnTo>
                  <a:pt x="88" y="544"/>
                </a:lnTo>
                <a:lnTo>
                  <a:pt x="88" y="544"/>
                </a:lnTo>
                <a:lnTo>
                  <a:pt x="88" y="544"/>
                </a:lnTo>
                <a:lnTo>
                  <a:pt x="88" y="544"/>
                </a:lnTo>
                <a:lnTo>
                  <a:pt x="80" y="544"/>
                </a:lnTo>
                <a:lnTo>
                  <a:pt x="80" y="544"/>
                </a:lnTo>
                <a:lnTo>
                  <a:pt x="64" y="520"/>
                </a:lnTo>
                <a:lnTo>
                  <a:pt x="64" y="520"/>
                </a:lnTo>
                <a:lnTo>
                  <a:pt x="64" y="512"/>
                </a:lnTo>
                <a:lnTo>
                  <a:pt x="64" y="512"/>
                </a:lnTo>
                <a:lnTo>
                  <a:pt x="64" y="504"/>
                </a:lnTo>
                <a:lnTo>
                  <a:pt x="64" y="504"/>
                </a:lnTo>
                <a:lnTo>
                  <a:pt x="64" y="496"/>
                </a:lnTo>
                <a:lnTo>
                  <a:pt x="64" y="496"/>
                </a:lnTo>
                <a:lnTo>
                  <a:pt x="64" y="488"/>
                </a:lnTo>
                <a:lnTo>
                  <a:pt x="64" y="488"/>
                </a:lnTo>
                <a:lnTo>
                  <a:pt x="64" y="480"/>
                </a:lnTo>
                <a:lnTo>
                  <a:pt x="64" y="472"/>
                </a:lnTo>
                <a:lnTo>
                  <a:pt x="64" y="472"/>
                </a:lnTo>
                <a:lnTo>
                  <a:pt x="64" y="456"/>
                </a:lnTo>
                <a:lnTo>
                  <a:pt x="72" y="456"/>
                </a:lnTo>
                <a:lnTo>
                  <a:pt x="80" y="456"/>
                </a:lnTo>
                <a:lnTo>
                  <a:pt x="80" y="456"/>
                </a:lnTo>
                <a:lnTo>
                  <a:pt x="80" y="464"/>
                </a:lnTo>
                <a:lnTo>
                  <a:pt x="72" y="464"/>
                </a:lnTo>
                <a:lnTo>
                  <a:pt x="72" y="472"/>
                </a:lnTo>
                <a:lnTo>
                  <a:pt x="72" y="472"/>
                </a:lnTo>
                <a:lnTo>
                  <a:pt x="80" y="480"/>
                </a:lnTo>
                <a:lnTo>
                  <a:pt x="80" y="488"/>
                </a:lnTo>
                <a:lnTo>
                  <a:pt x="96" y="496"/>
                </a:lnTo>
                <a:lnTo>
                  <a:pt x="96" y="496"/>
                </a:lnTo>
                <a:lnTo>
                  <a:pt x="96" y="496"/>
                </a:lnTo>
                <a:lnTo>
                  <a:pt x="96" y="496"/>
                </a:lnTo>
                <a:lnTo>
                  <a:pt x="96" y="488"/>
                </a:lnTo>
                <a:lnTo>
                  <a:pt x="88" y="480"/>
                </a:lnTo>
                <a:lnTo>
                  <a:pt x="88" y="472"/>
                </a:lnTo>
                <a:lnTo>
                  <a:pt x="88" y="472"/>
                </a:lnTo>
                <a:lnTo>
                  <a:pt x="88" y="464"/>
                </a:lnTo>
                <a:lnTo>
                  <a:pt x="88" y="464"/>
                </a:lnTo>
                <a:lnTo>
                  <a:pt x="88" y="464"/>
                </a:lnTo>
                <a:lnTo>
                  <a:pt x="88" y="456"/>
                </a:lnTo>
                <a:lnTo>
                  <a:pt x="80" y="448"/>
                </a:lnTo>
                <a:lnTo>
                  <a:pt x="80" y="440"/>
                </a:lnTo>
                <a:lnTo>
                  <a:pt x="80" y="440"/>
                </a:lnTo>
                <a:lnTo>
                  <a:pt x="88" y="440"/>
                </a:lnTo>
                <a:lnTo>
                  <a:pt x="96" y="432"/>
                </a:lnTo>
                <a:lnTo>
                  <a:pt x="96" y="432"/>
                </a:lnTo>
                <a:lnTo>
                  <a:pt x="104" y="440"/>
                </a:lnTo>
                <a:lnTo>
                  <a:pt x="120" y="440"/>
                </a:lnTo>
                <a:lnTo>
                  <a:pt x="120" y="440"/>
                </a:lnTo>
                <a:lnTo>
                  <a:pt x="128" y="440"/>
                </a:lnTo>
                <a:lnTo>
                  <a:pt x="128" y="440"/>
                </a:lnTo>
                <a:lnTo>
                  <a:pt x="120" y="432"/>
                </a:lnTo>
                <a:lnTo>
                  <a:pt x="120" y="432"/>
                </a:lnTo>
                <a:lnTo>
                  <a:pt x="120" y="432"/>
                </a:lnTo>
                <a:lnTo>
                  <a:pt x="120" y="432"/>
                </a:lnTo>
                <a:lnTo>
                  <a:pt x="112" y="432"/>
                </a:lnTo>
                <a:lnTo>
                  <a:pt x="104" y="432"/>
                </a:lnTo>
                <a:lnTo>
                  <a:pt x="104" y="432"/>
                </a:lnTo>
                <a:lnTo>
                  <a:pt x="96" y="432"/>
                </a:lnTo>
                <a:lnTo>
                  <a:pt x="96" y="424"/>
                </a:lnTo>
                <a:lnTo>
                  <a:pt x="88" y="416"/>
                </a:lnTo>
                <a:lnTo>
                  <a:pt x="80" y="424"/>
                </a:lnTo>
                <a:lnTo>
                  <a:pt x="80" y="424"/>
                </a:lnTo>
                <a:lnTo>
                  <a:pt x="72" y="432"/>
                </a:lnTo>
                <a:lnTo>
                  <a:pt x="72" y="448"/>
                </a:lnTo>
                <a:lnTo>
                  <a:pt x="72" y="448"/>
                </a:lnTo>
                <a:lnTo>
                  <a:pt x="64" y="448"/>
                </a:lnTo>
                <a:lnTo>
                  <a:pt x="64" y="448"/>
                </a:lnTo>
                <a:lnTo>
                  <a:pt x="64" y="440"/>
                </a:lnTo>
                <a:lnTo>
                  <a:pt x="64" y="440"/>
                </a:lnTo>
                <a:lnTo>
                  <a:pt x="56" y="440"/>
                </a:lnTo>
                <a:lnTo>
                  <a:pt x="56" y="440"/>
                </a:lnTo>
                <a:lnTo>
                  <a:pt x="56" y="432"/>
                </a:lnTo>
                <a:lnTo>
                  <a:pt x="48" y="416"/>
                </a:lnTo>
                <a:lnTo>
                  <a:pt x="40" y="424"/>
                </a:lnTo>
                <a:lnTo>
                  <a:pt x="40" y="424"/>
                </a:lnTo>
                <a:lnTo>
                  <a:pt x="40" y="416"/>
                </a:lnTo>
                <a:lnTo>
                  <a:pt x="40" y="408"/>
                </a:lnTo>
                <a:lnTo>
                  <a:pt x="48" y="408"/>
                </a:lnTo>
                <a:lnTo>
                  <a:pt x="48" y="400"/>
                </a:lnTo>
                <a:lnTo>
                  <a:pt x="48" y="400"/>
                </a:lnTo>
                <a:lnTo>
                  <a:pt x="48" y="400"/>
                </a:lnTo>
                <a:lnTo>
                  <a:pt x="40" y="392"/>
                </a:lnTo>
                <a:lnTo>
                  <a:pt x="40" y="392"/>
                </a:lnTo>
                <a:lnTo>
                  <a:pt x="40" y="376"/>
                </a:lnTo>
                <a:lnTo>
                  <a:pt x="40" y="376"/>
                </a:lnTo>
                <a:lnTo>
                  <a:pt x="32" y="368"/>
                </a:lnTo>
                <a:lnTo>
                  <a:pt x="32" y="368"/>
                </a:lnTo>
                <a:lnTo>
                  <a:pt x="32" y="368"/>
                </a:lnTo>
                <a:lnTo>
                  <a:pt x="24" y="352"/>
                </a:lnTo>
                <a:lnTo>
                  <a:pt x="24" y="344"/>
                </a:lnTo>
                <a:lnTo>
                  <a:pt x="24" y="344"/>
                </a:lnTo>
                <a:lnTo>
                  <a:pt x="24" y="336"/>
                </a:lnTo>
                <a:lnTo>
                  <a:pt x="16" y="328"/>
                </a:lnTo>
                <a:lnTo>
                  <a:pt x="8" y="320"/>
                </a:lnTo>
                <a:lnTo>
                  <a:pt x="8" y="320"/>
                </a:lnTo>
                <a:lnTo>
                  <a:pt x="8" y="312"/>
                </a:lnTo>
                <a:lnTo>
                  <a:pt x="8" y="312"/>
                </a:lnTo>
                <a:lnTo>
                  <a:pt x="16" y="304"/>
                </a:lnTo>
                <a:lnTo>
                  <a:pt x="16" y="304"/>
                </a:lnTo>
                <a:lnTo>
                  <a:pt x="16" y="296"/>
                </a:lnTo>
                <a:lnTo>
                  <a:pt x="16" y="280"/>
                </a:lnTo>
                <a:lnTo>
                  <a:pt x="16" y="264"/>
                </a:lnTo>
                <a:lnTo>
                  <a:pt x="16" y="256"/>
                </a:lnTo>
                <a:lnTo>
                  <a:pt x="24" y="248"/>
                </a:lnTo>
                <a:lnTo>
                  <a:pt x="24" y="248"/>
                </a:lnTo>
                <a:lnTo>
                  <a:pt x="24" y="216"/>
                </a:lnTo>
                <a:lnTo>
                  <a:pt x="24" y="216"/>
                </a:lnTo>
                <a:lnTo>
                  <a:pt x="16" y="200"/>
                </a:lnTo>
                <a:lnTo>
                  <a:pt x="16" y="200"/>
                </a:lnTo>
                <a:lnTo>
                  <a:pt x="16" y="200"/>
                </a:lnTo>
                <a:lnTo>
                  <a:pt x="16" y="192"/>
                </a:lnTo>
                <a:lnTo>
                  <a:pt x="8" y="192"/>
                </a:lnTo>
                <a:lnTo>
                  <a:pt x="0" y="176"/>
                </a:lnTo>
                <a:lnTo>
                  <a:pt x="0" y="152"/>
                </a:lnTo>
                <a:lnTo>
                  <a:pt x="16" y="128"/>
                </a:lnTo>
                <a:lnTo>
                  <a:pt x="32" y="112"/>
                </a:lnTo>
                <a:lnTo>
                  <a:pt x="40" y="104"/>
                </a:lnTo>
                <a:lnTo>
                  <a:pt x="40" y="96"/>
                </a:lnTo>
                <a:lnTo>
                  <a:pt x="40" y="88"/>
                </a:lnTo>
                <a:lnTo>
                  <a:pt x="48" y="80"/>
                </a:lnTo>
                <a:lnTo>
                  <a:pt x="56" y="56"/>
                </a:lnTo>
                <a:lnTo>
                  <a:pt x="56" y="48"/>
                </a:lnTo>
                <a:lnTo>
                  <a:pt x="56" y="48"/>
                </a:lnTo>
                <a:lnTo>
                  <a:pt x="56" y="48"/>
                </a:lnTo>
                <a:lnTo>
                  <a:pt x="56" y="40"/>
                </a:lnTo>
                <a:lnTo>
                  <a:pt x="56" y="40"/>
                </a:lnTo>
                <a:lnTo>
                  <a:pt x="56" y="40"/>
                </a:lnTo>
                <a:lnTo>
                  <a:pt x="56" y="40"/>
                </a:lnTo>
                <a:lnTo>
                  <a:pt x="56" y="32"/>
                </a:lnTo>
                <a:lnTo>
                  <a:pt x="56" y="24"/>
                </a:lnTo>
                <a:lnTo>
                  <a:pt x="56" y="24"/>
                </a:lnTo>
                <a:lnTo>
                  <a:pt x="64" y="16"/>
                </a:lnTo>
                <a:lnTo>
                  <a:pt x="64" y="8"/>
                </a:lnTo>
                <a:lnTo>
                  <a:pt x="64" y="0"/>
                </a:lnTo>
                <a:lnTo>
                  <a:pt x="64" y="0"/>
                </a:lnTo>
                <a:lnTo>
                  <a:pt x="80" y="1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7" name="Nevada"/>
          <p:cNvSpPr>
            <a:spLocks/>
          </p:cNvSpPr>
          <p:nvPr/>
        </p:nvSpPr>
        <p:spPr bwMode="gray">
          <a:xfrm>
            <a:off x="2219820" y="3277210"/>
            <a:ext cx="665350" cy="938493"/>
          </a:xfrm>
          <a:custGeom>
            <a:avLst/>
            <a:gdLst/>
            <a:ahLst/>
            <a:cxnLst>
              <a:cxn ang="0">
                <a:pos x="0" y="296"/>
              </a:cxn>
              <a:cxn ang="0">
                <a:pos x="0" y="296"/>
              </a:cxn>
              <a:cxn ang="0">
                <a:pos x="80" y="0"/>
              </a:cxn>
              <a:cxn ang="0">
                <a:pos x="80" y="0"/>
              </a:cxn>
              <a:cxn ang="0">
                <a:pos x="160" y="16"/>
              </a:cxn>
              <a:cxn ang="0">
                <a:pos x="248" y="40"/>
              </a:cxn>
              <a:cxn ang="0">
                <a:pos x="288" y="48"/>
              </a:cxn>
              <a:cxn ang="0">
                <a:pos x="512" y="96"/>
              </a:cxn>
              <a:cxn ang="0">
                <a:pos x="512" y="96"/>
              </a:cxn>
              <a:cxn ang="0">
                <a:pos x="416" y="600"/>
              </a:cxn>
              <a:cxn ang="0">
                <a:pos x="400" y="672"/>
              </a:cxn>
              <a:cxn ang="0">
                <a:pos x="400" y="680"/>
              </a:cxn>
              <a:cxn ang="0">
                <a:pos x="392" y="696"/>
              </a:cxn>
              <a:cxn ang="0">
                <a:pos x="384" y="696"/>
              </a:cxn>
              <a:cxn ang="0">
                <a:pos x="376" y="688"/>
              </a:cxn>
              <a:cxn ang="0">
                <a:pos x="376" y="680"/>
              </a:cxn>
              <a:cxn ang="0">
                <a:pos x="360" y="680"/>
              </a:cxn>
              <a:cxn ang="0">
                <a:pos x="360" y="680"/>
              </a:cxn>
              <a:cxn ang="0">
                <a:pos x="360" y="672"/>
              </a:cxn>
              <a:cxn ang="0">
                <a:pos x="352" y="672"/>
              </a:cxn>
              <a:cxn ang="0">
                <a:pos x="352" y="680"/>
              </a:cxn>
              <a:cxn ang="0">
                <a:pos x="344" y="680"/>
              </a:cxn>
              <a:cxn ang="0">
                <a:pos x="344" y="688"/>
              </a:cxn>
              <a:cxn ang="0">
                <a:pos x="344" y="704"/>
              </a:cxn>
              <a:cxn ang="0">
                <a:pos x="344" y="736"/>
              </a:cxn>
              <a:cxn ang="0">
                <a:pos x="336" y="744"/>
              </a:cxn>
              <a:cxn ang="0">
                <a:pos x="336" y="744"/>
              </a:cxn>
              <a:cxn ang="0">
                <a:pos x="336" y="752"/>
              </a:cxn>
              <a:cxn ang="0">
                <a:pos x="336" y="768"/>
              </a:cxn>
              <a:cxn ang="0">
                <a:pos x="336" y="776"/>
              </a:cxn>
              <a:cxn ang="0">
                <a:pos x="336" y="776"/>
              </a:cxn>
              <a:cxn ang="0">
                <a:pos x="328" y="784"/>
              </a:cxn>
              <a:cxn ang="0">
                <a:pos x="328" y="784"/>
              </a:cxn>
              <a:cxn ang="0">
                <a:pos x="0" y="296"/>
              </a:cxn>
            </a:cxnLst>
            <a:rect l="0" t="0" r="r" b="b"/>
            <a:pathLst>
              <a:path w="512" h="784">
                <a:moveTo>
                  <a:pt x="0" y="296"/>
                </a:moveTo>
                <a:lnTo>
                  <a:pt x="0" y="296"/>
                </a:lnTo>
                <a:lnTo>
                  <a:pt x="80" y="0"/>
                </a:lnTo>
                <a:lnTo>
                  <a:pt x="80" y="0"/>
                </a:lnTo>
                <a:lnTo>
                  <a:pt x="160" y="16"/>
                </a:lnTo>
                <a:lnTo>
                  <a:pt x="248" y="40"/>
                </a:lnTo>
                <a:lnTo>
                  <a:pt x="288" y="48"/>
                </a:lnTo>
                <a:lnTo>
                  <a:pt x="512" y="96"/>
                </a:lnTo>
                <a:lnTo>
                  <a:pt x="512" y="96"/>
                </a:lnTo>
                <a:lnTo>
                  <a:pt x="416" y="600"/>
                </a:lnTo>
                <a:lnTo>
                  <a:pt x="400" y="672"/>
                </a:lnTo>
                <a:lnTo>
                  <a:pt x="400" y="680"/>
                </a:lnTo>
                <a:lnTo>
                  <a:pt x="392" y="696"/>
                </a:lnTo>
                <a:lnTo>
                  <a:pt x="384" y="696"/>
                </a:lnTo>
                <a:lnTo>
                  <a:pt x="376" y="688"/>
                </a:lnTo>
                <a:lnTo>
                  <a:pt x="376" y="680"/>
                </a:lnTo>
                <a:lnTo>
                  <a:pt x="360" y="680"/>
                </a:lnTo>
                <a:lnTo>
                  <a:pt x="360" y="680"/>
                </a:lnTo>
                <a:lnTo>
                  <a:pt x="360" y="672"/>
                </a:lnTo>
                <a:lnTo>
                  <a:pt x="352" y="672"/>
                </a:lnTo>
                <a:lnTo>
                  <a:pt x="352" y="680"/>
                </a:lnTo>
                <a:lnTo>
                  <a:pt x="344" y="680"/>
                </a:lnTo>
                <a:lnTo>
                  <a:pt x="344" y="688"/>
                </a:lnTo>
                <a:lnTo>
                  <a:pt x="344" y="704"/>
                </a:lnTo>
                <a:lnTo>
                  <a:pt x="344" y="736"/>
                </a:lnTo>
                <a:lnTo>
                  <a:pt x="336" y="744"/>
                </a:lnTo>
                <a:lnTo>
                  <a:pt x="336" y="744"/>
                </a:lnTo>
                <a:lnTo>
                  <a:pt x="336" y="752"/>
                </a:lnTo>
                <a:lnTo>
                  <a:pt x="336" y="768"/>
                </a:lnTo>
                <a:lnTo>
                  <a:pt x="336" y="776"/>
                </a:lnTo>
                <a:lnTo>
                  <a:pt x="336" y="776"/>
                </a:lnTo>
                <a:lnTo>
                  <a:pt x="328" y="784"/>
                </a:lnTo>
                <a:lnTo>
                  <a:pt x="328" y="784"/>
                </a:lnTo>
                <a:lnTo>
                  <a:pt x="0" y="29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8" name="Utah"/>
          <p:cNvSpPr>
            <a:spLocks/>
          </p:cNvSpPr>
          <p:nvPr/>
        </p:nvSpPr>
        <p:spPr bwMode="gray">
          <a:xfrm>
            <a:off x="2761905" y="3392070"/>
            <a:ext cx="582706" cy="679357"/>
          </a:xfrm>
          <a:custGeom>
            <a:avLst/>
            <a:gdLst/>
            <a:ahLst/>
            <a:cxnLst>
              <a:cxn ang="0">
                <a:pos x="448" y="160"/>
              </a:cxn>
              <a:cxn ang="0">
                <a:pos x="448" y="160"/>
              </a:cxn>
              <a:cxn ang="0">
                <a:pos x="296" y="136"/>
              </a:cxn>
              <a:cxn ang="0">
                <a:pos x="296" y="136"/>
              </a:cxn>
              <a:cxn ang="0">
                <a:pos x="312" y="40"/>
              </a:cxn>
              <a:cxn ang="0">
                <a:pos x="312" y="40"/>
              </a:cxn>
              <a:cxn ang="0">
                <a:pos x="96" y="0"/>
              </a:cxn>
              <a:cxn ang="0">
                <a:pos x="96" y="0"/>
              </a:cxn>
              <a:cxn ang="0">
                <a:pos x="0" y="504"/>
              </a:cxn>
              <a:cxn ang="0">
                <a:pos x="0" y="504"/>
              </a:cxn>
              <a:cxn ang="0">
                <a:pos x="392" y="568"/>
              </a:cxn>
              <a:cxn ang="0">
                <a:pos x="392" y="568"/>
              </a:cxn>
              <a:cxn ang="0">
                <a:pos x="448" y="160"/>
              </a:cxn>
            </a:cxnLst>
            <a:rect l="0" t="0" r="r" b="b"/>
            <a:pathLst>
              <a:path w="448" h="568">
                <a:moveTo>
                  <a:pt x="448" y="160"/>
                </a:moveTo>
                <a:lnTo>
                  <a:pt x="448" y="160"/>
                </a:lnTo>
                <a:lnTo>
                  <a:pt x="296" y="136"/>
                </a:lnTo>
                <a:lnTo>
                  <a:pt x="296" y="136"/>
                </a:lnTo>
                <a:lnTo>
                  <a:pt x="312" y="40"/>
                </a:lnTo>
                <a:lnTo>
                  <a:pt x="312" y="40"/>
                </a:lnTo>
                <a:lnTo>
                  <a:pt x="96" y="0"/>
                </a:lnTo>
                <a:lnTo>
                  <a:pt x="96" y="0"/>
                </a:lnTo>
                <a:lnTo>
                  <a:pt x="0" y="504"/>
                </a:lnTo>
                <a:lnTo>
                  <a:pt x="0" y="504"/>
                </a:lnTo>
                <a:lnTo>
                  <a:pt x="392" y="568"/>
                </a:lnTo>
                <a:lnTo>
                  <a:pt x="392" y="568"/>
                </a:lnTo>
                <a:lnTo>
                  <a:pt x="448" y="16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9" name="Arizona"/>
          <p:cNvSpPr>
            <a:spLocks/>
          </p:cNvSpPr>
          <p:nvPr/>
        </p:nvSpPr>
        <p:spPr bwMode="gray">
          <a:xfrm>
            <a:off x="2563001" y="3995787"/>
            <a:ext cx="708772" cy="754997"/>
          </a:xfrm>
          <a:custGeom>
            <a:avLst/>
            <a:gdLst/>
            <a:ahLst/>
            <a:cxnLst>
              <a:cxn ang="0">
                <a:pos x="32" y="416"/>
              </a:cxn>
              <a:cxn ang="0">
                <a:pos x="32" y="392"/>
              </a:cxn>
              <a:cxn ang="0">
                <a:pos x="24" y="384"/>
              </a:cxn>
              <a:cxn ang="0">
                <a:pos x="24" y="368"/>
              </a:cxn>
              <a:cxn ang="0">
                <a:pos x="24" y="360"/>
              </a:cxn>
              <a:cxn ang="0">
                <a:pos x="24" y="352"/>
              </a:cxn>
              <a:cxn ang="0">
                <a:pos x="48" y="336"/>
              </a:cxn>
              <a:cxn ang="0">
                <a:pos x="48" y="312"/>
              </a:cxn>
              <a:cxn ang="0">
                <a:pos x="48" y="296"/>
              </a:cxn>
              <a:cxn ang="0">
                <a:pos x="88" y="280"/>
              </a:cxn>
              <a:cxn ang="0">
                <a:pos x="88" y="272"/>
              </a:cxn>
              <a:cxn ang="0">
                <a:pos x="88" y="264"/>
              </a:cxn>
              <a:cxn ang="0">
                <a:pos x="80" y="248"/>
              </a:cxn>
              <a:cxn ang="0">
                <a:pos x="80" y="232"/>
              </a:cxn>
              <a:cxn ang="0">
                <a:pos x="64" y="200"/>
              </a:cxn>
              <a:cxn ang="0">
                <a:pos x="64" y="184"/>
              </a:cxn>
              <a:cxn ang="0">
                <a:pos x="72" y="176"/>
              </a:cxn>
              <a:cxn ang="0">
                <a:pos x="72" y="152"/>
              </a:cxn>
              <a:cxn ang="0">
                <a:pos x="72" y="144"/>
              </a:cxn>
              <a:cxn ang="0">
                <a:pos x="80" y="104"/>
              </a:cxn>
              <a:cxn ang="0">
                <a:pos x="80" y="80"/>
              </a:cxn>
              <a:cxn ang="0">
                <a:pos x="88" y="72"/>
              </a:cxn>
              <a:cxn ang="0">
                <a:pos x="96" y="72"/>
              </a:cxn>
              <a:cxn ang="0">
                <a:pos x="112" y="80"/>
              </a:cxn>
              <a:cxn ang="0">
                <a:pos x="120" y="96"/>
              </a:cxn>
              <a:cxn ang="0">
                <a:pos x="136" y="80"/>
              </a:cxn>
              <a:cxn ang="0">
                <a:pos x="152" y="0"/>
              </a:cxn>
              <a:cxn ang="0">
                <a:pos x="544" y="64"/>
              </a:cxn>
              <a:cxn ang="0">
                <a:pos x="464" y="632"/>
              </a:cxn>
              <a:cxn ang="0">
                <a:pos x="296" y="608"/>
              </a:cxn>
              <a:cxn ang="0">
                <a:pos x="0" y="440"/>
              </a:cxn>
              <a:cxn ang="0">
                <a:pos x="16" y="416"/>
              </a:cxn>
              <a:cxn ang="0">
                <a:pos x="24" y="416"/>
              </a:cxn>
            </a:cxnLst>
            <a:rect l="0" t="0" r="r" b="b"/>
            <a:pathLst>
              <a:path w="544" h="632">
                <a:moveTo>
                  <a:pt x="24" y="416"/>
                </a:moveTo>
                <a:lnTo>
                  <a:pt x="32" y="416"/>
                </a:lnTo>
                <a:lnTo>
                  <a:pt x="32" y="392"/>
                </a:lnTo>
                <a:lnTo>
                  <a:pt x="32" y="392"/>
                </a:lnTo>
                <a:lnTo>
                  <a:pt x="32" y="392"/>
                </a:lnTo>
                <a:lnTo>
                  <a:pt x="24" y="384"/>
                </a:lnTo>
                <a:lnTo>
                  <a:pt x="24" y="384"/>
                </a:lnTo>
                <a:lnTo>
                  <a:pt x="24" y="368"/>
                </a:lnTo>
                <a:lnTo>
                  <a:pt x="24" y="368"/>
                </a:lnTo>
                <a:lnTo>
                  <a:pt x="24" y="360"/>
                </a:lnTo>
                <a:lnTo>
                  <a:pt x="24" y="352"/>
                </a:lnTo>
                <a:lnTo>
                  <a:pt x="24" y="352"/>
                </a:lnTo>
                <a:lnTo>
                  <a:pt x="40" y="344"/>
                </a:lnTo>
                <a:lnTo>
                  <a:pt x="48" y="336"/>
                </a:lnTo>
                <a:lnTo>
                  <a:pt x="48" y="320"/>
                </a:lnTo>
                <a:lnTo>
                  <a:pt x="48" y="312"/>
                </a:lnTo>
                <a:lnTo>
                  <a:pt x="48" y="304"/>
                </a:lnTo>
                <a:lnTo>
                  <a:pt x="48" y="296"/>
                </a:lnTo>
                <a:lnTo>
                  <a:pt x="72" y="280"/>
                </a:lnTo>
                <a:lnTo>
                  <a:pt x="88" y="280"/>
                </a:lnTo>
                <a:lnTo>
                  <a:pt x="88" y="280"/>
                </a:lnTo>
                <a:lnTo>
                  <a:pt x="88" y="272"/>
                </a:lnTo>
                <a:lnTo>
                  <a:pt x="88" y="272"/>
                </a:lnTo>
                <a:lnTo>
                  <a:pt x="88" y="264"/>
                </a:lnTo>
                <a:lnTo>
                  <a:pt x="80" y="248"/>
                </a:lnTo>
                <a:lnTo>
                  <a:pt x="80" y="248"/>
                </a:lnTo>
                <a:lnTo>
                  <a:pt x="80" y="232"/>
                </a:lnTo>
                <a:lnTo>
                  <a:pt x="80" y="232"/>
                </a:lnTo>
                <a:lnTo>
                  <a:pt x="64" y="208"/>
                </a:lnTo>
                <a:lnTo>
                  <a:pt x="64" y="200"/>
                </a:lnTo>
                <a:lnTo>
                  <a:pt x="64" y="184"/>
                </a:lnTo>
                <a:lnTo>
                  <a:pt x="64" y="184"/>
                </a:lnTo>
                <a:lnTo>
                  <a:pt x="72" y="176"/>
                </a:lnTo>
                <a:lnTo>
                  <a:pt x="72" y="176"/>
                </a:lnTo>
                <a:lnTo>
                  <a:pt x="72" y="168"/>
                </a:lnTo>
                <a:lnTo>
                  <a:pt x="72" y="152"/>
                </a:lnTo>
                <a:lnTo>
                  <a:pt x="72" y="144"/>
                </a:lnTo>
                <a:lnTo>
                  <a:pt x="72" y="144"/>
                </a:lnTo>
                <a:lnTo>
                  <a:pt x="80" y="136"/>
                </a:lnTo>
                <a:lnTo>
                  <a:pt x="80" y="104"/>
                </a:lnTo>
                <a:lnTo>
                  <a:pt x="80" y="88"/>
                </a:lnTo>
                <a:lnTo>
                  <a:pt x="80" y="80"/>
                </a:lnTo>
                <a:lnTo>
                  <a:pt x="88" y="80"/>
                </a:lnTo>
                <a:lnTo>
                  <a:pt x="88" y="72"/>
                </a:lnTo>
                <a:lnTo>
                  <a:pt x="88" y="72"/>
                </a:lnTo>
                <a:lnTo>
                  <a:pt x="96" y="72"/>
                </a:lnTo>
                <a:lnTo>
                  <a:pt x="96" y="80"/>
                </a:lnTo>
                <a:lnTo>
                  <a:pt x="112" y="80"/>
                </a:lnTo>
                <a:lnTo>
                  <a:pt x="112" y="88"/>
                </a:lnTo>
                <a:lnTo>
                  <a:pt x="120" y="96"/>
                </a:lnTo>
                <a:lnTo>
                  <a:pt x="128" y="96"/>
                </a:lnTo>
                <a:lnTo>
                  <a:pt x="136" y="80"/>
                </a:lnTo>
                <a:lnTo>
                  <a:pt x="136" y="72"/>
                </a:lnTo>
                <a:lnTo>
                  <a:pt x="152" y="0"/>
                </a:lnTo>
                <a:lnTo>
                  <a:pt x="152" y="0"/>
                </a:lnTo>
                <a:lnTo>
                  <a:pt x="544" y="64"/>
                </a:lnTo>
                <a:lnTo>
                  <a:pt x="544" y="64"/>
                </a:lnTo>
                <a:lnTo>
                  <a:pt x="464" y="632"/>
                </a:lnTo>
                <a:lnTo>
                  <a:pt x="464" y="632"/>
                </a:lnTo>
                <a:lnTo>
                  <a:pt x="296" y="608"/>
                </a:lnTo>
                <a:lnTo>
                  <a:pt x="296" y="608"/>
                </a:lnTo>
                <a:lnTo>
                  <a:pt x="0" y="440"/>
                </a:lnTo>
                <a:lnTo>
                  <a:pt x="0" y="440"/>
                </a:lnTo>
                <a:lnTo>
                  <a:pt x="16" y="416"/>
                </a:lnTo>
                <a:lnTo>
                  <a:pt x="16" y="416"/>
                </a:lnTo>
                <a:lnTo>
                  <a:pt x="24" y="4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0" name="Idaho"/>
          <p:cNvSpPr>
            <a:spLocks/>
          </p:cNvSpPr>
          <p:nvPr/>
        </p:nvSpPr>
        <p:spPr bwMode="gray">
          <a:xfrm>
            <a:off x="2593817" y="2507552"/>
            <a:ext cx="626129" cy="928688"/>
          </a:xfrm>
          <a:custGeom>
            <a:avLst/>
            <a:gdLst/>
            <a:ahLst/>
            <a:cxnLst>
              <a:cxn ang="0">
                <a:pos x="208" y="128"/>
              </a:cxn>
              <a:cxn ang="0">
                <a:pos x="216" y="160"/>
              </a:cxn>
              <a:cxn ang="0">
                <a:pos x="216" y="168"/>
              </a:cxn>
              <a:cxn ang="0">
                <a:pos x="208" y="168"/>
              </a:cxn>
              <a:cxn ang="0">
                <a:pos x="224" y="184"/>
              </a:cxn>
              <a:cxn ang="0">
                <a:pos x="224" y="192"/>
              </a:cxn>
              <a:cxn ang="0">
                <a:pos x="248" y="248"/>
              </a:cxn>
              <a:cxn ang="0">
                <a:pos x="256" y="248"/>
              </a:cxn>
              <a:cxn ang="0">
                <a:pos x="264" y="256"/>
              </a:cxn>
              <a:cxn ang="0">
                <a:pos x="272" y="264"/>
              </a:cxn>
              <a:cxn ang="0">
                <a:pos x="288" y="272"/>
              </a:cxn>
              <a:cxn ang="0">
                <a:pos x="280" y="296"/>
              </a:cxn>
              <a:cxn ang="0">
                <a:pos x="272" y="304"/>
              </a:cxn>
              <a:cxn ang="0">
                <a:pos x="272" y="320"/>
              </a:cxn>
              <a:cxn ang="0">
                <a:pos x="272" y="336"/>
              </a:cxn>
              <a:cxn ang="0">
                <a:pos x="264" y="344"/>
              </a:cxn>
              <a:cxn ang="0">
                <a:pos x="256" y="368"/>
              </a:cxn>
              <a:cxn ang="0">
                <a:pos x="256" y="368"/>
              </a:cxn>
              <a:cxn ang="0">
                <a:pos x="264" y="376"/>
              </a:cxn>
              <a:cxn ang="0">
                <a:pos x="280" y="384"/>
              </a:cxn>
              <a:cxn ang="0">
                <a:pos x="296" y="368"/>
              </a:cxn>
              <a:cxn ang="0">
                <a:pos x="304" y="384"/>
              </a:cxn>
              <a:cxn ang="0">
                <a:pos x="304" y="408"/>
              </a:cxn>
              <a:cxn ang="0">
                <a:pos x="320" y="448"/>
              </a:cxn>
              <a:cxn ang="0">
                <a:pos x="320" y="464"/>
              </a:cxn>
              <a:cxn ang="0">
                <a:pos x="336" y="480"/>
              </a:cxn>
              <a:cxn ang="0">
                <a:pos x="344" y="520"/>
              </a:cxn>
              <a:cxn ang="0">
                <a:pos x="360" y="504"/>
              </a:cxn>
              <a:cxn ang="0">
                <a:pos x="376" y="512"/>
              </a:cxn>
              <a:cxn ang="0">
                <a:pos x="392" y="504"/>
              </a:cxn>
              <a:cxn ang="0">
                <a:pos x="400" y="512"/>
              </a:cxn>
              <a:cxn ang="0">
                <a:pos x="424" y="504"/>
              </a:cxn>
              <a:cxn ang="0">
                <a:pos x="440" y="512"/>
              </a:cxn>
              <a:cxn ang="0">
                <a:pos x="456" y="496"/>
              </a:cxn>
              <a:cxn ang="0">
                <a:pos x="464" y="496"/>
              </a:cxn>
              <a:cxn ang="0">
                <a:pos x="480" y="528"/>
              </a:cxn>
              <a:cxn ang="0">
                <a:pos x="224" y="736"/>
              </a:cxn>
              <a:cxn ang="0">
                <a:pos x="0" y="688"/>
              </a:cxn>
              <a:cxn ang="0">
                <a:pos x="40" y="520"/>
              </a:cxn>
              <a:cxn ang="0">
                <a:pos x="56" y="496"/>
              </a:cxn>
              <a:cxn ang="0">
                <a:pos x="56" y="480"/>
              </a:cxn>
              <a:cxn ang="0">
                <a:pos x="56" y="472"/>
              </a:cxn>
              <a:cxn ang="0">
                <a:pos x="40" y="456"/>
              </a:cxn>
              <a:cxn ang="0">
                <a:pos x="72" y="408"/>
              </a:cxn>
              <a:cxn ang="0">
                <a:pos x="80" y="392"/>
              </a:cxn>
              <a:cxn ang="0">
                <a:pos x="120" y="336"/>
              </a:cxn>
              <a:cxn ang="0">
                <a:pos x="112" y="320"/>
              </a:cxn>
              <a:cxn ang="0">
                <a:pos x="96" y="288"/>
              </a:cxn>
              <a:cxn ang="0">
                <a:pos x="96" y="256"/>
              </a:cxn>
              <a:cxn ang="0">
                <a:pos x="152" y="0"/>
              </a:cxn>
              <a:cxn ang="0">
                <a:pos x="216" y="16"/>
              </a:cxn>
            </a:cxnLst>
            <a:rect l="0" t="0" r="r" b="b"/>
            <a:pathLst>
              <a:path w="480" h="776">
                <a:moveTo>
                  <a:pt x="200" y="112"/>
                </a:moveTo>
                <a:lnTo>
                  <a:pt x="200" y="112"/>
                </a:lnTo>
                <a:lnTo>
                  <a:pt x="208" y="128"/>
                </a:lnTo>
                <a:lnTo>
                  <a:pt x="216" y="152"/>
                </a:lnTo>
                <a:lnTo>
                  <a:pt x="216" y="160"/>
                </a:lnTo>
                <a:lnTo>
                  <a:pt x="216" y="160"/>
                </a:lnTo>
                <a:lnTo>
                  <a:pt x="208" y="160"/>
                </a:lnTo>
                <a:lnTo>
                  <a:pt x="208" y="160"/>
                </a:lnTo>
                <a:lnTo>
                  <a:pt x="216" y="168"/>
                </a:lnTo>
                <a:lnTo>
                  <a:pt x="216" y="168"/>
                </a:lnTo>
                <a:lnTo>
                  <a:pt x="208" y="168"/>
                </a:lnTo>
                <a:lnTo>
                  <a:pt x="208" y="168"/>
                </a:lnTo>
                <a:lnTo>
                  <a:pt x="208" y="176"/>
                </a:lnTo>
                <a:lnTo>
                  <a:pt x="208" y="176"/>
                </a:lnTo>
                <a:lnTo>
                  <a:pt x="224" y="184"/>
                </a:lnTo>
                <a:lnTo>
                  <a:pt x="224" y="184"/>
                </a:lnTo>
                <a:lnTo>
                  <a:pt x="224" y="192"/>
                </a:lnTo>
                <a:lnTo>
                  <a:pt x="224" y="192"/>
                </a:lnTo>
                <a:lnTo>
                  <a:pt x="240" y="192"/>
                </a:lnTo>
                <a:lnTo>
                  <a:pt x="248" y="232"/>
                </a:lnTo>
                <a:lnTo>
                  <a:pt x="248" y="248"/>
                </a:lnTo>
                <a:lnTo>
                  <a:pt x="248" y="248"/>
                </a:lnTo>
                <a:lnTo>
                  <a:pt x="256" y="248"/>
                </a:lnTo>
                <a:lnTo>
                  <a:pt x="256" y="248"/>
                </a:lnTo>
                <a:lnTo>
                  <a:pt x="256" y="256"/>
                </a:lnTo>
                <a:lnTo>
                  <a:pt x="256" y="256"/>
                </a:lnTo>
                <a:lnTo>
                  <a:pt x="264" y="256"/>
                </a:lnTo>
                <a:lnTo>
                  <a:pt x="264" y="256"/>
                </a:lnTo>
                <a:lnTo>
                  <a:pt x="272" y="264"/>
                </a:lnTo>
                <a:lnTo>
                  <a:pt x="272" y="264"/>
                </a:lnTo>
                <a:lnTo>
                  <a:pt x="272" y="264"/>
                </a:lnTo>
                <a:lnTo>
                  <a:pt x="288" y="264"/>
                </a:lnTo>
                <a:lnTo>
                  <a:pt x="288" y="272"/>
                </a:lnTo>
                <a:lnTo>
                  <a:pt x="280" y="288"/>
                </a:lnTo>
                <a:lnTo>
                  <a:pt x="280" y="288"/>
                </a:lnTo>
                <a:lnTo>
                  <a:pt x="280" y="296"/>
                </a:lnTo>
                <a:lnTo>
                  <a:pt x="280" y="296"/>
                </a:lnTo>
                <a:lnTo>
                  <a:pt x="272" y="304"/>
                </a:lnTo>
                <a:lnTo>
                  <a:pt x="272" y="304"/>
                </a:lnTo>
                <a:lnTo>
                  <a:pt x="272" y="312"/>
                </a:lnTo>
                <a:lnTo>
                  <a:pt x="272" y="312"/>
                </a:lnTo>
                <a:lnTo>
                  <a:pt x="272" y="320"/>
                </a:lnTo>
                <a:lnTo>
                  <a:pt x="272" y="320"/>
                </a:lnTo>
                <a:lnTo>
                  <a:pt x="264" y="328"/>
                </a:lnTo>
                <a:lnTo>
                  <a:pt x="272" y="336"/>
                </a:lnTo>
                <a:lnTo>
                  <a:pt x="272" y="336"/>
                </a:lnTo>
                <a:lnTo>
                  <a:pt x="264" y="344"/>
                </a:lnTo>
                <a:lnTo>
                  <a:pt x="264" y="344"/>
                </a:lnTo>
                <a:lnTo>
                  <a:pt x="256" y="344"/>
                </a:lnTo>
                <a:lnTo>
                  <a:pt x="256" y="360"/>
                </a:lnTo>
                <a:lnTo>
                  <a:pt x="256" y="368"/>
                </a:lnTo>
                <a:lnTo>
                  <a:pt x="256" y="368"/>
                </a:lnTo>
                <a:lnTo>
                  <a:pt x="256" y="368"/>
                </a:lnTo>
                <a:lnTo>
                  <a:pt x="256" y="368"/>
                </a:lnTo>
                <a:lnTo>
                  <a:pt x="256" y="376"/>
                </a:lnTo>
                <a:lnTo>
                  <a:pt x="256" y="376"/>
                </a:lnTo>
                <a:lnTo>
                  <a:pt x="264" y="376"/>
                </a:lnTo>
                <a:lnTo>
                  <a:pt x="264" y="384"/>
                </a:lnTo>
                <a:lnTo>
                  <a:pt x="264" y="384"/>
                </a:lnTo>
                <a:lnTo>
                  <a:pt x="280" y="384"/>
                </a:lnTo>
                <a:lnTo>
                  <a:pt x="280" y="384"/>
                </a:lnTo>
                <a:lnTo>
                  <a:pt x="296" y="368"/>
                </a:lnTo>
                <a:lnTo>
                  <a:pt x="296" y="368"/>
                </a:lnTo>
                <a:lnTo>
                  <a:pt x="304" y="368"/>
                </a:lnTo>
                <a:lnTo>
                  <a:pt x="304" y="368"/>
                </a:lnTo>
                <a:lnTo>
                  <a:pt x="304" y="384"/>
                </a:lnTo>
                <a:lnTo>
                  <a:pt x="304" y="384"/>
                </a:lnTo>
                <a:lnTo>
                  <a:pt x="304" y="392"/>
                </a:lnTo>
                <a:lnTo>
                  <a:pt x="304" y="408"/>
                </a:lnTo>
                <a:lnTo>
                  <a:pt x="312" y="424"/>
                </a:lnTo>
                <a:lnTo>
                  <a:pt x="320" y="440"/>
                </a:lnTo>
                <a:lnTo>
                  <a:pt x="320" y="448"/>
                </a:lnTo>
                <a:lnTo>
                  <a:pt x="312" y="448"/>
                </a:lnTo>
                <a:lnTo>
                  <a:pt x="312" y="456"/>
                </a:lnTo>
                <a:lnTo>
                  <a:pt x="320" y="464"/>
                </a:lnTo>
                <a:lnTo>
                  <a:pt x="328" y="464"/>
                </a:lnTo>
                <a:lnTo>
                  <a:pt x="336" y="480"/>
                </a:lnTo>
                <a:lnTo>
                  <a:pt x="336" y="480"/>
                </a:lnTo>
                <a:lnTo>
                  <a:pt x="336" y="488"/>
                </a:lnTo>
                <a:lnTo>
                  <a:pt x="344" y="512"/>
                </a:lnTo>
                <a:lnTo>
                  <a:pt x="344" y="520"/>
                </a:lnTo>
                <a:lnTo>
                  <a:pt x="352" y="520"/>
                </a:lnTo>
                <a:lnTo>
                  <a:pt x="352" y="512"/>
                </a:lnTo>
                <a:lnTo>
                  <a:pt x="360" y="504"/>
                </a:lnTo>
                <a:lnTo>
                  <a:pt x="368" y="504"/>
                </a:lnTo>
                <a:lnTo>
                  <a:pt x="368" y="504"/>
                </a:lnTo>
                <a:lnTo>
                  <a:pt x="376" y="512"/>
                </a:lnTo>
                <a:lnTo>
                  <a:pt x="384" y="512"/>
                </a:lnTo>
                <a:lnTo>
                  <a:pt x="392" y="504"/>
                </a:lnTo>
                <a:lnTo>
                  <a:pt x="392" y="504"/>
                </a:lnTo>
                <a:lnTo>
                  <a:pt x="400" y="504"/>
                </a:lnTo>
                <a:lnTo>
                  <a:pt x="400" y="512"/>
                </a:lnTo>
                <a:lnTo>
                  <a:pt x="400" y="512"/>
                </a:lnTo>
                <a:lnTo>
                  <a:pt x="408" y="512"/>
                </a:lnTo>
                <a:lnTo>
                  <a:pt x="424" y="504"/>
                </a:lnTo>
                <a:lnTo>
                  <a:pt x="424" y="504"/>
                </a:lnTo>
                <a:lnTo>
                  <a:pt x="432" y="512"/>
                </a:lnTo>
                <a:lnTo>
                  <a:pt x="432" y="512"/>
                </a:lnTo>
                <a:lnTo>
                  <a:pt x="440" y="512"/>
                </a:lnTo>
                <a:lnTo>
                  <a:pt x="448" y="512"/>
                </a:lnTo>
                <a:lnTo>
                  <a:pt x="448" y="512"/>
                </a:lnTo>
                <a:lnTo>
                  <a:pt x="456" y="496"/>
                </a:lnTo>
                <a:lnTo>
                  <a:pt x="456" y="496"/>
                </a:lnTo>
                <a:lnTo>
                  <a:pt x="464" y="496"/>
                </a:lnTo>
                <a:lnTo>
                  <a:pt x="464" y="496"/>
                </a:lnTo>
                <a:lnTo>
                  <a:pt x="472" y="512"/>
                </a:lnTo>
                <a:lnTo>
                  <a:pt x="480" y="528"/>
                </a:lnTo>
                <a:lnTo>
                  <a:pt x="480" y="528"/>
                </a:lnTo>
                <a:lnTo>
                  <a:pt x="440" y="776"/>
                </a:lnTo>
                <a:lnTo>
                  <a:pt x="440" y="776"/>
                </a:lnTo>
                <a:lnTo>
                  <a:pt x="224" y="736"/>
                </a:lnTo>
                <a:lnTo>
                  <a:pt x="176" y="728"/>
                </a:lnTo>
                <a:lnTo>
                  <a:pt x="72" y="704"/>
                </a:lnTo>
                <a:lnTo>
                  <a:pt x="0" y="688"/>
                </a:lnTo>
                <a:lnTo>
                  <a:pt x="0" y="688"/>
                </a:lnTo>
                <a:lnTo>
                  <a:pt x="40" y="536"/>
                </a:lnTo>
                <a:lnTo>
                  <a:pt x="40" y="520"/>
                </a:lnTo>
                <a:lnTo>
                  <a:pt x="40" y="520"/>
                </a:lnTo>
                <a:lnTo>
                  <a:pt x="56" y="496"/>
                </a:lnTo>
                <a:lnTo>
                  <a:pt x="56" y="496"/>
                </a:lnTo>
                <a:lnTo>
                  <a:pt x="56" y="488"/>
                </a:lnTo>
                <a:lnTo>
                  <a:pt x="56" y="488"/>
                </a:lnTo>
                <a:lnTo>
                  <a:pt x="56" y="480"/>
                </a:lnTo>
                <a:lnTo>
                  <a:pt x="56" y="480"/>
                </a:lnTo>
                <a:lnTo>
                  <a:pt x="56" y="480"/>
                </a:lnTo>
                <a:lnTo>
                  <a:pt x="56" y="472"/>
                </a:lnTo>
                <a:lnTo>
                  <a:pt x="40" y="464"/>
                </a:lnTo>
                <a:lnTo>
                  <a:pt x="40" y="464"/>
                </a:lnTo>
                <a:lnTo>
                  <a:pt x="40" y="456"/>
                </a:lnTo>
                <a:lnTo>
                  <a:pt x="48" y="448"/>
                </a:lnTo>
                <a:lnTo>
                  <a:pt x="48" y="432"/>
                </a:lnTo>
                <a:lnTo>
                  <a:pt x="72" y="408"/>
                </a:lnTo>
                <a:lnTo>
                  <a:pt x="80" y="400"/>
                </a:lnTo>
                <a:lnTo>
                  <a:pt x="80" y="400"/>
                </a:lnTo>
                <a:lnTo>
                  <a:pt x="80" y="392"/>
                </a:lnTo>
                <a:lnTo>
                  <a:pt x="80" y="392"/>
                </a:lnTo>
                <a:lnTo>
                  <a:pt x="120" y="344"/>
                </a:lnTo>
                <a:lnTo>
                  <a:pt x="120" y="336"/>
                </a:lnTo>
                <a:lnTo>
                  <a:pt x="120" y="336"/>
                </a:lnTo>
                <a:lnTo>
                  <a:pt x="120" y="328"/>
                </a:lnTo>
                <a:lnTo>
                  <a:pt x="112" y="320"/>
                </a:lnTo>
                <a:lnTo>
                  <a:pt x="112" y="320"/>
                </a:lnTo>
                <a:lnTo>
                  <a:pt x="96" y="296"/>
                </a:lnTo>
                <a:lnTo>
                  <a:pt x="96" y="288"/>
                </a:lnTo>
                <a:lnTo>
                  <a:pt x="104" y="280"/>
                </a:lnTo>
                <a:lnTo>
                  <a:pt x="104" y="272"/>
                </a:lnTo>
                <a:lnTo>
                  <a:pt x="96" y="256"/>
                </a:lnTo>
                <a:lnTo>
                  <a:pt x="96" y="256"/>
                </a:lnTo>
                <a:lnTo>
                  <a:pt x="104" y="248"/>
                </a:lnTo>
                <a:lnTo>
                  <a:pt x="152" y="0"/>
                </a:lnTo>
                <a:lnTo>
                  <a:pt x="152" y="0"/>
                </a:lnTo>
                <a:lnTo>
                  <a:pt x="216" y="16"/>
                </a:lnTo>
                <a:lnTo>
                  <a:pt x="216" y="16"/>
                </a:lnTo>
                <a:lnTo>
                  <a:pt x="200" y="11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1" name="Wyoming"/>
          <p:cNvSpPr>
            <a:spLocks/>
          </p:cNvSpPr>
          <p:nvPr/>
        </p:nvSpPr>
        <p:spPr bwMode="gray">
          <a:xfrm>
            <a:off x="3147107" y="3075504"/>
            <a:ext cx="728382" cy="556092"/>
          </a:xfrm>
          <a:custGeom>
            <a:avLst/>
            <a:gdLst/>
            <a:ahLst/>
            <a:cxnLst>
              <a:cxn ang="0">
                <a:pos x="144" y="424"/>
              </a:cxn>
              <a:cxn ang="0">
                <a:pos x="32" y="408"/>
              </a:cxn>
              <a:cxn ang="0">
                <a:pos x="0" y="400"/>
              </a:cxn>
              <a:cxn ang="0">
                <a:pos x="0" y="400"/>
              </a:cxn>
              <a:cxn ang="0">
                <a:pos x="16" y="304"/>
              </a:cxn>
              <a:cxn ang="0">
                <a:pos x="56" y="56"/>
              </a:cxn>
              <a:cxn ang="0">
                <a:pos x="64" y="0"/>
              </a:cxn>
              <a:cxn ang="0">
                <a:pos x="64" y="0"/>
              </a:cxn>
              <a:cxn ang="0">
                <a:pos x="144" y="16"/>
              </a:cxn>
              <a:cxn ang="0">
                <a:pos x="344" y="40"/>
              </a:cxn>
              <a:cxn ang="0">
                <a:pos x="560" y="64"/>
              </a:cxn>
              <a:cxn ang="0">
                <a:pos x="560" y="64"/>
              </a:cxn>
              <a:cxn ang="0">
                <a:pos x="544" y="264"/>
              </a:cxn>
              <a:cxn ang="0">
                <a:pos x="520" y="464"/>
              </a:cxn>
              <a:cxn ang="0">
                <a:pos x="520" y="464"/>
              </a:cxn>
              <a:cxn ang="0">
                <a:pos x="480" y="464"/>
              </a:cxn>
              <a:cxn ang="0">
                <a:pos x="344" y="448"/>
              </a:cxn>
              <a:cxn ang="0">
                <a:pos x="160" y="424"/>
              </a:cxn>
              <a:cxn ang="0">
                <a:pos x="144" y="424"/>
              </a:cxn>
            </a:cxnLst>
            <a:rect l="0" t="0" r="r" b="b"/>
            <a:pathLst>
              <a:path w="560" h="464">
                <a:moveTo>
                  <a:pt x="144" y="424"/>
                </a:moveTo>
                <a:lnTo>
                  <a:pt x="32" y="408"/>
                </a:lnTo>
                <a:lnTo>
                  <a:pt x="0" y="400"/>
                </a:lnTo>
                <a:lnTo>
                  <a:pt x="0" y="400"/>
                </a:lnTo>
                <a:lnTo>
                  <a:pt x="16" y="304"/>
                </a:lnTo>
                <a:lnTo>
                  <a:pt x="56" y="56"/>
                </a:lnTo>
                <a:lnTo>
                  <a:pt x="64" y="0"/>
                </a:lnTo>
                <a:lnTo>
                  <a:pt x="64" y="0"/>
                </a:lnTo>
                <a:lnTo>
                  <a:pt x="144" y="16"/>
                </a:lnTo>
                <a:lnTo>
                  <a:pt x="344" y="40"/>
                </a:lnTo>
                <a:lnTo>
                  <a:pt x="560" y="64"/>
                </a:lnTo>
                <a:lnTo>
                  <a:pt x="560" y="64"/>
                </a:lnTo>
                <a:lnTo>
                  <a:pt x="544" y="264"/>
                </a:lnTo>
                <a:lnTo>
                  <a:pt x="520" y="464"/>
                </a:lnTo>
                <a:lnTo>
                  <a:pt x="520" y="464"/>
                </a:lnTo>
                <a:lnTo>
                  <a:pt x="480" y="464"/>
                </a:lnTo>
                <a:lnTo>
                  <a:pt x="344" y="448"/>
                </a:lnTo>
                <a:lnTo>
                  <a:pt x="160" y="424"/>
                </a:lnTo>
                <a:lnTo>
                  <a:pt x="144" y="42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2" name="New Mexico"/>
          <p:cNvSpPr>
            <a:spLocks/>
          </p:cNvSpPr>
          <p:nvPr/>
        </p:nvSpPr>
        <p:spPr bwMode="gray">
          <a:xfrm>
            <a:off x="3166717" y="4071427"/>
            <a:ext cx="729784" cy="698967"/>
          </a:xfrm>
          <a:custGeom>
            <a:avLst/>
            <a:gdLst/>
            <a:ahLst/>
            <a:cxnLst>
              <a:cxn ang="0">
                <a:pos x="80" y="536"/>
              </a:cxn>
              <a:cxn ang="0">
                <a:pos x="80" y="536"/>
              </a:cxn>
              <a:cxn ang="0">
                <a:pos x="216" y="552"/>
              </a:cxn>
              <a:cxn ang="0">
                <a:pos x="216" y="552"/>
              </a:cxn>
              <a:cxn ang="0">
                <a:pos x="216" y="544"/>
              </a:cxn>
              <a:cxn ang="0">
                <a:pos x="216" y="544"/>
              </a:cxn>
              <a:cxn ang="0">
                <a:pos x="216" y="528"/>
              </a:cxn>
              <a:cxn ang="0">
                <a:pos x="216" y="528"/>
              </a:cxn>
              <a:cxn ang="0">
                <a:pos x="520" y="560"/>
              </a:cxn>
              <a:cxn ang="0">
                <a:pos x="520" y="560"/>
              </a:cxn>
              <a:cxn ang="0">
                <a:pos x="552" y="96"/>
              </a:cxn>
              <a:cxn ang="0">
                <a:pos x="560" y="48"/>
              </a:cxn>
              <a:cxn ang="0">
                <a:pos x="560" y="48"/>
              </a:cxn>
              <a:cxn ang="0">
                <a:pos x="512" y="48"/>
              </a:cxn>
              <a:cxn ang="0">
                <a:pos x="328" y="32"/>
              </a:cxn>
              <a:cxn ang="0">
                <a:pos x="128" y="8"/>
              </a:cxn>
              <a:cxn ang="0">
                <a:pos x="80" y="0"/>
              </a:cxn>
              <a:cxn ang="0">
                <a:pos x="80" y="0"/>
              </a:cxn>
              <a:cxn ang="0">
                <a:pos x="0" y="568"/>
              </a:cxn>
              <a:cxn ang="0">
                <a:pos x="0" y="568"/>
              </a:cxn>
              <a:cxn ang="0">
                <a:pos x="72" y="584"/>
              </a:cxn>
              <a:cxn ang="0">
                <a:pos x="72" y="584"/>
              </a:cxn>
              <a:cxn ang="0">
                <a:pos x="80" y="536"/>
              </a:cxn>
            </a:cxnLst>
            <a:rect l="0" t="0" r="r" b="b"/>
            <a:pathLst>
              <a:path w="560" h="584">
                <a:moveTo>
                  <a:pt x="80" y="536"/>
                </a:moveTo>
                <a:lnTo>
                  <a:pt x="80" y="536"/>
                </a:lnTo>
                <a:lnTo>
                  <a:pt x="216" y="552"/>
                </a:lnTo>
                <a:lnTo>
                  <a:pt x="216" y="552"/>
                </a:lnTo>
                <a:lnTo>
                  <a:pt x="216" y="544"/>
                </a:lnTo>
                <a:lnTo>
                  <a:pt x="216" y="544"/>
                </a:lnTo>
                <a:lnTo>
                  <a:pt x="216" y="528"/>
                </a:lnTo>
                <a:lnTo>
                  <a:pt x="216" y="528"/>
                </a:lnTo>
                <a:lnTo>
                  <a:pt x="520" y="560"/>
                </a:lnTo>
                <a:lnTo>
                  <a:pt x="520" y="560"/>
                </a:lnTo>
                <a:lnTo>
                  <a:pt x="552" y="96"/>
                </a:lnTo>
                <a:lnTo>
                  <a:pt x="560" y="48"/>
                </a:lnTo>
                <a:lnTo>
                  <a:pt x="560" y="48"/>
                </a:lnTo>
                <a:lnTo>
                  <a:pt x="512" y="48"/>
                </a:lnTo>
                <a:lnTo>
                  <a:pt x="328" y="32"/>
                </a:lnTo>
                <a:lnTo>
                  <a:pt x="128" y="8"/>
                </a:lnTo>
                <a:lnTo>
                  <a:pt x="80" y="0"/>
                </a:lnTo>
                <a:lnTo>
                  <a:pt x="80" y="0"/>
                </a:lnTo>
                <a:lnTo>
                  <a:pt x="0" y="568"/>
                </a:lnTo>
                <a:lnTo>
                  <a:pt x="0" y="568"/>
                </a:lnTo>
                <a:lnTo>
                  <a:pt x="72" y="584"/>
                </a:lnTo>
                <a:lnTo>
                  <a:pt x="72" y="584"/>
                </a:lnTo>
                <a:lnTo>
                  <a:pt x="80" y="53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3" name="Montana"/>
          <p:cNvSpPr>
            <a:spLocks/>
          </p:cNvSpPr>
          <p:nvPr/>
        </p:nvSpPr>
        <p:spPr bwMode="gray">
          <a:xfrm>
            <a:off x="2855754" y="2536614"/>
            <a:ext cx="1061757" cy="621926"/>
          </a:xfrm>
          <a:custGeom>
            <a:avLst/>
            <a:gdLst/>
            <a:ahLst/>
            <a:cxnLst>
              <a:cxn ang="0">
                <a:pos x="568" y="496"/>
              </a:cxn>
              <a:cxn ang="0">
                <a:pos x="784" y="520"/>
              </a:cxn>
              <a:cxn ang="0">
                <a:pos x="816" y="112"/>
              </a:cxn>
              <a:cxn ang="0">
                <a:pos x="328" y="56"/>
              </a:cxn>
              <a:cxn ang="0">
                <a:pos x="16" y="0"/>
              </a:cxn>
              <a:cxn ang="0">
                <a:pos x="0" y="96"/>
              </a:cxn>
              <a:cxn ang="0">
                <a:pos x="8" y="112"/>
              </a:cxn>
              <a:cxn ang="0">
                <a:pos x="16" y="144"/>
              </a:cxn>
              <a:cxn ang="0">
                <a:pos x="8" y="144"/>
              </a:cxn>
              <a:cxn ang="0">
                <a:pos x="16" y="152"/>
              </a:cxn>
              <a:cxn ang="0">
                <a:pos x="8" y="152"/>
              </a:cxn>
              <a:cxn ang="0">
                <a:pos x="8" y="160"/>
              </a:cxn>
              <a:cxn ang="0">
                <a:pos x="24" y="168"/>
              </a:cxn>
              <a:cxn ang="0">
                <a:pos x="24" y="176"/>
              </a:cxn>
              <a:cxn ang="0">
                <a:pos x="40" y="176"/>
              </a:cxn>
              <a:cxn ang="0">
                <a:pos x="48" y="232"/>
              </a:cxn>
              <a:cxn ang="0">
                <a:pos x="56" y="232"/>
              </a:cxn>
              <a:cxn ang="0">
                <a:pos x="56" y="240"/>
              </a:cxn>
              <a:cxn ang="0">
                <a:pos x="64" y="240"/>
              </a:cxn>
              <a:cxn ang="0">
                <a:pos x="72" y="248"/>
              </a:cxn>
              <a:cxn ang="0">
                <a:pos x="72" y="248"/>
              </a:cxn>
              <a:cxn ang="0">
                <a:pos x="88" y="256"/>
              </a:cxn>
              <a:cxn ang="0">
                <a:pos x="80" y="272"/>
              </a:cxn>
              <a:cxn ang="0">
                <a:pos x="80" y="280"/>
              </a:cxn>
              <a:cxn ang="0">
                <a:pos x="72" y="288"/>
              </a:cxn>
              <a:cxn ang="0">
                <a:pos x="72" y="296"/>
              </a:cxn>
              <a:cxn ang="0">
                <a:pos x="72" y="304"/>
              </a:cxn>
              <a:cxn ang="0">
                <a:pos x="72" y="320"/>
              </a:cxn>
              <a:cxn ang="0">
                <a:pos x="64" y="328"/>
              </a:cxn>
              <a:cxn ang="0">
                <a:pos x="56" y="328"/>
              </a:cxn>
              <a:cxn ang="0">
                <a:pos x="56" y="352"/>
              </a:cxn>
              <a:cxn ang="0">
                <a:pos x="56" y="352"/>
              </a:cxn>
              <a:cxn ang="0">
                <a:pos x="56" y="360"/>
              </a:cxn>
              <a:cxn ang="0">
                <a:pos x="64" y="360"/>
              </a:cxn>
              <a:cxn ang="0">
                <a:pos x="64" y="368"/>
              </a:cxn>
              <a:cxn ang="0">
                <a:pos x="80" y="368"/>
              </a:cxn>
              <a:cxn ang="0">
                <a:pos x="96" y="352"/>
              </a:cxn>
              <a:cxn ang="0">
                <a:pos x="104" y="352"/>
              </a:cxn>
              <a:cxn ang="0">
                <a:pos x="104" y="368"/>
              </a:cxn>
              <a:cxn ang="0">
                <a:pos x="104" y="392"/>
              </a:cxn>
              <a:cxn ang="0">
                <a:pos x="120" y="424"/>
              </a:cxn>
              <a:cxn ang="0">
                <a:pos x="112" y="432"/>
              </a:cxn>
              <a:cxn ang="0">
                <a:pos x="120" y="448"/>
              </a:cxn>
              <a:cxn ang="0">
                <a:pos x="136" y="464"/>
              </a:cxn>
              <a:cxn ang="0">
                <a:pos x="136" y="472"/>
              </a:cxn>
              <a:cxn ang="0">
                <a:pos x="144" y="504"/>
              </a:cxn>
              <a:cxn ang="0">
                <a:pos x="152" y="496"/>
              </a:cxn>
              <a:cxn ang="0">
                <a:pos x="168" y="488"/>
              </a:cxn>
              <a:cxn ang="0">
                <a:pos x="176" y="496"/>
              </a:cxn>
              <a:cxn ang="0">
                <a:pos x="192" y="488"/>
              </a:cxn>
              <a:cxn ang="0">
                <a:pos x="200" y="488"/>
              </a:cxn>
              <a:cxn ang="0">
                <a:pos x="200" y="496"/>
              </a:cxn>
              <a:cxn ang="0">
                <a:pos x="224" y="488"/>
              </a:cxn>
              <a:cxn ang="0">
                <a:pos x="232" y="496"/>
              </a:cxn>
              <a:cxn ang="0">
                <a:pos x="240" y="496"/>
              </a:cxn>
              <a:cxn ang="0">
                <a:pos x="248" y="496"/>
              </a:cxn>
              <a:cxn ang="0">
                <a:pos x="256" y="480"/>
              </a:cxn>
              <a:cxn ang="0">
                <a:pos x="264" y="480"/>
              </a:cxn>
              <a:cxn ang="0">
                <a:pos x="280" y="512"/>
              </a:cxn>
              <a:cxn ang="0">
                <a:pos x="288" y="456"/>
              </a:cxn>
              <a:cxn ang="0">
                <a:pos x="368" y="472"/>
              </a:cxn>
            </a:cxnLst>
            <a:rect l="0" t="0" r="r" b="b"/>
            <a:pathLst>
              <a:path w="816" h="520">
                <a:moveTo>
                  <a:pt x="368" y="472"/>
                </a:moveTo>
                <a:lnTo>
                  <a:pt x="568" y="496"/>
                </a:lnTo>
                <a:lnTo>
                  <a:pt x="784" y="520"/>
                </a:lnTo>
                <a:lnTo>
                  <a:pt x="784" y="520"/>
                </a:lnTo>
                <a:lnTo>
                  <a:pt x="816" y="112"/>
                </a:lnTo>
                <a:lnTo>
                  <a:pt x="816" y="112"/>
                </a:lnTo>
                <a:lnTo>
                  <a:pt x="696" y="112"/>
                </a:lnTo>
                <a:lnTo>
                  <a:pt x="328" y="56"/>
                </a:lnTo>
                <a:lnTo>
                  <a:pt x="88" y="16"/>
                </a:lnTo>
                <a:lnTo>
                  <a:pt x="16" y="0"/>
                </a:lnTo>
                <a:lnTo>
                  <a:pt x="16" y="0"/>
                </a:lnTo>
                <a:lnTo>
                  <a:pt x="0" y="96"/>
                </a:lnTo>
                <a:lnTo>
                  <a:pt x="0" y="96"/>
                </a:lnTo>
                <a:lnTo>
                  <a:pt x="8" y="112"/>
                </a:lnTo>
                <a:lnTo>
                  <a:pt x="16" y="136"/>
                </a:lnTo>
                <a:lnTo>
                  <a:pt x="16" y="144"/>
                </a:lnTo>
                <a:lnTo>
                  <a:pt x="16" y="144"/>
                </a:lnTo>
                <a:lnTo>
                  <a:pt x="8" y="144"/>
                </a:lnTo>
                <a:lnTo>
                  <a:pt x="8" y="144"/>
                </a:lnTo>
                <a:lnTo>
                  <a:pt x="16" y="152"/>
                </a:lnTo>
                <a:lnTo>
                  <a:pt x="16" y="152"/>
                </a:lnTo>
                <a:lnTo>
                  <a:pt x="8" y="152"/>
                </a:lnTo>
                <a:lnTo>
                  <a:pt x="8" y="152"/>
                </a:lnTo>
                <a:lnTo>
                  <a:pt x="8" y="160"/>
                </a:lnTo>
                <a:lnTo>
                  <a:pt x="8" y="160"/>
                </a:lnTo>
                <a:lnTo>
                  <a:pt x="24" y="168"/>
                </a:lnTo>
                <a:lnTo>
                  <a:pt x="24" y="168"/>
                </a:lnTo>
                <a:lnTo>
                  <a:pt x="24" y="176"/>
                </a:lnTo>
                <a:lnTo>
                  <a:pt x="24" y="176"/>
                </a:lnTo>
                <a:lnTo>
                  <a:pt x="40" y="176"/>
                </a:lnTo>
                <a:lnTo>
                  <a:pt x="48" y="216"/>
                </a:lnTo>
                <a:lnTo>
                  <a:pt x="48" y="232"/>
                </a:lnTo>
                <a:lnTo>
                  <a:pt x="48" y="232"/>
                </a:lnTo>
                <a:lnTo>
                  <a:pt x="56" y="232"/>
                </a:lnTo>
                <a:lnTo>
                  <a:pt x="56" y="232"/>
                </a:lnTo>
                <a:lnTo>
                  <a:pt x="56" y="240"/>
                </a:lnTo>
                <a:lnTo>
                  <a:pt x="56" y="240"/>
                </a:lnTo>
                <a:lnTo>
                  <a:pt x="64" y="240"/>
                </a:lnTo>
                <a:lnTo>
                  <a:pt x="64" y="240"/>
                </a:lnTo>
                <a:lnTo>
                  <a:pt x="72" y="248"/>
                </a:lnTo>
                <a:lnTo>
                  <a:pt x="72" y="248"/>
                </a:lnTo>
                <a:lnTo>
                  <a:pt x="72" y="248"/>
                </a:lnTo>
                <a:lnTo>
                  <a:pt x="88" y="248"/>
                </a:lnTo>
                <a:lnTo>
                  <a:pt x="88" y="256"/>
                </a:lnTo>
                <a:lnTo>
                  <a:pt x="80" y="272"/>
                </a:lnTo>
                <a:lnTo>
                  <a:pt x="80" y="272"/>
                </a:lnTo>
                <a:lnTo>
                  <a:pt x="80" y="280"/>
                </a:lnTo>
                <a:lnTo>
                  <a:pt x="80" y="280"/>
                </a:lnTo>
                <a:lnTo>
                  <a:pt x="72" y="288"/>
                </a:lnTo>
                <a:lnTo>
                  <a:pt x="72" y="288"/>
                </a:lnTo>
                <a:lnTo>
                  <a:pt x="72" y="296"/>
                </a:lnTo>
                <a:lnTo>
                  <a:pt x="72" y="296"/>
                </a:lnTo>
                <a:lnTo>
                  <a:pt x="72" y="304"/>
                </a:lnTo>
                <a:lnTo>
                  <a:pt x="72" y="304"/>
                </a:lnTo>
                <a:lnTo>
                  <a:pt x="64" y="312"/>
                </a:lnTo>
                <a:lnTo>
                  <a:pt x="72" y="320"/>
                </a:lnTo>
                <a:lnTo>
                  <a:pt x="72" y="320"/>
                </a:lnTo>
                <a:lnTo>
                  <a:pt x="64" y="328"/>
                </a:lnTo>
                <a:lnTo>
                  <a:pt x="64" y="328"/>
                </a:lnTo>
                <a:lnTo>
                  <a:pt x="56" y="328"/>
                </a:lnTo>
                <a:lnTo>
                  <a:pt x="56" y="344"/>
                </a:lnTo>
                <a:lnTo>
                  <a:pt x="56" y="352"/>
                </a:lnTo>
                <a:lnTo>
                  <a:pt x="56" y="352"/>
                </a:lnTo>
                <a:lnTo>
                  <a:pt x="56" y="352"/>
                </a:lnTo>
                <a:lnTo>
                  <a:pt x="56" y="352"/>
                </a:lnTo>
                <a:lnTo>
                  <a:pt x="56" y="360"/>
                </a:lnTo>
                <a:lnTo>
                  <a:pt x="56" y="360"/>
                </a:lnTo>
                <a:lnTo>
                  <a:pt x="64" y="360"/>
                </a:lnTo>
                <a:lnTo>
                  <a:pt x="64" y="368"/>
                </a:lnTo>
                <a:lnTo>
                  <a:pt x="64" y="368"/>
                </a:lnTo>
                <a:lnTo>
                  <a:pt x="80" y="368"/>
                </a:lnTo>
                <a:lnTo>
                  <a:pt x="80" y="368"/>
                </a:lnTo>
                <a:lnTo>
                  <a:pt x="96" y="352"/>
                </a:lnTo>
                <a:lnTo>
                  <a:pt x="96" y="352"/>
                </a:lnTo>
                <a:lnTo>
                  <a:pt x="104" y="352"/>
                </a:lnTo>
                <a:lnTo>
                  <a:pt x="104" y="352"/>
                </a:lnTo>
                <a:lnTo>
                  <a:pt x="104" y="368"/>
                </a:lnTo>
                <a:lnTo>
                  <a:pt x="104" y="368"/>
                </a:lnTo>
                <a:lnTo>
                  <a:pt x="104" y="376"/>
                </a:lnTo>
                <a:lnTo>
                  <a:pt x="104" y="392"/>
                </a:lnTo>
                <a:lnTo>
                  <a:pt x="112" y="408"/>
                </a:lnTo>
                <a:lnTo>
                  <a:pt x="120" y="424"/>
                </a:lnTo>
                <a:lnTo>
                  <a:pt x="120" y="432"/>
                </a:lnTo>
                <a:lnTo>
                  <a:pt x="112" y="432"/>
                </a:lnTo>
                <a:lnTo>
                  <a:pt x="112" y="440"/>
                </a:lnTo>
                <a:lnTo>
                  <a:pt x="120" y="448"/>
                </a:lnTo>
                <a:lnTo>
                  <a:pt x="128" y="448"/>
                </a:lnTo>
                <a:lnTo>
                  <a:pt x="136" y="464"/>
                </a:lnTo>
                <a:lnTo>
                  <a:pt x="136" y="464"/>
                </a:lnTo>
                <a:lnTo>
                  <a:pt x="136" y="472"/>
                </a:lnTo>
                <a:lnTo>
                  <a:pt x="144" y="496"/>
                </a:lnTo>
                <a:lnTo>
                  <a:pt x="144" y="504"/>
                </a:lnTo>
                <a:lnTo>
                  <a:pt x="152" y="504"/>
                </a:lnTo>
                <a:lnTo>
                  <a:pt x="152" y="496"/>
                </a:lnTo>
                <a:lnTo>
                  <a:pt x="160" y="488"/>
                </a:lnTo>
                <a:lnTo>
                  <a:pt x="168" y="488"/>
                </a:lnTo>
                <a:lnTo>
                  <a:pt x="168" y="488"/>
                </a:lnTo>
                <a:lnTo>
                  <a:pt x="176" y="496"/>
                </a:lnTo>
                <a:lnTo>
                  <a:pt x="184" y="496"/>
                </a:lnTo>
                <a:lnTo>
                  <a:pt x="192" y="488"/>
                </a:lnTo>
                <a:lnTo>
                  <a:pt x="192" y="488"/>
                </a:lnTo>
                <a:lnTo>
                  <a:pt x="200" y="488"/>
                </a:lnTo>
                <a:lnTo>
                  <a:pt x="200" y="496"/>
                </a:lnTo>
                <a:lnTo>
                  <a:pt x="200" y="496"/>
                </a:lnTo>
                <a:lnTo>
                  <a:pt x="208" y="496"/>
                </a:lnTo>
                <a:lnTo>
                  <a:pt x="224" y="488"/>
                </a:lnTo>
                <a:lnTo>
                  <a:pt x="224" y="488"/>
                </a:lnTo>
                <a:lnTo>
                  <a:pt x="232" y="496"/>
                </a:lnTo>
                <a:lnTo>
                  <a:pt x="232" y="496"/>
                </a:lnTo>
                <a:lnTo>
                  <a:pt x="240" y="496"/>
                </a:lnTo>
                <a:lnTo>
                  <a:pt x="248" y="496"/>
                </a:lnTo>
                <a:lnTo>
                  <a:pt x="248" y="496"/>
                </a:lnTo>
                <a:lnTo>
                  <a:pt x="256" y="480"/>
                </a:lnTo>
                <a:lnTo>
                  <a:pt x="256" y="480"/>
                </a:lnTo>
                <a:lnTo>
                  <a:pt x="264" y="480"/>
                </a:lnTo>
                <a:lnTo>
                  <a:pt x="264" y="480"/>
                </a:lnTo>
                <a:lnTo>
                  <a:pt x="272" y="496"/>
                </a:lnTo>
                <a:lnTo>
                  <a:pt x="280" y="512"/>
                </a:lnTo>
                <a:lnTo>
                  <a:pt x="280" y="512"/>
                </a:lnTo>
                <a:lnTo>
                  <a:pt x="288" y="456"/>
                </a:lnTo>
                <a:lnTo>
                  <a:pt x="288" y="456"/>
                </a:lnTo>
                <a:lnTo>
                  <a:pt x="368" y="47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4" name="Colorado"/>
          <p:cNvSpPr>
            <a:spLocks/>
          </p:cNvSpPr>
          <p:nvPr/>
        </p:nvSpPr>
        <p:spPr bwMode="gray">
          <a:xfrm>
            <a:off x="3271773" y="3583970"/>
            <a:ext cx="760600" cy="554691"/>
          </a:xfrm>
          <a:custGeom>
            <a:avLst/>
            <a:gdLst/>
            <a:ahLst/>
            <a:cxnLst>
              <a:cxn ang="0">
                <a:pos x="432" y="456"/>
              </a:cxn>
              <a:cxn ang="0">
                <a:pos x="248" y="440"/>
              </a:cxn>
              <a:cxn ang="0">
                <a:pos x="48" y="416"/>
              </a:cxn>
              <a:cxn ang="0">
                <a:pos x="0" y="408"/>
              </a:cxn>
              <a:cxn ang="0">
                <a:pos x="0" y="408"/>
              </a:cxn>
              <a:cxn ang="0">
                <a:pos x="56" y="0"/>
              </a:cxn>
              <a:cxn ang="0">
                <a:pos x="56" y="0"/>
              </a:cxn>
              <a:cxn ang="0">
                <a:pos x="248" y="24"/>
              </a:cxn>
              <a:cxn ang="0">
                <a:pos x="384" y="40"/>
              </a:cxn>
              <a:cxn ang="0">
                <a:pos x="424" y="40"/>
              </a:cxn>
              <a:cxn ang="0">
                <a:pos x="424" y="40"/>
              </a:cxn>
              <a:cxn ang="0">
                <a:pos x="584" y="56"/>
              </a:cxn>
              <a:cxn ang="0">
                <a:pos x="584" y="56"/>
              </a:cxn>
              <a:cxn ang="0">
                <a:pos x="576" y="152"/>
              </a:cxn>
              <a:cxn ang="0">
                <a:pos x="552" y="464"/>
              </a:cxn>
              <a:cxn ang="0">
                <a:pos x="552" y="464"/>
              </a:cxn>
              <a:cxn ang="0">
                <a:pos x="480" y="456"/>
              </a:cxn>
              <a:cxn ang="0">
                <a:pos x="432" y="456"/>
              </a:cxn>
            </a:cxnLst>
            <a:rect l="0" t="0" r="r" b="b"/>
            <a:pathLst>
              <a:path w="584" h="464">
                <a:moveTo>
                  <a:pt x="432" y="456"/>
                </a:moveTo>
                <a:lnTo>
                  <a:pt x="248" y="440"/>
                </a:lnTo>
                <a:lnTo>
                  <a:pt x="48" y="416"/>
                </a:lnTo>
                <a:lnTo>
                  <a:pt x="0" y="408"/>
                </a:lnTo>
                <a:lnTo>
                  <a:pt x="0" y="408"/>
                </a:lnTo>
                <a:lnTo>
                  <a:pt x="56" y="0"/>
                </a:lnTo>
                <a:lnTo>
                  <a:pt x="56" y="0"/>
                </a:lnTo>
                <a:lnTo>
                  <a:pt x="248" y="24"/>
                </a:lnTo>
                <a:lnTo>
                  <a:pt x="384" y="40"/>
                </a:lnTo>
                <a:lnTo>
                  <a:pt x="424" y="40"/>
                </a:lnTo>
                <a:lnTo>
                  <a:pt x="424" y="40"/>
                </a:lnTo>
                <a:lnTo>
                  <a:pt x="584" y="56"/>
                </a:lnTo>
                <a:lnTo>
                  <a:pt x="584" y="56"/>
                </a:lnTo>
                <a:lnTo>
                  <a:pt x="576" y="152"/>
                </a:lnTo>
                <a:lnTo>
                  <a:pt x="552" y="464"/>
                </a:lnTo>
                <a:lnTo>
                  <a:pt x="552" y="464"/>
                </a:lnTo>
                <a:lnTo>
                  <a:pt x="480" y="456"/>
                </a:lnTo>
                <a:lnTo>
                  <a:pt x="432" y="45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5" name="North Dakota"/>
          <p:cNvSpPr>
            <a:spLocks/>
          </p:cNvSpPr>
          <p:nvPr/>
        </p:nvSpPr>
        <p:spPr bwMode="gray">
          <a:xfrm>
            <a:off x="3886696" y="2669684"/>
            <a:ext cx="687761" cy="403412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0" y="304"/>
              </a:cxn>
              <a:cxn ang="0">
                <a:pos x="0" y="288"/>
              </a:cxn>
              <a:cxn ang="0">
                <a:pos x="16" y="96"/>
              </a:cxn>
              <a:cxn ang="0">
                <a:pos x="24" y="0"/>
              </a:cxn>
              <a:cxn ang="0">
                <a:pos x="24" y="8"/>
              </a:cxn>
              <a:cxn ang="0">
                <a:pos x="32" y="8"/>
              </a:cxn>
              <a:cxn ang="0">
                <a:pos x="280" y="16"/>
              </a:cxn>
              <a:cxn ang="0">
                <a:pos x="441" y="24"/>
              </a:cxn>
              <a:cxn ang="0">
                <a:pos x="473" y="24"/>
              </a:cxn>
              <a:cxn ang="0">
                <a:pos x="481" y="24"/>
              </a:cxn>
              <a:cxn ang="0">
                <a:pos x="481" y="24"/>
              </a:cxn>
              <a:cxn ang="0">
                <a:pos x="489" y="56"/>
              </a:cxn>
              <a:cxn ang="0">
                <a:pos x="489" y="56"/>
              </a:cxn>
              <a:cxn ang="0">
                <a:pos x="489" y="72"/>
              </a:cxn>
              <a:cxn ang="0">
                <a:pos x="489" y="112"/>
              </a:cxn>
              <a:cxn ang="0">
                <a:pos x="489" y="136"/>
              </a:cxn>
              <a:cxn ang="0">
                <a:pos x="497" y="144"/>
              </a:cxn>
              <a:cxn ang="0">
                <a:pos x="497" y="144"/>
              </a:cxn>
              <a:cxn ang="0">
                <a:pos x="505" y="152"/>
              </a:cxn>
              <a:cxn ang="0">
                <a:pos x="505" y="184"/>
              </a:cxn>
              <a:cxn ang="0">
                <a:pos x="505" y="200"/>
              </a:cxn>
              <a:cxn ang="0">
                <a:pos x="505" y="216"/>
              </a:cxn>
              <a:cxn ang="0">
                <a:pos x="505" y="224"/>
              </a:cxn>
              <a:cxn ang="0">
                <a:pos x="505" y="224"/>
              </a:cxn>
              <a:cxn ang="0">
                <a:pos x="513" y="240"/>
              </a:cxn>
              <a:cxn ang="0">
                <a:pos x="513" y="240"/>
              </a:cxn>
              <a:cxn ang="0">
                <a:pos x="513" y="256"/>
              </a:cxn>
              <a:cxn ang="0">
                <a:pos x="513" y="280"/>
              </a:cxn>
              <a:cxn ang="0">
                <a:pos x="513" y="280"/>
              </a:cxn>
              <a:cxn ang="0">
                <a:pos x="521" y="288"/>
              </a:cxn>
              <a:cxn ang="0">
                <a:pos x="529" y="304"/>
              </a:cxn>
              <a:cxn ang="0">
                <a:pos x="529" y="304"/>
              </a:cxn>
              <a:cxn ang="0">
                <a:pos x="529" y="328"/>
              </a:cxn>
              <a:cxn ang="0">
                <a:pos x="529" y="336"/>
              </a:cxn>
              <a:cxn ang="0">
                <a:pos x="505" y="336"/>
              </a:cxn>
              <a:cxn ang="0">
                <a:pos x="296" y="328"/>
              </a:cxn>
              <a:cxn ang="0">
                <a:pos x="16" y="312"/>
              </a:cxn>
              <a:cxn ang="0">
                <a:pos x="0" y="312"/>
              </a:cxn>
            </a:cxnLst>
            <a:rect l="0" t="0" r="r" b="b"/>
            <a:pathLst>
              <a:path w="529" h="336">
                <a:moveTo>
                  <a:pt x="0" y="312"/>
                </a:moveTo>
                <a:lnTo>
                  <a:pt x="0" y="304"/>
                </a:lnTo>
                <a:lnTo>
                  <a:pt x="0" y="288"/>
                </a:lnTo>
                <a:lnTo>
                  <a:pt x="16" y="96"/>
                </a:lnTo>
                <a:lnTo>
                  <a:pt x="24" y="0"/>
                </a:lnTo>
                <a:lnTo>
                  <a:pt x="24" y="8"/>
                </a:lnTo>
                <a:lnTo>
                  <a:pt x="32" y="8"/>
                </a:lnTo>
                <a:lnTo>
                  <a:pt x="280" y="16"/>
                </a:lnTo>
                <a:lnTo>
                  <a:pt x="441" y="24"/>
                </a:lnTo>
                <a:lnTo>
                  <a:pt x="473" y="24"/>
                </a:lnTo>
                <a:lnTo>
                  <a:pt x="481" y="24"/>
                </a:lnTo>
                <a:lnTo>
                  <a:pt x="481" y="24"/>
                </a:lnTo>
                <a:lnTo>
                  <a:pt x="489" y="56"/>
                </a:lnTo>
                <a:lnTo>
                  <a:pt x="489" y="56"/>
                </a:lnTo>
                <a:lnTo>
                  <a:pt x="489" y="72"/>
                </a:lnTo>
                <a:lnTo>
                  <a:pt x="489" y="112"/>
                </a:lnTo>
                <a:lnTo>
                  <a:pt x="489" y="136"/>
                </a:lnTo>
                <a:lnTo>
                  <a:pt x="497" y="144"/>
                </a:lnTo>
                <a:lnTo>
                  <a:pt x="497" y="144"/>
                </a:lnTo>
                <a:lnTo>
                  <a:pt x="505" y="152"/>
                </a:lnTo>
                <a:lnTo>
                  <a:pt x="505" y="184"/>
                </a:lnTo>
                <a:lnTo>
                  <a:pt x="505" y="200"/>
                </a:lnTo>
                <a:lnTo>
                  <a:pt x="505" y="216"/>
                </a:lnTo>
                <a:lnTo>
                  <a:pt x="505" y="224"/>
                </a:lnTo>
                <a:lnTo>
                  <a:pt x="505" y="224"/>
                </a:lnTo>
                <a:lnTo>
                  <a:pt x="513" y="240"/>
                </a:lnTo>
                <a:lnTo>
                  <a:pt x="513" y="240"/>
                </a:lnTo>
                <a:lnTo>
                  <a:pt x="513" y="256"/>
                </a:lnTo>
                <a:lnTo>
                  <a:pt x="513" y="280"/>
                </a:lnTo>
                <a:lnTo>
                  <a:pt x="513" y="280"/>
                </a:lnTo>
                <a:lnTo>
                  <a:pt x="521" y="288"/>
                </a:lnTo>
                <a:lnTo>
                  <a:pt x="529" y="304"/>
                </a:lnTo>
                <a:lnTo>
                  <a:pt x="529" y="304"/>
                </a:lnTo>
                <a:lnTo>
                  <a:pt x="529" y="328"/>
                </a:lnTo>
                <a:lnTo>
                  <a:pt x="529" y="336"/>
                </a:lnTo>
                <a:lnTo>
                  <a:pt x="505" y="336"/>
                </a:lnTo>
                <a:lnTo>
                  <a:pt x="296" y="328"/>
                </a:lnTo>
                <a:lnTo>
                  <a:pt x="16" y="312"/>
                </a:lnTo>
                <a:lnTo>
                  <a:pt x="0" y="31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6" name="South Dakota"/>
          <p:cNvSpPr>
            <a:spLocks/>
          </p:cNvSpPr>
          <p:nvPr/>
        </p:nvSpPr>
        <p:spPr bwMode="gray">
          <a:xfrm>
            <a:off x="3854479" y="3037683"/>
            <a:ext cx="731184" cy="459441"/>
          </a:xfrm>
          <a:custGeom>
            <a:avLst/>
            <a:gdLst/>
            <a:ahLst/>
            <a:cxnLst>
              <a:cxn ang="0">
                <a:pos x="432" y="336"/>
              </a:cxn>
              <a:cxn ang="0">
                <a:pos x="440" y="344"/>
              </a:cxn>
              <a:cxn ang="0">
                <a:pos x="456" y="328"/>
              </a:cxn>
              <a:cxn ang="0">
                <a:pos x="497" y="328"/>
              </a:cxn>
              <a:cxn ang="0">
                <a:pos x="505" y="336"/>
              </a:cxn>
              <a:cxn ang="0">
                <a:pos x="513" y="344"/>
              </a:cxn>
              <a:cxn ang="0">
                <a:pos x="529" y="344"/>
              </a:cxn>
              <a:cxn ang="0">
                <a:pos x="553" y="376"/>
              </a:cxn>
              <a:cxn ang="0">
                <a:pos x="561" y="384"/>
              </a:cxn>
              <a:cxn ang="0">
                <a:pos x="561" y="376"/>
              </a:cxn>
              <a:cxn ang="0">
                <a:pos x="553" y="360"/>
              </a:cxn>
              <a:cxn ang="0">
                <a:pos x="545" y="344"/>
              </a:cxn>
              <a:cxn ang="0">
                <a:pos x="561" y="296"/>
              </a:cxn>
              <a:cxn ang="0">
                <a:pos x="545" y="296"/>
              </a:cxn>
              <a:cxn ang="0">
                <a:pos x="545" y="288"/>
              </a:cxn>
              <a:cxn ang="0">
                <a:pos x="553" y="288"/>
              </a:cxn>
              <a:cxn ang="0">
                <a:pos x="545" y="272"/>
              </a:cxn>
              <a:cxn ang="0">
                <a:pos x="545" y="264"/>
              </a:cxn>
              <a:cxn ang="0">
                <a:pos x="561" y="264"/>
              </a:cxn>
              <a:cxn ang="0">
                <a:pos x="561" y="80"/>
              </a:cxn>
              <a:cxn ang="0">
                <a:pos x="537" y="64"/>
              </a:cxn>
              <a:cxn ang="0">
                <a:pos x="529" y="48"/>
              </a:cxn>
              <a:cxn ang="0">
                <a:pos x="537" y="40"/>
              </a:cxn>
              <a:cxn ang="0">
                <a:pos x="553" y="24"/>
              </a:cxn>
              <a:cxn ang="0">
                <a:pos x="553" y="16"/>
              </a:cxn>
              <a:cxn ang="0">
                <a:pos x="529" y="24"/>
              </a:cxn>
              <a:cxn ang="0">
                <a:pos x="40" y="0"/>
              </a:cxn>
              <a:cxn ang="0">
                <a:pos x="24" y="0"/>
              </a:cxn>
              <a:cxn ang="0">
                <a:pos x="16" y="96"/>
              </a:cxn>
              <a:cxn ang="0">
                <a:pos x="0" y="296"/>
              </a:cxn>
              <a:cxn ang="0">
                <a:pos x="208" y="304"/>
              </a:cxn>
              <a:cxn ang="0">
                <a:pos x="400" y="312"/>
              </a:cxn>
            </a:cxnLst>
            <a:rect l="0" t="0" r="r" b="b"/>
            <a:pathLst>
              <a:path w="561" h="384">
                <a:moveTo>
                  <a:pt x="400" y="312"/>
                </a:moveTo>
                <a:lnTo>
                  <a:pt x="432" y="336"/>
                </a:lnTo>
                <a:lnTo>
                  <a:pt x="440" y="344"/>
                </a:lnTo>
                <a:lnTo>
                  <a:pt x="440" y="344"/>
                </a:lnTo>
                <a:lnTo>
                  <a:pt x="448" y="336"/>
                </a:lnTo>
                <a:lnTo>
                  <a:pt x="456" y="328"/>
                </a:lnTo>
                <a:lnTo>
                  <a:pt x="456" y="328"/>
                </a:lnTo>
                <a:lnTo>
                  <a:pt x="497" y="328"/>
                </a:lnTo>
                <a:lnTo>
                  <a:pt x="497" y="328"/>
                </a:lnTo>
                <a:lnTo>
                  <a:pt x="505" y="336"/>
                </a:lnTo>
                <a:lnTo>
                  <a:pt x="505" y="336"/>
                </a:lnTo>
                <a:lnTo>
                  <a:pt x="513" y="344"/>
                </a:lnTo>
                <a:lnTo>
                  <a:pt x="521" y="344"/>
                </a:lnTo>
                <a:lnTo>
                  <a:pt x="529" y="344"/>
                </a:lnTo>
                <a:lnTo>
                  <a:pt x="545" y="360"/>
                </a:lnTo>
                <a:lnTo>
                  <a:pt x="553" y="376"/>
                </a:lnTo>
                <a:lnTo>
                  <a:pt x="553" y="384"/>
                </a:lnTo>
                <a:lnTo>
                  <a:pt x="561" y="384"/>
                </a:lnTo>
                <a:lnTo>
                  <a:pt x="561" y="384"/>
                </a:lnTo>
                <a:lnTo>
                  <a:pt x="561" y="376"/>
                </a:lnTo>
                <a:lnTo>
                  <a:pt x="561" y="376"/>
                </a:lnTo>
                <a:lnTo>
                  <a:pt x="553" y="360"/>
                </a:lnTo>
                <a:lnTo>
                  <a:pt x="545" y="344"/>
                </a:lnTo>
                <a:lnTo>
                  <a:pt x="545" y="344"/>
                </a:lnTo>
                <a:lnTo>
                  <a:pt x="545" y="336"/>
                </a:lnTo>
                <a:lnTo>
                  <a:pt x="561" y="296"/>
                </a:lnTo>
                <a:lnTo>
                  <a:pt x="561" y="296"/>
                </a:lnTo>
                <a:lnTo>
                  <a:pt x="545" y="296"/>
                </a:lnTo>
                <a:lnTo>
                  <a:pt x="545" y="296"/>
                </a:lnTo>
                <a:lnTo>
                  <a:pt x="545" y="288"/>
                </a:lnTo>
                <a:lnTo>
                  <a:pt x="553" y="288"/>
                </a:lnTo>
                <a:lnTo>
                  <a:pt x="553" y="288"/>
                </a:lnTo>
                <a:lnTo>
                  <a:pt x="553" y="280"/>
                </a:lnTo>
                <a:lnTo>
                  <a:pt x="545" y="272"/>
                </a:lnTo>
                <a:lnTo>
                  <a:pt x="545" y="264"/>
                </a:lnTo>
                <a:lnTo>
                  <a:pt x="545" y="264"/>
                </a:lnTo>
                <a:lnTo>
                  <a:pt x="561" y="264"/>
                </a:lnTo>
                <a:lnTo>
                  <a:pt x="561" y="264"/>
                </a:lnTo>
                <a:lnTo>
                  <a:pt x="561" y="80"/>
                </a:lnTo>
                <a:lnTo>
                  <a:pt x="561" y="80"/>
                </a:lnTo>
                <a:lnTo>
                  <a:pt x="553" y="80"/>
                </a:lnTo>
                <a:lnTo>
                  <a:pt x="537" y="64"/>
                </a:lnTo>
                <a:lnTo>
                  <a:pt x="529" y="56"/>
                </a:lnTo>
                <a:lnTo>
                  <a:pt x="529" y="48"/>
                </a:lnTo>
                <a:lnTo>
                  <a:pt x="537" y="48"/>
                </a:lnTo>
                <a:lnTo>
                  <a:pt x="537" y="40"/>
                </a:lnTo>
                <a:lnTo>
                  <a:pt x="553" y="24"/>
                </a:lnTo>
                <a:lnTo>
                  <a:pt x="553" y="24"/>
                </a:lnTo>
                <a:lnTo>
                  <a:pt x="545" y="24"/>
                </a:lnTo>
                <a:lnTo>
                  <a:pt x="553" y="16"/>
                </a:lnTo>
                <a:lnTo>
                  <a:pt x="553" y="24"/>
                </a:lnTo>
                <a:lnTo>
                  <a:pt x="529" y="24"/>
                </a:lnTo>
                <a:lnTo>
                  <a:pt x="320" y="16"/>
                </a:lnTo>
                <a:lnTo>
                  <a:pt x="40" y="0"/>
                </a:lnTo>
                <a:lnTo>
                  <a:pt x="24" y="0"/>
                </a:lnTo>
                <a:lnTo>
                  <a:pt x="24" y="0"/>
                </a:lnTo>
                <a:lnTo>
                  <a:pt x="16" y="96"/>
                </a:lnTo>
                <a:lnTo>
                  <a:pt x="16" y="96"/>
                </a:lnTo>
                <a:lnTo>
                  <a:pt x="0" y="296"/>
                </a:lnTo>
                <a:lnTo>
                  <a:pt x="0" y="296"/>
                </a:lnTo>
                <a:lnTo>
                  <a:pt x="8" y="296"/>
                </a:lnTo>
                <a:lnTo>
                  <a:pt x="208" y="304"/>
                </a:lnTo>
                <a:lnTo>
                  <a:pt x="352" y="312"/>
                </a:lnTo>
                <a:lnTo>
                  <a:pt x="400" y="31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7" name="Nebraska"/>
          <p:cNvSpPr>
            <a:spLocks/>
          </p:cNvSpPr>
          <p:nvPr/>
        </p:nvSpPr>
        <p:spPr bwMode="gray">
          <a:xfrm>
            <a:off x="3823663" y="3392070"/>
            <a:ext cx="865654" cy="392206"/>
          </a:xfrm>
          <a:custGeom>
            <a:avLst/>
            <a:gdLst/>
            <a:ahLst/>
            <a:cxnLst>
              <a:cxn ang="0">
                <a:pos x="665" y="328"/>
              </a:cxn>
              <a:cxn ang="0">
                <a:pos x="649" y="304"/>
              </a:cxn>
              <a:cxn ang="0">
                <a:pos x="649" y="304"/>
              </a:cxn>
              <a:cxn ang="0">
                <a:pos x="641" y="296"/>
              </a:cxn>
              <a:cxn ang="0">
                <a:pos x="641" y="296"/>
              </a:cxn>
              <a:cxn ang="0">
                <a:pos x="641" y="288"/>
              </a:cxn>
              <a:cxn ang="0">
                <a:pos x="633" y="264"/>
              </a:cxn>
              <a:cxn ang="0">
                <a:pos x="625" y="264"/>
              </a:cxn>
              <a:cxn ang="0">
                <a:pos x="625" y="232"/>
              </a:cxn>
              <a:cxn ang="0">
                <a:pos x="625" y="224"/>
              </a:cxn>
              <a:cxn ang="0">
                <a:pos x="625" y="216"/>
              </a:cxn>
              <a:cxn ang="0">
                <a:pos x="625" y="216"/>
              </a:cxn>
              <a:cxn ang="0">
                <a:pos x="625" y="208"/>
              </a:cxn>
              <a:cxn ang="0">
                <a:pos x="625" y="208"/>
              </a:cxn>
              <a:cxn ang="0">
                <a:pos x="617" y="184"/>
              </a:cxn>
              <a:cxn ang="0">
                <a:pos x="617" y="176"/>
              </a:cxn>
              <a:cxn ang="0">
                <a:pos x="609" y="176"/>
              </a:cxn>
              <a:cxn ang="0">
                <a:pos x="609" y="160"/>
              </a:cxn>
              <a:cxn ang="0">
                <a:pos x="609" y="128"/>
              </a:cxn>
              <a:cxn ang="0">
                <a:pos x="593" y="120"/>
              </a:cxn>
              <a:cxn ang="0">
                <a:pos x="585" y="112"/>
              </a:cxn>
              <a:cxn ang="0">
                <a:pos x="585" y="104"/>
              </a:cxn>
              <a:cxn ang="0">
                <a:pos x="585" y="104"/>
              </a:cxn>
              <a:cxn ang="0">
                <a:pos x="585" y="96"/>
              </a:cxn>
              <a:cxn ang="0">
                <a:pos x="585" y="88"/>
              </a:cxn>
              <a:cxn ang="0">
                <a:pos x="585" y="88"/>
              </a:cxn>
              <a:cxn ang="0">
                <a:pos x="585" y="88"/>
              </a:cxn>
              <a:cxn ang="0">
                <a:pos x="569" y="72"/>
              </a:cxn>
              <a:cxn ang="0">
                <a:pos x="569" y="64"/>
              </a:cxn>
              <a:cxn ang="0">
                <a:pos x="553" y="48"/>
              </a:cxn>
              <a:cxn ang="0">
                <a:pos x="545" y="48"/>
              </a:cxn>
              <a:cxn ang="0">
                <a:pos x="537" y="48"/>
              </a:cxn>
              <a:cxn ang="0">
                <a:pos x="529" y="40"/>
              </a:cxn>
              <a:cxn ang="0">
                <a:pos x="529" y="40"/>
              </a:cxn>
              <a:cxn ang="0">
                <a:pos x="521" y="32"/>
              </a:cxn>
              <a:cxn ang="0">
                <a:pos x="521" y="32"/>
              </a:cxn>
              <a:cxn ang="0">
                <a:pos x="480" y="32"/>
              </a:cxn>
              <a:cxn ang="0">
                <a:pos x="480" y="32"/>
              </a:cxn>
              <a:cxn ang="0">
                <a:pos x="472" y="40"/>
              </a:cxn>
              <a:cxn ang="0">
                <a:pos x="464" y="48"/>
              </a:cxn>
              <a:cxn ang="0">
                <a:pos x="464" y="48"/>
              </a:cxn>
              <a:cxn ang="0">
                <a:pos x="456" y="40"/>
              </a:cxn>
              <a:cxn ang="0">
                <a:pos x="424" y="16"/>
              </a:cxn>
              <a:cxn ang="0">
                <a:pos x="424" y="16"/>
              </a:cxn>
              <a:cxn ang="0">
                <a:pos x="303" y="12"/>
              </a:cxn>
              <a:cxn ang="0">
                <a:pos x="55" y="0"/>
              </a:cxn>
              <a:cxn ang="0">
                <a:pos x="24" y="0"/>
              </a:cxn>
              <a:cxn ang="0">
                <a:pos x="24" y="0"/>
              </a:cxn>
              <a:cxn ang="0">
                <a:pos x="0" y="200"/>
              </a:cxn>
              <a:cxn ang="0">
                <a:pos x="0" y="200"/>
              </a:cxn>
              <a:cxn ang="0">
                <a:pos x="160" y="216"/>
              </a:cxn>
              <a:cxn ang="0">
                <a:pos x="160" y="216"/>
              </a:cxn>
              <a:cxn ang="0">
                <a:pos x="152" y="312"/>
              </a:cxn>
              <a:cxn ang="0">
                <a:pos x="152" y="312"/>
              </a:cxn>
              <a:cxn ang="0">
                <a:pos x="184" y="320"/>
              </a:cxn>
              <a:cxn ang="0">
                <a:pos x="424" y="328"/>
              </a:cxn>
              <a:cxn ang="0">
                <a:pos x="649" y="328"/>
              </a:cxn>
              <a:cxn ang="0">
                <a:pos x="665" y="328"/>
              </a:cxn>
            </a:cxnLst>
            <a:rect l="0" t="0" r="r" b="b"/>
            <a:pathLst>
              <a:path w="665" h="328">
                <a:moveTo>
                  <a:pt x="665" y="328"/>
                </a:moveTo>
                <a:lnTo>
                  <a:pt x="649" y="304"/>
                </a:lnTo>
                <a:lnTo>
                  <a:pt x="649" y="304"/>
                </a:lnTo>
                <a:lnTo>
                  <a:pt x="641" y="296"/>
                </a:lnTo>
                <a:lnTo>
                  <a:pt x="641" y="296"/>
                </a:lnTo>
                <a:lnTo>
                  <a:pt x="641" y="288"/>
                </a:lnTo>
                <a:lnTo>
                  <a:pt x="633" y="264"/>
                </a:lnTo>
                <a:lnTo>
                  <a:pt x="625" y="264"/>
                </a:lnTo>
                <a:lnTo>
                  <a:pt x="625" y="232"/>
                </a:lnTo>
                <a:lnTo>
                  <a:pt x="625" y="224"/>
                </a:lnTo>
                <a:lnTo>
                  <a:pt x="625" y="216"/>
                </a:lnTo>
                <a:lnTo>
                  <a:pt x="625" y="216"/>
                </a:lnTo>
                <a:lnTo>
                  <a:pt x="625" y="208"/>
                </a:lnTo>
                <a:lnTo>
                  <a:pt x="625" y="208"/>
                </a:lnTo>
                <a:lnTo>
                  <a:pt x="617" y="184"/>
                </a:lnTo>
                <a:lnTo>
                  <a:pt x="617" y="176"/>
                </a:lnTo>
                <a:lnTo>
                  <a:pt x="609" y="176"/>
                </a:lnTo>
                <a:lnTo>
                  <a:pt x="609" y="160"/>
                </a:lnTo>
                <a:lnTo>
                  <a:pt x="609" y="128"/>
                </a:lnTo>
                <a:lnTo>
                  <a:pt x="593" y="120"/>
                </a:lnTo>
                <a:lnTo>
                  <a:pt x="585" y="112"/>
                </a:lnTo>
                <a:lnTo>
                  <a:pt x="585" y="104"/>
                </a:lnTo>
                <a:lnTo>
                  <a:pt x="585" y="104"/>
                </a:lnTo>
                <a:lnTo>
                  <a:pt x="585" y="96"/>
                </a:lnTo>
                <a:lnTo>
                  <a:pt x="585" y="88"/>
                </a:lnTo>
                <a:lnTo>
                  <a:pt x="585" y="88"/>
                </a:lnTo>
                <a:lnTo>
                  <a:pt x="585" y="88"/>
                </a:lnTo>
                <a:lnTo>
                  <a:pt x="569" y="72"/>
                </a:lnTo>
                <a:lnTo>
                  <a:pt x="569" y="64"/>
                </a:lnTo>
                <a:lnTo>
                  <a:pt x="553" y="48"/>
                </a:lnTo>
                <a:lnTo>
                  <a:pt x="545" y="48"/>
                </a:lnTo>
                <a:lnTo>
                  <a:pt x="537" y="48"/>
                </a:lnTo>
                <a:lnTo>
                  <a:pt x="529" y="40"/>
                </a:lnTo>
                <a:lnTo>
                  <a:pt x="529" y="40"/>
                </a:lnTo>
                <a:lnTo>
                  <a:pt x="521" y="32"/>
                </a:lnTo>
                <a:lnTo>
                  <a:pt x="521" y="32"/>
                </a:lnTo>
                <a:lnTo>
                  <a:pt x="480" y="32"/>
                </a:lnTo>
                <a:lnTo>
                  <a:pt x="480" y="32"/>
                </a:lnTo>
                <a:lnTo>
                  <a:pt x="472" y="40"/>
                </a:lnTo>
                <a:lnTo>
                  <a:pt x="464" y="48"/>
                </a:lnTo>
                <a:lnTo>
                  <a:pt x="464" y="48"/>
                </a:lnTo>
                <a:lnTo>
                  <a:pt x="456" y="40"/>
                </a:lnTo>
                <a:lnTo>
                  <a:pt x="424" y="16"/>
                </a:lnTo>
                <a:lnTo>
                  <a:pt x="424" y="16"/>
                </a:lnTo>
                <a:lnTo>
                  <a:pt x="303" y="12"/>
                </a:lnTo>
                <a:lnTo>
                  <a:pt x="55" y="0"/>
                </a:lnTo>
                <a:lnTo>
                  <a:pt x="24" y="0"/>
                </a:lnTo>
                <a:lnTo>
                  <a:pt x="24" y="0"/>
                </a:lnTo>
                <a:lnTo>
                  <a:pt x="0" y="200"/>
                </a:lnTo>
                <a:lnTo>
                  <a:pt x="0" y="200"/>
                </a:lnTo>
                <a:lnTo>
                  <a:pt x="160" y="216"/>
                </a:lnTo>
                <a:lnTo>
                  <a:pt x="160" y="216"/>
                </a:lnTo>
                <a:lnTo>
                  <a:pt x="152" y="312"/>
                </a:lnTo>
                <a:lnTo>
                  <a:pt x="152" y="312"/>
                </a:lnTo>
                <a:lnTo>
                  <a:pt x="184" y="320"/>
                </a:lnTo>
                <a:lnTo>
                  <a:pt x="424" y="328"/>
                </a:lnTo>
                <a:lnTo>
                  <a:pt x="649" y="328"/>
                </a:lnTo>
                <a:lnTo>
                  <a:pt x="665" y="32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8" name="Kansas"/>
          <p:cNvSpPr>
            <a:spLocks/>
          </p:cNvSpPr>
          <p:nvPr/>
        </p:nvSpPr>
        <p:spPr bwMode="gray">
          <a:xfrm>
            <a:off x="3990350" y="3764666"/>
            <a:ext cx="771806" cy="383801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24" y="0"/>
              </a:cxn>
              <a:cxn ang="0">
                <a:pos x="24" y="0"/>
              </a:cxn>
              <a:cxn ang="0">
                <a:pos x="56" y="8"/>
              </a:cxn>
              <a:cxn ang="0">
                <a:pos x="296" y="16"/>
              </a:cxn>
              <a:cxn ang="0">
                <a:pos x="521" y="16"/>
              </a:cxn>
              <a:cxn ang="0">
                <a:pos x="537" y="16"/>
              </a:cxn>
              <a:cxn ang="0">
                <a:pos x="529" y="16"/>
              </a:cxn>
              <a:cxn ang="0">
                <a:pos x="545" y="24"/>
              </a:cxn>
              <a:cxn ang="0">
                <a:pos x="553" y="32"/>
              </a:cxn>
              <a:cxn ang="0">
                <a:pos x="553" y="32"/>
              </a:cxn>
              <a:cxn ang="0">
                <a:pos x="561" y="24"/>
              </a:cxn>
              <a:cxn ang="0">
                <a:pos x="561" y="32"/>
              </a:cxn>
              <a:cxn ang="0">
                <a:pos x="569" y="32"/>
              </a:cxn>
              <a:cxn ang="0">
                <a:pos x="569" y="40"/>
              </a:cxn>
              <a:cxn ang="0">
                <a:pos x="569" y="48"/>
              </a:cxn>
              <a:cxn ang="0">
                <a:pos x="553" y="56"/>
              </a:cxn>
              <a:cxn ang="0">
                <a:pos x="553" y="56"/>
              </a:cxn>
              <a:cxn ang="0">
                <a:pos x="553" y="64"/>
              </a:cxn>
              <a:cxn ang="0">
                <a:pos x="553" y="64"/>
              </a:cxn>
              <a:cxn ang="0">
                <a:pos x="569" y="72"/>
              </a:cxn>
              <a:cxn ang="0">
                <a:pos x="569" y="80"/>
              </a:cxn>
              <a:cxn ang="0">
                <a:pos x="569" y="88"/>
              </a:cxn>
              <a:cxn ang="0">
                <a:pos x="569" y="88"/>
              </a:cxn>
              <a:cxn ang="0">
                <a:pos x="577" y="104"/>
              </a:cxn>
              <a:cxn ang="0">
                <a:pos x="577" y="104"/>
              </a:cxn>
              <a:cxn ang="0">
                <a:pos x="593" y="104"/>
              </a:cxn>
              <a:cxn ang="0">
                <a:pos x="593" y="104"/>
              </a:cxn>
              <a:cxn ang="0">
                <a:pos x="593" y="320"/>
              </a:cxn>
              <a:cxn ang="0">
                <a:pos x="593" y="320"/>
              </a:cxn>
              <a:cxn ang="0">
                <a:pos x="529" y="320"/>
              </a:cxn>
              <a:cxn ang="0">
                <a:pos x="369" y="320"/>
              </a:cxn>
              <a:cxn ang="0">
                <a:pos x="56" y="312"/>
              </a:cxn>
              <a:cxn ang="0">
                <a:pos x="0" y="312"/>
              </a:cxn>
            </a:cxnLst>
            <a:rect l="0" t="0" r="r" b="b"/>
            <a:pathLst>
              <a:path w="593" h="320">
                <a:moveTo>
                  <a:pt x="0" y="312"/>
                </a:moveTo>
                <a:lnTo>
                  <a:pt x="24" y="0"/>
                </a:lnTo>
                <a:lnTo>
                  <a:pt x="24" y="0"/>
                </a:lnTo>
                <a:lnTo>
                  <a:pt x="56" y="8"/>
                </a:lnTo>
                <a:lnTo>
                  <a:pt x="296" y="16"/>
                </a:lnTo>
                <a:lnTo>
                  <a:pt x="521" y="16"/>
                </a:lnTo>
                <a:lnTo>
                  <a:pt x="537" y="16"/>
                </a:lnTo>
                <a:lnTo>
                  <a:pt x="529" y="16"/>
                </a:lnTo>
                <a:lnTo>
                  <a:pt x="545" y="24"/>
                </a:lnTo>
                <a:lnTo>
                  <a:pt x="553" y="32"/>
                </a:lnTo>
                <a:lnTo>
                  <a:pt x="553" y="32"/>
                </a:lnTo>
                <a:lnTo>
                  <a:pt x="561" y="24"/>
                </a:lnTo>
                <a:lnTo>
                  <a:pt x="561" y="32"/>
                </a:lnTo>
                <a:lnTo>
                  <a:pt x="569" y="32"/>
                </a:lnTo>
                <a:lnTo>
                  <a:pt x="569" y="40"/>
                </a:lnTo>
                <a:lnTo>
                  <a:pt x="569" y="48"/>
                </a:lnTo>
                <a:lnTo>
                  <a:pt x="553" y="56"/>
                </a:lnTo>
                <a:lnTo>
                  <a:pt x="553" y="56"/>
                </a:lnTo>
                <a:lnTo>
                  <a:pt x="553" y="64"/>
                </a:lnTo>
                <a:lnTo>
                  <a:pt x="553" y="64"/>
                </a:lnTo>
                <a:lnTo>
                  <a:pt x="569" y="72"/>
                </a:lnTo>
                <a:lnTo>
                  <a:pt x="569" y="80"/>
                </a:lnTo>
                <a:lnTo>
                  <a:pt x="569" y="88"/>
                </a:lnTo>
                <a:lnTo>
                  <a:pt x="569" y="88"/>
                </a:lnTo>
                <a:lnTo>
                  <a:pt x="577" y="104"/>
                </a:lnTo>
                <a:lnTo>
                  <a:pt x="577" y="104"/>
                </a:lnTo>
                <a:lnTo>
                  <a:pt x="593" y="104"/>
                </a:lnTo>
                <a:lnTo>
                  <a:pt x="593" y="104"/>
                </a:lnTo>
                <a:lnTo>
                  <a:pt x="593" y="320"/>
                </a:lnTo>
                <a:lnTo>
                  <a:pt x="593" y="320"/>
                </a:lnTo>
                <a:lnTo>
                  <a:pt x="529" y="320"/>
                </a:lnTo>
                <a:lnTo>
                  <a:pt x="369" y="320"/>
                </a:lnTo>
                <a:lnTo>
                  <a:pt x="56" y="312"/>
                </a:lnTo>
                <a:lnTo>
                  <a:pt x="0" y="31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9" name="Oklahoma"/>
          <p:cNvSpPr>
            <a:spLocks/>
          </p:cNvSpPr>
          <p:nvPr/>
        </p:nvSpPr>
        <p:spPr bwMode="gray">
          <a:xfrm>
            <a:off x="3886695" y="4128857"/>
            <a:ext cx="907676" cy="431426"/>
          </a:xfrm>
          <a:custGeom>
            <a:avLst/>
            <a:gdLst/>
            <a:ahLst/>
            <a:cxnLst>
              <a:cxn ang="0">
                <a:pos x="240" y="264"/>
              </a:cxn>
              <a:cxn ang="0">
                <a:pos x="248" y="264"/>
              </a:cxn>
              <a:cxn ang="0">
                <a:pos x="264" y="280"/>
              </a:cxn>
              <a:cxn ang="0">
                <a:pos x="272" y="280"/>
              </a:cxn>
              <a:cxn ang="0">
                <a:pos x="288" y="280"/>
              </a:cxn>
              <a:cxn ang="0">
                <a:pos x="296" y="272"/>
              </a:cxn>
              <a:cxn ang="0">
                <a:pos x="312" y="304"/>
              </a:cxn>
              <a:cxn ang="0">
                <a:pos x="328" y="304"/>
              </a:cxn>
              <a:cxn ang="0">
                <a:pos x="344" y="312"/>
              </a:cxn>
              <a:cxn ang="0">
                <a:pos x="360" y="304"/>
              </a:cxn>
              <a:cxn ang="0">
                <a:pos x="368" y="320"/>
              </a:cxn>
              <a:cxn ang="0">
                <a:pos x="376" y="312"/>
              </a:cxn>
              <a:cxn ang="0">
                <a:pos x="384" y="312"/>
              </a:cxn>
              <a:cxn ang="0">
                <a:pos x="392" y="304"/>
              </a:cxn>
              <a:cxn ang="0">
                <a:pos x="392" y="320"/>
              </a:cxn>
              <a:cxn ang="0">
                <a:pos x="408" y="320"/>
              </a:cxn>
              <a:cxn ang="0">
                <a:pos x="408" y="328"/>
              </a:cxn>
              <a:cxn ang="0">
                <a:pos x="416" y="336"/>
              </a:cxn>
              <a:cxn ang="0">
                <a:pos x="424" y="328"/>
              </a:cxn>
              <a:cxn ang="0">
                <a:pos x="432" y="328"/>
              </a:cxn>
              <a:cxn ang="0">
                <a:pos x="441" y="336"/>
              </a:cxn>
              <a:cxn ang="0">
                <a:pos x="449" y="336"/>
              </a:cxn>
              <a:cxn ang="0">
                <a:pos x="457" y="344"/>
              </a:cxn>
              <a:cxn ang="0">
                <a:pos x="465" y="328"/>
              </a:cxn>
              <a:cxn ang="0">
                <a:pos x="473" y="352"/>
              </a:cxn>
              <a:cxn ang="0">
                <a:pos x="473" y="352"/>
              </a:cxn>
              <a:cxn ang="0">
                <a:pos x="481" y="344"/>
              </a:cxn>
              <a:cxn ang="0">
                <a:pos x="489" y="328"/>
              </a:cxn>
              <a:cxn ang="0">
                <a:pos x="505" y="336"/>
              </a:cxn>
              <a:cxn ang="0">
                <a:pos x="513" y="336"/>
              </a:cxn>
              <a:cxn ang="0">
                <a:pos x="513" y="344"/>
              </a:cxn>
              <a:cxn ang="0">
                <a:pos x="545" y="360"/>
              </a:cxn>
              <a:cxn ang="0">
                <a:pos x="577" y="336"/>
              </a:cxn>
              <a:cxn ang="0">
                <a:pos x="585" y="344"/>
              </a:cxn>
              <a:cxn ang="0">
                <a:pos x="593" y="336"/>
              </a:cxn>
              <a:cxn ang="0">
                <a:pos x="593" y="328"/>
              </a:cxn>
              <a:cxn ang="0">
                <a:pos x="593" y="328"/>
              </a:cxn>
              <a:cxn ang="0">
                <a:pos x="609" y="344"/>
              </a:cxn>
              <a:cxn ang="0">
                <a:pos x="617" y="344"/>
              </a:cxn>
              <a:cxn ang="0">
                <a:pos x="641" y="328"/>
              </a:cxn>
              <a:cxn ang="0">
                <a:pos x="641" y="336"/>
              </a:cxn>
              <a:cxn ang="0">
                <a:pos x="665" y="352"/>
              </a:cxn>
              <a:cxn ang="0">
                <a:pos x="689" y="360"/>
              </a:cxn>
              <a:cxn ang="0">
                <a:pos x="697" y="184"/>
              </a:cxn>
              <a:cxn ang="0">
                <a:pos x="681" y="72"/>
              </a:cxn>
              <a:cxn ang="0">
                <a:pos x="673" y="16"/>
              </a:cxn>
              <a:cxn ang="0">
                <a:pos x="449" y="16"/>
              </a:cxn>
              <a:cxn ang="0">
                <a:pos x="80" y="8"/>
              </a:cxn>
              <a:cxn ang="0">
                <a:pos x="8" y="0"/>
              </a:cxn>
              <a:cxn ang="0">
                <a:pos x="0" y="48"/>
              </a:cxn>
              <a:cxn ang="0">
                <a:pos x="248" y="64"/>
              </a:cxn>
            </a:cxnLst>
            <a:rect l="0" t="0" r="r" b="b"/>
            <a:pathLst>
              <a:path w="697" h="360">
                <a:moveTo>
                  <a:pt x="240" y="264"/>
                </a:moveTo>
                <a:lnTo>
                  <a:pt x="240" y="264"/>
                </a:lnTo>
                <a:lnTo>
                  <a:pt x="248" y="264"/>
                </a:lnTo>
                <a:lnTo>
                  <a:pt x="248" y="264"/>
                </a:lnTo>
                <a:lnTo>
                  <a:pt x="264" y="280"/>
                </a:lnTo>
                <a:lnTo>
                  <a:pt x="264" y="280"/>
                </a:lnTo>
                <a:lnTo>
                  <a:pt x="272" y="280"/>
                </a:lnTo>
                <a:lnTo>
                  <a:pt x="272" y="280"/>
                </a:lnTo>
                <a:lnTo>
                  <a:pt x="288" y="280"/>
                </a:lnTo>
                <a:lnTo>
                  <a:pt x="288" y="280"/>
                </a:lnTo>
                <a:lnTo>
                  <a:pt x="296" y="272"/>
                </a:lnTo>
                <a:lnTo>
                  <a:pt x="296" y="272"/>
                </a:lnTo>
                <a:lnTo>
                  <a:pt x="312" y="304"/>
                </a:lnTo>
                <a:lnTo>
                  <a:pt x="312" y="304"/>
                </a:lnTo>
                <a:lnTo>
                  <a:pt x="328" y="304"/>
                </a:lnTo>
                <a:lnTo>
                  <a:pt x="328" y="304"/>
                </a:lnTo>
                <a:lnTo>
                  <a:pt x="336" y="312"/>
                </a:lnTo>
                <a:lnTo>
                  <a:pt x="344" y="312"/>
                </a:lnTo>
                <a:lnTo>
                  <a:pt x="344" y="304"/>
                </a:lnTo>
                <a:lnTo>
                  <a:pt x="360" y="304"/>
                </a:lnTo>
                <a:lnTo>
                  <a:pt x="368" y="312"/>
                </a:lnTo>
                <a:lnTo>
                  <a:pt x="368" y="320"/>
                </a:lnTo>
                <a:lnTo>
                  <a:pt x="368" y="320"/>
                </a:lnTo>
                <a:lnTo>
                  <a:pt x="376" y="312"/>
                </a:lnTo>
                <a:lnTo>
                  <a:pt x="376" y="312"/>
                </a:lnTo>
                <a:lnTo>
                  <a:pt x="384" y="312"/>
                </a:lnTo>
                <a:lnTo>
                  <a:pt x="384" y="312"/>
                </a:lnTo>
                <a:lnTo>
                  <a:pt x="392" y="304"/>
                </a:lnTo>
                <a:lnTo>
                  <a:pt x="392" y="304"/>
                </a:lnTo>
                <a:lnTo>
                  <a:pt x="392" y="320"/>
                </a:lnTo>
                <a:lnTo>
                  <a:pt x="392" y="320"/>
                </a:lnTo>
                <a:lnTo>
                  <a:pt x="408" y="320"/>
                </a:lnTo>
                <a:lnTo>
                  <a:pt x="408" y="320"/>
                </a:lnTo>
                <a:lnTo>
                  <a:pt x="408" y="328"/>
                </a:lnTo>
                <a:lnTo>
                  <a:pt x="408" y="328"/>
                </a:lnTo>
                <a:lnTo>
                  <a:pt x="416" y="336"/>
                </a:lnTo>
                <a:lnTo>
                  <a:pt x="416" y="336"/>
                </a:lnTo>
                <a:lnTo>
                  <a:pt x="424" y="328"/>
                </a:lnTo>
                <a:lnTo>
                  <a:pt x="424" y="328"/>
                </a:lnTo>
                <a:lnTo>
                  <a:pt x="432" y="328"/>
                </a:lnTo>
                <a:lnTo>
                  <a:pt x="432" y="328"/>
                </a:lnTo>
                <a:lnTo>
                  <a:pt x="441" y="336"/>
                </a:lnTo>
                <a:lnTo>
                  <a:pt x="449" y="336"/>
                </a:lnTo>
                <a:lnTo>
                  <a:pt x="449" y="336"/>
                </a:lnTo>
                <a:lnTo>
                  <a:pt x="449" y="344"/>
                </a:lnTo>
                <a:lnTo>
                  <a:pt x="457" y="344"/>
                </a:lnTo>
                <a:lnTo>
                  <a:pt x="465" y="336"/>
                </a:lnTo>
                <a:lnTo>
                  <a:pt x="465" y="328"/>
                </a:lnTo>
                <a:lnTo>
                  <a:pt x="465" y="336"/>
                </a:lnTo>
                <a:lnTo>
                  <a:pt x="473" y="352"/>
                </a:lnTo>
                <a:lnTo>
                  <a:pt x="473" y="352"/>
                </a:lnTo>
                <a:lnTo>
                  <a:pt x="473" y="352"/>
                </a:lnTo>
                <a:lnTo>
                  <a:pt x="481" y="344"/>
                </a:lnTo>
                <a:lnTo>
                  <a:pt x="481" y="344"/>
                </a:lnTo>
                <a:lnTo>
                  <a:pt x="489" y="328"/>
                </a:lnTo>
                <a:lnTo>
                  <a:pt x="489" y="328"/>
                </a:lnTo>
                <a:lnTo>
                  <a:pt x="505" y="336"/>
                </a:lnTo>
                <a:lnTo>
                  <a:pt x="505" y="336"/>
                </a:lnTo>
                <a:lnTo>
                  <a:pt x="513" y="336"/>
                </a:lnTo>
                <a:lnTo>
                  <a:pt x="513" y="336"/>
                </a:lnTo>
                <a:lnTo>
                  <a:pt x="513" y="336"/>
                </a:lnTo>
                <a:lnTo>
                  <a:pt x="513" y="344"/>
                </a:lnTo>
                <a:lnTo>
                  <a:pt x="537" y="352"/>
                </a:lnTo>
                <a:lnTo>
                  <a:pt x="545" y="360"/>
                </a:lnTo>
                <a:lnTo>
                  <a:pt x="561" y="336"/>
                </a:lnTo>
                <a:lnTo>
                  <a:pt x="577" y="336"/>
                </a:lnTo>
                <a:lnTo>
                  <a:pt x="577" y="344"/>
                </a:lnTo>
                <a:lnTo>
                  <a:pt x="585" y="344"/>
                </a:lnTo>
                <a:lnTo>
                  <a:pt x="585" y="344"/>
                </a:lnTo>
                <a:lnTo>
                  <a:pt x="593" y="336"/>
                </a:lnTo>
                <a:lnTo>
                  <a:pt x="593" y="328"/>
                </a:lnTo>
                <a:lnTo>
                  <a:pt x="593" y="328"/>
                </a:lnTo>
                <a:lnTo>
                  <a:pt x="593" y="328"/>
                </a:lnTo>
                <a:lnTo>
                  <a:pt x="593" y="328"/>
                </a:lnTo>
                <a:lnTo>
                  <a:pt x="593" y="328"/>
                </a:lnTo>
                <a:lnTo>
                  <a:pt x="609" y="344"/>
                </a:lnTo>
                <a:lnTo>
                  <a:pt x="617" y="344"/>
                </a:lnTo>
                <a:lnTo>
                  <a:pt x="617" y="344"/>
                </a:lnTo>
                <a:lnTo>
                  <a:pt x="625" y="328"/>
                </a:lnTo>
                <a:lnTo>
                  <a:pt x="641" y="328"/>
                </a:lnTo>
                <a:lnTo>
                  <a:pt x="641" y="336"/>
                </a:lnTo>
                <a:lnTo>
                  <a:pt x="641" y="336"/>
                </a:lnTo>
                <a:lnTo>
                  <a:pt x="665" y="352"/>
                </a:lnTo>
                <a:lnTo>
                  <a:pt x="665" y="352"/>
                </a:lnTo>
                <a:lnTo>
                  <a:pt x="681" y="352"/>
                </a:lnTo>
                <a:lnTo>
                  <a:pt x="689" y="360"/>
                </a:lnTo>
                <a:lnTo>
                  <a:pt x="689" y="360"/>
                </a:lnTo>
                <a:lnTo>
                  <a:pt x="697" y="184"/>
                </a:lnTo>
                <a:lnTo>
                  <a:pt x="697" y="184"/>
                </a:lnTo>
                <a:lnTo>
                  <a:pt x="681" y="72"/>
                </a:lnTo>
                <a:lnTo>
                  <a:pt x="673" y="16"/>
                </a:lnTo>
                <a:lnTo>
                  <a:pt x="673" y="16"/>
                </a:lnTo>
                <a:lnTo>
                  <a:pt x="609" y="16"/>
                </a:lnTo>
                <a:lnTo>
                  <a:pt x="449" y="16"/>
                </a:lnTo>
                <a:lnTo>
                  <a:pt x="136" y="8"/>
                </a:lnTo>
                <a:lnTo>
                  <a:pt x="80" y="8"/>
                </a:lnTo>
                <a:lnTo>
                  <a:pt x="8" y="0"/>
                </a:lnTo>
                <a:lnTo>
                  <a:pt x="8" y="0"/>
                </a:lnTo>
                <a:lnTo>
                  <a:pt x="0" y="48"/>
                </a:lnTo>
                <a:lnTo>
                  <a:pt x="0" y="48"/>
                </a:lnTo>
                <a:lnTo>
                  <a:pt x="248" y="64"/>
                </a:lnTo>
                <a:lnTo>
                  <a:pt x="248" y="64"/>
                </a:lnTo>
                <a:lnTo>
                  <a:pt x="240" y="26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0" name="Texas"/>
          <p:cNvSpPr>
            <a:spLocks/>
          </p:cNvSpPr>
          <p:nvPr/>
        </p:nvSpPr>
        <p:spPr bwMode="gray">
          <a:xfrm>
            <a:off x="3448266" y="4186287"/>
            <a:ext cx="1449761" cy="1320894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584" y="216"/>
              </a:cxn>
              <a:cxn ang="0">
                <a:pos x="632" y="224"/>
              </a:cxn>
              <a:cxn ang="0">
                <a:pos x="680" y="264"/>
              </a:cxn>
              <a:cxn ang="0">
                <a:pos x="712" y="264"/>
              </a:cxn>
              <a:cxn ang="0">
                <a:pos x="744" y="272"/>
              </a:cxn>
              <a:cxn ang="0">
                <a:pos x="760" y="280"/>
              </a:cxn>
              <a:cxn ang="0">
                <a:pos x="793" y="296"/>
              </a:cxn>
              <a:cxn ang="0">
                <a:pos x="817" y="296"/>
              </a:cxn>
              <a:cxn ang="0">
                <a:pos x="849" y="288"/>
              </a:cxn>
              <a:cxn ang="0">
                <a:pos x="913" y="296"/>
              </a:cxn>
              <a:cxn ang="0">
                <a:pos x="929" y="280"/>
              </a:cxn>
              <a:cxn ang="0">
                <a:pos x="977" y="288"/>
              </a:cxn>
              <a:cxn ang="0">
                <a:pos x="1033" y="320"/>
              </a:cxn>
              <a:cxn ang="0">
                <a:pos x="1073" y="472"/>
              </a:cxn>
              <a:cxn ang="0">
                <a:pos x="1105" y="552"/>
              </a:cxn>
              <a:cxn ang="0">
                <a:pos x="1105" y="632"/>
              </a:cxn>
              <a:cxn ang="0">
                <a:pos x="1097" y="680"/>
              </a:cxn>
              <a:cxn ang="0">
                <a:pos x="1089" y="712"/>
              </a:cxn>
              <a:cxn ang="0">
                <a:pos x="1017" y="736"/>
              </a:cxn>
              <a:cxn ang="0">
                <a:pos x="1025" y="728"/>
              </a:cxn>
              <a:cxn ang="0">
                <a:pos x="1017" y="712"/>
              </a:cxn>
              <a:cxn ang="0">
                <a:pos x="1001" y="720"/>
              </a:cxn>
              <a:cxn ang="0">
                <a:pos x="993" y="720"/>
              </a:cxn>
              <a:cxn ang="0">
                <a:pos x="985" y="768"/>
              </a:cxn>
              <a:cxn ang="0">
                <a:pos x="969" y="792"/>
              </a:cxn>
              <a:cxn ang="0">
                <a:pos x="881" y="840"/>
              </a:cxn>
              <a:cxn ang="0">
                <a:pos x="889" y="824"/>
              </a:cxn>
              <a:cxn ang="0">
                <a:pos x="873" y="824"/>
              </a:cxn>
              <a:cxn ang="0">
                <a:pos x="865" y="824"/>
              </a:cxn>
              <a:cxn ang="0">
                <a:pos x="873" y="840"/>
              </a:cxn>
              <a:cxn ang="0">
                <a:pos x="841" y="840"/>
              </a:cxn>
              <a:cxn ang="0">
                <a:pos x="841" y="848"/>
              </a:cxn>
              <a:cxn ang="0">
                <a:pos x="825" y="872"/>
              </a:cxn>
              <a:cxn ang="0">
                <a:pos x="801" y="880"/>
              </a:cxn>
              <a:cxn ang="0">
                <a:pos x="817" y="880"/>
              </a:cxn>
              <a:cxn ang="0">
                <a:pos x="801" y="904"/>
              </a:cxn>
              <a:cxn ang="0">
                <a:pos x="785" y="912"/>
              </a:cxn>
              <a:cxn ang="0">
                <a:pos x="777" y="952"/>
              </a:cxn>
              <a:cxn ang="0">
                <a:pos x="760" y="960"/>
              </a:cxn>
              <a:cxn ang="0">
                <a:pos x="760" y="968"/>
              </a:cxn>
              <a:cxn ang="0">
                <a:pos x="768" y="1008"/>
              </a:cxn>
              <a:cxn ang="0">
                <a:pos x="793" y="1088"/>
              </a:cxn>
              <a:cxn ang="0">
                <a:pos x="728" y="1080"/>
              </a:cxn>
              <a:cxn ang="0">
                <a:pos x="664" y="1064"/>
              </a:cxn>
              <a:cxn ang="0">
                <a:pos x="624" y="1032"/>
              </a:cxn>
              <a:cxn ang="0">
                <a:pos x="600" y="968"/>
              </a:cxn>
              <a:cxn ang="0">
                <a:pos x="576" y="920"/>
              </a:cxn>
              <a:cxn ang="0">
                <a:pos x="488" y="768"/>
              </a:cxn>
              <a:cxn ang="0">
                <a:pos x="360" y="680"/>
              </a:cxn>
              <a:cxn ang="0">
                <a:pos x="328" y="688"/>
              </a:cxn>
              <a:cxn ang="0">
                <a:pos x="280" y="760"/>
              </a:cxn>
              <a:cxn ang="0">
                <a:pos x="208" y="728"/>
              </a:cxn>
              <a:cxn ang="0">
                <a:pos x="152" y="640"/>
              </a:cxn>
              <a:cxn ang="0">
                <a:pos x="96" y="560"/>
              </a:cxn>
              <a:cxn ang="0">
                <a:pos x="32" y="496"/>
              </a:cxn>
            </a:cxnLst>
            <a:rect l="0" t="0" r="r" b="b"/>
            <a:pathLst>
              <a:path w="1113" h="1104">
                <a:moveTo>
                  <a:pt x="0" y="448"/>
                </a:moveTo>
                <a:lnTo>
                  <a:pt x="0" y="448"/>
                </a:lnTo>
                <a:lnTo>
                  <a:pt x="0" y="432"/>
                </a:lnTo>
                <a:lnTo>
                  <a:pt x="0" y="432"/>
                </a:lnTo>
                <a:lnTo>
                  <a:pt x="304" y="464"/>
                </a:lnTo>
                <a:lnTo>
                  <a:pt x="304" y="464"/>
                </a:lnTo>
                <a:lnTo>
                  <a:pt x="336" y="0"/>
                </a:lnTo>
                <a:lnTo>
                  <a:pt x="336" y="0"/>
                </a:lnTo>
                <a:lnTo>
                  <a:pt x="584" y="16"/>
                </a:lnTo>
                <a:lnTo>
                  <a:pt x="584" y="16"/>
                </a:lnTo>
                <a:lnTo>
                  <a:pt x="576" y="216"/>
                </a:lnTo>
                <a:lnTo>
                  <a:pt x="576" y="216"/>
                </a:lnTo>
                <a:lnTo>
                  <a:pt x="584" y="216"/>
                </a:lnTo>
                <a:lnTo>
                  <a:pt x="584" y="216"/>
                </a:lnTo>
                <a:lnTo>
                  <a:pt x="600" y="232"/>
                </a:lnTo>
                <a:lnTo>
                  <a:pt x="600" y="232"/>
                </a:lnTo>
                <a:lnTo>
                  <a:pt x="608" y="232"/>
                </a:lnTo>
                <a:lnTo>
                  <a:pt x="608" y="232"/>
                </a:lnTo>
                <a:lnTo>
                  <a:pt x="624" y="232"/>
                </a:lnTo>
                <a:lnTo>
                  <a:pt x="624" y="232"/>
                </a:lnTo>
                <a:lnTo>
                  <a:pt x="632" y="224"/>
                </a:lnTo>
                <a:lnTo>
                  <a:pt x="632" y="224"/>
                </a:lnTo>
                <a:lnTo>
                  <a:pt x="648" y="256"/>
                </a:lnTo>
                <a:lnTo>
                  <a:pt x="648" y="256"/>
                </a:lnTo>
                <a:lnTo>
                  <a:pt x="664" y="256"/>
                </a:lnTo>
                <a:lnTo>
                  <a:pt x="664" y="256"/>
                </a:lnTo>
                <a:lnTo>
                  <a:pt x="672" y="264"/>
                </a:lnTo>
                <a:lnTo>
                  <a:pt x="680" y="264"/>
                </a:lnTo>
                <a:lnTo>
                  <a:pt x="680" y="256"/>
                </a:lnTo>
                <a:lnTo>
                  <a:pt x="696" y="256"/>
                </a:lnTo>
                <a:lnTo>
                  <a:pt x="704" y="264"/>
                </a:lnTo>
                <a:lnTo>
                  <a:pt x="704" y="272"/>
                </a:lnTo>
                <a:lnTo>
                  <a:pt x="704" y="272"/>
                </a:lnTo>
                <a:lnTo>
                  <a:pt x="712" y="264"/>
                </a:lnTo>
                <a:lnTo>
                  <a:pt x="712" y="264"/>
                </a:lnTo>
                <a:lnTo>
                  <a:pt x="720" y="264"/>
                </a:lnTo>
                <a:lnTo>
                  <a:pt x="720" y="264"/>
                </a:lnTo>
                <a:lnTo>
                  <a:pt x="728" y="256"/>
                </a:lnTo>
                <a:lnTo>
                  <a:pt x="728" y="256"/>
                </a:lnTo>
                <a:lnTo>
                  <a:pt x="728" y="272"/>
                </a:lnTo>
                <a:lnTo>
                  <a:pt x="728" y="272"/>
                </a:lnTo>
                <a:lnTo>
                  <a:pt x="744" y="272"/>
                </a:lnTo>
                <a:lnTo>
                  <a:pt x="744" y="272"/>
                </a:lnTo>
                <a:lnTo>
                  <a:pt x="744" y="280"/>
                </a:lnTo>
                <a:lnTo>
                  <a:pt x="744" y="280"/>
                </a:lnTo>
                <a:lnTo>
                  <a:pt x="752" y="288"/>
                </a:lnTo>
                <a:lnTo>
                  <a:pt x="752" y="288"/>
                </a:lnTo>
                <a:lnTo>
                  <a:pt x="760" y="280"/>
                </a:lnTo>
                <a:lnTo>
                  <a:pt x="760" y="280"/>
                </a:lnTo>
                <a:lnTo>
                  <a:pt x="768" y="280"/>
                </a:lnTo>
                <a:lnTo>
                  <a:pt x="768" y="280"/>
                </a:lnTo>
                <a:lnTo>
                  <a:pt x="777" y="288"/>
                </a:lnTo>
                <a:lnTo>
                  <a:pt x="785" y="288"/>
                </a:lnTo>
                <a:lnTo>
                  <a:pt x="785" y="288"/>
                </a:lnTo>
                <a:lnTo>
                  <a:pt x="785" y="296"/>
                </a:lnTo>
                <a:lnTo>
                  <a:pt x="793" y="296"/>
                </a:lnTo>
                <a:lnTo>
                  <a:pt x="801" y="288"/>
                </a:lnTo>
                <a:lnTo>
                  <a:pt x="801" y="280"/>
                </a:lnTo>
                <a:lnTo>
                  <a:pt x="801" y="288"/>
                </a:lnTo>
                <a:lnTo>
                  <a:pt x="809" y="304"/>
                </a:lnTo>
                <a:lnTo>
                  <a:pt x="809" y="304"/>
                </a:lnTo>
                <a:lnTo>
                  <a:pt x="809" y="304"/>
                </a:lnTo>
                <a:lnTo>
                  <a:pt x="817" y="296"/>
                </a:lnTo>
                <a:lnTo>
                  <a:pt x="817" y="296"/>
                </a:lnTo>
                <a:lnTo>
                  <a:pt x="825" y="280"/>
                </a:lnTo>
                <a:lnTo>
                  <a:pt x="825" y="280"/>
                </a:lnTo>
                <a:lnTo>
                  <a:pt x="841" y="288"/>
                </a:lnTo>
                <a:lnTo>
                  <a:pt x="841" y="288"/>
                </a:lnTo>
                <a:lnTo>
                  <a:pt x="849" y="288"/>
                </a:lnTo>
                <a:lnTo>
                  <a:pt x="849" y="288"/>
                </a:lnTo>
                <a:lnTo>
                  <a:pt x="849" y="288"/>
                </a:lnTo>
                <a:lnTo>
                  <a:pt x="849" y="296"/>
                </a:lnTo>
                <a:lnTo>
                  <a:pt x="873" y="304"/>
                </a:lnTo>
                <a:lnTo>
                  <a:pt x="881" y="312"/>
                </a:lnTo>
                <a:lnTo>
                  <a:pt x="897" y="288"/>
                </a:lnTo>
                <a:lnTo>
                  <a:pt x="913" y="288"/>
                </a:lnTo>
                <a:lnTo>
                  <a:pt x="913" y="296"/>
                </a:lnTo>
                <a:lnTo>
                  <a:pt x="921" y="296"/>
                </a:lnTo>
                <a:lnTo>
                  <a:pt x="921" y="296"/>
                </a:lnTo>
                <a:lnTo>
                  <a:pt x="929" y="288"/>
                </a:lnTo>
                <a:lnTo>
                  <a:pt x="929" y="280"/>
                </a:lnTo>
                <a:lnTo>
                  <a:pt x="929" y="280"/>
                </a:lnTo>
                <a:lnTo>
                  <a:pt x="929" y="280"/>
                </a:lnTo>
                <a:lnTo>
                  <a:pt x="929" y="280"/>
                </a:lnTo>
                <a:lnTo>
                  <a:pt x="929" y="280"/>
                </a:lnTo>
                <a:lnTo>
                  <a:pt x="945" y="296"/>
                </a:lnTo>
                <a:lnTo>
                  <a:pt x="953" y="296"/>
                </a:lnTo>
                <a:lnTo>
                  <a:pt x="953" y="296"/>
                </a:lnTo>
                <a:lnTo>
                  <a:pt x="961" y="280"/>
                </a:lnTo>
                <a:lnTo>
                  <a:pt x="977" y="280"/>
                </a:lnTo>
                <a:lnTo>
                  <a:pt x="977" y="288"/>
                </a:lnTo>
                <a:lnTo>
                  <a:pt x="977" y="288"/>
                </a:lnTo>
                <a:lnTo>
                  <a:pt x="1001" y="304"/>
                </a:lnTo>
                <a:lnTo>
                  <a:pt x="1001" y="304"/>
                </a:lnTo>
                <a:lnTo>
                  <a:pt x="1017" y="304"/>
                </a:lnTo>
                <a:lnTo>
                  <a:pt x="1025" y="312"/>
                </a:lnTo>
                <a:lnTo>
                  <a:pt x="1025" y="312"/>
                </a:lnTo>
                <a:lnTo>
                  <a:pt x="1033" y="320"/>
                </a:lnTo>
                <a:lnTo>
                  <a:pt x="1033" y="320"/>
                </a:lnTo>
                <a:lnTo>
                  <a:pt x="1057" y="320"/>
                </a:lnTo>
                <a:lnTo>
                  <a:pt x="1065" y="320"/>
                </a:lnTo>
                <a:lnTo>
                  <a:pt x="1065" y="320"/>
                </a:lnTo>
                <a:lnTo>
                  <a:pt x="1065" y="376"/>
                </a:lnTo>
                <a:lnTo>
                  <a:pt x="1073" y="472"/>
                </a:lnTo>
                <a:lnTo>
                  <a:pt x="1073" y="472"/>
                </a:lnTo>
                <a:lnTo>
                  <a:pt x="1089" y="496"/>
                </a:lnTo>
                <a:lnTo>
                  <a:pt x="1089" y="496"/>
                </a:lnTo>
                <a:lnTo>
                  <a:pt x="1089" y="528"/>
                </a:lnTo>
                <a:lnTo>
                  <a:pt x="1089" y="528"/>
                </a:lnTo>
                <a:lnTo>
                  <a:pt x="1097" y="536"/>
                </a:lnTo>
                <a:lnTo>
                  <a:pt x="1097" y="536"/>
                </a:lnTo>
                <a:lnTo>
                  <a:pt x="1105" y="552"/>
                </a:lnTo>
                <a:lnTo>
                  <a:pt x="1105" y="560"/>
                </a:lnTo>
                <a:lnTo>
                  <a:pt x="1113" y="576"/>
                </a:lnTo>
                <a:lnTo>
                  <a:pt x="1113" y="600"/>
                </a:lnTo>
                <a:lnTo>
                  <a:pt x="1097" y="616"/>
                </a:lnTo>
                <a:lnTo>
                  <a:pt x="1097" y="632"/>
                </a:lnTo>
                <a:lnTo>
                  <a:pt x="1097" y="632"/>
                </a:lnTo>
                <a:lnTo>
                  <a:pt x="1105" y="632"/>
                </a:lnTo>
                <a:lnTo>
                  <a:pt x="1097" y="648"/>
                </a:lnTo>
                <a:lnTo>
                  <a:pt x="1097" y="648"/>
                </a:lnTo>
                <a:lnTo>
                  <a:pt x="1105" y="656"/>
                </a:lnTo>
                <a:lnTo>
                  <a:pt x="1105" y="664"/>
                </a:lnTo>
                <a:lnTo>
                  <a:pt x="1105" y="672"/>
                </a:lnTo>
                <a:lnTo>
                  <a:pt x="1097" y="680"/>
                </a:lnTo>
                <a:lnTo>
                  <a:pt x="1097" y="680"/>
                </a:lnTo>
                <a:lnTo>
                  <a:pt x="1089" y="680"/>
                </a:lnTo>
                <a:lnTo>
                  <a:pt x="1089" y="680"/>
                </a:lnTo>
                <a:lnTo>
                  <a:pt x="1081" y="696"/>
                </a:lnTo>
                <a:lnTo>
                  <a:pt x="1081" y="696"/>
                </a:lnTo>
                <a:lnTo>
                  <a:pt x="1089" y="704"/>
                </a:lnTo>
                <a:lnTo>
                  <a:pt x="1089" y="712"/>
                </a:lnTo>
                <a:lnTo>
                  <a:pt x="1089" y="712"/>
                </a:lnTo>
                <a:lnTo>
                  <a:pt x="1081" y="712"/>
                </a:lnTo>
                <a:lnTo>
                  <a:pt x="1081" y="712"/>
                </a:lnTo>
                <a:lnTo>
                  <a:pt x="1049" y="728"/>
                </a:lnTo>
                <a:lnTo>
                  <a:pt x="1009" y="744"/>
                </a:lnTo>
                <a:lnTo>
                  <a:pt x="1009" y="744"/>
                </a:lnTo>
                <a:lnTo>
                  <a:pt x="1017" y="736"/>
                </a:lnTo>
                <a:lnTo>
                  <a:pt x="1017" y="736"/>
                </a:lnTo>
                <a:lnTo>
                  <a:pt x="1033" y="728"/>
                </a:lnTo>
                <a:lnTo>
                  <a:pt x="1033" y="728"/>
                </a:lnTo>
                <a:lnTo>
                  <a:pt x="1033" y="728"/>
                </a:lnTo>
                <a:lnTo>
                  <a:pt x="1033" y="728"/>
                </a:lnTo>
                <a:lnTo>
                  <a:pt x="1033" y="728"/>
                </a:lnTo>
                <a:lnTo>
                  <a:pt x="1025" y="728"/>
                </a:lnTo>
                <a:lnTo>
                  <a:pt x="1025" y="728"/>
                </a:lnTo>
                <a:lnTo>
                  <a:pt x="1017" y="728"/>
                </a:lnTo>
                <a:lnTo>
                  <a:pt x="1017" y="728"/>
                </a:lnTo>
                <a:lnTo>
                  <a:pt x="1009" y="728"/>
                </a:lnTo>
                <a:lnTo>
                  <a:pt x="1009" y="728"/>
                </a:lnTo>
                <a:lnTo>
                  <a:pt x="1009" y="728"/>
                </a:lnTo>
                <a:lnTo>
                  <a:pt x="1017" y="712"/>
                </a:lnTo>
                <a:lnTo>
                  <a:pt x="1017" y="712"/>
                </a:lnTo>
                <a:lnTo>
                  <a:pt x="1017" y="712"/>
                </a:lnTo>
                <a:lnTo>
                  <a:pt x="1017" y="712"/>
                </a:lnTo>
                <a:lnTo>
                  <a:pt x="1017" y="704"/>
                </a:lnTo>
                <a:lnTo>
                  <a:pt x="1009" y="712"/>
                </a:lnTo>
                <a:lnTo>
                  <a:pt x="1001" y="712"/>
                </a:lnTo>
                <a:lnTo>
                  <a:pt x="1001" y="720"/>
                </a:lnTo>
                <a:lnTo>
                  <a:pt x="1001" y="720"/>
                </a:lnTo>
                <a:lnTo>
                  <a:pt x="993" y="720"/>
                </a:lnTo>
                <a:lnTo>
                  <a:pt x="993" y="712"/>
                </a:lnTo>
                <a:lnTo>
                  <a:pt x="985" y="712"/>
                </a:lnTo>
                <a:lnTo>
                  <a:pt x="985" y="712"/>
                </a:lnTo>
                <a:lnTo>
                  <a:pt x="985" y="712"/>
                </a:lnTo>
                <a:lnTo>
                  <a:pt x="993" y="720"/>
                </a:lnTo>
                <a:lnTo>
                  <a:pt x="993" y="720"/>
                </a:lnTo>
                <a:lnTo>
                  <a:pt x="985" y="728"/>
                </a:lnTo>
                <a:lnTo>
                  <a:pt x="985" y="736"/>
                </a:lnTo>
                <a:lnTo>
                  <a:pt x="1001" y="744"/>
                </a:lnTo>
                <a:lnTo>
                  <a:pt x="1001" y="744"/>
                </a:lnTo>
                <a:lnTo>
                  <a:pt x="1001" y="752"/>
                </a:lnTo>
                <a:lnTo>
                  <a:pt x="985" y="768"/>
                </a:lnTo>
                <a:lnTo>
                  <a:pt x="985" y="768"/>
                </a:lnTo>
                <a:lnTo>
                  <a:pt x="977" y="768"/>
                </a:lnTo>
                <a:lnTo>
                  <a:pt x="977" y="768"/>
                </a:lnTo>
                <a:lnTo>
                  <a:pt x="969" y="784"/>
                </a:lnTo>
                <a:lnTo>
                  <a:pt x="969" y="784"/>
                </a:lnTo>
                <a:lnTo>
                  <a:pt x="977" y="784"/>
                </a:lnTo>
                <a:lnTo>
                  <a:pt x="977" y="784"/>
                </a:lnTo>
                <a:lnTo>
                  <a:pt x="969" y="792"/>
                </a:lnTo>
                <a:lnTo>
                  <a:pt x="937" y="816"/>
                </a:lnTo>
                <a:lnTo>
                  <a:pt x="921" y="816"/>
                </a:lnTo>
                <a:lnTo>
                  <a:pt x="905" y="832"/>
                </a:lnTo>
                <a:lnTo>
                  <a:pt x="889" y="840"/>
                </a:lnTo>
                <a:lnTo>
                  <a:pt x="881" y="848"/>
                </a:lnTo>
                <a:lnTo>
                  <a:pt x="873" y="848"/>
                </a:lnTo>
                <a:lnTo>
                  <a:pt x="881" y="840"/>
                </a:lnTo>
                <a:lnTo>
                  <a:pt x="889" y="840"/>
                </a:lnTo>
                <a:lnTo>
                  <a:pt x="897" y="832"/>
                </a:lnTo>
                <a:lnTo>
                  <a:pt x="929" y="808"/>
                </a:lnTo>
                <a:lnTo>
                  <a:pt x="929" y="808"/>
                </a:lnTo>
                <a:lnTo>
                  <a:pt x="929" y="808"/>
                </a:lnTo>
                <a:lnTo>
                  <a:pt x="889" y="832"/>
                </a:lnTo>
                <a:lnTo>
                  <a:pt x="889" y="824"/>
                </a:lnTo>
                <a:lnTo>
                  <a:pt x="889" y="824"/>
                </a:lnTo>
                <a:lnTo>
                  <a:pt x="889" y="824"/>
                </a:lnTo>
                <a:lnTo>
                  <a:pt x="889" y="808"/>
                </a:lnTo>
                <a:lnTo>
                  <a:pt x="889" y="808"/>
                </a:lnTo>
                <a:lnTo>
                  <a:pt x="881" y="824"/>
                </a:lnTo>
                <a:lnTo>
                  <a:pt x="873" y="824"/>
                </a:lnTo>
                <a:lnTo>
                  <a:pt x="873" y="824"/>
                </a:lnTo>
                <a:lnTo>
                  <a:pt x="873" y="816"/>
                </a:lnTo>
                <a:lnTo>
                  <a:pt x="873" y="816"/>
                </a:lnTo>
                <a:lnTo>
                  <a:pt x="873" y="824"/>
                </a:lnTo>
                <a:lnTo>
                  <a:pt x="873" y="824"/>
                </a:lnTo>
                <a:lnTo>
                  <a:pt x="865" y="832"/>
                </a:lnTo>
                <a:lnTo>
                  <a:pt x="865" y="832"/>
                </a:lnTo>
                <a:lnTo>
                  <a:pt x="865" y="824"/>
                </a:lnTo>
                <a:lnTo>
                  <a:pt x="857" y="816"/>
                </a:lnTo>
                <a:lnTo>
                  <a:pt x="849" y="816"/>
                </a:lnTo>
                <a:lnTo>
                  <a:pt x="849" y="816"/>
                </a:lnTo>
                <a:lnTo>
                  <a:pt x="857" y="832"/>
                </a:lnTo>
                <a:lnTo>
                  <a:pt x="857" y="832"/>
                </a:lnTo>
                <a:lnTo>
                  <a:pt x="865" y="840"/>
                </a:lnTo>
                <a:lnTo>
                  <a:pt x="873" y="840"/>
                </a:lnTo>
                <a:lnTo>
                  <a:pt x="865" y="848"/>
                </a:lnTo>
                <a:lnTo>
                  <a:pt x="865" y="848"/>
                </a:lnTo>
                <a:lnTo>
                  <a:pt x="857" y="848"/>
                </a:lnTo>
                <a:lnTo>
                  <a:pt x="849" y="856"/>
                </a:lnTo>
                <a:lnTo>
                  <a:pt x="849" y="856"/>
                </a:lnTo>
                <a:lnTo>
                  <a:pt x="841" y="856"/>
                </a:lnTo>
                <a:lnTo>
                  <a:pt x="841" y="840"/>
                </a:lnTo>
                <a:lnTo>
                  <a:pt x="841" y="840"/>
                </a:lnTo>
                <a:lnTo>
                  <a:pt x="833" y="840"/>
                </a:lnTo>
                <a:lnTo>
                  <a:pt x="825" y="824"/>
                </a:lnTo>
                <a:lnTo>
                  <a:pt x="825" y="824"/>
                </a:lnTo>
                <a:lnTo>
                  <a:pt x="833" y="840"/>
                </a:lnTo>
                <a:lnTo>
                  <a:pt x="833" y="840"/>
                </a:lnTo>
                <a:lnTo>
                  <a:pt x="841" y="848"/>
                </a:lnTo>
                <a:lnTo>
                  <a:pt x="841" y="848"/>
                </a:lnTo>
                <a:lnTo>
                  <a:pt x="833" y="848"/>
                </a:lnTo>
                <a:lnTo>
                  <a:pt x="833" y="848"/>
                </a:lnTo>
                <a:lnTo>
                  <a:pt x="833" y="864"/>
                </a:lnTo>
                <a:lnTo>
                  <a:pt x="833" y="864"/>
                </a:lnTo>
                <a:lnTo>
                  <a:pt x="825" y="872"/>
                </a:lnTo>
                <a:lnTo>
                  <a:pt x="825" y="872"/>
                </a:lnTo>
                <a:lnTo>
                  <a:pt x="825" y="864"/>
                </a:lnTo>
                <a:lnTo>
                  <a:pt x="825" y="864"/>
                </a:lnTo>
                <a:lnTo>
                  <a:pt x="817" y="872"/>
                </a:lnTo>
                <a:lnTo>
                  <a:pt x="817" y="872"/>
                </a:lnTo>
                <a:lnTo>
                  <a:pt x="817" y="872"/>
                </a:lnTo>
                <a:lnTo>
                  <a:pt x="817" y="872"/>
                </a:lnTo>
                <a:lnTo>
                  <a:pt x="801" y="880"/>
                </a:lnTo>
                <a:lnTo>
                  <a:pt x="801" y="880"/>
                </a:lnTo>
                <a:lnTo>
                  <a:pt x="801" y="888"/>
                </a:lnTo>
                <a:lnTo>
                  <a:pt x="801" y="888"/>
                </a:lnTo>
                <a:lnTo>
                  <a:pt x="809" y="880"/>
                </a:lnTo>
                <a:lnTo>
                  <a:pt x="809" y="880"/>
                </a:lnTo>
                <a:lnTo>
                  <a:pt x="817" y="880"/>
                </a:lnTo>
                <a:lnTo>
                  <a:pt x="817" y="880"/>
                </a:lnTo>
                <a:lnTo>
                  <a:pt x="817" y="880"/>
                </a:lnTo>
                <a:lnTo>
                  <a:pt x="809" y="888"/>
                </a:lnTo>
                <a:lnTo>
                  <a:pt x="801" y="904"/>
                </a:lnTo>
                <a:lnTo>
                  <a:pt x="801" y="904"/>
                </a:lnTo>
                <a:lnTo>
                  <a:pt x="801" y="904"/>
                </a:lnTo>
                <a:lnTo>
                  <a:pt x="801" y="904"/>
                </a:lnTo>
                <a:lnTo>
                  <a:pt x="801" y="904"/>
                </a:lnTo>
                <a:lnTo>
                  <a:pt x="768" y="904"/>
                </a:lnTo>
                <a:lnTo>
                  <a:pt x="768" y="904"/>
                </a:lnTo>
                <a:lnTo>
                  <a:pt x="777" y="904"/>
                </a:lnTo>
                <a:lnTo>
                  <a:pt x="777" y="904"/>
                </a:lnTo>
                <a:lnTo>
                  <a:pt x="785" y="904"/>
                </a:lnTo>
                <a:lnTo>
                  <a:pt x="785" y="904"/>
                </a:lnTo>
                <a:lnTo>
                  <a:pt x="785" y="912"/>
                </a:lnTo>
                <a:lnTo>
                  <a:pt x="785" y="920"/>
                </a:lnTo>
                <a:lnTo>
                  <a:pt x="793" y="920"/>
                </a:lnTo>
                <a:lnTo>
                  <a:pt x="793" y="920"/>
                </a:lnTo>
                <a:lnTo>
                  <a:pt x="785" y="952"/>
                </a:lnTo>
                <a:lnTo>
                  <a:pt x="777" y="960"/>
                </a:lnTo>
                <a:lnTo>
                  <a:pt x="777" y="960"/>
                </a:lnTo>
                <a:lnTo>
                  <a:pt x="777" y="952"/>
                </a:lnTo>
                <a:lnTo>
                  <a:pt x="777" y="944"/>
                </a:lnTo>
                <a:lnTo>
                  <a:pt x="768" y="944"/>
                </a:lnTo>
                <a:lnTo>
                  <a:pt x="768" y="944"/>
                </a:lnTo>
                <a:lnTo>
                  <a:pt x="768" y="944"/>
                </a:lnTo>
                <a:lnTo>
                  <a:pt x="768" y="952"/>
                </a:lnTo>
                <a:lnTo>
                  <a:pt x="760" y="960"/>
                </a:lnTo>
                <a:lnTo>
                  <a:pt x="760" y="960"/>
                </a:lnTo>
                <a:lnTo>
                  <a:pt x="752" y="952"/>
                </a:lnTo>
                <a:lnTo>
                  <a:pt x="752" y="952"/>
                </a:lnTo>
                <a:lnTo>
                  <a:pt x="752" y="960"/>
                </a:lnTo>
                <a:lnTo>
                  <a:pt x="752" y="960"/>
                </a:lnTo>
                <a:lnTo>
                  <a:pt x="752" y="960"/>
                </a:lnTo>
                <a:lnTo>
                  <a:pt x="760" y="968"/>
                </a:lnTo>
                <a:lnTo>
                  <a:pt x="760" y="968"/>
                </a:lnTo>
                <a:lnTo>
                  <a:pt x="777" y="968"/>
                </a:lnTo>
                <a:lnTo>
                  <a:pt x="777" y="968"/>
                </a:lnTo>
                <a:lnTo>
                  <a:pt x="777" y="976"/>
                </a:lnTo>
                <a:lnTo>
                  <a:pt x="777" y="976"/>
                </a:lnTo>
                <a:lnTo>
                  <a:pt x="768" y="1000"/>
                </a:lnTo>
                <a:lnTo>
                  <a:pt x="768" y="1000"/>
                </a:lnTo>
                <a:lnTo>
                  <a:pt x="768" y="1008"/>
                </a:lnTo>
                <a:lnTo>
                  <a:pt x="785" y="1032"/>
                </a:lnTo>
                <a:lnTo>
                  <a:pt x="785" y="1032"/>
                </a:lnTo>
                <a:lnTo>
                  <a:pt x="777" y="1056"/>
                </a:lnTo>
                <a:lnTo>
                  <a:pt x="777" y="1056"/>
                </a:lnTo>
                <a:lnTo>
                  <a:pt x="785" y="1064"/>
                </a:lnTo>
                <a:lnTo>
                  <a:pt x="793" y="1080"/>
                </a:lnTo>
                <a:lnTo>
                  <a:pt x="793" y="1088"/>
                </a:lnTo>
                <a:lnTo>
                  <a:pt x="793" y="1088"/>
                </a:lnTo>
                <a:lnTo>
                  <a:pt x="785" y="1096"/>
                </a:lnTo>
                <a:lnTo>
                  <a:pt x="777" y="1104"/>
                </a:lnTo>
                <a:lnTo>
                  <a:pt x="777" y="1104"/>
                </a:lnTo>
                <a:lnTo>
                  <a:pt x="768" y="1096"/>
                </a:lnTo>
                <a:lnTo>
                  <a:pt x="752" y="1080"/>
                </a:lnTo>
                <a:lnTo>
                  <a:pt x="728" y="1080"/>
                </a:lnTo>
                <a:lnTo>
                  <a:pt x="720" y="1080"/>
                </a:lnTo>
                <a:lnTo>
                  <a:pt x="704" y="1080"/>
                </a:lnTo>
                <a:lnTo>
                  <a:pt x="704" y="1080"/>
                </a:lnTo>
                <a:lnTo>
                  <a:pt x="680" y="1064"/>
                </a:lnTo>
                <a:lnTo>
                  <a:pt x="680" y="1064"/>
                </a:lnTo>
                <a:lnTo>
                  <a:pt x="664" y="1064"/>
                </a:lnTo>
                <a:lnTo>
                  <a:pt x="664" y="1064"/>
                </a:lnTo>
                <a:lnTo>
                  <a:pt x="664" y="1056"/>
                </a:lnTo>
                <a:lnTo>
                  <a:pt x="656" y="1048"/>
                </a:lnTo>
                <a:lnTo>
                  <a:pt x="632" y="1048"/>
                </a:lnTo>
                <a:lnTo>
                  <a:pt x="624" y="1048"/>
                </a:lnTo>
                <a:lnTo>
                  <a:pt x="624" y="1048"/>
                </a:lnTo>
                <a:lnTo>
                  <a:pt x="624" y="1032"/>
                </a:lnTo>
                <a:lnTo>
                  <a:pt x="624" y="1032"/>
                </a:lnTo>
                <a:lnTo>
                  <a:pt x="624" y="1032"/>
                </a:lnTo>
                <a:lnTo>
                  <a:pt x="624" y="1032"/>
                </a:lnTo>
                <a:lnTo>
                  <a:pt x="616" y="1016"/>
                </a:lnTo>
                <a:lnTo>
                  <a:pt x="608" y="984"/>
                </a:lnTo>
                <a:lnTo>
                  <a:pt x="600" y="984"/>
                </a:lnTo>
                <a:lnTo>
                  <a:pt x="600" y="984"/>
                </a:lnTo>
                <a:lnTo>
                  <a:pt x="600" y="968"/>
                </a:lnTo>
                <a:lnTo>
                  <a:pt x="600" y="960"/>
                </a:lnTo>
                <a:lnTo>
                  <a:pt x="600" y="960"/>
                </a:lnTo>
                <a:lnTo>
                  <a:pt x="592" y="952"/>
                </a:lnTo>
                <a:lnTo>
                  <a:pt x="592" y="952"/>
                </a:lnTo>
                <a:lnTo>
                  <a:pt x="592" y="944"/>
                </a:lnTo>
                <a:lnTo>
                  <a:pt x="592" y="920"/>
                </a:lnTo>
                <a:lnTo>
                  <a:pt x="576" y="920"/>
                </a:lnTo>
                <a:lnTo>
                  <a:pt x="552" y="888"/>
                </a:lnTo>
                <a:lnTo>
                  <a:pt x="544" y="864"/>
                </a:lnTo>
                <a:lnTo>
                  <a:pt x="536" y="856"/>
                </a:lnTo>
                <a:lnTo>
                  <a:pt x="528" y="848"/>
                </a:lnTo>
                <a:lnTo>
                  <a:pt x="496" y="776"/>
                </a:lnTo>
                <a:lnTo>
                  <a:pt x="488" y="768"/>
                </a:lnTo>
                <a:lnTo>
                  <a:pt x="488" y="768"/>
                </a:lnTo>
                <a:lnTo>
                  <a:pt x="480" y="744"/>
                </a:lnTo>
                <a:lnTo>
                  <a:pt x="456" y="728"/>
                </a:lnTo>
                <a:lnTo>
                  <a:pt x="448" y="720"/>
                </a:lnTo>
                <a:lnTo>
                  <a:pt x="432" y="696"/>
                </a:lnTo>
                <a:lnTo>
                  <a:pt x="400" y="696"/>
                </a:lnTo>
                <a:lnTo>
                  <a:pt x="368" y="688"/>
                </a:lnTo>
                <a:lnTo>
                  <a:pt x="360" y="680"/>
                </a:lnTo>
                <a:lnTo>
                  <a:pt x="360" y="680"/>
                </a:lnTo>
                <a:lnTo>
                  <a:pt x="352" y="680"/>
                </a:lnTo>
                <a:lnTo>
                  <a:pt x="344" y="696"/>
                </a:lnTo>
                <a:lnTo>
                  <a:pt x="336" y="696"/>
                </a:lnTo>
                <a:lnTo>
                  <a:pt x="336" y="688"/>
                </a:lnTo>
                <a:lnTo>
                  <a:pt x="336" y="688"/>
                </a:lnTo>
                <a:lnTo>
                  <a:pt x="328" y="688"/>
                </a:lnTo>
                <a:lnTo>
                  <a:pt x="320" y="688"/>
                </a:lnTo>
                <a:lnTo>
                  <a:pt x="304" y="704"/>
                </a:lnTo>
                <a:lnTo>
                  <a:pt x="304" y="728"/>
                </a:lnTo>
                <a:lnTo>
                  <a:pt x="296" y="736"/>
                </a:lnTo>
                <a:lnTo>
                  <a:pt x="296" y="744"/>
                </a:lnTo>
                <a:lnTo>
                  <a:pt x="288" y="744"/>
                </a:lnTo>
                <a:lnTo>
                  <a:pt x="280" y="760"/>
                </a:lnTo>
                <a:lnTo>
                  <a:pt x="280" y="760"/>
                </a:lnTo>
                <a:lnTo>
                  <a:pt x="280" y="768"/>
                </a:lnTo>
                <a:lnTo>
                  <a:pt x="264" y="768"/>
                </a:lnTo>
                <a:lnTo>
                  <a:pt x="256" y="760"/>
                </a:lnTo>
                <a:lnTo>
                  <a:pt x="216" y="736"/>
                </a:lnTo>
                <a:lnTo>
                  <a:pt x="208" y="728"/>
                </a:lnTo>
                <a:lnTo>
                  <a:pt x="208" y="728"/>
                </a:lnTo>
                <a:lnTo>
                  <a:pt x="192" y="720"/>
                </a:lnTo>
                <a:lnTo>
                  <a:pt x="176" y="704"/>
                </a:lnTo>
                <a:lnTo>
                  <a:pt x="160" y="688"/>
                </a:lnTo>
                <a:lnTo>
                  <a:pt x="152" y="672"/>
                </a:lnTo>
                <a:lnTo>
                  <a:pt x="152" y="672"/>
                </a:lnTo>
                <a:lnTo>
                  <a:pt x="152" y="648"/>
                </a:lnTo>
                <a:lnTo>
                  <a:pt x="152" y="640"/>
                </a:lnTo>
                <a:lnTo>
                  <a:pt x="144" y="632"/>
                </a:lnTo>
                <a:lnTo>
                  <a:pt x="144" y="632"/>
                </a:lnTo>
                <a:lnTo>
                  <a:pt x="136" y="616"/>
                </a:lnTo>
                <a:lnTo>
                  <a:pt x="136" y="608"/>
                </a:lnTo>
                <a:lnTo>
                  <a:pt x="136" y="608"/>
                </a:lnTo>
                <a:lnTo>
                  <a:pt x="128" y="584"/>
                </a:lnTo>
                <a:lnTo>
                  <a:pt x="96" y="560"/>
                </a:lnTo>
                <a:lnTo>
                  <a:pt x="88" y="552"/>
                </a:lnTo>
                <a:lnTo>
                  <a:pt x="80" y="544"/>
                </a:lnTo>
                <a:lnTo>
                  <a:pt x="72" y="528"/>
                </a:lnTo>
                <a:lnTo>
                  <a:pt x="48" y="496"/>
                </a:lnTo>
                <a:lnTo>
                  <a:pt x="48" y="496"/>
                </a:lnTo>
                <a:lnTo>
                  <a:pt x="32" y="496"/>
                </a:lnTo>
                <a:lnTo>
                  <a:pt x="32" y="496"/>
                </a:lnTo>
                <a:lnTo>
                  <a:pt x="16" y="456"/>
                </a:lnTo>
                <a:lnTo>
                  <a:pt x="16" y="456"/>
                </a:lnTo>
                <a:lnTo>
                  <a:pt x="0" y="456"/>
                </a:lnTo>
                <a:lnTo>
                  <a:pt x="0" y="456"/>
                </a:lnTo>
                <a:lnTo>
                  <a:pt x="0" y="44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1" name="Minnesota"/>
          <p:cNvSpPr>
            <a:spLocks/>
          </p:cNvSpPr>
          <p:nvPr/>
        </p:nvSpPr>
        <p:spPr bwMode="gray">
          <a:xfrm>
            <a:off x="4511424" y="2651474"/>
            <a:ext cx="687761" cy="707372"/>
          </a:xfrm>
          <a:custGeom>
            <a:avLst/>
            <a:gdLst/>
            <a:ahLst/>
            <a:cxnLst>
              <a:cxn ang="0">
                <a:pos x="424" y="544"/>
              </a:cxn>
              <a:cxn ang="0">
                <a:pos x="376" y="496"/>
              </a:cxn>
              <a:cxn ang="0">
                <a:pos x="352" y="488"/>
              </a:cxn>
              <a:cxn ang="0">
                <a:pos x="344" y="480"/>
              </a:cxn>
              <a:cxn ang="0">
                <a:pos x="336" y="480"/>
              </a:cxn>
              <a:cxn ang="0">
                <a:pos x="312" y="464"/>
              </a:cxn>
              <a:cxn ang="0">
                <a:pos x="320" y="440"/>
              </a:cxn>
              <a:cxn ang="0">
                <a:pos x="312" y="416"/>
              </a:cxn>
              <a:cxn ang="0">
                <a:pos x="320" y="392"/>
              </a:cxn>
              <a:cxn ang="0">
                <a:pos x="304" y="384"/>
              </a:cxn>
              <a:cxn ang="0">
                <a:pos x="304" y="368"/>
              </a:cxn>
              <a:cxn ang="0">
                <a:pos x="336" y="336"/>
              </a:cxn>
              <a:cxn ang="0">
                <a:pos x="344" y="272"/>
              </a:cxn>
              <a:cxn ang="0">
                <a:pos x="376" y="240"/>
              </a:cxn>
              <a:cxn ang="0">
                <a:pos x="456" y="152"/>
              </a:cxn>
              <a:cxn ang="0">
                <a:pos x="520" y="120"/>
              </a:cxn>
              <a:cxn ang="0">
                <a:pos x="520" y="120"/>
              </a:cxn>
              <a:cxn ang="0">
                <a:pos x="488" y="120"/>
              </a:cxn>
              <a:cxn ang="0">
                <a:pos x="432" y="120"/>
              </a:cxn>
              <a:cxn ang="0">
                <a:pos x="424" y="104"/>
              </a:cxn>
              <a:cxn ang="0">
                <a:pos x="368" y="120"/>
              </a:cxn>
              <a:cxn ang="0">
                <a:pos x="352" y="112"/>
              </a:cxn>
              <a:cxn ang="0">
                <a:pos x="328" y="112"/>
              </a:cxn>
              <a:cxn ang="0">
                <a:pos x="312" y="88"/>
              </a:cxn>
              <a:cxn ang="0">
                <a:pos x="312" y="80"/>
              </a:cxn>
              <a:cxn ang="0">
                <a:pos x="288" y="80"/>
              </a:cxn>
              <a:cxn ang="0">
                <a:pos x="248" y="88"/>
              </a:cxn>
              <a:cxn ang="0">
                <a:pos x="232" y="88"/>
              </a:cxn>
              <a:cxn ang="0">
                <a:pos x="200" y="72"/>
              </a:cxn>
              <a:cxn ang="0">
                <a:pos x="200" y="64"/>
              </a:cxn>
              <a:cxn ang="0">
                <a:pos x="168" y="64"/>
              </a:cxn>
              <a:cxn ang="0">
                <a:pos x="168" y="24"/>
              </a:cxn>
              <a:cxn ang="0">
                <a:pos x="136" y="0"/>
              </a:cxn>
              <a:cxn ang="0">
                <a:pos x="136" y="32"/>
              </a:cxn>
              <a:cxn ang="0">
                <a:pos x="0" y="40"/>
              </a:cxn>
              <a:cxn ang="0">
                <a:pos x="8" y="72"/>
              </a:cxn>
              <a:cxn ang="0">
                <a:pos x="8" y="152"/>
              </a:cxn>
              <a:cxn ang="0">
                <a:pos x="24" y="168"/>
              </a:cxn>
              <a:cxn ang="0">
                <a:pos x="24" y="232"/>
              </a:cxn>
              <a:cxn ang="0">
                <a:pos x="32" y="256"/>
              </a:cxn>
              <a:cxn ang="0">
                <a:pos x="32" y="296"/>
              </a:cxn>
              <a:cxn ang="0">
                <a:pos x="48" y="320"/>
              </a:cxn>
              <a:cxn ang="0">
                <a:pos x="48" y="352"/>
              </a:cxn>
              <a:cxn ang="0">
                <a:pos x="32" y="368"/>
              </a:cxn>
              <a:cxn ang="0">
                <a:pos x="40" y="400"/>
              </a:cxn>
              <a:cxn ang="0">
                <a:pos x="56" y="408"/>
              </a:cxn>
              <a:cxn ang="0">
                <a:pos x="56" y="584"/>
              </a:cxn>
              <a:cxn ang="0">
                <a:pos x="56" y="592"/>
              </a:cxn>
              <a:cxn ang="0">
                <a:pos x="432" y="584"/>
              </a:cxn>
            </a:cxnLst>
            <a:rect l="0" t="0" r="r" b="b"/>
            <a:pathLst>
              <a:path w="528" h="592">
                <a:moveTo>
                  <a:pt x="432" y="584"/>
                </a:moveTo>
                <a:lnTo>
                  <a:pt x="432" y="576"/>
                </a:lnTo>
                <a:lnTo>
                  <a:pt x="424" y="544"/>
                </a:lnTo>
                <a:lnTo>
                  <a:pt x="400" y="536"/>
                </a:lnTo>
                <a:lnTo>
                  <a:pt x="376" y="512"/>
                </a:lnTo>
                <a:lnTo>
                  <a:pt x="376" y="496"/>
                </a:lnTo>
                <a:lnTo>
                  <a:pt x="376" y="496"/>
                </a:lnTo>
                <a:lnTo>
                  <a:pt x="352" y="488"/>
                </a:lnTo>
                <a:lnTo>
                  <a:pt x="352" y="488"/>
                </a:lnTo>
                <a:lnTo>
                  <a:pt x="344" y="480"/>
                </a:lnTo>
                <a:lnTo>
                  <a:pt x="344" y="480"/>
                </a:lnTo>
                <a:lnTo>
                  <a:pt x="344" y="480"/>
                </a:lnTo>
                <a:lnTo>
                  <a:pt x="344" y="480"/>
                </a:lnTo>
                <a:lnTo>
                  <a:pt x="336" y="480"/>
                </a:lnTo>
                <a:lnTo>
                  <a:pt x="336" y="480"/>
                </a:lnTo>
                <a:lnTo>
                  <a:pt x="328" y="480"/>
                </a:lnTo>
                <a:lnTo>
                  <a:pt x="312" y="464"/>
                </a:lnTo>
                <a:lnTo>
                  <a:pt x="312" y="464"/>
                </a:lnTo>
                <a:lnTo>
                  <a:pt x="312" y="456"/>
                </a:lnTo>
                <a:lnTo>
                  <a:pt x="320" y="448"/>
                </a:lnTo>
                <a:lnTo>
                  <a:pt x="320" y="440"/>
                </a:lnTo>
                <a:lnTo>
                  <a:pt x="312" y="432"/>
                </a:lnTo>
                <a:lnTo>
                  <a:pt x="312" y="424"/>
                </a:lnTo>
                <a:lnTo>
                  <a:pt x="312" y="416"/>
                </a:lnTo>
                <a:lnTo>
                  <a:pt x="320" y="392"/>
                </a:lnTo>
                <a:lnTo>
                  <a:pt x="320" y="392"/>
                </a:lnTo>
                <a:lnTo>
                  <a:pt x="320" y="392"/>
                </a:lnTo>
                <a:lnTo>
                  <a:pt x="312" y="384"/>
                </a:lnTo>
                <a:lnTo>
                  <a:pt x="312" y="384"/>
                </a:lnTo>
                <a:lnTo>
                  <a:pt x="304" y="384"/>
                </a:lnTo>
                <a:lnTo>
                  <a:pt x="304" y="384"/>
                </a:lnTo>
                <a:lnTo>
                  <a:pt x="304" y="368"/>
                </a:lnTo>
                <a:lnTo>
                  <a:pt x="304" y="368"/>
                </a:lnTo>
                <a:lnTo>
                  <a:pt x="304" y="360"/>
                </a:lnTo>
                <a:lnTo>
                  <a:pt x="312" y="352"/>
                </a:lnTo>
                <a:lnTo>
                  <a:pt x="336" y="336"/>
                </a:lnTo>
                <a:lnTo>
                  <a:pt x="344" y="328"/>
                </a:lnTo>
                <a:lnTo>
                  <a:pt x="344" y="328"/>
                </a:lnTo>
                <a:lnTo>
                  <a:pt x="344" y="272"/>
                </a:lnTo>
                <a:lnTo>
                  <a:pt x="336" y="272"/>
                </a:lnTo>
                <a:lnTo>
                  <a:pt x="344" y="264"/>
                </a:lnTo>
                <a:lnTo>
                  <a:pt x="376" y="240"/>
                </a:lnTo>
                <a:lnTo>
                  <a:pt x="416" y="200"/>
                </a:lnTo>
                <a:lnTo>
                  <a:pt x="424" y="176"/>
                </a:lnTo>
                <a:lnTo>
                  <a:pt x="456" y="152"/>
                </a:lnTo>
                <a:lnTo>
                  <a:pt x="488" y="152"/>
                </a:lnTo>
                <a:lnTo>
                  <a:pt x="512" y="136"/>
                </a:lnTo>
                <a:lnTo>
                  <a:pt x="520" y="120"/>
                </a:lnTo>
                <a:lnTo>
                  <a:pt x="528" y="120"/>
                </a:lnTo>
                <a:lnTo>
                  <a:pt x="520" y="120"/>
                </a:lnTo>
                <a:lnTo>
                  <a:pt x="520" y="120"/>
                </a:lnTo>
                <a:lnTo>
                  <a:pt x="504" y="128"/>
                </a:lnTo>
                <a:lnTo>
                  <a:pt x="496" y="128"/>
                </a:lnTo>
                <a:lnTo>
                  <a:pt x="488" y="120"/>
                </a:lnTo>
                <a:lnTo>
                  <a:pt x="488" y="120"/>
                </a:lnTo>
                <a:lnTo>
                  <a:pt x="432" y="120"/>
                </a:lnTo>
                <a:lnTo>
                  <a:pt x="432" y="120"/>
                </a:lnTo>
                <a:lnTo>
                  <a:pt x="432" y="104"/>
                </a:lnTo>
                <a:lnTo>
                  <a:pt x="432" y="104"/>
                </a:lnTo>
                <a:lnTo>
                  <a:pt x="424" y="104"/>
                </a:lnTo>
                <a:lnTo>
                  <a:pt x="408" y="128"/>
                </a:lnTo>
                <a:lnTo>
                  <a:pt x="384" y="128"/>
                </a:lnTo>
                <a:lnTo>
                  <a:pt x="368" y="120"/>
                </a:lnTo>
                <a:lnTo>
                  <a:pt x="368" y="112"/>
                </a:lnTo>
                <a:lnTo>
                  <a:pt x="368" y="112"/>
                </a:lnTo>
                <a:lnTo>
                  <a:pt x="352" y="112"/>
                </a:lnTo>
                <a:lnTo>
                  <a:pt x="352" y="96"/>
                </a:lnTo>
                <a:lnTo>
                  <a:pt x="344" y="96"/>
                </a:lnTo>
                <a:lnTo>
                  <a:pt x="328" y="112"/>
                </a:lnTo>
                <a:lnTo>
                  <a:pt x="328" y="112"/>
                </a:lnTo>
                <a:lnTo>
                  <a:pt x="320" y="96"/>
                </a:lnTo>
                <a:lnTo>
                  <a:pt x="312" y="88"/>
                </a:lnTo>
                <a:lnTo>
                  <a:pt x="304" y="88"/>
                </a:lnTo>
                <a:lnTo>
                  <a:pt x="304" y="80"/>
                </a:lnTo>
                <a:lnTo>
                  <a:pt x="312" y="80"/>
                </a:lnTo>
                <a:lnTo>
                  <a:pt x="312" y="80"/>
                </a:lnTo>
                <a:lnTo>
                  <a:pt x="304" y="80"/>
                </a:lnTo>
                <a:lnTo>
                  <a:pt x="288" y="80"/>
                </a:lnTo>
                <a:lnTo>
                  <a:pt x="264" y="72"/>
                </a:lnTo>
                <a:lnTo>
                  <a:pt x="256" y="72"/>
                </a:lnTo>
                <a:lnTo>
                  <a:pt x="248" y="88"/>
                </a:lnTo>
                <a:lnTo>
                  <a:pt x="232" y="88"/>
                </a:lnTo>
                <a:lnTo>
                  <a:pt x="232" y="88"/>
                </a:lnTo>
                <a:lnTo>
                  <a:pt x="232" y="88"/>
                </a:lnTo>
                <a:lnTo>
                  <a:pt x="224" y="72"/>
                </a:lnTo>
                <a:lnTo>
                  <a:pt x="224" y="72"/>
                </a:lnTo>
                <a:lnTo>
                  <a:pt x="200" y="72"/>
                </a:lnTo>
                <a:lnTo>
                  <a:pt x="200" y="72"/>
                </a:lnTo>
                <a:lnTo>
                  <a:pt x="200" y="64"/>
                </a:lnTo>
                <a:lnTo>
                  <a:pt x="200" y="64"/>
                </a:lnTo>
                <a:lnTo>
                  <a:pt x="192" y="72"/>
                </a:lnTo>
                <a:lnTo>
                  <a:pt x="176" y="72"/>
                </a:lnTo>
                <a:lnTo>
                  <a:pt x="168" y="64"/>
                </a:lnTo>
                <a:lnTo>
                  <a:pt x="168" y="56"/>
                </a:lnTo>
                <a:lnTo>
                  <a:pt x="168" y="24"/>
                </a:lnTo>
                <a:lnTo>
                  <a:pt x="168" y="24"/>
                </a:lnTo>
                <a:lnTo>
                  <a:pt x="152" y="0"/>
                </a:lnTo>
                <a:lnTo>
                  <a:pt x="152" y="0"/>
                </a:lnTo>
                <a:lnTo>
                  <a:pt x="136" y="0"/>
                </a:lnTo>
                <a:lnTo>
                  <a:pt x="136" y="0"/>
                </a:lnTo>
                <a:lnTo>
                  <a:pt x="136" y="32"/>
                </a:lnTo>
                <a:lnTo>
                  <a:pt x="136" y="32"/>
                </a:lnTo>
                <a:lnTo>
                  <a:pt x="128" y="40"/>
                </a:lnTo>
                <a:lnTo>
                  <a:pt x="128" y="40"/>
                </a:lnTo>
                <a:lnTo>
                  <a:pt x="0" y="40"/>
                </a:lnTo>
                <a:lnTo>
                  <a:pt x="0" y="40"/>
                </a:lnTo>
                <a:lnTo>
                  <a:pt x="8" y="72"/>
                </a:lnTo>
                <a:lnTo>
                  <a:pt x="8" y="72"/>
                </a:lnTo>
                <a:lnTo>
                  <a:pt x="8" y="88"/>
                </a:lnTo>
                <a:lnTo>
                  <a:pt x="8" y="128"/>
                </a:lnTo>
                <a:lnTo>
                  <a:pt x="8" y="152"/>
                </a:lnTo>
                <a:lnTo>
                  <a:pt x="16" y="160"/>
                </a:lnTo>
                <a:lnTo>
                  <a:pt x="16" y="160"/>
                </a:lnTo>
                <a:lnTo>
                  <a:pt x="24" y="168"/>
                </a:lnTo>
                <a:lnTo>
                  <a:pt x="24" y="200"/>
                </a:lnTo>
                <a:lnTo>
                  <a:pt x="24" y="216"/>
                </a:lnTo>
                <a:lnTo>
                  <a:pt x="24" y="232"/>
                </a:lnTo>
                <a:lnTo>
                  <a:pt x="24" y="240"/>
                </a:lnTo>
                <a:lnTo>
                  <a:pt x="24" y="240"/>
                </a:lnTo>
                <a:lnTo>
                  <a:pt x="32" y="256"/>
                </a:lnTo>
                <a:lnTo>
                  <a:pt x="32" y="256"/>
                </a:lnTo>
                <a:lnTo>
                  <a:pt x="32" y="272"/>
                </a:lnTo>
                <a:lnTo>
                  <a:pt x="32" y="296"/>
                </a:lnTo>
                <a:lnTo>
                  <a:pt x="32" y="296"/>
                </a:lnTo>
                <a:lnTo>
                  <a:pt x="40" y="304"/>
                </a:lnTo>
                <a:lnTo>
                  <a:pt x="48" y="320"/>
                </a:lnTo>
                <a:lnTo>
                  <a:pt x="48" y="320"/>
                </a:lnTo>
                <a:lnTo>
                  <a:pt x="48" y="344"/>
                </a:lnTo>
                <a:lnTo>
                  <a:pt x="48" y="352"/>
                </a:lnTo>
                <a:lnTo>
                  <a:pt x="48" y="352"/>
                </a:lnTo>
                <a:lnTo>
                  <a:pt x="32" y="368"/>
                </a:lnTo>
                <a:lnTo>
                  <a:pt x="32" y="368"/>
                </a:lnTo>
                <a:lnTo>
                  <a:pt x="24" y="376"/>
                </a:lnTo>
                <a:lnTo>
                  <a:pt x="24" y="384"/>
                </a:lnTo>
                <a:lnTo>
                  <a:pt x="40" y="400"/>
                </a:lnTo>
                <a:lnTo>
                  <a:pt x="48" y="408"/>
                </a:lnTo>
                <a:lnTo>
                  <a:pt x="56" y="408"/>
                </a:lnTo>
                <a:lnTo>
                  <a:pt x="56" y="408"/>
                </a:lnTo>
                <a:lnTo>
                  <a:pt x="56" y="448"/>
                </a:lnTo>
                <a:lnTo>
                  <a:pt x="48" y="544"/>
                </a:lnTo>
                <a:lnTo>
                  <a:pt x="56" y="584"/>
                </a:lnTo>
                <a:lnTo>
                  <a:pt x="56" y="592"/>
                </a:lnTo>
                <a:lnTo>
                  <a:pt x="56" y="592"/>
                </a:lnTo>
                <a:lnTo>
                  <a:pt x="56" y="592"/>
                </a:lnTo>
                <a:lnTo>
                  <a:pt x="136" y="592"/>
                </a:lnTo>
                <a:lnTo>
                  <a:pt x="400" y="592"/>
                </a:lnTo>
                <a:lnTo>
                  <a:pt x="432" y="58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2" name="Iowa"/>
          <p:cNvSpPr>
            <a:spLocks/>
          </p:cNvSpPr>
          <p:nvPr/>
        </p:nvSpPr>
        <p:spPr bwMode="gray">
          <a:xfrm>
            <a:off x="4564651" y="3343044"/>
            <a:ext cx="624728" cy="383801"/>
          </a:xfrm>
          <a:custGeom>
            <a:avLst/>
            <a:gdLst/>
            <a:ahLst/>
            <a:cxnLst>
              <a:cxn ang="0">
                <a:pos x="56" y="272"/>
              </a:cxn>
              <a:cxn ang="0">
                <a:pos x="56" y="256"/>
              </a:cxn>
              <a:cxn ang="0">
                <a:pos x="56" y="248"/>
              </a:cxn>
              <a:cxn ang="0">
                <a:pos x="48" y="224"/>
              </a:cxn>
              <a:cxn ang="0">
                <a:pos x="40" y="216"/>
              </a:cxn>
              <a:cxn ang="0">
                <a:pos x="40" y="168"/>
              </a:cxn>
              <a:cxn ang="0">
                <a:pos x="16" y="152"/>
              </a:cxn>
              <a:cxn ang="0">
                <a:pos x="16" y="144"/>
              </a:cxn>
              <a:cxn ang="0">
                <a:pos x="16" y="128"/>
              </a:cxn>
              <a:cxn ang="0">
                <a:pos x="16" y="120"/>
              </a:cxn>
              <a:cxn ang="0">
                <a:pos x="0" y="88"/>
              </a:cxn>
              <a:cxn ang="0">
                <a:pos x="0" y="80"/>
              </a:cxn>
              <a:cxn ang="0">
                <a:pos x="16" y="40"/>
              </a:cxn>
              <a:cxn ang="0">
                <a:pos x="0" y="40"/>
              </a:cxn>
              <a:cxn ang="0">
                <a:pos x="8" y="32"/>
              </a:cxn>
              <a:cxn ang="0">
                <a:pos x="8" y="24"/>
              </a:cxn>
              <a:cxn ang="0">
                <a:pos x="0" y="8"/>
              </a:cxn>
              <a:cxn ang="0">
                <a:pos x="16" y="8"/>
              </a:cxn>
              <a:cxn ang="0">
                <a:pos x="360" y="8"/>
              </a:cxn>
              <a:cxn ang="0">
                <a:pos x="392" y="0"/>
              </a:cxn>
              <a:cxn ang="0">
                <a:pos x="400" y="16"/>
              </a:cxn>
              <a:cxn ang="0">
                <a:pos x="400" y="32"/>
              </a:cxn>
              <a:cxn ang="0">
                <a:pos x="400" y="56"/>
              </a:cxn>
              <a:cxn ang="0">
                <a:pos x="408" y="80"/>
              </a:cxn>
              <a:cxn ang="0">
                <a:pos x="408" y="80"/>
              </a:cxn>
              <a:cxn ang="0">
                <a:pos x="432" y="88"/>
              </a:cxn>
              <a:cxn ang="0">
                <a:pos x="440" y="104"/>
              </a:cxn>
              <a:cxn ang="0">
                <a:pos x="456" y="120"/>
              </a:cxn>
              <a:cxn ang="0">
                <a:pos x="456" y="128"/>
              </a:cxn>
              <a:cxn ang="0">
                <a:pos x="464" y="128"/>
              </a:cxn>
              <a:cxn ang="0">
                <a:pos x="480" y="136"/>
              </a:cxn>
              <a:cxn ang="0">
                <a:pos x="480" y="160"/>
              </a:cxn>
              <a:cxn ang="0">
                <a:pos x="472" y="176"/>
              </a:cxn>
              <a:cxn ang="0">
                <a:pos x="464" y="184"/>
              </a:cxn>
              <a:cxn ang="0">
                <a:pos x="464" y="200"/>
              </a:cxn>
              <a:cxn ang="0">
                <a:pos x="448" y="208"/>
              </a:cxn>
              <a:cxn ang="0">
                <a:pos x="416" y="216"/>
              </a:cxn>
              <a:cxn ang="0">
                <a:pos x="416" y="240"/>
              </a:cxn>
              <a:cxn ang="0">
                <a:pos x="424" y="264"/>
              </a:cxn>
              <a:cxn ang="0">
                <a:pos x="416" y="280"/>
              </a:cxn>
              <a:cxn ang="0">
                <a:pos x="408" y="296"/>
              </a:cxn>
              <a:cxn ang="0">
                <a:pos x="392" y="312"/>
              </a:cxn>
              <a:cxn ang="0">
                <a:pos x="400" y="312"/>
              </a:cxn>
              <a:cxn ang="0">
                <a:pos x="392" y="320"/>
              </a:cxn>
              <a:cxn ang="0">
                <a:pos x="392" y="320"/>
              </a:cxn>
              <a:cxn ang="0">
                <a:pos x="368" y="296"/>
              </a:cxn>
              <a:cxn ang="0">
                <a:pos x="56" y="304"/>
              </a:cxn>
            </a:cxnLst>
            <a:rect l="0" t="0" r="r" b="b"/>
            <a:pathLst>
              <a:path w="480" h="320">
                <a:moveTo>
                  <a:pt x="56" y="304"/>
                </a:moveTo>
                <a:lnTo>
                  <a:pt x="56" y="272"/>
                </a:lnTo>
                <a:lnTo>
                  <a:pt x="56" y="264"/>
                </a:lnTo>
                <a:lnTo>
                  <a:pt x="56" y="256"/>
                </a:lnTo>
                <a:lnTo>
                  <a:pt x="56" y="256"/>
                </a:lnTo>
                <a:lnTo>
                  <a:pt x="56" y="248"/>
                </a:lnTo>
                <a:lnTo>
                  <a:pt x="56" y="248"/>
                </a:lnTo>
                <a:lnTo>
                  <a:pt x="48" y="224"/>
                </a:lnTo>
                <a:lnTo>
                  <a:pt x="48" y="216"/>
                </a:lnTo>
                <a:lnTo>
                  <a:pt x="40" y="216"/>
                </a:lnTo>
                <a:lnTo>
                  <a:pt x="40" y="200"/>
                </a:lnTo>
                <a:lnTo>
                  <a:pt x="40" y="168"/>
                </a:lnTo>
                <a:lnTo>
                  <a:pt x="24" y="160"/>
                </a:lnTo>
                <a:lnTo>
                  <a:pt x="16" y="152"/>
                </a:lnTo>
                <a:lnTo>
                  <a:pt x="16" y="144"/>
                </a:lnTo>
                <a:lnTo>
                  <a:pt x="16" y="144"/>
                </a:lnTo>
                <a:lnTo>
                  <a:pt x="16" y="136"/>
                </a:lnTo>
                <a:lnTo>
                  <a:pt x="16" y="128"/>
                </a:lnTo>
                <a:lnTo>
                  <a:pt x="16" y="120"/>
                </a:lnTo>
                <a:lnTo>
                  <a:pt x="16" y="120"/>
                </a:lnTo>
                <a:lnTo>
                  <a:pt x="8" y="104"/>
                </a:ln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16" y="40"/>
                </a:lnTo>
                <a:lnTo>
                  <a:pt x="16" y="40"/>
                </a:lnTo>
                <a:lnTo>
                  <a:pt x="0" y="40"/>
                </a:lnTo>
                <a:lnTo>
                  <a:pt x="0" y="40"/>
                </a:lnTo>
                <a:lnTo>
                  <a:pt x="0" y="32"/>
                </a:lnTo>
                <a:lnTo>
                  <a:pt x="8" y="32"/>
                </a:lnTo>
                <a:lnTo>
                  <a:pt x="8" y="32"/>
                </a:lnTo>
                <a:lnTo>
                  <a:pt x="8" y="24"/>
                </a:lnTo>
                <a:lnTo>
                  <a:pt x="0" y="16"/>
                </a:lnTo>
                <a:lnTo>
                  <a:pt x="0" y="8"/>
                </a:lnTo>
                <a:lnTo>
                  <a:pt x="0" y="8"/>
                </a:lnTo>
                <a:lnTo>
                  <a:pt x="16" y="8"/>
                </a:lnTo>
                <a:lnTo>
                  <a:pt x="96" y="8"/>
                </a:lnTo>
                <a:lnTo>
                  <a:pt x="360" y="8"/>
                </a:lnTo>
                <a:lnTo>
                  <a:pt x="392" y="0"/>
                </a:lnTo>
                <a:lnTo>
                  <a:pt x="392" y="0"/>
                </a:lnTo>
                <a:lnTo>
                  <a:pt x="400" y="16"/>
                </a:lnTo>
                <a:lnTo>
                  <a:pt x="400" y="16"/>
                </a:lnTo>
                <a:lnTo>
                  <a:pt x="400" y="24"/>
                </a:lnTo>
                <a:lnTo>
                  <a:pt x="400" y="32"/>
                </a:lnTo>
                <a:lnTo>
                  <a:pt x="400" y="48"/>
                </a:lnTo>
                <a:lnTo>
                  <a:pt x="400" y="56"/>
                </a:lnTo>
                <a:lnTo>
                  <a:pt x="408" y="72"/>
                </a:lnTo>
                <a:lnTo>
                  <a:pt x="408" y="80"/>
                </a:lnTo>
                <a:lnTo>
                  <a:pt x="408" y="80"/>
                </a:lnTo>
                <a:lnTo>
                  <a:pt x="408" y="80"/>
                </a:lnTo>
                <a:lnTo>
                  <a:pt x="424" y="88"/>
                </a:lnTo>
                <a:lnTo>
                  <a:pt x="432" y="88"/>
                </a:lnTo>
                <a:lnTo>
                  <a:pt x="440" y="88"/>
                </a:lnTo>
                <a:lnTo>
                  <a:pt x="440" y="104"/>
                </a:lnTo>
                <a:lnTo>
                  <a:pt x="448" y="104"/>
                </a:lnTo>
                <a:lnTo>
                  <a:pt x="456" y="120"/>
                </a:lnTo>
                <a:lnTo>
                  <a:pt x="456" y="120"/>
                </a:lnTo>
                <a:lnTo>
                  <a:pt x="456" y="128"/>
                </a:lnTo>
                <a:lnTo>
                  <a:pt x="456" y="128"/>
                </a:lnTo>
                <a:lnTo>
                  <a:pt x="464" y="128"/>
                </a:lnTo>
                <a:lnTo>
                  <a:pt x="472" y="136"/>
                </a:lnTo>
                <a:lnTo>
                  <a:pt x="480" y="136"/>
                </a:lnTo>
                <a:lnTo>
                  <a:pt x="480" y="152"/>
                </a:lnTo>
                <a:lnTo>
                  <a:pt x="480" y="160"/>
                </a:lnTo>
                <a:lnTo>
                  <a:pt x="472" y="176"/>
                </a:lnTo>
                <a:lnTo>
                  <a:pt x="472" y="176"/>
                </a:lnTo>
                <a:lnTo>
                  <a:pt x="464" y="176"/>
                </a:lnTo>
                <a:lnTo>
                  <a:pt x="464" y="184"/>
                </a:lnTo>
                <a:lnTo>
                  <a:pt x="464" y="192"/>
                </a:lnTo>
                <a:lnTo>
                  <a:pt x="464" y="200"/>
                </a:lnTo>
                <a:lnTo>
                  <a:pt x="448" y="200"/>
                </a:lnTo>
                <a:lnTo>
                  <a:pt x="448" y="208"/>
                </a:lnTo>
                <a:lnTo>
                  <a:pt x="432" y="208"/>
                </a:lnTo>
                <a:lnTo>
                  <a:pt x="416" y="216"/>
                </a:lnTo>
                <a:lnTo>
                  <a:pt x="416" y="232"/>
                </a:lnTo>
                <a:lnTo>
                  <a:pt x="416" y="240"/>
                </a:lnTo>
                <a:lnTo>
                  <a:pt x="424" y="256"/>
                </a:lnTo>
                <a:lnTo>
                  <a:pt x="424" y="264"/>
                </a:lnTo>
                <a:lnTo>
                  <a:pt x="416" y="272"/>
                </a:lnTo>
                <a:lnTo>
                  <a:pt x="416" y="280"/>
                </a:lnTo>
                <a:lnTo>
                  <a:pt x="416" y="288"/>
                </a:lnTo>
                <a:lnTo>
                  <a:pt x="408" y="296"/>
                </a:lnTo>
                <a:lnTo>
                  <a:pt x="392" y="296"/>
                </a:lnTo>
                <a:lnTo>
                  <a:pt x="392" y="312"/>
                </a:lnTo>
                <a:lnTo>
                  <a:pt x="400" y="312"/>
                </a:lnTo>
                <a:lnTo>
                  <a:pt x="400" y="312"/>
                </a:lnTo>
                <a:lnTo>
                  <a:pt x="400" y="312"/>
                </a:lnTo>
                <a:lnTo>
                  <a:pt x="392" y="320"/>
                </a:lnTo>
                <a:lnTo>
                  <a:pt x="392" y="320"/>
                </a:lnTo>
                <a:lnTo>
                  <a:pt x="392" y="320"/>
                </a:lnTo>
                <a:lnTo>
                  <a:pt x="376" y="304"/>
                </a:lnTo>
                <a:lnTo>
                  <a:pt x="368" y="296"/>
                </a:lnTo>
                <a:lnTo>
                  <a:pt x="64" y="304"/>
                </a:lnTo>
                <a:lnTo>
                  <a:pt x="56" y="30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3" name="Missouri"/>
          <p:cNvSpPr>
            <a:spLocks/>
          </p:cNvSpPr>
          <p:nvPr/>
        </p:nvSpPr>
        <p:spPr bwMode="gray">
          <a:xfrm>
            <a:off x="4647295" y="3698830"/>
            <a:ext cx="697566" cy="554691"/>
          </a:xfrm>
          <a:custGeom>
            <a:avLst/>
            <a:gdLst/>
            <a:ahLst/>
            <a:cxnLst>
              <a:cxn ang="0">
                <a:pos x="88" y="376"/>
              </a:cxn>
              <a:cxn ang="0">
                <a:pos x="88" y="160"/>
              </a:cxn>
              <a:cxn ang="0">
                <a:pos x="72" y="160"/>
              </a:cxn>
              <a:cxn ang="0">
                <a:pos x="64" y="144"/>
              </a:cxn>
              <a:cxn ang="0">
                <a:pos x="64" y="128"/>
              </a:cxn>
              <a:cxn ang="0">
                <a:pos x="48" y="120"/>
              </a:cxn>
              <a:cxn ang="0">
                <a:pos x="48" y="112"/>
              </a:cxn>
              <a:cxn ang="0">
                <a:pos x="64" y="96"/>
              </a:cxn>
              <a:cxn ang="0">
                <a:pos x="56" y="88"/>
              </a:cxn>
              <a:cxn ang="0">
                <a:pos x="48" y="88"/>
              </a:cxn>
              <a:cxn ang="0">
                <a:pos x="40" y="80"/>
              </a:cxn>
              <a:cxn ang="0">
                <a:pos x="32" y="72"/>
              </a:cxn>
              <a:cxn ang="0">
                <a:pos x="16" y="48"/>
              </a:cxn>
              <a:cxn ang="0">
                <a:pos x="8" y="40"/>
              </a:cxn>
              <a:cxn ang="0">
                <a:pos x="0" y="8"/>
              </a:cxn>
              <a:cxn ang="0">
                <a:pos x="304" y="0"/>
              </a:cxn>
              <a:cxn ang="0">
                <a:pos x="312" y="8"/>
              </a:cxn>
              <a:cxn ang="0">
                <a:pos x="328" y="24"/>
              </a:cxn>
              <a:cxn ang="0">
                <a:pos x="328" y="32"/>
              </a:cxn>
              <a:cxn ang="0">
                <a:pos x="320" y="64"/>
              </a:cxn>
              <a:cxn ang="0">
                <a:pos x="376" y="128"/>
              </a:cxn>
              <a:cxn ang="0">
                <a:pos x="392" y="176"/>
              </a:cxn>
              <a:cxn ang="0">
                <a:pos x="408" y="160"/>
              </a:cxn>
              <a:cxn ang="0">
                <a:pos x="440" y="176"/>
              </a:cxn>
              <a:cxn ang="0">
                <a:pos x="432" y="200"/>
              </a:cxn>
              <a:cxn ang="0">
                <a:pos x="424" y="224"/>
              </a:cxn>
              <a:cxn ang="0">
                <a:pos x="424" y="240"/>
              </a:cxn>
              <a:cxn ang="0">
                <a:pos x="456" y="264"/>
              </a:cxn>
              <a:cxn ang="0">
                <a:pos x="456" y="264"/>
              </a:cxn>
              <a:cxn ang="0">
                <a:pos x="456" y="272"/>
              </a:cxn>
              <a:cxn ang="0">
                <a:pos x="472" y="272"/>
              </a:cxn>
              <a:cxn ang="0">
                <a:pos x="480" y="280"/>
              </a:cxn>
              <a:cxn ang="0">
                <a:pos x="496" y="288"/>
              </a:cxn>
              <a:cxn ang="0">
                <a:pos x="496" y="304"/>
              </a:cxn>
              <a:cxn ang="0">
                <a:pos x="504" y="320"/>
              </a:cxn>
              <a:cxn ang="0">
                <a:pos x="496" y="336"/>
              </a:cxn>
              <a:cxn ang="0">
                <a:pos x="504" y="344"/>
              </a:cxn>
              <a:cxn ang="0">
                <a:pos x="512" y="352"/>
              </a:cxn>
              <a:cxn ang="0">
                <a:pos x="512" y="360"/>
              </a:cxn>
              <a:cxn ang="0">
                <a:pos x="512" y="352"/>
              </a:cxn>
              <a:cxn ang="0">
                <a:pos x="512" y="344"/>
              </a:cxn>
              <a:cxn ang="0">
                <a:pos x="520" y="352"/>
              </a:cxn>
              <a:cxn ang="0">
                <a:pos x="528" y="360"/>
              </a:cxn>
              <a:cxn ang="0">
                <a:pos x="536" y="368"/>
              </a:cxn>
              <a:cxn ang="0">
                <a:pos x="528" y="368"/>
              </a:cxn>
              <a:cxn ang="0">
                <a:pos x="528" y="400"/>
              </a:cxn>
              <a:cxn ang="0">
                <a:pos x="520" y="400"/>
              </a:cxn>
              <a:cxn ang="0">
                <a:pos x="504" y="408"/>
              </a:cxn>
              <a:cxn ang="0">
                <a:pos x="496" y="432"/>
              </a:cxn>
              <a:cxn ang="0">
                <a:pos x="496" y="440"/>
              </a:cxn>
              <a:cxn ang="0">
                <a:pos x="488" y="440"/>
              </a:cxn>
              <a:cxn ang="0">
                <a:pos x="496" y="448"/>
              </a:cxn>
              <a:cxn ang="0">
                <a:pos x="496" y="448"/>
              </a:cxn>
              <a:cxn ang="0">
                <a:pos x="488" y="464"/>
              </a:cxn>
              <a:cxn ang="0">
                <a:pos x="440" y="464"/>
              </a:cxn>
              <a:cxn ang="0">
                <a:pos x="440" y="464"/>
              </a:cxn>
              <a:cxn ang="0">
                <a:pos x="456" y="432"/>
              </a:cxn>
              <a:cxn ang="0">
                <a:pos x="448" y="416"/>
              </a:cxn>
              <a:cxn ang="0">
                <a:pos x="440" y="416"/>
              </a:cxn>
              <a:cxn ang="0">
                <a:pos x="96" y="432"/>
              </a:cxn>
            </a:cxnLst>
            <a:rect l="0" t="0" r="r" b="b"/>
            <a:pathLst>
              <a:path w="536" h="464">
                <a:moveTo>
                  <a:pt x="96" y="432"/>
                </a:moveTo>
                <a:lnTo>
                  <a:pt x="88" y="376"/>
                </a:lnTo>
                <a:lnTo>
                  <a:pt x="88" y="160"/>
                </a:lnTo>
                <a:lnTo>
                  <a:pt x="88" y="160"/>
                </a:lnTo>
                <a:lnTo>
                  <a:pt x="72" y="160"/>
                </a:lnTo>
                <a:lnTo>
                  <a:pt x="72" y="160"/>
                </a:lnTo>
                <a:lnTo>
                  <a:pt x="64" y="144"/>
                </a:lnTo>
                <a:lnTo>
                  <a:pt x="64" y="144"/>
                </a:lnTo>
                <a:lnTo>
                  <a:pt x="64" y="136"/>
                </a:lnTo>
                <a:lnTo>
                  <a:pt x="64" y="128"/>
                </a:lnTo>
                <a:lnTo>
                  <a:pt x="48" y="120"/>
                </a:lnTo>
                <a:lnTo>
                  <a:pt x="48" y="120"/>
                </a:lnTo>
                <a:lnTo>
                  <a:pt x="48" y="112"/>
                </a:lnTo>
                <a:lnTo>
                  <a:pt x="48" y="112"/>
                </a:lnTo>
                <a:lnTo>
                  <a:pt x="64" y="104"/>
                </a:lnTo>
                <a:lnTo>
                  <a:pt x="64" y="96"/>
                </a:lnTo>
                <a:lnTo>
                  <a:pt x="64" y="88"/>
                </a:lnTo>
                <a:lnTo>
                  <a:pt x="56" y="88"/>
                </a:lnTo>
                <a:lnTo>
                  <a:pt x="56" y="80"/>
                </a:lnTo>
                <a:lnTo>
                  <a:pt x="48" y="88"/>
                </a:lnTo>
                <a:lnTo>
                  <a:pt x="48" y="88"/>
                </a:lnTo>
                <a:lnTo>
                  <a:pt x="40" y="80"/>
                </a:lnTo>
                <a:lnTo>
                  <a:pt x="24" y="72"/>
                </a:lnTo>
                <a:lnTo>
                  <a:pt x="32" y="72"/>
                </a:lnTo>
                <a:lnTo>
                  <a:pt x="16" y="48"/>
                </a:lnTo>
                <a:lnTo>
                  <a:pt x="16" y="48"/>
                </a:lnTo>
                <a:lnTo>
                  <a:pt x="8" y="40"/>
                </a:lnTo>
                <a:lnTo>
                  <a:pt x="8" y="40"/>
                </a:lnTo>
                <a:lnTo>
                  <a:pt x="8" y="32"/>
                </a:lnTo>
                <a:lnTo>
                  <a:pt x="0" y="8"/>
                </a:lnTo>
                <a:lnTo>
                  <a:pt x="0" y="8"/>
                </a:lnTo>
                <a:lnTo>
                  <a:pt x="304" y="0"/>
                </a:lnTo>
                <a:lnTo>
                  <a:pt x="304" y="0"/>
                </a:lnTo>
                <a:lnTo>
                  <a:pt x="312" y="8"/>
                </a:lnTo>
                <a:lnTo>
                  <a:pt x="328" y="24"/>
                </a:lnTo>
                <a:lnTo>
                  <a:pt x="328" y="24"/>
                </a:lnTo>
                <a:lnTo>
                  <a:pt x="328" y="24"/>
                </a:lnTo>
                <a:lnTo>
                  <a:pt x="328" y="32"/>
                </a:lnTo>
                <a:lnTo>
                  <a:pt x="320" y="40"/>
                </a:lnTo>
                <a:lnTo>
                  <a:pt x="320" y="64"/>
                </a:lnTo>
                <a:lnTo>
                  <a:pt x="344" y="104"/>
                </a:lnTo>
                <a:lnTo>
                  <a:pt x="376" y="128"/>
                </a:lnTo>
                <a:lnTo>
                  <a:pt x="392" y="136"/>
                </a:lnTo>
                <a:lnTo>
                  <a:pt x="392" y="176"/>
                </a:lnTo>
                <a:lnTo>
                  <a:pt x="408" y="176"/>
                </a:lnTo>
                <a:lnTo>
                  <a:pt x="408" y="160"/>
                </a:lnTo>
                <a:lnTo>
                  <a:pt x="424" y="168"/>
                </a:lnTo>
                <a:lnTo>
                  <a:pt x="440" y="176"/>
                </a:lnTo>
                <a:lnTo>
                  <a:pt x="440" y="184"/>
                </a:lnTo>
                <a:lnTo>
                  <a:pt x="432" y="200"/>
                </a:lnTo>
                <a:lnTo>
                  <a:pt x="432" y="216"/>
                </a:lnTo>
                <a:lnTo>
                  <a:pt x="424" y="224"/>
                </a:lnTo>
                <a:lnTo>
                  <a:pt x="424" y="224"/>
                </a:lnTo>
                <a:lnTo>
                  <a:pt x="424" y="240"/>
                </a:lnTo>
                <a:lnTo>
                  <a:pt x="432" y="256"/>
                </a:lnTo>
                <a:lnTo>
                  <a:pt x="456" y="264"/>
                </a:lnTo>
                <a:lnTo>
                  <a:pt x="456" y="264"/>
                </a:lnTo>
                <a:lnTo>
                  <a:pt x="456" y="264"/>
                </a:lnTo>
                <a:lnTo>
                  <a:pt x="456" y="272"/>
                </a:lnTo>
                <a:lnTo>
                  <a:pt x="456" y="272"/>
                </a:lnTo>
                <a:lnTo>
                  <a:pt x="472" y="272"/>
                </a:lnTo>
                <a:lnTo>
                  <a:pt x="472" y="272"/>
                </a:lnTo>
                <a:lnTo>
                  <a:pt x="480" y="280"/>
                </a:lnTo>
                <a:lnTo>
                  <a:pt x="480" y="280"/>
                </a:lnTo>
                <a:lnTo>
                  <a:pt x="496" y="288"/>
                </a:lnTo>
                <a:lnTo>
                  <a:pt x="496" y="288"/>
                </a:lnTo>
                <a:lnTo>
                  <a:pt x="496" y="304"/>
                </a:lnTo>
                <a:lnTo>
                  <a:pt x="496" y="304"/>
                </a:lnTo>
                <a:lnTo>
                  <a:pt x="504" y="320"/>
                </a:lnTo>
                <a:lnTo>
                  <a:pt x="504" y="320"/>
                </a:lnTo>
                <a:lnTo>
                  <a:pt x="496" y="328"/>
                </a:lnTo>
                <a:lnTo>
                  <a:pt x="496" y="336"/>
                </a:lnTo>
                <a:lnTo>
                  <a:pt x="496" y="336"/>
                </a:lnTo>
                <a:lnTo>
                  <a:pt x="504" y="344"/>
                </a:lnTo>
                <a:lnTo>
                  <a:pt x="504" y="344"/>
                </a:lnTo>
                <a:lnTo>
                  <a:pt x="512" y="352"/>
                </a:lnTo>
                <a:lnTo>
                  <a:pt x="512" y="352"/>
                </a:lnTo>
                <a:lnTo>
                  <a:pt x="512" y="360"/>
                </a:lnTo>
                <a:lnTo>
                  <a:pt x="512" y="360"/>
                </a:lnTo>
                <a:lnTo>
                  <a:pt x="512" y="352"/>
                </a:lnTo>
                <a:lnTo>
                  <a:pt x="512" y="352"/>
                </a:lnTo>
                <a:lnTo>
                  <a:pt x="512" y="344"/>
                </a:lnTo>
                <a:lnTo>
                  <a:pt x="520" y="344"/>
                </a:lnTo>
                <a:lnTo>
                  <a:pt x="520" y="352"/>
                </a:lnTo>
                <a:lnTo>
                  <a:pt x="520" y="352"/>
                </a:lnTo>
                <a:lnTo>
                  <a:pt x="528" y="360"/>
                </a:lnTo>
                <a:lnTo>
                  <a:pt x="528" y="360"/>
                </a:lnTo>
                <a:lnTo>
                  <a:pt x="536" y="368"/>
                </a:lnTo>
                <a:lnTo>
                  <a:pt x="536" y="368"/>
                </a:lnTo>
                <a:lnTo>
                  <a:pt x="528" y="368"/>
                </a:lnTo>
                <a:lnTo>
                  <a:pt x="528" y="368"/>
                </a:lnTo>
                <a:lnTo>
                  <a:pt x="528" y="400"/>
                </a:lnTo>
                <a:lnTo>
                  <a:pt x="528" y="400"/>
                </a:lnTo>
                <a:lnTo>
                  <a:pt x="520" y="400"/>
                </a:lnTo>
                <a:lnTo>
                  <a:pt x="520" y="400"/>
                </a:lnTo>
                <a:lnTo>
                  <a:pt x="504" y="408"/>
                </a:lnTo>
                <a:lnTo>
                  <a:pt x="504" y="408"/>
                </a:lnTo>
                <a:lnTo>
                  <a:pt x="496" y="432"/>
                </a:lnTo>
                <a:lnTo>
                  <a:pt x="496" y="432"/>
                </a:lnTo>
                <a:lnTo>
                  <a:pt x="496" y="440"/>
                </a:lnTo>
                <a:lnTo>
                  <a:pt x="488" y="440"/>
                </a:lnTo>
                <a:lnTo>
                  <a:pt x="488" y="440"/>
                </a:lnTo>
                <a:lnTo>
                  <a:pt x="496" y="440"/>
                </a:lnTo>
                <a:lnTo>
                  <a:pt x="496" y="448"/>
                </a:lnTo>
                <a:lnTo>
                  <a:pt x="504" y="448"/>
                </a:lnTo>
                <a:lnTo>
                  <a:pt x="496" y="448"/>
                </a:lnTo>
                <a:lnTo>
                  <a:pt x="496" y="448"/>
                </a:lnTo>
                <a:lnTo>
                  <a:pt x="488" y="464"/>
                </a:lnTo>
                <a:lnTo>
                  <a:pt x="488" y="464"/>
                </a:lnTo>
                <a:lnTo>
                  <a:pt x="440" y="464"/>
                </a:lnTo>
                <a:lnTo>
                  <a:pt x="440" y="464"/>
                </a:lnTo>
                <a:lnTo>
                  <a:pt x="440" y="464"/>
                </a:lnTo>
                <a:lnTo>
                  <a:pt x="448" y="440"/>
                </a:lnTo>
                <a:lnTo>
                  <a:pt x="456" y="432"/>
                </a:lnTo>
                <a:lnTo>
                  <a:pt x="456" y="424"/>
                </a:lnTo>
                <a:lnTo>
                  <a:pt x="448" y="416"/>
                </a:lnTo>
                <a:lnTo>
                  <a:pt x="440" y="416"/>
                </a:lnTo>
                <a:lnTo>
                  <a:pt x="440" y="416"/>
                </a:lnTo>
                <a:lnTo>
                  <a:pt x="440" y="416"/>
                </a:lnTo>
                <a:lnTo>
                  <a:pt x="96" y="432"/>
                </a:lnTo>
                <a:lnTo>
                  <a:pt x="96" y="43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4" name="Arkansas"/>
          <p:cNvSpPr>
            <a:spLocks/>
          </p:cNvSpPr>
          <p:nvPr/>
        </p:nvSpPr>
        <p:spPr bwMode="gray">
          <a:xfrm>
            <a:off x="4771959" y="4196092"/>
            <a:ext cx="521074" cy="441232"/>
          </a:xfrm>
          <a:custGeom>
            <a:avLst/>
            <a:gdLst/>
            <a:ahLst/>
            <a:cxnLst>
              <a:cxn ang="0">
                <a:pos x="296" y="344"/>
              </a:cxn>
              <a:cxn ang="0">
                <a:pos x="296" y="336"/>
              </a:cxn>
              <a:cxn ang="0">
                <a:pos x="296" y="336"/>
              </a:cxn>
              <a:cxn ang="0">
                <a:pos x="288" y="312"/>
              </a:cxn>
              <a:cxn ang="0">
                <a:pos x="280" y="304"/>
              </a:cxn>
              <a:cxn ang="0">
                <a:pos x="288" y="296"/>
              </a:cxn>
              <a:cxn ang="0">
                <a:pos x="288" y="288"/>
              </a:cxn>
              <a:cxn ang="0">
                <a:pos x="296" y="288"/>
              </a:cxn>
              <a:cxn ang="0">
                <a:pos x="288" y="280"/>
              </a:cxn>
              <a:cxn ang="0">
                <a:pos x="296" y="280"/>
              </a:cxn>
              <a:cxn ang="0">
                <a:pos x="296" y="272"/>
              </a:cxn>
              <a:cxn ang="0">
                <a:pos x="296" y="256"/>
              </a:cxn>
              <a:cxn ang="0">
                <a:pos x="304" y="248"/>
              </a:cxn>
              <a:cxn ang="0">
                <a:pos x="304" y="248"/>
              </a:cxn>
              <a:cxn ang="0">
                <a:pos x="312" y="240"/>
              </a:cxn>
              <a:cxn ang="0">
                <a:pos x="312" y="232"/>
              </a:cxn>
              <a:cxn ang="0">
                <a:pos x="328" y="216"/>
              </a:cxn>
              <a:cxn ang="0">
                <a:pos x="328" y="216"/>
              </a:cxn>
              <a:cxn ang="0">
                <a:pos x="336" y="208"/>
              </a:cxn>
              <a:cxn ang="0">
                <a:pos x="336" y="184"/>
              </a:cxn>
              <a:cxn ang="0">
                <a:pos x="344" y="176"/>
              </a:cxn>
              <a:cxn ang="0">
                <a:pos x="352" y="168"/>
              </a:cxn>
              <a:cxn ang="0">
                <a:pos x="360" y="152"/>
              </a:cxn>
              <a:cxn ang="0">
                <a:pos x="352" y="152"/>
              </a:cxn>
              <a:cxn ang="0">
                <a:pos x="360" y="144"/>
              </a:cxn>
              <a:cxn ang="0">
                <a:pos x="368" y="136"/>
              </a:cxn>
              <a:cxn ang="0">
                <a:pos x="368" y="120"/>
              </a:cxn>
              <a:cxn ang="0">
                <a:pos x="368" y="112"/>
              </a:cxn>
              <a:cxn ang="0">
                <a:pos x="384" y="88"/>
              </a:cxn>
              <a:cxn ang="0">
                <a:pos x="376" y="80"/>
              </a:cxn>
              <a:cxn ang="0">
                <a:pos x="384" y="80"/>
              </a:cxn>
              <a:cxn ang="0">
                <a:pos x="400" y="64"/>
              </a:cxn>
              <a:cxn ang="0">
                <a:pos x="392" y="48"/>
              </a:cxn>
              <a:cxn ang="0">
                <a:pos x="344" y="48"/>
              </a:cxn>
              <a:cxn ang="0">
                <a:pos x="344" y="48"/>
              </a:cxn>
              <a:cxn ang="0">
                <a:pos x="360" y="16"/>
              </a:cxn>
              <a:cxn ang="0">
                <a:pos x="352" y="0"/>
              </a:cxn>
              <a:cxn ang="0">
                <a:pos x="344" y="0"/>
              </a:cxn>
              <a:cxn ang="0">
                <a:pos x="0" y="16"/>
              </a:cxn>
              <a:cxn ang="0">
                <a:pos x="0" y="16"/>
              </a:cxn>
              <a:cxn ang="0">
                <a:pos x="16" y="128"/>
              </a:cxn>
              <a:cxn ang="0">
                <a:pos x="8" y="304"/>
              </a:cxn>
              <a:cxn ang="0">
                <a:pos x="16" y="312"/>
              </a:cxn>
              <a:cxn ang="0">
                <a:pos x="48" y="312"/>
              </a:cxn>
              <a:cxn ang="0">
                <a:pos x="48" y="368"/>
              </a:cxn>
              <a:cxn ang="0">
                <a:pos x="288" y="360"/>
              </a:cxn>
              <a:cxn ang="0">
                <a:pos x="296" y="344"/>
              </a:cxn>
            </a:cxnLst>
            <a:rect l="0" t="0" r="r" b="b"/>
            <a:pathLst>
              <a:path w="400" h="368">
                <a:moveTo>
                  <a:pt x="296" y="344"/>
                </a:moveTo>
                <a:lnTo>
                  <a:pt x="296" y="344"/>
                </a:lnTo>
                <a:lnTo>
                  <a:pt x="296" y="344"/>
                </a:lnTo>
                <a:lnTo>
                  <a:pt x="296" y="336"/>
                </a:lnTo>
                <a:lnTo>
                  <a:pt x="296" y="336"/>
                </a:lnTo>
                <a:lnTo>
                  <a:pt x="296" y="336"/>
                </a:lnTo>
                <a:lnTo>
                  <a:pt x="288" y="320"/>
                </a:lnTo>
                <a:lnTo>
                  <a:pt x="288" y="312"/>
                </a:lnTo>
                <a:lnTo>
                  <a:pt x="280" y="304"/>
                </a:lnTo>
                <a:lnTo>
                  <a:pt x="280" y="304"/>
                </a:lnTo>
                <a:lnTo>
                  <a:pt x="288" y="296"/>
                </a:lnTo>
                <a:lnTo>
                  <a:pt x="288" y="296"/>
                </a:lnTo>
                <a:lnTo>
                  <a:pt x="288" y="296"/>
                </a:lnTo>
                <a:lnTo>
                  <a:pt x="288" y="288"/>
                </a:lnTo>
                <a:lnTo>
                  <a:pt x="296" y="288"/>
                </a:lnTo>
                <a:lnTo>
                  <a:pt x="296" y="288"/>
                </a:lnTo>
                <a:lnTo>
                  <a:pt x="296" y="288"/>
                </a:lnTo>
                <a:lnTo>
                  <a:pt x="288" y="280"/>
                </a:lnTo>
                <a:lnTo>
                  <a:pt x="288" y="280"/>
                </a:lnTo>
                <a:lnTo>
                  <a:pt x="296" y="280"/>
                </a:lnTo>
                <a:lnTo>
                  <a:pt x="296" y="272"/>
                </a:lnTo>
                <a:lnTo>
                  <a:pt x="296" y="272"/>
                </a:lnTo>
                <a:lnTo>
                  <a:pt x="296" y="264"/>
                </a:lnTo>
                <a:lnTo>
                  <a:pt x="296" y="256"/>
                </a:lnTo>
                <a:lnTo>
                  <a:pt x="304" y="256"/>
                </a:lnTo>
                <a:lnTo>
                  <a:pt x="304" y="248"/>
                </a:lnTo>
                <a:lnTo>
                  <a:pt x="304" y="248"/>
                </a:lnTo>
                <a:lnTo>
                  <a:pt x="304" y="248"/>
                </a:lnTo>
                <a:lnTo>
                  <a:pt x="312" y="240"/>
                </a:lnTo>
                <a:lnTo>
                  <a:pt x="312" y="240"/>
                </a:lnTo>
                <a:lnTo>
                  <a:pt x="312" y="232"/>
                </a:lnTo>
                <a:lnTo>
                  <a:pt x="312" y="232"/>
                </a:lnTo>
                <a:lnTo>
                  <a:pt x="328" y="216"/>
                </a:lnTo>
                <a:lnTo>
                  <a:pt x="328" y="216"/>
                </a:lnTo>
                <a:lnTo>
                  <a:pt x="328" y="216"/>
                </a:lnTo>
                <a:lnTo>
                  <a:pt x="328" y="216"/>
                </a:lnTo>
                <a:lnTo>
                  <a:pt x="336" y="208"/>
                </a:lnTo>
                <a:lnTo>
                  <a:pt x="336" y="208"/>
                </a:lnTo>
                <a:lnTo>
                  <a:pt x="336" y="184"/>
                </a:lnTo>
                <a:lnTo>
                  <a:pt x="336" y="184"/>
                </a:lnTo>
                <a:lnTo>
                  <a:pt x="344" y="176"/>
                </a:lnTo>
                <a:lnTo>
                  <a:pt x="344" y="176"/>
                </a:lnTo>
                <a:lnTo>
                  <a:pt x="352" y="168"/>
                </a:lnTo>
                <a:lnTo>
                  <a:pt x="352" y="168"/>
                </a:lnTo>
                <a:lnTo>
                  <a:pt x="360" y="152"/>
                </a:lnTo>
                <a:lnTo>
                  <a:pt x="360" y="152"/>
                </a:lnTo>
                <a:lnTo>
                  <a:pt x="352" y="152"/>
                </a:lnTo>
                <a:lnTo>
                  <a:pt x="352" y="152"/>
                </a:lnTo>
                <a:lnTo>
                  <a:pt x="352" y="152"/>
                </a:lnTo>
                <a:lnTo>
                  <a:pt x="360" y="144"/>
                </a:lnTo>
                <a:lnTo>
                  <a:pt x="368" y="144"/>
                </a:lnTo>
                <a:lnTo>
                  <a:pt x="368" y="136"/>
                </a:lnTo>
                <a:lnTo>
                  <a:pt x="368" y="128"/>
                </a:lnTo>
                <a:lnTo>
                  <a:pt x="368" y="120"/>
                </a:lnTo>
                <a:lnTo>
                  <a:pt x="368" y="120"/>
                </a:lnTo>
                <a:lnTo>
                  <a:pt x="368" y="112"/>
                </a:lnTo>
                <a:lnTo>
                  <a:pt x="376" y="96"/>
                </a:lnTo>
                <a:lnTo>
                  <a:pt x="384" y="88"/>
                </a:lnTo>
                <a:lnTo>
                  <a:pt x="384" y="80"/>
                </a:lnTo>
                <a:lnTo>
                  <a:pt x="376" y="80"/>
                </a:lnTo>
                <a:lnTo>
                  <a:pt x="376" y="80"/>
                </a:lnTo>
                <a:lnTo>
                  <a:pt x="384" y="80"/>
                </a:lnTo>
                <a:lnTo>
                  <a:pt x="384" y="72"/>
                </a:lnTo>
                <a:lnTo>
                  <a:pt x="400" y="64"/>
                </a:lnTo>
                <a:lnTo>
                  <a:pt x="400" y="56"/>
                </a:lnTo>
                <a:lnTo>
                  <a:pt x="392" y="48"/>
                </a:lnTo>
                <a:lnTo>
                  <a:pt x="392" y="48"/>
                </a:lnTo>
                <a:lnTo>
                  <a:pt x="344" y="48"/>
                </a:lnTo>
                <a:lnTo>
                  <a:pt x="344" y="48"/>
                </a:lnTo>
                <a:lnTo>
                  <a:pt x="344" y="48"/>
                </a:lnTo>
                <a:lnTo>
                  <a:pt x="352" y="24"/>
                </a:lnTo>
                <a:lnTo>
                  <a:pt x="360" y="16"/>
                </a:lnTo>
                <a:lnTo>
                  <a:pt x="360" y="8"/>
                </a:lnTo>
                <a:lnTo>
                  <a:pt x="352" y="0"/>
                </a:lnTo>
                <a:lnTo>
                  <a:pt x="344" y="0"/>
                </a:lnTo>
                <a:lnTo>
                  <a:pt x="344" y="0"/>
                </a:lnTo>
                <a:lnTo>
                  <a:pt x="344" y="0"/>
                </a:lnTo>
                <a:lnTo>
                  <a:pt x="0" y="16"/>
                </a:lnTo>
                <a:lnTo>
                  <a:pt x="0" y="16"/>
                </a:lnTo>
                <a:lnTo>
                  <a:pt x="0" y="16"/>
                </a:lnTo>
                <a:lnTo>
                  <a:pt x="16" y="128"/>
                </a:lnTo>
                <a:lnTo>
                  <a:pt x="16" y="128"/>
                </a:lnTo>
                <a:lnTo>
                  <a:pt x="8" y="304"/>
                </a:lnTo>
                <a:lnTo>
                  <a:pt x="8" y="304"/>
                </a:lnTo>
                <a:lnTo>
                  <a:pt x="16" y="312"/>
                </a:lnTo>
                <a:lnTo>
                  <a:pt x="16" y="312"/>
                </a:lnTo>
                <a:lnTo>
                  <a:pt x="40" y="312"/>
                </a:lnTo>
                <a:lnTo>
                  <a:pt x="48" y="312"/>
                </a:lnTo>
                <a:lnTo>
                  <a:pt x="48" y="312"/>
                </a:lnTo>
                <a:lnTo>
                  <a:pt x="48" y="368"/>
                </a:lnTo>
                <a:lnTo>
                  <a:pt x="48" y="368"/>
                </a:lnTo>
                <a:lnTo>
                  <a:pt x="288" y="360"/>
                </a:lnTo>
                <a:lnTo>
                  <a:pt x="288" y="360"/>
                </a:lnTo>
                <a:lnTo>
                  <a:pt x="296" y="3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5" name="Louisiana"/>
          <p:cNvSpPr>
            <a:spLocks/>
          </p:cNvSpPr>
          <p:nvPr/>
        </p:nvSpPr>
        <p:spPr bwMode="gray">
          <a:xfrm>
            <a:off x="4834993" y="4626118"/>
            <a:ext cx="582706" cy="479051"/>
          </a:xfrm>
          <a:custGeom>
            <a:avLst/>
            <a:gdLst/>
            <a:ahLst/>
            <a:cxnLst>
              <a:cxn ang="0">
                <a:pos x="40" y="264"/>
              </a:cxn>
              <a:cxn ang="0">
                <a:pos x="48" y="208"/>
              </a:cxn>
              <a:cxn ang="0">
                <a:pos x="24" y="160"/>
              </a:cxn>
              <a:cxn ang="0">
                <a:pos x="8" y="104"/>
              </a:cxn>
              <a:cxn ang="0">
                <a:pos x="240" y="0"/>
              </a:cxn>
              <a:cxn ang="0">
                <a:pos x="248" y="8"/>
              </a:cxn>
              <a:cxn ang="0">
                <a:pos x="256" y="24"/>
              </a:cxn>
              <a:cxn ang="0">
                <a:pos x="256" y="40"/>
              </a:cxn>
              <a:cxn ang="0">
                <a:pos x="256" y="56"/>
              </a:cxn>
              <a:cxn ang="0">
                <a:pos x="264" y="64"/>
              </a:cxn>
              <a:cxn ang="0">
                <a:pos x="256" y="80"/>
              </a:cxn>
              <a:cxn ang="0">
                <a:pos x="248" y="96"/>
              </a:cxn>
              <a:cxn ang="0">
                <a:pos x="240" y="112"/>
              </a:cxn>
              <a:cxn ang="0">
                <a:pos x="232" y="144"/>
              </a:cxn>
              <a:cxn ang="0">
                <a:pos x="224" y="160"/>
              </a:cxn>
              <a:cxn ang="0">
                <a:pos x="224" y="168"/>
              </a:cxn>
              <a:cxn ang="0">
                <a:pos x="216" y="192"/>
              </a:cxn>
              <a:cxn ang="0">
                <a:pos x="376" y="192"/>
              </a:cxn>
              <a:cxn ang="0">
                <a:pos x="376" y="240"/>
              </a:cxn>
              <a:cxn ang="0">
                <a:pos x="384" y="280"/>
              </a:cxn>
              <a:cxn ang="0">
                <a:pos x="360" y="264"/>
              </a:cxn>
              <a:cxn ang="0">
                <a:pos x="320" y="288"/>
              </a:cxn>
              <a:cxn ang="0">
                <a:pos x="376" y="288"/>
              </a:cxn>
              <a:cxn ang="0">
                <a:pos x="392" y="288"/>
              </a:cxn>
              <a:cxn ang="0">
                <a:pos x="376" y="304"/>
              </a:cxn>
              <a:cxn ang="0">
                <a:pos x="400" y="304"/>
              </a:cxn>
              <a:cxn ang="0">
                <a:pos x="408" y="288"/>
              </a:cxn>
              <a:cxn ang="0">
                <a:pos x="408" y="296"/>
              </a:cxn>
              <a:cxn ang="0">
                <a:pos x="424" y="312"/>
              </a:cxn>
              <a:cxn ang="0">
                <a:pos x="408" y="320"/>
              </a:cxn>
              <a:cxn ang="0">
                <a:pos x="392" y="344"/>
              </a:cxn>
              <a:cxn ang="0">
                <a:pos x="408" y="360"/>
              </a:cxn>
              <a:cxn ang="0">
                <a:pos x="440" y="368"/>
              </a:cxn>
              <a:cxn ang="0">
                <a:pos x="448" y="376"/>
              </a:cxn>
              <a:cxn ang="0">
                <a:pos x="440" y="392"/>
              </a:cxn>
              <a:cxn ang="0">
                <a:pos x="424" y="392"/>
              </a:cxn>
              <a:cxn ang="0">
                <a:pos x="416" y="376"/>
              </a:cxn>
              <a:cxn ang="0">
                <a:pos x="384" y="368"/>
              </a:cxn>
              <a:cxn ang="0">
                <a:pos x="368" y="352"/>
              </a:cxn>
              <a:cxn ang="0">
                <a:pos x="360" y="360"/>
              </a:cxn>
              <a:cxn ang="0">
                <a:pos x="352" y="368"/>
              </a:cxn>
              <a:cxn ang="0">
                <a:pos x="352" y="392"/>
              </a:cxn>
              <a:cxn ang="0">
                <a:pos x="328" y="368"/>
              </a:cxn>
              <a:cxn ang="0">
                <a:pos x="312" y="368"/>
              </a:cxn>
              <a:cxn ang="0">
                <a:pos x="288" y="392"/>
              </a:cxn>
              <a:cxn ang="0">
                <a:pos x="296" y="376"/>
              </a:cxn>
              <a:cxn ang="0">
                <a:pos x="264" y="384"/>
              </a:cxn>
              <a:cxn ang="0">
                <a:pos x="248" y="352"/>
              </a:cxn>
              <a:cxn ang="0">
                <a:pos x="224" y="352"/>
              </a:cxn>
              <a:cxn ang="0">
                <a:pos x="216" y="328"/>
              </a:cxn>
              <a:cxn ang="0">
                <a:pos x="200" y="320"/>
              </a:cxn>
              <a:cxn ang="0">
                <a:pos x="168" y="336"/>
              </a:cxn>
              <a:cxn ang="0">
                <a:pos x="184" y="352"/>
              </a:cxn>
              <a:cxn ang="0">
                <a:pos x="88" y="336"/>
              </a:cxn>
              <a:cxn ang="0">
                <a:pos x="72" y="328"/>
              </a:cxn>
              <a:cxn ang="0">
                <a:pos x="64" y="312"/>
              </a:cxn>
              <a:cxn ang="0">
                <a:pos x="64" y="328"/>
              </a:cxn>
              <a:cxn ang="0">
                <a:pos x="64" y="336"/>
              </a:cxn>
              <a:cxn ang="0">
                <a:pos x="24" y="336"/>
              </a:cxn>
              <a:cxn ang="0">
                <a:pos x="40" y="304"/>
              </a:cxn>
            </a:cxnLst>
            <a:rect l="0" t="0" r="r" b="b"/>
            <a:pathLst>
              <a:path w="448" h="400">
                <a:moveTo>
                  <a:pt x="40" y="304"/>
                </a:moveTo>
                <a:lnTo>
                  <a:pt x="40" y="288"/>
                </a:lnTo>
                <a:lnTo>
                  <a:pt x="32" y="280"/>
                </a:lnTo>
                <a:lnTo>
                  <a:pt x="32" y="280"/>
                </a:lnTo>
                <a:lnTo>
                  <a:pt x="40" y="264"/>
                </a:lnTo>
                <a:lnTo>
                  <a:pt x="40" y="264"/>
                </a:lnTo>
                <a:lnTo>
                  <a:pt x="32" y="264"/>
                </a:lnTo>
                <a:lnTo>
                  <a:pt x="32" y="248"/>
                </a:lnTo>
                <a:lnTo>
                  <a:pt x="48" y="232"/>
                </a:lnTo>
                <a:lnTo>
                  <a:pt x="48" y="208"/>
                </a:lnTo>
                <a:lnTo>
                  <a:pt x="40" y="192"/>
                </a:lnTo>
                <a:lnTo>
                  <a:pt x="40" y="184"/>
                </a:lnTo>
                <a:lnTo>
                  <a:pt x="32" y="168"/>
                </a:lnTo>
                <a:lnTo>
                  <a:pt x="32" y="168"/>
                </a:lnTo>
                <a:lnTo>
                  <a:pt x="24" y="160"/>
                </a:lnTo>
                <a:lnTo>
                  <a:pt x="24" y="160"/>
                </a:lnTo>
                <a:lnTo>
                  <a:pt x="24" y="128"/>
                </a:lnTo>
                <a:lnTo>
                  <a:pt x="24" y="128"/>
                </a:lnTo>
                <a:lnTo>
                  <a:pt x="8" y="104"/>
                </a:lnTo>
                <a:lnTo>
                  <a:pt x="8" y="104"/>
                </a:lnTo>
                <a:lnTo>
                  <a:pt x="0" y="8"/>
                </a:lnTo>
                <a:lnTo>
                  <a:pt x="0" y="8"/>
                </a:lnTo>
                <a:lnTo>
                  <a:pt x="240" y="0"/>
                </a:lnTo>
                <a:lnTo>
                  <a:pt x="240" y="0"/>
                </a:lnTo>
                <a:lnTo>
                  <a:pt x="240" y="0"/>
                </a:lnTo>
                <a:lnTo>
                  <a:pt x="240" y="8"/>
                </a:lnTo>
                <a:lnTo>
                  <a:pt x="240" y="8"/>
                </a:lnTo>
                <a:lnTo>
                  <a:pt x="240" y="8"/>
                </a:lnTo>
                <a:lnTo>
                  <a:pt x="248" y="8"/>
                </a:lnTo>
                <a:lnTo>
                  <a:pt x="248" y="8"/>
                </a:lnTo>
                <a:lnTo>
                  <a:pt x="248" y="16"/>
                </a:lnTo>
                <a:lnTo>
                  <a:pt x="248" y="24"/>
                </a:lnTo>
                <a:lnTo>
                  <a:pt x="248" y="24"/>
                </a:lnTo>
                <a:lnTo>
                  <a:pt x="256" y="24"/>
                </a:lnTo>
                <a:lnTo>
                  <a:pt x="256" y="24"/>
                </a:lnTo>
                <a:lnTo>
                  <a:pt x="248" y="32"/>
                </a:lnTo>
                <a:lnTo>
                  <a:pt x="248" y="32"/>
                </a:lnTo>
                <a:lnTo>
                  <a:pt x="248" y="40"/>
                </a:lnTo>
                <a:lnTo>
                  <a:pt x="248" y="40"/>
                </a:lnTo>
                <a:lnTo>
                  <a:pt x="256" y="40"/>
                </a:lnTo>
                <a:lnTo>
                  <a:pt x="256" y="40"/>
                </a:lnTo>
                <a:lnTo>
                  <a:pt x="256" y="48"/>
                </a:lnTo>
                <a:lnTo>
                  <a:pt x="256" y="48"/>
                </a:lnTo>
                <a:lnTo>
                  <a:pt x="256" y="48"/>
                </a:lnTo>
                <a:lnTo>
                  <a:pt x="256" y="56"/>
                </a:lnTo>
                <a:lnTo>
                  <a:pt x="256" y="56"/>
                </a:lnTo>
                <a:lnTo>
                  <a:pt x="256" y="56"/>
                </a:lnTo>
                <a:lnTo>
                  <a:pt x="256" y="56"/>
                </a:lnTo>
                <a:lnTo>
                  <a:pt x="256" y="64"/>
                </a:lnTo>
                <a:lnTo>
                  <a:pt x="264" y="64"/>
                </a:lnTo>
                <a:lnTo>
                  <a:pt x="264" y="64"/>
                </a:lnTo>
                <a:lnTo>
                  <a:pt x="264" y="72"/>
                </a:lnTo>
                <a:lnTo>
                  <a:pt x="264" y="80"/>
                </a:lnTo>
                <a:lnTo>
                  <a:pt x="264" y="80"/>
                </a:lnTo>
                <a:lnTo>
                  <a:pt x="256" y="80"/>
                </a:lnTo>
                <a:lnTo>
                  <a:pt x="248" y="80"/>
                </a:lnTo>
                <a:lnTo>
                  <a:pt x="248" y="88"/>
                </a:lnTo>
                <a:lnTo>
                  <a:pt x="256" y="88"/>
                </a:lnTo>
                <a:lnTo>
                  <a:pt x="256" y="88"/>
                </a:lnTo>
                <a:lnTo>
                  <a:pt x="248" y="96"/>
                </a:lnTo>
                <a:lnTo>
                  <a:pt x="248" y="104"/>
                </a:lnTo>
                <a:lnTo>
                  <a:pt x="248" y="120"/>
                </a:lnTo>
                <a:lnTo>
                  <a:pt x="248" y="120"/>
                </a:lnTo>
                <a:lnTo>
                  <a:pt x="240" y="112"/>
                </a:lnTo>
                <a:lnTo>
                  <a:pt x="240" y="112"/>
                </a:lnTo>
                <a:lnTo>
                  <a:pt x="232" y="136"/>
                </a:lnTo>
                <a:lnTo>
                  <a:pt x="232" y="136"/>
                </a:lnTo>
                <a:lnTo>
                  <a:pt x="224" y="144"/>
                </a:lnTo>
                <a:lnTo>
                  <a:pt x="224" y="144"/>
                </a:lnTo>
                <a:lnTo>
                  <a:pt x="232" y="144"/>
                </a:lnTo>
                <a:lnTo>
                  <a:pt x="232" y="144"/>
                </a:lnTo>
                <a:lnTo>
                  <a:pt x="232" y="144"/>
                </a:lnTo>
                <a:lnTo>
                  <a:pt x="224" y="152"/>
                </a:lnTo>
                <a:lnTo>
                  <a:pt x="224" y="152"/>
                </a:lnTo>
                <a:lnTo>
                  <a:pt x="224" y="160"/>
                </a:lnTo>
                <a:lnTo>
                  <a:pt x="224" y="160"/>
                </a:lnTo>
                <a:lnTo>
                  <a:pt x="216" y="168"/>
                </a:lnTo>
                <a:lnTo>
                  <a:pt x="224" y="168"/>
                </a:lnTo>
                <a:lnTo>
                  <a:pt x="224" y="168"/>
                </a:lnTo>
                <a:lnTo>
                  <a:pt x="224" y="168"/>
                </a:lnTo>
                <a:lnTo>
                  <a:pt x="224" y="176"/>
                </a:lnTo>
                <a:lnTo>
                  <a:pt x="208" y="184"/>
                </a:lnTo>
                <a:lnTo>
                  <a:pt x="208" y="192"/>
                </a:lnTo>
                <a:lnTo>
                  <a:pt x="216" y="192"/>
                </a:lnTo>
                <a:lnTo>
                  <a:pt x="216" y="192"/>
                </a:lnTo>
                <a:lnTo>
                  <a:pt x="216" y="192"/>
                </a:lnTo>
                <a:lnTo>
                  <a:pt x="216" y="200"/>
                </a:lnTo>
                <a:lnTo>
                  <a:pt x="216" y="208"/>
                </a:lnTo>
                <a:lnTo>
                  <a:pt x="376" y="192"/>
                </a:lnTo>
                <a:lnTo>
                  <a:pt x="376" y="192"/>
                </a:lnTo>
                <a:lnTo>
                  <a:pt x="376" y="216"/>
                </a:lnTo>
                <a:lnTo>
                  <a:pt x="376" y="216"/>
                </a:lnTo>
                <a:lnTo>
                  <a:pt x="368" y="224"/>
                </a:lnTo>
                <a:lnTo>
                  <a:pt x="368" y="240"/>
                </a:lnTo>
                <a:lnTo>
                  <a:pt x="376" y="240"/>
                </a:lnTo>
                <a:lnTo>
                  <a:pt x="392" y="264"/>
                </a:lnTo>
                <a:lnTo>
                  <a:pt x="392" y="272"/>
                </a:lnTo>
                <a:lnTo>
                  <a:pt x="392" y="272"/>
                </a:lnTo>
                <a:lnTo>
                  <a:pt x="384" y="280"/>
                </a:lnTo>
                <a:lnTo>
                  <a:pt x="384" y="280"/>
                </a:lnTo>
                <a:lnTo>
                  <a:pt x="368" y="272"/>
                </a:lnTo>
                <a:lnTo>
                  <a:pt x="368" y="272"/>
                </a:lnTo>
                <a:lnTo>
                  <a:pt x="360" y="272"/>
                </a:lnTo>
                <a:lnTo>
                  <a:pt x="360" y="272"/>
                </a:lnTo>
                <a:lnTo>
                  <a:pt x="360" y="264"/>
                </a:lnTo>
                <a:lnTo>
                  <a:pt x="352" y="256"/>
                </a:lnTo>
                <a:lnTo>
                  <a:pt x="344" y="256"/>
                </a:lnTo>
                <a:lnTo>
                  <a:pt x="336" y="264"/>
                </a:lnTo>
                <a:lnTo>
                  <a:pt x="328" y="272"/>
                </a:lnTo>
                <a:lnTo>
                  <a:pt x="320" y="288"/>
                </a:lnTo>
                <a:lnTo>
                  <a:pt x="320" y="296"/>
                </a:lnTo>
                <a:lnTo>
                  <a:pt x="344" y="296"/>
                </a:lnTo>
                <a:lnTo>
                  <a:pt x="360" y="296"/>
                </a:lnTo>
                <a:lnTo>
                  <a:pt x="368" y="288"/>
                </a:lnTo>
                <a:lnTo>
                  <a:pt x="376" y="288"/>
                </a:lnTo>
                <a:lnTo>
                  <a:pt x="376" y="288"/>
                </a:lnTo>
                <a:lnTo>
                  <a:pt x="376" y="288"/>
                </a:lnTo>
                <a:lnTo>
                  <a:pt x="384" y="280"/>
                </a:lnTo>
                <a:lnTo>
                  <a:pt x="384" y="280"/>
                </a:lnTo>
                <a:lnTo>
                  <a:pt x="392" y="288"/>
                </a:lnTo>
                <a:lnTo>
                  <a:pt x="392" y="288"/>
                </a:lnTo>
                <a:lnTo>
                  <a:pt x="384" y="296"/>
                </a:lnTo>
                <a:lnTo>
                  <a:pt x="384" y="296"/>
                </a:lnTo>
                <a:lnTo>
                  <a:pt x="376" y="296"/>
                </a:lnTo>
                <a:lnTo>
                  <a:pt x="376" y="304"/>
                </a:lnTo>
                <a:lnTo>
                  <a:pt x="384" y="304"/>
                </a:lnTo>
                <a:lnTo>
                  <a:pt x="392" y="304"/>
                </a:lnTo>
                <a:lnTo>
                  <a:pt x="400" y="304"/>
                </a:lnTo>
                <a:lnTo>
                  <a:pt x="400" y="304"/>
                </a:lnTo>
                <a:lnTo>
                  <a:pt x="400" y="304"/>
                </a:lnTo>
                <a:lnTo>
                  <a:pt x="400" y="304"/>
                </a:lnTo>
                <a:lnTo>
                  <a:pt x="400" y="296"/>
                </a:lnTo>
                <a:lnTo>
                  <a:pt x="400" y="296"/>
                </a:lnTo>
                <a:lnTo>
                  <a:pt x="408" y="288"/>
                </a:lnTo>
                <a:lnTo>
                  <a:pt x="408" y="288"/>
                </a:lnTo>
                <a:lnTo>
                  <a:pt x="408" y="288"/>
                </a:lnTo>
                <a:lnTo>
                  <a:pt x="408" y="288"/>
                </a:lnTo>
                <a:lnTo>
                  <a:pt x="408" y="296"/>
                </a:lnTo>
                <a:lnTo>
                  <a:pt x="408" y="296"/>
                </a:lnTo>
                <a:lnTo>
                  <a:pt x="408" y="296"/>
                </a:lnTo>
                <a:lnTo>
                  <a:pt x="416" y="296"/>
                </a:lnTo>
                <a:lnTo>
                  <a:pt x="408" y="312"/>
                </a:lnTo>
                <a:lnTo>
                  <a:pt x="416" y="312"/>
                </a:lnTo>
                <a:lnTo>
                  <a:pt x="416" y="312"/>
                </a:lnTo>
                <a:lnTo>
                  <a:pt x="424" y="312"/>
                </a:lnTo>
                <a:lnTo>
                  <a:pt x="424" y="312"/>
                </a:lnTo>
                <a:lnTo>
                  <a:pt x="424" y="320"/>
                </a:lnTo>
                <a:lnTo>
                  <a:pt x="424" y="320"/>
                </a:lnTo>
                <a:lnTo>
                  <a:pt x="408" y="320"/>
                </a:lnTo>
                <a:lnTo>
                  <a:pt x="408" y="320"/>
                </a:lnTo>
                <a:lnTo>
                  <a:pt x="408" y="320"/>
                </a:lnTo>
                <a:lnTo>
                  <a:pt x="392" y="320"/>
                </a:lnTo>
                <a:lnTo>
                  <a:pt x="392" y="320"/>
                </a:lnTo>
                <a:lnTo>
                  <a:pt x="392" y="336"/>
                </a:lnTo>
                <a:lnTo>
                  <a:pt x="392" y="344"/>
                </a:lnTo>
                <a:lnTo>
                  <a:pt x="392" y="352"/>
                </a:lnTo>
                <a:lnTo>
                  <a:pt x="400" y="352"/>
                </a:lnTo>
                <a:lnTo>
                  <a:pt x="400" y="352"/>
                </a:lnTo>
                <a:lnTo>
                  <a:pt x="408" y="352"/>
                </a:lnTo>
                <a:lnTo>
                  <a:pt x="408" y="360"/>
                </a:lnTo>
                <a:lnTo>
                  <a:pt x="408" y="360"/>
                </a:lnTo>
                <a:lnTo>
                  <a:pt x="424" y="360"/>
                </a:lnTo>
                <a:lnTo>
                  <a:pt x="424" y="360"/>
                </a:lnTo>
                <a:lnTo>
                  <a:pt x="424" y="360"/>
                </a:lnTo>
                <a:lnTo>
                  <a:pt x="440" y="368"/>
                </a:lnTo>
                <a:lnTo>
                  <a:pt x="440" y="368"/>
                </a:lnTo>
                <a:lnTo>
                  <a:pt x="440" y="376"/>
                </a:lnTo>
                <a:lnTo>
                  <a:pt x="440" y="376"/>
                </a:lnTo>
                <a:lnTo>
                  <a:pt x="448" y="376"/>
                </a:lnTo>
                <a:lnTo>
                  <a:pt x="448" y="376"/>
                </a:lnTo>
                <a:lnTo>
                  <a:pt x="448" y="384"/>
                </a:lnTo>
                <a:lnTo>
                  <a:pt x="448" y="384"/>
                </a:lnTo>
                <a:lnTo>
                  <a:pt x="440" y="384"/>
                </a:lnTo>
                <a:lnTo>
                  <a:pt x="440" y="384"/>
                </a:lnTo>
                <a:lnTo>
                  <a:pt x="440" y="392"/>
                </a:lnTo>
                <a:lnTo>
                  <a:pt x="440" y="392"/>
                </a:lnTo>
                <a:lnTo>
                  <a:pt x="432" y="384"/>
                </a:lnTo>
                <a:lnTo>
                  <a:pt x="432" y="384"/>
                </a:lnTo>
                <a:lnTo>
                  <a:pt x="424" y="400"/>
                </a:lnTo>
                <a:lnTo>
                  <a:pt x="424" y="392"/>
                </a:lnTo>
                <a:lnTo>
                  <a:pt x="424" y="392"/>
                </a:lnTo>
                <a:lnTo>
                  <a:pt x="424" y="384"/>
                </a:lnTo>
                <a:lnTo>
                  <a:pt x="424" y="384"/>
                </a:lnTo>
                <a:lnTo>
                  <a:pt x="416" y="376"/>
                </a:lnTo>
                <a:lnTo>
                  <a:pt x="416" y="376"/>
                </a:lnTo>
                <a:lnTo>
                  <a:pt x="416" y="376"/>
                </a:lnTo>
                <a:lnTo>
                  <a:pt x="416" y="376"/>
                </a:lnTo>
                <a:lnTo>
                  <a:pt x="400" y="368"/>
                </a:lnTo>
                <a:lnTo>
                  <a:pt x="384" y="368"/>
                </a:lnTo>
                <a:lnTo>
                  <a:pt x="384" y="368"/>
                </a:lnTo>
                <a:lnTo>
                  <a:pt x="384" y="360"/>
                </a:lnTo>
                <a:lnTo>
                  <a:pt x="376" y="352"/>
                </a:lnTo>
                <a:lnTo>
                  <a:pt x="368" y="352"/>
                </a:lnTo>
                <a:lnTo>
                  <a:pt x="368" y="352"/>
                </a:lnTo>
                <a:lnTo>
                  <a:pt x="368" y="352"/>
                </a:lnTo>
                <a:lnTo>
                  <a:pt x="352" y="344"/>
                </a:lnTo>
                <a:lnTo>
                  <a:pt x="352" y="344"/>
                </a:lnTo>
                <a:lnTo>
                  <a:pt x="352" y="344"/>
                </a:lnTo>
                <a:lnTo>
                  <a:pt x="360" y="360"/>
                </a:lnTo>
                <a:lnTo>
                  <a:pt x="360" y="360"/>
                </a:lnTo>
                <a:lnTo>
                  <a:pt x="360" y="368"/>
                </a:lnTo>
                <a:lnTo>
                  <a:pt x="360" y="368"/>
                </a:lnTo>
                <a:lnTo>
                  <a:pt x="360" y="360"/>
                </a:lnTo>
                <a:lnTo>
                  <a:pt x="352" y="360"/>
                </a:lnTo>
                <a:lnTo>
                  <a:pt x="352" y="368"/>
                </a:lnTo>
                <a:lnTo>
                  <a:pt x="352" y="376"/>
                </a:lnTo>
                <a:lnTo>
                  <a:pt x="360" y="384"/>
                </a:lnTo>
                <a:lnTo>
                  <a:pt x="360" y="384"/>
                </a:lnTo>
                <a:lnTo>
                  <a:pt x="352" y="392"/>
                </a:lnTo>
                <a:lnTo>
                  <a:pt x="352" y="392"/>
                </a:lnTo>
                <a:lnTo>
                  <a:pt x="344" y="392"/>
                </a:lnTo>
                <a:lnTo>
                  <a:pt x="344" y="384"/>
                </a:lnTo>
                <a:lnTo>
                  <a:pt x="344" y="384"/>
                </a:lnTo>
                <a:lnTo>
                  <a:pt x="336" y="368"/>
                </a:lnTo>
                <a:lnTo>
                  <a:pt x="328" y="368"/>
                </a:lnTo>
                <a:lnTo>
                  <a:pt x="328" y="368"/>
                </a:lnTo>
                <a:lnTo>
                  <a:pt x="320" y="376"/>
                </a:lnTo>
                <a:lnTo>
                  <a:pt x="320" y="376"/>
                </a:lnTo>
                <a:lnTo>
                  <a:pt x="312" y="368"/>
                </a:lnTo>
                <a:lnTo>
                  <a:pt x="312" y="368"/>
                </a:lnTo>
                <a:lnTo>
                  <a:pt x="312" y="376"/>
                </a:lnTo>
                <a:lnTo>
                  <a:pt x="312" y="376"/>
                </a:lnTo>
                <a:lnTo>
                  <a:pt x="304" y="392"/>
                </a:lnTo>
                <a:lnTo>
                  <a:pt x="296" y="392"/>
                </a:lnTo>
                <a:lnTo>
                  <a:pt x="288" y="392"/>
                </a:lnTo>
                <a:lnTo>
                  <a:pt x="288" y="392"/>
                </a:lnTo>
                <a:lnTo>
                  <a:pt x="288" y="384"/>
                </a:lnTo>
                <a:lnTo>
                  <a:pt x="288" y="376"/>
                </a:lnTo>
                <a:lnTo>
                  <a:pt x="296" y="376"/>
                </a:lnTo>
                <a:lnTo>
                  <a:pt x="296" y="376"/>
                </a:lnTo>
                <a:lnTo>
                  <a:pt x="280" y="376"/>
                </a:lnTo>
                <a:lnTo>
                  <a:pt x="280" y="376"/>
                </a:lnTo>
                <a:lnTo>
                  <a:pt x="280" y="384"/>
                </a:lnTo>
                <a:lnTo>
                  <a:pt x="280" y="384"/>
                </a:lnTo>
                <a:lnTo>
                  <a:pt x="264" y="384"/>
                </a:lnTo>
                <a:lnTo>
                  <a:pt x="264" y="384"/>
                </a:lnTo>
                <a:lnTo>
                  <a:pt x="272" y="376"/>
                </a:lnTo>
                <a:lnTo>
                  <a:pt x="272" y="376"/>
                </a:lnTo>
                <a:lnTo>
                  <a:pt x="248" y="352"/>
                </a:lnTo>
                <a:lnTo>
                  <a:pt x="248" y="352"/>
                </a:lnTo>
                <a:lnTo>
                  <a:pt x="248" y="352"/>
                </a:lnTo>
                <a:lnTo>
                  <a:pt x="232" y="352"/>
                </a:lnTo>
                <a:lnTo>
                  <a:pt x="232" y="352"/>
                </a:lnTo>
                <a:lnTo>
                  <a:pt x="224" y="352"/>
                </a:lnTo>
                <a:lnTo>
                  <a:pt x="224" y="352"/>
                </a:lnTo>
                <a:lnTo>
                  <a:pt x="224" y="344"/>
                </a:lnTo>
                <a:lnTo>
                  <a:pt x="224" y="344"/>
                </a:lnTo>
                <a:lnTo>
                  <a:pt x="224" y="336"/>
                </a:lnTo>
                <a:lnTo>
                  <a:pt x="224" y="336"/>
                </a:lnTo>
                <a:lnTo>
                  <a:pt x="216" y="328"/>
                </a:lnTo>
                <a:lnTo>
                  <a:pt x="208" y="328"/>
                </a:lnTo>
                <a:lnTo>
                  <a:pt x="208" y="336"/>
                </a:lnTo>
                <a:lnTo>
                  <a:pt x="200" y="336"/>
                </a:lnTo>
                <a:lnTo>
                  <a:pt x="200" y="328"/>
                </a:lnTo>
                <a:lnTo>
                  <a:pt x="200" y="320"/>
                </a:lnTo>
                <a:lnTo>
                  <a:pt x="200" y="320"/>
                </a:lnTo>
                <a:lnTo>
                  <a:pt x="192" y="328"/>
                </a:lnTo>
                <a:lnTo>
                  <a:pt x="192" y="328"/>
                </a:lnTo>
                <a:lnTo>
                  <a:pt x="176" y="336"/>
                </a:lnTo>
                <a:lnTo>
                  <a:pt x="168" y="336"/>
                </a:lnTo>
                <a:lnTo>
                  <a:pt x="168" y="336"/>
                </a:lnTo>
                <a:lnTo>
                  <a:pt x="184" y="344"/>
                </a:lnTo>
                <a:lnTo>
                  <a:pt x="184" y="344"/>
                </a:lnTo>
                <a:lnTo>
                  <a:pt x="184" y="352"/>
                </a:lnTo>
                <a:lnTo>
                  <a:pt x="184" y="352"/>
                </a:lnTo>
                <a:lnTo>
                  <a:pt x="168" y="360"/>
                </a:lnTo>
                <a:lnTo>
                  <a:pt x="168" y="360"/>
                </a:lnTo>
                <a:lnTo>
                  <a:pt x="144" y="352"/>
                </a:lnTo>
                <a:lnTo>
                  <a:pt x="104" y="352"/>
                </a:lnTo>
                <a:lnTo>
                  <a:pt x="88" y="336"/>
                </a:lnTo>
                <a:lnTo>
                  <a:pt x="88" y="336"/>
                </a:lnTo>
                <a:lnTo>
                  <a:pt x="72" y="336"/>
                </a:lnTo>
                <a:lnTo>
                  <a:pt x="72" y="336"/>
                </a:lnTo>
                <a:lnTo>
                  <a:pt x="72" y="328"/>
                </a:lnTo>
                <a:lnTo>
                  <a:pt x="72" y="328"/>
                </a:lnTo>
                <a:lnTo>
                  <a:pt x="80" y="320"/>
                </a:lnTo>
                <a:lnTo>
                  <a:pt x="80" y="320"/>
                </a:lnTo>
                <a:lnTo>
                  <a:pt x="72" y="304"/>
                </a:lnTo>
                <a:lnTo>
                  <a:pt x="72" y="304"/>
                </a:lnTo>
                <a:lnTo>
                  <a:pt x="64" y="312"/>
                </a:lnTo>
                <a:lnTo>
                  <a:pt x="64" y="312"/>
                </a:lnTo>
                <a:lnTo>
                  <a:pt x="72" y="320"/>
                </a:lnTo>
                <a:lnTo>
                  <a:pt x="64" y="320"/>
                </a:lnTo>
                <a:lnTo>
                  <a:pt x="64" y="328"/>
                </a:lnTo>
                <a:lnTo>
                  <a:pt x="64" y="328"/>
                </a:lnTo>
                <a:lnTo>
                  <a:pt x="72" y="328"/>
                </a:lnTo>
                <a:lnTo>
                  <a:pt x="72" y="328"/>
                </a:lnTo>
                <a:lnTo>
                  <a:pt x="64" y="336"/>
                </a:lnTo>
                <a:lnTo>
                  <a:pt x="64" y="336"/>
                </a:lnTo>
                <a:lnTo>
                  <a:pt x="64" y="336"/>
                </a:lnTo>
                <a:lnTo>
                  <a:pt x="40" y="336"/>
                </a:lnTo>
                <a:lnTo>
                  <a:pt x="32" y="344"/>
                </a:lnTo>
                <a:lnTo>
                  <a:pt x="32" y="344"/>
                </a:lnTo>
                <a:lnTo>
                  <a:pt x="24" y="336"/>
                </a:lnTo>
                <a:lnTo>
                  <a:pt x="24" y="336"/>
                </a:lnTo>
                <a:lnTo>
                  <a:pt x="32" y="320"/>
                </a:lnTo>
                <a:lnTo>
                  <a:pt x="32" y="320"/>
                </a:lnTo>
                <a:lnTo>
                  <a:pt x="32" y="312"/>
                </a:lnTo>
                <a:lnTo>
                  <a:pt x="32" y="312"/>
                </a:lnTo>
                <a:lnTo>
                  <a:pt x="40" y="304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6" name="Wisconsin"/>
          <p:cNvSpPr>
            <a:spLocks/>
          </p:cNvSpPr>
          <p:nvPr/>
        </p:nvSpPr>
        <p:spPr bwMode="gray">
          <a:xfrm>
            <a:off x="4907832" y="2922823"/>
            <a:ext cx="542085" cy="544886"/>
          </a:xfrm>
          <a:custGeom>
            <a:avLst/>
            <a:gdLst/>
            <a:ahLst/>
            <a:cxnLst>
              <a:cxn ang="0">
                <a:pos x="160" y="440"/>
              </a:cxn>
              <a:cxn ang="0">
                <a:pos x="144" y="432"/>
              </a:cxn>
              <a:cxn ang="0">
                <a:pos x="136" y="400"/>
              </a:cxn>
              <a:cxn ang="0">
                <a:pos x="136" y="376"/>
              </a:cxn>
              <a:cxn ang="0">
                <a:pos x="128" y="352"/>
              </a:cxn>
              <a:cxn ang="0">
                <a:pos x="128" y="344"/>
              </a:cxn>
              <a:cxn ang="0">
                <a:pos x="72" y="280"/>
              </a:cxn>
              <a:cxn ang="0">
                <a:pos x="48" y="256"/>
              </a:cxn>
              <a:cxn ang="0">
                <a:pos x="40" y="248"/>
              </a:cxn>
              <a:cxn ang="0">
                <a:pos x="32" y="248"/>
              </a:cxn>
              <a:cxn ang="0">
                <a:pos x="8" y="232"/>
              </a:cxn>
              <a:cxn ang="0">
                <a:pos x="16" y="216"/>
              </a:cxn>
              <a:cxn ang="0">
                <a:pos x="8" y="192"/>
              </a:cxn>
              <a:cxn ang="0">
                <a:pos x="16" y="160"/>
              </a:cxn>
              <a:cxn ang="0">
                <a:pos x="8" y="152"/>
              </a:cxn>
              <a:cxn ang="0">
                <a:pos x="0" y="136"/>
              </a:cxn>
              <a:cxn ang="0">
                <a:pos x="8" y="120"/>
              </a:cxn>
              <a:cxn ang="0">
                <a:pos x="40" y="96"/>
              </a:cxn>
              <a:cxn ang="0">
                <a:pos x="40" y="32"/>
              </a:cxn>
              <a:cxn ang="0">
                <a:pos x="56" y="24"/>
              </a:cxn>
              <a:cxn ang="0">
                <a:pos x="88" y="24"/>
              </a:cxn>
              <a:cxn ang="0">
                <a:pos x="96" y="24"/>
              </a:cxn>
              <a:cxn ang="0">
                <a:pos x="136" y="0"/>
              </a:cxn>
              <a:cxn ang="0">
                <a:pos x="144" y="8"/>
              </a:cxn>
              <a:cxn ang="0">
                <a:pos x="136" y="32"/>
              </a:cxn>
              <a:cxn ang="0">
                <a:pos x="136" y="40"/>
              </a:cxn>
              <a:cxn ang="0">
                <a:pos x="152" y="32"/>
              </a:cxn>
              <a:cxn ang="0">
                <a:pos x="168" y="40"/>
              </a:cxn>
              <a:cxn ang="0">
                <a:pos x="192" y="56"/>
              </a:cxn>
              <a:cxn ang="0">
                <a:pos x="272" y="72"/>
              </a:cxn>
              <a:cxn ang="0">
                <a:pos x="328" y="96"/>
              </a:cxn>
              <a:cxn ang="0">
                <a:pos x="336" y="104"/>
              </a:cxn>
              <a:cxn ang="0">
                <a:pos x="360" y="136"/>
              </a:cxn>
              <a:cxn ang="0">
                <a:pos x="352" y="152"/>
              </a:cxn>
              <a:cxn ang="0">
                <a:pos x="368" y="160"/>
              </a:cxn>
              <a:cxn ang="0">
                <a:pos x="376" y="176"/>
              </a:cxn>
              <a:cxn ang="0">
                <a:pos x="368" y="184"/>
              </a:cxn>
              <a:cxn ang="0">
                <a:pos x="360" y="208"/>
              </a:cxn>
              <a:cxn ang="0">
                <a:pos x="352" y="232"/>
              </a:cxn>
              <a:cxn ang="0">
                <a:pos x="368" y="224"/>
              </a:cxn>
              <a:cxn ang="0">
                <a:pos x="376" y="208"/>
              </a:cxn>
              <a:cxn ang="0">
                <a:pos x="392" y="192"/>
              </a:cxn>
              <a:cxn ang="0">
                <a:pos x="400" y="160"/>
              </a:cxn>
              <a:cxn ang="0">
                <a:pos x="416" y="152"/>
              </a:cxn>
              <a:cxn ang="0">
                <a:pos x="416" y="160"/>
              </a:cxn>
              <a:cxn ang="0">
                <a:pos x="416" y="176"/>
              </a:cxn>
              <a:cxn ang="0">
                <a:pos x="408" y="192"/>
              </a:cxn>
              <a:cxn ang="0">
                <a:pos x="392" y="256"/>
              </a:cxn>
              <a:cxn ang="0">
                <a:pos x="384" y="272"/>
              </a:cxn>
              <a:cxn ang="0">
                <a:pos x="384" y="320"/>
              </a:cxn>
              <a:cxn ang="0">
                <a:pos x="376" y="352"/>
              </a:cxn>
              <a:cxn ang="0">
                <a:pos x="384" y="400"/>
              </a:cxn>
              <a:cxn ang="0">
                <a:pos x="384" y="432"/>
              </a:cxn>
              <a:cxn ang="0">
                <a:pos x="176" y="456"/>
              </a:cxn>
            </a:cxnLst>
            <a:rect l="0" t="0" r="r" b="b"/>
            <a:pathLst>
              <a:path w="416" h="456">
                <a:moveTo>
                  <a:pt x="176" y="448"/>
                </a:moveTo>
                <a:lnTo>
                  <a:pt x="168" y="440"/>
                </a:lnTo>
                <a:lnTo>
                  <a:pt x="160" y="440"/>
                </a:lnTo>
                <a:lnTo>
                  <a:pt x="144" y="432"/>
                </a:lnTo>
                <a:lnTo>
                  <a:pt x="144" y="432"/>
                </a:lnTo>
                <a:lnTo>
                  <a:pt x="144" y="432"/>
                </a:lnTo>
                <a:lnTo>
                  <a:pt x="144" y="424"/>
                </a:lnTo>
                <a:lnTo>
                  <a:pt x="136" y="408"/>
                </a:lnTo>
                <a:lnTo>
                  <a:pt x="136" y="400"/>
                </a:lnTo>
                <a:lnTo>
                  <a:pt x="136" y="392"/>
                </a:lnTo>
                <a:lnTo>
                  <a:pt x="136" y="384"/>
                </a:lnTo>
                <a:lnTo>
                  <a:pt x="136" y="376"/>
                </a:lnTo>
                <a:lnTo>
                  <a:pt x="136" y="368"/>
                </a:lnTo>
                <a:lnTo>
                  <a:pt x="136" y="368"/>
                </a:lnTo>
                <a:lnTo>
                  <a:pt x="128" y="352"/>
                </a:lnTo>
                <a:lnTo>
                  <a:pt x="128" y="352"/>
                </a:lnTo>
                <a:lnTo>
                  <a:pt x="128" y="352"/>
                </a:lnTo>
                <a:lnTo>
                  <a:pt x="128" y="344"/>
                </a:lnTo>
                <a:lnTo>
                  <a:pt x="120" y="312"/>
                </a:lnTo>
                <a:lnTo>
                  <a:pt x="96" y="304"/>
                </a:lnTo>
                <a:lnTo>
                  <a:pt x="72" y="280"/>
                </a:lnTo>
                <a:lnTo>
                  <a:pt x="72" y="264"/>
                </a:lnTo>
                <a:lnTo>
                  <a:pt x="72" y="264"/>
                </a:lnTo>
                <a:lnTo>
                  <a:pt x="48" y="256"/>
                </a:lnTo>
                <a:lnTo>
                  <a:pt x="48" y="256"/>
                </a:lnTo>
                <a:lnTo>
                  <a:pt x="40" y="248"/>
                </a:lnTo>
                <a:lnTo>
                  <a:pt x="40" y="248"/>
                </a:lnTo>
                <a:lnTo>
                  <a:pt x="40" y="248"/>
                </a:lnTo>
                <a:lnTo>
                  <a:pt x="40" y="248"/>
                </a:lnTo>
                <a:lnTo>
                  <a:pt x="32" y="248"/>
                </a:lnTo>
                <a:lnTo>
                  <a:pt x="32" y="248"/>
                </a:lnTo>
                <a:lnTo>
                  <a:pt x="24" y="248"/>
                </a:lnTo>
                <a:lnTo>
                  <a:pt x="8" y="232"/>
                </a:lnTo>
                <a:lnTo>
                  <a:pt x="8" y="232"/>
                </a:lnTo>
                <a:lnTo>
                  <a:pt x="8" y="224"/>
                </a:lnTo>
                <a:lnTo>
                  <a:pt x="16" y="216"/>
                </a:lnTo>
                <a:lnTo>
                  <a:pt x="16" y="208"/>
                </a:lnTo>
                <a:lnTo>
                  <a:pt x="8" y="200"/>
                </a:lnTo>
                <a:lnTo>
                  <a:pt x="8" y="192"/>
                </a:lnTo>
                <a:lnTo>
                  <a:pt x="8" y="184"/>
                </a:lnTo>
                <a:lnTo>
                  <a:pt x="16" y="160"/>
                </a:lnTo>
                <a:lnTo>
                  <a:pt x="16" y="160"/>
                </a:lnTo>
                <a:lnTo>
                  <a:pt x="16" y="160"/>
                </a:lnTo>
                <a:lnTo>
                  <a:pt x="8" y="152"/>
                </a:lnTo>
                <a:lnTo>
                  <a:pt x="8" y="152"/>
                </a:lnTo>
                <a:lnTo>
                  <a:pt x="0" y="152"/>
                </a:lnTo>
                <a:lnTo>
                  <a:pt x="0" y="152"/>
                </a:lnTo>
                <a:lnTo>
                  <a:pt x="0" y="136"/>
                </a:lnTo>
                <a:lnTo>
                  <a:pt x="0" y="136"/>
                </a:lnTo>
                <a:lnTo>
                  <a:pt x="0" y="128"/>
                </a:lnTo>
                <a:lnTo>
                  <a:pt x="8" y="120"/>
                </a:lnTo>
                <a:lnTo>
                  <a:pt x="32" y="104"/>
                </a:lnTo>
                <a:lnTo>
                  <a:pt x="40" y="96"/>
                </a:lnTo>
                <a:lnTo>
                  <a:pt x="40" y="96"/>
                </a:lnTo>
                <a:lnTo>
                  <a:pt x="40" y="40"/>
                </a:lnTo>
                <a:lnTo>
                  <a:pt x="32" y="40"/>
                </a:lnTo>
                <a:lnTo>
                  <a:pt x="40" y="32"/>
                </a:lnTo>
                <a:lnTo>
                  <a:pt x="48" y="24"/>
                </a:lnTo>
                <a:lnTo>
                  <a:pt x="48" y="24"/>
                </a:lnTo>
                <a:lnTo>
                  <a:pt x="56" y="24"/>
                </a:lnTo>
                <a:lnTo>
                  <a:pt x="64" y="32"/>
                </a:lnTo>
                <a:lnTo>
                  <a:pt x="72" y="32"/>
                </a:lnTo>
                <a:lnTo>
                  <a:pt x="88" y="24"/>
                </a:lnTo>
                <a:lnTo>
                  <a:pt x="96" y="24"/>
                </a:lnTo>
                <a:lnTo>
                  <a:pt x="96" y="24"/>
                </a:lnTo>
                <a:lnTo>
                  <a:pt x="96" y="24"/>
                </a:lnTo>
                <a:lnTo>
                  <a:pt x="112" y="16"/>
                </a:lnTo>
                <a:lnTo>
                  <a:pt x="128" y="8"/>
                </a:lnTo>
                <a:lnTo>
                  <a:pt x="136" y="0"/>
                </a:lnTo>
                <a:lnTo>
                  <a:pt x="136" y="0"/>
                </a:lnTo>
                <a:lnTo>
                  <a:pt x="144" y="8"/>
                </a:lnTo>
                <a:lnTo>
                  <a:pt x="144" y="8"/>
                </a:lnTo>
                <a:lnTo>
                  <a:pt x="136" y="16"/>
                </a:lnTo>
                <a:lnTo>
                  <a:pt x="136" y="24"/>
                </a:lnTo>
                <a:lnTo>
                  <a:pt x="136" y="32"/>
                </a:lnTo>
                <a:lnTo>
                  <a:pt x="136" y="40"/>
                </a:lnTo>
                <a:lnTo>
                  <a:pt x="136" y="40"/>
                </a:lnTo>
                <a:lnTo>
                  <a:pt x="136" y="40"/>
                </a:lnTo>
                <a:lnTo>
                  <a:pt x="144" y="32"/>
                </a:lnTo>
                <a:lnTo>
                  <a:pt x="152" y="32"/>
                </a:lnTo>
                <a:lnTo>
                  <a:pt x="152" y="32"/>
                </a:lnTo>
                <a:lnTo>
                  <a:pt x="152" y="32"/>
                </a:lnTo>
                <a:lnTo>
                  <a:pt x="168" y="40"/>
                </a:lnTo>
                <a:lnTo>
                  <a:pt x="168" y="40"/>
                </a:lnTo>
                <a:lnTo>
                  <a:pt x="168" y="40"/>
                </a:lnTo>
                <a:lnTo>
                  <a:pt x="184" y="40"/>
                </a:lnTo>
                <a:lnTo>
                  <a:pt x="192" y="56"/>
                </a:lnTo>
                <a:lnTo>
                  <a:pt x="192" y="64"/>
                </a:lnTo>
                <a:lnTo>
                  <a:pt x="224" y="64"/>
                </a:lnTo>
                <a:lnTo>
                  <a:pt x="272" y="72"/>
                </a:lnTo>
                <a:lnTo>
                  <a:pt x="280" y="88"/>
                </a:lnTo>
                <a:lnTo>
                  <a:pt x="280" y="88"/>
                </a:lnTo>
                <a:lnTo>
                  <a:pt x="328" y="96"/>
                </a:lnTo>
                <a:lnTo>
                  <a:pt x="336" y="96"/>
                </a:lnTo>
                <a:lnTo>
                  <a:pt x="336" y="104"/>
                </a:lnTo>
                <a:lnTo>
                  <a:pt x="336" y="104"/>
                </a:lnTo>
                <a:lnTo>
                  <a:pt x="344" y="104"/>
                </a:lnTo>
                <a:lnTo>
                  <a:pt x="360" y="112"/>
                </a:lnTo>
                <a:lnTo>
                  <a:pt x="360" y="136"/>
                </a:lnTo>
                <a:lnTo>
                  <a:pt x="352" y="144"/>
                </a:lnTo>
                <a:lnTo>
                  <a:pt x="352" y="152"/>
                </a:lnTo>
                <a:lnTo>
                  <a:pt x="352" y="152"/>
                </a:lnTo>
                <a:lnTo>
                  <a:pt x="368" y="152"/>
                </a:lnTo>
                <a:lnTo>
                  <a:pt x="368" y="152"/>
                </a:lnTo>
                <a:lnTo>
                  <a:pt x="368" y="160"/>
                </a:lnTo>
                <a:lnTo>
                  <a:pt x="368" y="176"/>
                </a:lnTo>
                <a:lnTo>
                  <a:pt x="376" y="176"/>
                </a:lnTo>
                <a:lnTo>
                  <a:pt x="376" y="176"/>
                </a:lnTo>
                <a:lnTo>
                  <a:pt x="376" y="176"/>
                </a:lnTo>
                <a:lnTo>
                  <a:pt x="376" y="176"/>
                </a:lnTo>
                <a:lnTo>
                  <a:pt x="368" y="184"/>
                </a:lnTo>
                <a:lnTo>
                  <a:pt x="360" y="192"/>
                </a:lnTo>
                <a:lnTo>
                  <a:pt x="360" y="200"/>
                </a:lnTo>
                <a:lnTo>
                  <a:pt x="360" y="208"/>
                </a:lnTo>
                <a:lnTo>
                  <a:pt x="352" y="216"/>
                </a:lnTo>
                <a:lnTo>
                  <a:pt x="352" y="232"/>
                </a:lnTo>
                <a:lnTo>
                  <a:pt x="352" y="232"/>
                </a:lnTo>
                <a:lnTo>
                  <a:pt x="352" y="232"/>
                </a:lnTo>
                <a:lnTo>
                  <a:pt x="360" y="232"/>
                </a:lnTo>
                <a:lnTo>
                  <a:pt x="368" y="224"/>
                </a:lnTo>
                <a:lnTo>
                  <a:pt x="376" y="216"/>
                </a:lnTo>
                <a:lnTo>
                  <a:pt x="376" y="216"/>
                </a:lnTo>
                <a:lnTo>
                  <a:pt x="376" y="208"/>
                </a:lnTo>
                <a:lnTo>
                  <a:pt x="384" y="192"/>
                </a:lnTo>
                <a:lnTo>
                  <a:pt x="392" y="192"/>
                </a:lnTo>
                <a:lnTo>
                  <a:pt x="392" y="192"/>
                </a:lnTo>
                <a:lnTo>
                  <a:pt x="392" y="184"/>
                </a:lnTo>
                <a:lnTo>
                  <a:pt x="392" y="176"/>
                </a:lnTo>
                <a:lnTo>
                  <a:pt x="400" y="160"/>
                </a:lnTo>
                <a:lnTo>
                  <a:pt x="416" y="152"/>
                </a:lnTo>
                <a:lnTo>
                  <a:pt x="416" y="152"/>
                </a:lnTo>
                <a:lnTo>
                  <a:pt x="416" y="152"/>
                </a:lnTo>
                <a:lnTo>
                  <a:pt x="416" y="152"/>
                </a:lnTo>
                <a:lnTo>
                  <a:pt x="416" y="160"/>
                </a:lnTo>
                <a:lnTo>
                  <a:pt x="416" y="160"/>
                </a:lnTo>
                <a:lnTo>
                  <a:pt x="416" y="168"/>
                </a:lnTo>
                <a:lnTo>
                  <a:pt x="416" y="168"/>
                </a:lnTo>
                <a:lnTo>
                  <a:pt x="416" y="176"/>
                </a:lnTo>
                <a:lnTo>
                  <a:pt x="408" y="184"/>
                </a:lnTo>
                <a:lnTo>
                  <a:pt x="408" y="192"/>
                </a:lnTo>
                <a:lnTo>
                  <a:pt x="408" y="192"/>
                </a:lnTo>
                <a:lnTo>
                  <a:pt x="408" y="200"/>
                </a:lnTo>
                <a:lnTo>
                  <a:pt x="392" y="232"/>
                </a:lnTo>
                <a:lnTo>
                  <a:pt x="392" y="256"/>
                </a:lnTo>
                <a:lnTo>
                  <a:pt x="392" y="264"/>
                </a:lnTo>
                <a:lnTo>
                  <a:pt x="392" y="264"/>
                </a:lnTo>
                <a:lnTo>
                  <a:pt x="384" y="272"/>
                </a:lnTo>
                <a:lnTo>
                  <a:pt x="376" y="288"/>
                </a:lnTo>
                <a:lnTo>
                  <a:pt x="384" y="304"/>
                </a:lnTo>
                <a:lnTo>
                  <a:pt x="384" y="320"/>
                </a:lnTo>
                <a:lnTo>
                  <a:pt x="384" y="320"/>
                </a:lnTo>
                <a:lnTo>
                  <a:pt x="376" y="328"/>
                </a:lnTo>
                <a:lnTo>
                  <a:pt x="376" y="352"/>
                </a:lnTo>
                <a:lnTo>
                  <a:pt x="376" y="384"/>
                </a:lnTo>
                <a:lnTo>
                  <a:pt x="384" y="400"/>
                </a:lnTo>
                <a:lnTo>
                  <a:pt x="384" y="400"/>
                </a:lnTo>
                <a:lnTo>
                  <a:pt x="384" y="408"/>
                </a:lnTo>
                <a:lnTo>
                  <a:pt x="384" y="416"/>
                </a:lnTo>
                <a:lnTo>
                  <a:pt x="384" y="432"/>
                </a:lnTo>
                <a:lnTo>
                  <a:pt x="384" y="440"/>
                </a:lnTo>
                <a:lnTo>
                  <a:pt x="384" y="440"/>
                </a:lnTo>
                <a:lnTo>
                  <a:pt x="176" y="456"/>
                </a:lnTo>
                <a:lnTo>
                  <a:pt x="176" y="456"/>
                </a:lnTo>
                <a:lnTo>
                  <a:pt x="176" y="448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7" name="Illinois"/>
          <p:cNvSpPr>
            <a:spLocks/>
          </p:cNvSpPr>
          <p:nvPr/>
        </p:nvSpPr>
        <p:spPr bwMode="gray">
          <a:xfrm>
            <a:off x="5063313" y="3449499"/>
            <a:ext cx="417419" cy="679357"/>
          </a:xfrm>
          <a:custGeom>
            <a:avLst/>
            <a:gdLst/>
            <a:ahLst/>
            <a:cxnLst>
              <a:cxn ang="0">
                <a:pos x="240" y="544"/>
              </a:cxn>
              <a:cxn ang="0">
                <a:pos x="264" y="544"/>
              </a:cxn>
              <a:cxn ang="0">
                <a:pos x="256" y="520"/>
              </a:cxn>
              <a:cxn ang="0">
                <a:pos x="288" y="504"/>
              </a:cxn>
              <a:cxn ang="0">
                <a:pos x="280" y="496"/>
              </a:cxn>
              <a:cxn ang="0">
                <a:pos x="288" y="480"/>
              </a:cxn>
              <a:cxn ang="0">
                <a:pos x="288" y="464"/>
              </a:cxn>
              <a:cxn ang="0">
                <a:pos x="296" y="448"/>
              </a:cxn>
              <a:cxn ang="0">
                <a:pos x="304" y="424"/>
              </a:cxn>
              <a:cxn ang="0">
                <a:pos x="320" y="384"/>
              </a:cxn>
              <a:cxn ang="0">
                <a:pos x="320" y="344"/>
              </a:cxn>
              <a:cxn ang="0">
                <a:pos x="312" y="320"/>
              </a:cxn>
              <a:cxn ang="0">
                <a:pos x="296" y="72"/>
              </a:cxn>
              <a:cxn ang="0">
                <a:pos x="280" y="56"/>
              </a:cxn>
              <a:cxn ang="0">
                <a:pos x="280" y="40"/>
              </a:cxn>
              <a:cxn ang="0">
                <a:pos x="264" y="8"/>
              </a:cxn>
              <a:cxn ang="0">
                <a:pos x="56" y="16"/>
              </a:cxn>
              <a:cxn ang="0">
                <a:pos x="72" y="32"/>
              </a:cxn>
              <a:cxn ang="0">
                <a:pos x="72" y="40"/>
              </a:cxn>
              <a:cxn ang="0">
                <a:pos x="96" y="48"/>
              </a:cxn>
              <a:cxn ang="0">
                <a:pos x="88" y="88"/>
              </a:cxn>
              <a:cxn ang="0">
                <a:pos x="80" y="96"/>
              </a:cxn>
              <a:cxn ang="0">
                <a:pos x="64" y="112"/>
              </a:cxn>
              <a:cxn ang="0">
                <a:pos x="32" y="128"/>
              </a:cxn>
              <a:cxn ang="0">
                <a:pos x="40" y="168"/>
              </a:cxn>
              <a:cxn ang="0">
                <a:pos x="32" y="192"/>
              </a:cxn>
              <a:cxn ang="0">
                <a:pos x="8" y="208"/>
              </a:cxn>
              <a:cxn ang="0">
                <a:pos x="16" y="224"/>
              </a:cxn>
              <a:cxn ang="0">
                <a:pos x="8" y="232"/>
              </a:cxn>
              <a:cxn ang="0">
                <a:pos x="0" y="248"/>
              </a:cxn>
              <a:cxn ang="0">
                <a:pos x="56" y="336"/>
              </a:cxn>
              <a:cxn ang="0">
                <a:pos x="88" y="384"/>
              </a:cxn>
              <a:cxn ang="0">
                <a:pos x="120" y="384"/>
              </a:cxn>
              <a:cxn ang="0">
                <a:pos x="112" y="424"/>
              </a:cxn>
              <a:cxn ang="0">
                <a:pos x="104" y="448"/>
              </a:cxn>
              <a:cxn ang="0">
                <a:pos x="136" y="472"/>
              </a:cxn>
              <a:cxn ang="0">
                <a:pos x="136" y="480"/>
              </a:cxn>
              <a:cxn ang="0">
                <a:pos x="160" y="488"/>
              </a:cxn>
              <a:cxn ang="0">
                <a:pos x="176" y="496"/>
              </a:cxn>
              <a:cxn ang="0">
                <a:pos x="184" y="528"/>
              </a:cxn>
              <a:cxn ang="0">
                <a:pos x="176" y="544"/>
              </a:cxn>
              <a:cxn ang="0">
                <a:pos x="184" y="552"/>
              </a:cxn>
              <a:cxn ang="0">
                <a:pos x="192" y="568"/>
              </a:cxn>
              <a:cxn ang="0">
                <a:pos x="192" y="560"/>
              </a:cxn>
              <a:cxn ang="0">
                <a:pos x="200" y="560"/>
              </a:cxn>
              <a:cxn ang="0">
                <a:pos x="208" y="552"/>
              </a:cxn>
            </a:cxnLst>
            <a:rect l="0" t="0" r="r" b="b"/>
            <a:pathLst>
              <a:path w="320" h="568">
                <a:moveTo>
                  <a:pt x="216" y="544"/>
                </a:moveTo>
                <a:lnTo>
                  <a:pt x="232" y="544"/>
                </a:lnTo>
                <a:lnTo>
                  <a:pt x="240" y="544"/>
                </a:lnTo>
                <a:lnTo>
                  <a:pt x="256" y="552"/>
                </a:lnTo>
                <a:lnTo>
                  <a:pt x="264" y="552"/>
                </a:lnTo>
                <a:lnTo>
                  <a:pt x="264" y="544"/>
                </a:lnTo>
                <a:lnTo>
                  <a:pt x="264" y="544"/>
                </a:lnTo>
                <a:lnTo>
                  <a:pt x="256" y="536"/>
                </a:lnTo>
                <a:lnTo>
                  <a:pt x="256" y="520"/>
                </a:lnTo>
                <a:lnTo>
                  <a:pt x="272" y="512"/>
                </a:lnTo>
                <a:lnTo>
                  <a:pt x="288" y="512"/>
                </a:lnTo>
                <a:lnTo>
                  <a:pt x="288" y="504"/>
                </a:lnTo>
                <a:lnTo>
                  <a:pt x="288" y="504"/>
                </a:lnTo>
                <a:lnTo>
                  <a:pt x="280" y="496"/>
                </a:lnTo>
                <a:lnTo>
                  <a:pt x="280" y="496"/>
                </a:lnTo>
                <a:lnTo>
                  <a:pt x="288" y="488"/>
                </a:lnTo>
                <a:lnTo>
                  <a:pt x="288" y="488"/>
                </a:lnTo>
                <a:lnTo>
                  <a:pt x="288" y="480"/>
                </a:lnTo>
                <a:lnTo>
                  <a:pt x="288" y="480"/>
                </a:lnTo>
                <a:lnTo>
                  <a:pt x="288" y="472"/>
                </a:lnTo>
                <a:lnTo>
                  <a:pt x="288" y="464"/>
                </a:lnTo>
                <a:lnTo>
                  <a:pt x="288" y="456"/>
                </a:lnTo>
                <a:lnTo>
                  <a:pt x="296" y="456"/>
                </a:lnTo>
                <a:lnTo>
                  <a:pt x="296" y="448"/>
                </a:lnTo>
                <a:lnTo>
                  <a:pt x="296" y="432"/>
                </a:lnTo>
                <a:lnTo>
                  <a:pt x="296" y="432"/>
                </a:lnTo>
                <a:lnTo>
                  <a:pt x="304" y="424"/>
                </a:lnTo>
                <a:lnTo>
                  <a:pt x="312" y="400"/>
                </a:lnTo>
                <a:lnTo>
                  <a:pt x="320" y="392"/>
                </a:lnTo>
                <a:lnTo>
                  <a:pt x="320" y="384"/>
                </a:lnTo>
                <a:lnTo>
                  <a:pt x="320" y="376"/>
                </a:lnTo>
                <a:lnTo>
                  <a:pt x="320" y="360"/>
                </a:lnTo>
                <a:lnTo>
                  <a:pt x="320" y="344"/>
                </a:lnTo>
                <a:lnTo>
                  <a:pt x="312" y="344"/>
                </a:lnTo>
                <a:lnTo>
                  <a:pt x="312" y="336"/>
                </a:lnTo>
                <a:lnTo>
                  <a:pt x="312" y="320"/>
                </a:lnTo>
                <a:lnTo>
                  <a:pt x="312" y="320"/>
                </a:lnTo>
                <a:lnTo>
                  <a:pt x="312" y="312"/>
                </a:lnTo>
                <a:lnTo>
                  <a:pt x="296" y="72"/>
                </a:lnTo>
                <a:lnTo>
                  <a:pt x="296" y="72"/>
                </a:lnTo>
                <a:lnTo>
                  <a:pt x="288" y="72"/>
                </a:lnTo>
                <a:lnTo>
                  <a:pt x="280" y="56"/>
                </a:lnTo>
                <a:lnTo>
                  <a:pt x="280" y="48"/>
                </a:lnTo>
                <a:lnTo>
                  <a:pt x="280" y="40"/>
                </a:lnTo>
                <a:lnTo>
                  <a:pt x="280" y="40"/>
                </a:lnTo>
                <a:lnTo>
                  <a:pt x="264" y="32"/>
                </a:lnTo>
                <a:lnTo>
                  <a:pt x="264" y="16"/>
                </a:lnTo>
                <a:lnTo>
                  <a:pt x="264" y="8"/>
                </a:lnTo>
                <a:lnTo>
                  <a:pt x="264" y="0"/>
                </a:lnTo>
                <a:lnTo>
                  <a:pt x="264" y="0"/>
                </a:lnTo>
                <a:lnTo>
                  <a:pt x="56" y="16"/>
                </a:lnTo>
                <a:lnTo>
                  <a:pt x="56" y="16"/>
                </a:lnTo>
                <a:lnTo>
                  <a:pt x="64" y="16"/>
                </a:lnTo>
                <a:lnTo>
                  <a:pt x="72" y="32"/>
                </a:lnTo>
                <a:lnTo>
                  <a:pt x="72" y="32"/>
                </a:lnTo>
                <a:lnTo>
                  <a:pt x="72" y="40"/>
                </a:lnTo>
                <a:lnTo>
                  <a:pt x="72" y="40"/>
                </a:lnTo>
                <a:lnTo>
                  <a:pt x="80" y="40"/>
                </a:lnTo>
                <a:lnTo>
                  <a:pt x="88" y="48"/>
                </a:lnTo>
                <a:lnTo>
                  <a:pt x="96" y="48"/>
                </a:lnTo>
                <a:lnTo>
                  <a:pt x="96" y="64"/>
                </a:lnTo>
                <a:lnTo>
                  <a:pt x="96" y="72"/>
                </a:lnTo>
                <a:lnTo>
                  <a:pt x="88" y="88"/>
                </a:lnTo>
                <a:lnTo>
                  <a:pt x="88" y="88"/>
                </a:lnTo>
                <a:lnTo>
                  <a:pt x="80" y="88"/>
                </a:lnTo>
                <a:lnTo>
                  <a:pt x="80" y="96"/>
                </a:lnTo>
                <a:lnTo>
                  <a:pt x="80" y="104"/>
                </a:lnTo>
                <a:lnTo>
                  <a:pt x="80" y="112"/>
                </a:lnTo>
                <a:lnTo>
                  <a:pt x="64" y="112"/>
                </a:lnTo>
                <a:lnTo>
                  <a:pt x="64" y="120"/>
                </a:lnTo>
                <a:lnTo>
                  <a:pt x="48" y="120"/>
                </a:lnTo>
                <a:lnTo>
                  <a:pt x="32" y="128"/>
                </a:lnTo>
                <a:lnTo>
                  <a:pt x="32" y="144"/>
                </a:lnTo>
                <a:lnTo>
                  <a:pt x="32" y="152"/>
                </a:lnTo>
                <a:lnTo>
                  <a:pt x="40" y="168"/>
                </a:lnTo>
                <a:lnTo>
                  <a:pt x="40" y="176"/>
                </a:lnTo>
                <a:lnTo>
                  <a:pt x="32" y="184"/>
                </a:lnTo>
                <a:lnTo>
                  <a:pt x="32" y="192"/>
                </a:lnTo>
                <a:lnTo>
                  <a:pt x="32" y="200"/>
                </a:lnTo>
                <a:lnTo>
                  <a:pt x="24" y="208"/>
                </a:lnTo>
                <a:lnTo>
                  <a:pt x="8" y="208"/>
                </a:lnTo>
                <a:lnTo>
                  <a:pt x="8" y="224"/>
                </a:lnTo>
                <a:lnTo>
                  <a:pt x="16" y="224"/>
                </a:lnTo>
                <a:lnTo>
                  <a:pt x="16" y="224"/>
                </a:lnTo>
                <a:lnTo>
                  <a:pt x="16" y="224"/>
                </a:lnTo>
                <a:lnTo>
                  <a:pt x="8" y="232"/>
                </a:lnTo>
                <a:lnTo>
                  <a:pt x="8" y="232"/>
                </a:lnTo>
                <a:lnTo>
                  <a:pt x="8" y="232"/>
                </a:lnTo>
                <a:lnTo>
                  <a:pt x="8" y="240"/>
                </a:lnTo>
                <a:lnTo>
                  <a:pt x="0" y="248"/>
                </a:lnTo>
                <a:lnTo>
                  <a:pt x="0" y="272"/>
                </a:lnTo>
                <a:lnTo>
                  <a:pt x="24" y="312"/>
                </a:lnTo>
                <a:lnTo>
                  <a:pt x="56" y="336"/>
                </a:lnTo>
                <a:lnTo>
                  <a:pt x="72" y="344"/>
                </a:lnTo>
                <a:lnTo>
                  <a:pt x="72" y="384"/>
                </a:lnTo>
                <a:lnTo>
                  <a:pt x="88" y="384"/>
                </a:lnTo>
                <a:lnTo>
                  <a:pt x="88" y="368"/>
                </a:lnTo>
                <a:lnTo>
                  <a:pt x="104" y="376"/>
                </a:lnTo>
                <a:lnTo>
                  <a:pt x="120" y="384"/>
                </a:lnTo>
                <a:lnTo>
                  <a:pt x="120" y="392"/>
                </a:lnTo>
                <a:lnTo>
                  <a:pt x="112" y="408"/>
                </a:lnTo>
                <a:lnTo>
                  <a:pt x="112" y="424"/>
                </a:lnTo>
                <a:lnTo>
                  <a:pt x="104" y="432"/>
                </a:lnTo>
                <a:lnTo>
                  <a:pt x="104" y="432"/>
                </a:lnTo>
                <a:lnTo>
                  <a:pt x="104" y="448"/>
                </a:lnTo>
                <a:lnTo>
                  <a:pt x="112" y="464"/>
                </a:lnTo>
                <a:lnTo>
                  <a:pt x="136" y="472"/>
                </a:lnTo>
                <a:lnTo>
                  <a:pt x="136" y="472"/>
                </a:lnTo>
                <a:lnTo>
                  <a:pt x="136" y="472"/>
                </a:lnTo>
                <a:lnTo>
                  <a:pt x="136" y="480"/>
                </a:lnTo>
                <a:lnTo>
                  <a:pt x="136" y="480"/>
                </a:lnTo>
                <a:lnTo>
                  <a:pt x="152" y="480"/>
                </a:lnTo>
                <a:lnTo>
                  <a:pt x="152" y="480"/>
                </a:lnTo>
                <a:lnTo>
                  <a:pt x="160" y="488"/>
                </a:lnTo>
                <a:lnTo>
                  <a:pt x="160" y="488"/>
                </a:lnTo>
                <a:lnTo>
                  <a:pt x="176" y="496"/>
                </a:lnTo>
                <a:lnTo>
                  <a:pt x="176" y="496"/>
                </a:lnTo>
                <a:lnTo>
                  <a:pt x="176" y="512"/>
                </a:lnTo>
                <a:lnTo>
                  <a:pt x="176" y="512"/>
                </a:lnTo>
                <a:lnTo>
                  <a:pt x="184" y="528"/>
                </a:lnTo>
                <a:lnTo>
                  <a:pt x="184" y="528"/>
                </a:lnTo>
                <a:lnTo>
                  <a:pt x="176" y="536"/>
                </a:lnTo>
                <a:lnTo>
                  <a:pt x="176" y="544"/>
                </a:lnTo>
                <a:lnTo>
                  <a:pt x="176" y="544"/>
                </a:lnTo>
                <a:lnTo>
                  <a:pt x="184" y="552"/>
                </a:lnTo>
                <a:lnTo>
                  <a:pt x="184" y="552"/>
                </a:lnTo>
                <a:lnTo>
                  <a:pt x="192" y="560"/>
                </a:lnTo>
                <a:lnTo>
                  <a:pt x="192" y="560"/>
                </a:lnTo>
                <a:lnTo>
                  <a:pt x="192" y="568"/>
                </a:lnTo>
                <a:lnTo>
                  <a:pt x="192" y="568"/>
                </a:lnTo>
                <a:lnTo>
                  <a:pt x="192" y="560"/>
                </a:lnTo>
                <a:lnTo>
                  <a:pt x="192" y="560"/>
                </a:lnTo>
                <a:lnTo>
                  <a:pt x="192" y="552"/>
                </a:lnTo>
                <a:lnTo>
                  <a:pt x="200" y="552"/>
                </a:lnTo>
                <a:lnTo>
                  <a:pt x="200" y="560"/>
                </a:lnTo>
                <a:lnTo>
                  <a:pt x="200" y="560"/>
                </a:lnTo>
                <a:lnTo>
                  <a:pt x="200" y="560"/>
                </a:lnTo>
                <a:lnTo>
                  <a:pt x="208" y="552"/>
                </a:lnTo>
                <a:lnTo>
                  <a:pt x="216" y="54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grpSp>
        <p:nvGrpSpPr>
          <p:cNvPr id="218" name="Michigan"/>
          <p:cNvGrpSpPr/>
          <p:nvPr/>
        </p:nvGrpSpPr>
        <p:grpSpPr bwMode="gray">
          <a:xfrm>
            <a:off x="5127746" y="2847183"/>
            <a:ext cx="780210" cy="679357"/>
            <a:chOff x="5489575" y="2673350"/>
            <a:chExt cx="884238" cy="769938"/>
          </a:xfrm>
          <a:solidFill>
            <a:schemeClr val="accent2">
              <a:lumMod val="75000"/>
            </a:schemeClr>
          </a:solidFill>
        </p:grpSpPr>
        <p:sp>
          <p:nvSpPr>
            <p:cNvPr id="219" name="Lower Michigan"/>
            <p:cNvSpPr>
              <a:spLocks/>
            </p:cNvSpPr>
            <p:nvPr/>
          </p:nvSpPr>
          <p:spPr bwMode="gray">
            <a:xfrm>
              <a:off x="5924550" y="2868613"/>
              <a:ext cx="449263" cy="574675"/>
            </a:xfrm>
            <a:custGeom>
              <a:avLst/>
              <a:gdLst/>
              <a:ahLst/>
              <a:cxnLst>
                <a:cxn ang="0">
                  <a:pos x="264" y="376"/>
                </a:cxn>
                <a:cxn ang="0">
                  <a:pos x="264" y="360"/>
                </a:cxn>
                <a:cxn ang="0">
                  <a:pos x="280" y="336"/>
                </a:cxn>
                <a:cxn ang="0">
                  <a:pos x="288" y="320"/>
                </a:cxn>
                <a:cxn ang="0">
                  <a:pos x="288" y="304"/>
                </a:cxn>
                <a:cxn ang="0">
                  <a:pos x="296" y="296"/>
                </a:cxn>
                <a:cxn ang="0">
                  <a:pos x="304" y="304"/>
                </a:cxn>
                <a:cxn ang="0">
                  <a:pos x="304" y="264"/>
                </a:cxn>
                <a:cxn ang="0">
                  <a:pos x="264" y="160"/>
                </a:cxn>
                <a:cxn ang="0">
                  <a:pos x="240" y="168"/>
                </a:cxn>
                <a:cxn ang="0">
                  <a:pos x="232" y="184"/>
                </a:cxn>
                <a:cxn ang="0">
                  <a:pos x="216" y="200"/>
                </a:cxn>
                <a:cxn ang="0">
                  <a:pos x="216" y="216"/>
                </a:cxn>
                <a:cxn ang="0">
                  <a:pos x="192" y="208"/>
                </a:cxn>
                <a:cxn ang="0">
                  <a:pos x="192" y="176"/>
                </a:cxn>
                <a:cxn ang="0">
                  <a:pos x="208" y="168"/>
                </a:cxn>
                <a:cxn ang="0">
                  <a:pos x="216" y="144"/>
                </a:cxn>
                <a:cxn ang="0">
                  <a:pos x="224" y="128"/>
                </a:cxn>
                <a:cxn ang="0">
                  <a:pos x="216" y="80"/>
                </a:cxn>
                <a:cxn ang="0">
                  <a:pos x="208" y="64"/>
                </a:cxn>
                <a:cxn ang="0">
                  <a:pos x="216" y="64"/>
                </a:cxn>
                <a:cxn ang="0">
                  <a:pos x="200" y="40"/>
                </a:cxn>
                <a:cxn ang="0">
                  <a:pos x="176" y="32"/>
                </a:cxn>
                <a:cxn ang="0">
                  <a:pos x="160" y="24"/>
                </a:cxn>
                <a:cxn ang="0">
                  <a:pos x="144" y="16"/>
                </a:cxn>
                <a:cxn ang="0">
                  <a:pos x="112" y="0"/>
                </a:cxn>
                <a:cxn ang="0">
                  <a:pos x="104" y="8"/>
                </a:cxn>
                <a:cxn ang="0">
                  <a:pos x="96" y="8"/>
                </a:cxn>
                <a:cxn ang="0">
                  <a:pos x="88" y="16"/>
                </a:cxn>
                <a:cxn ang="0">
                  <a:pos x="96" y="40"/>
                </a:cxn>
                <a:cxn ang="0">
                  <a:pos x="96" y="48"/>
                </a:cxn>
                <a:cxn ang="0">
                  <a:pos x="72" y="72"/>
                </a:cxn>
                <a:cxn ang="0">
                  <a:pos x="64" y="112"/>
                </a:cxn>
                <a:cxn ang="0">
                  <a:pos x="56" y="112"/>
                </a:cxn>
                <a:cxn ang="0">
                  <a:pos x="56" y="80"/>
                </a:cxn>
                <a:cxn ang="0">
                  <a:pos x="56" y="72"/>
                </a:cxn>
                <a:cxn ang="0">
                  <a:pos x="40" y="96"/>
                </a:cxn>
                <a:cxn ang="0">
                  <a:pos x="32" y="96"/>
                </a:cxn>
                <a:cxn ang="0">
                  <a:pos x="24" y="104"/>
                </a:cxn>
                <a:cxn ang="0">
                  <a:pos x="24" y="120"/>
                </a:cxn>
                <a:cxn ang="0">
                  <a:pos x="16" y="136"/>
                </a:cxn>
                <a:cxn ang="0">
                  <a:pos x="8" y="184"/>
                </a:cxn>
                <a:cxn ang="0">
                  <a:pos x="8" y="208"/>
                </a:cxn>
                <a:cxn ang="0">
                  <a:pos x="0" y="224"/>
                </a:cxn>
                <a:cxn ang="0">
                  <a:pos x="32" y="280"/>
                </a:cxn>
                <a:cxn ang="0">
                  <a:pos x="32" y="368"/>
                </a:cxn>
                <a:cxn ang="0">
                  <a:pos x="16" y="408"/>
                </a:cxn>
                <a:cxn ang="0">
                  <a:pos x="0" y="424"/>
                </a:cxn>
                <a:cxn ang="0">
                  <a:pos x="152" y="408"/>
                </a:cxn>
                <a:cxn ang="0">
                  <a:pos x="248" y="408"/>
                </a:cxn>
              </a:cxnLst>
              <a:rect l="0" t="0" r="r" b="b"/>
              <a:pathLst>
                <a:path w="304" h="424">
                  <a:moveTo>
                    <a:pt x="248" y="400"/>
                  </a:moveTo>
                  <a:lnTo>
                    <a:pt x="248" y="392"/>
                  </a:lnTo>
                  <a:lnTo>
                    <a:pt x="264" y="376"/>
                  </a:lnTo>
                  <a:lnTo>
                    <a:pt x="264" y="368"/>
                  </a:lnTo>
                  <a:lnTo>
                    <a:pt x="264" y="368"/>
                  </a:lnTo>
                  <a:lnTo>
                    <a:pt x="264" y="360"/>
                  </a:lnTo>
                  <a:lnTo>
                    <a:pt x="264" y="344"/>
                  </a:lnTo>
                  <a:lnTo>
                    <a:pt x="272" y="336"/>
                  </a:lnTo>
                  <a:lnTo>
                    <a:pt x="280" y="336"/>
                  </a:lnTo>
                  <a:lnTo>
                    <a:pt x="288" y="328"/>
                  </a:lnTo>
                  <a:lnTo>
                    <a:pt x="288" y="328"/>
                  </a:lnTo>
                  <a:lnTo>
                    <a:pt x="288" y="320"/>
                  </a:lnTo>
                  <a:lnTo>
                    <a:pt x="288" y="312"/>
                  </a:lnTo>
                  <a:lnTo>
                    <a:pt x="288" y="312"/>
                  </a:lnTo>
                  <a:lnTo>
                    <a:pt x="288" y="304"/>
                  </a:lnTo>
                  <a:lnTo>
                    <a:pt x="288" y="296"/>
                  </a:lnTo>
                  <a:lnTo>
                    <a:pt x="296" y="296"/>
                  </a:lnTo>
                  <a:lnTo>
                    <a:pt x="296" y="296"/>
                  </a:lnTo>
                  <a:lnTo>
                    <a:pt x="296" y="296"/>
                  </a:lnTo>
                  <a:lnTo>
                    <a:pt x="304" y="304"/>
                  </a:lnTo>
                  <a:lnTo>
                    <a:pt x="304" y="304"/>
                  </a:lnTo>
                  <a:lnTo>
                    <a:pt x="304" y="296"/>
                  </a:lnTo>
                  <a:lnTo>
                    <a:pt x="304" y="264"/>
                  </a:lnTo>
                  <a:lnTo>
                    <a:pt x="304" y="264"/>
                  </a:lnTo>
                  <a:lnTo>
                    <a:pt x="296" y="200"/>
                  </a:lnTo>
                  <a:lnTo>
                    <a:pt x="272" y="160"/>
                  </a:lnTo>
                  <a:lnTo>
                    <a:pt x="264" y="160"/>
                  </a:lnTo>
                  <a:lnTo>
                    <a:pt x="256" y="160"/>
                  </a:lnTo>
                  <a:lnTo>
                    <a:pt x="248" y="168"/>
                  </a:lnTo>
                  <a:lnTo>
                    <a:pt x="240" y="168"/>
                  </a:lnTo>
                  <a:lnTo>
                    <a:pt x="240" y="168"/>
                  </a:lnTo>
                  <a:lnTo>
                    <a:pt x="232" y="176"/>
                  </a:lnTo>
                  <a:lnTo>
                    <a:pt x="232" y="184"/>
                  </a:lnTo>
                  <a:lnTo>
                    <a:pt x="232" y="184"/>
                  </a:lnTo>
                  <a:lnTo>
                    <a:pt x="224" y="200"/>
                  </a:lnTo>
                  <a:lnTo>
                    <a:pt x="216" y="200"/>
                  </a:lnTo>
                  <a:lnTo>
                    <a:pt x="216" y="200"/>
                  </a:lnTo>
                  <a:lnTo>
                    <a:pt x="216" y="208"/>
                  </a:lnTo>
                  <a:lnTo>
                    <a:pt x="216" y="216"/>
                  </a:lnTo>
                  <a:lnTo>
                    <a:pt x="208" y="216"/>
                  </a:lnTo>
                  <a:lnTo>
                    <a:pt x="200" y="208"/>
                  </a:lnTo>
                  <a:lnTo>
                    <a:pt x="192" y="208"/>
                  </a:lnTo>
                  <a:lnTo>
                    <a:pt x="192" y="192"/>
                  </a:lnTo>
                  <a:lnTo>
                    <a:pt x="192" y="192"/>
                  </a:lnTo>
                  <a:lnTo>
                    <a:pt x="192" y="176"/>
                  </a:lnTo>
                  <a:lnTo>
                    <a:pt x="200" y="176"/>
                  </a:lnTo>
                  <a:lnTo>
                    <a:pt x="200" y="176"/>
                  </a:lnTo>
                  <a:lnTo>
                    <a:pt x="208" y="168"/>
                  </a:lnTo>
                  <a:lnTo>
                    <a:pt x="208" y="168"/>
                  </a:lnTo>
                  <a:lnTo>
                    <a:pt x="216" y="144"/>
                  </a:lnTo>
                  <a:lnTo>
                    <a:pt x="216" y="144"/>
                  </a:lnTo>
                  <a:lnTo>
                    <a:pt x="224" y="136"/>
                  </a:lnTo>
                  <a:lnTo>
                    <a:pt x="224" y="136"/>
                  </a:lnTo>
                  <a:lnTo>
                    <a:pt x="224" y="128"/>
                  </a:lnTo>
                  <a:lnTo>
                    <a:pt x="224" y="104"/>
                  </a:lnTo>
                  <a:lnTo>
                    <a:pt x="224" y="96"/>
                  </a:lnTo>
                  <a:lnTo>
                    <a:pt x="216" y="80"/>
                  </a:lnTo>
                  <a:lnTo>
                    <a:pt x="208" y="72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24" y="64"/>
                  </a:lnTo>
                  <a:lnTo>
                    <a:pt x="216" y="56"/>
                  </a:lnTo>
                  <a:lnTo>
                    <a:pt x="200" y="40"/>
                  </a:lnTo>
                  <a:lnTo>
                    <a:pt x="200" y="40"/>
                  </a:lnTo>
                  <a:lnTo>
                    <a:pt x="192" y="40"/>
                  </a:lnTo>
                  <a:lnTo>
                    <a:pt x="176" y="32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60" y="24"/>
                  </a:lnTo>
                  <a:lnTo>
                    <a:pt x="160" y="24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104" y="8"/>
                  </a:lnTo>
                  <a:lnTo>
                    <a:pt x="104" y="8"/>
                  </a:lnTo>
                  <a:lnTo>
                    <a:pt x="96" y="8"/>
                  </a:lnTo>
                  <a:lnTo>
                    <a:pt x="96" y="8"/>
                  </a:lnTo>
                  <a:lnTo>
                    <a:pt x="96" y="16"/>
                  </a:lnTo>
                  <a:lnTo>
                    <a:pt x="96" y="16"/>
                  </a:lnTo>
                  <a:lnTo>
                    <a:pt x="88" y="16"/>
                  </a:lnTo>
                  <a:lnTo>
                    <a:pt x="88" y="32"/>
                  </a:lnTo>
                  <a:lnTo>
                    <a:pt x="88" y="32"/>
                  </a:lnTo>
                  <a:lnTo>
                    <a:pt x="96" y="40"/>
                  </a:lnTo>
                  <a:lnTo>
                    <a:pt x="96" y="40"/>
                  </a:lnTo>
                  <a:lnTo>
                    <a:pt x="96" y="48"/>
                  </a:lnTo>
                  <a:lnTo>
                    <a:pt x="96" y="48"/>
                  </a:lnTo>
                  <a:lnTo>
                    <a:pt x="88" y="48"/>
                  </a:lnTo>
                  <a:lnTo>
                    <a:pt x="72" y="56"/>
                  </a:lnTo>
                  <a:lnTo>
                    <a:pt x="72" y="72"/>
                  </a:lnTo>
                  <a:lnTo>
                    <a:pt x="72" y="96"/>
                  </a:lnTo>
                  <a:lnTo>
                    <a:pt x="72" y="104"/>
                  </a:lnTo>
                  <a:lnTo>
                    <a:pt x="64" y="112"/>
                  </a:lnTo>
                  <a:lnTo>
                    <a:pt x="64" y="112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56" y="104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6" y="72"/>
                  </a:lnTo>
                  <a:lnTo>
                    <a:pt x="56" y="72"/>
                  </a:lnTo>
                  <a:lnTo>
                    <a:pt x="48" y="80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4" y="120"/>
                  </a:lnTo>
                  <a:lnTo>
                    <a:pt x="16" y="120"/>
                  </a:lnTo>
                  <a:lnTo>
                    <a:pt x="16" y="128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6" y="152"/>
                  </a:lnTo>
                  <a:lnTo>
                    <a:pt x="8" y="18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8" y="208"/>
                  </a:lnTo>
                  <a:lnTo>
                    <a:pt x="8" y="216"/>
                  </a:lnTo>
                  <a:lnTo>
                    <a:pt x="8" y="224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16" y="272"/>
                  </a:lnTo>
                  <a:lnTo>
                    <a:pt x="32" y="280"/>
                  </a:lnTo>
                  <a:lnTo>
                    <a:pt x="40" y="304"/>
                  </a:lnTo>
                  <a:lnTo>
                    <a:pt x="40" y="344"/>
                  </a:lnTo>
                  <a:lnTo>
                    <a:pt x="32" y="368"/>
                  </a:lnTo>
                  <a:lnTo>
                    <a:pt x="24" y="384"/>
                  </a:lnTo>
                  <a:lnTo>
                    <a:pt x="16" y="400"/>
                  </a:lnTo>
                  <a:lnTo>
                    <a:pt x="16" y="408"/>
                  </a:lnTo>
                  <a:lnTo>
                    <a:pt x="16" y="408"/>
                  </a:lnTo>
                  <a:lnTo>
                    <a:pt x="8" y="424"/>
                  </a:lnTo>
                  <a:lnTo>
                    <a:pt x="0" y="424"/>
                  </a:lnTo>
                  <a:lnTo>
                    <a:pt x="0" y="424"/>
                  </a:lnTo>
                  <a:lnTo>
                    <a:pt x="152" y="408"/>
                  </a:lnTo>
                  <a:lnTo>
                    <a:pt x="152" y="408"/>
                  </a:lnTo>
                  <a:lnTo>
                    <a:pt x="152" y="424"/>
                  </a:lnTo>
                  <a:lnTo>
                    <a:pt x="152" y="424"/>
                  </a:lnTo>
                  <a:lnTo>
                    <a:pt x="248" y="408"/>
                  </a:lnTo>
                  <a:lnTo>
                    <a:pt x="248" y="408"/>
                  </a:lnTo>
                  <a:lnTo>
                    <a:pt x="248" y="400"/>
                  </a:lnTo>
                  <a:close/>
                </a:path>
              </a:pathLst>
            </a:custGeom>
            <a:grpFill/>
            <a:ln w="6350" cmpd="sng">
              <a:solidFill>
                <a:schemeClr val="accent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99010"/>
              <a:endParaRPr lang="en-US" sz="971" noProof="1">
                <a:solidFill>
                  <a:srgbClr val="000000"/>
                </a:solidFill>
              </a:endParaRPr>
            </a:p>
          </p:txBody>
        </p:sp>
        <p:sp>
          <p:nvSpPr>
            <p:cNvPr id="220" name="Upper Michigan"/>
            <p:cNvSpPr>
              <a:spLocks/>
            </p:cNvSpPr>
            <p:nvPr/>
          </p:nvSpPr>
          <p:spPr bwMode="gray">
            <a:xfrm>
              <a:off x="5489575" y="2673350"/>
              <a:ext cx="671513" cy="323850"/>
            </a:xfrm>
            <a:custGeom>
              <a:avLst/>
              <a:gdLst/>
              <a:ahLst/>
              <a:cxnLst>
                <a:cxn ang="0">
                  <a:pos x="24" y="120"/>
                </a:cxn>
                <a:cxn ang="0">
                  <a:pos x="112" y="152"/>
                </a:cxn>
                <a:cxn ang="0">
                  <a:pos x="168" y="168"/>
                </a:cxn>
                <a:cxn ang="0">
                  <a:pos x="192" y="200"/>
                </a:cxn>
                <a:cxn ang="0">
                  <a:pos x="200" y="216"/>
                </a:cxn>
                <a:cxn ang="0">
                  <a:pos x="208" y="240"/>
                </a:cxn>
                <a:cxn ang="0">
                  <a:pos x="216" y="224"/>
                </a:cxn>
                <a:cxn ang="0">
                  <a:pos x="240" y="176"/>
                </a:cxn>
                <a:cxn ang="0">
                  <a:pos x="248" y="152"/>
                </a:cxn>
                <a:cxn ang="0">
                  <a:pos x="248" y="176"/>
                </a:cxn>
                <a:cxn ang="0">
                  <a:pos x="264" y="160"/>
                </a:cxn>
                <a:cxn ang="0">
                  <a:pos x="272" y="152"/>
                </a:cxn>
                <a:cxn ang="0">
                  <a:pos x="272" y="168"/>
                </a:cxn>
                <a:cxn ang="0">
                  <a:pos x="280" y="168"/>
                </a:cxn>
                <a:cxn ang="0">
                  <a:pos x="288" y="152"/>
                </a:cxn>
                <a:cxn ang="0">
                  <a:pos x="320" y="136"/>
                </a:cxn>
                <a:cxn ang="0">
                  <a:pos x="336" y="136"/>
                </a:cxn>
                <a:cxn ang="0">
                  <a:pos x="376" y="120"/>
                </a:cxn>
                <a:cxn ang="0">
                  <a:pos x="400" y="144"/>
                </a:cxn>
                <a:cxn ang="0">
                  <a:pos x="400" y="128"/>
                </a:cxn>
                <a:cxn ang="0">
                  <a:pos x="408" y="120"/>
                </a:cxn>
                <a:cxn ang="0">
                  <a:pos x="432" y="120"/>
                </a:cxn>
                <a:cxn ang="0">
                  <a:pos x="456" y="112"/>
                </a:cxn>
                <a:cxn ang="0">
                  <a:pos x="448" y="104"/>
                </a:cxn>
                <a:cxn ang="0">
                  <a:pos x="432" y="72"/>
                </a:cxn>
                <a:cxn ang="0">
                  <a:pos x="408" y="80"/>
                </a:cxn>
                <a:cxn ang="0">
                  <a:pos x="392" y="80"/>
                </a:cxn>
                <a:cxn ang="0">
                  <a:pos x="376" y="56"/>
                </a:cxn>
                <a:cxn ang="0">
                  <a:pos x="360" y="56"/>
                </a:cxn>
                <a:cxn ang="0">
                  <a:pos x="296" y="64"/>
                </a:cxn>
                <a:cxn ang="0">
                  <a:pos x="264" y="96"/>
                </a:cxn>
                <a:cxn ang="0">
                  <a:pos x="248" y="96"/>
                </a:cxn>
                <a:cxn ang="0">
                  <a:pos x="232" y="96"/>
                </a:cxn>
                <a:cxn ang="0">
                  <a:pos x="208" y="88"/>
                </a:cxn>
                <a:cxn ang="0">
                  <a:pos x="168" y="56"/>
                </a:cxn>
                <a:cxn ang="0">
                  <a:pos x="152" y="56"/>
                </a:cxn>
                <a:cxn ang="0">
                  <a:pos x="136" y="72"/>
                </a:cxn>
                <a:cxn ang="0">
                  <a:pos x="136" y="56"/>
                </a:cxn>
                <a:cxn ang="0">
                  <a:pos x="128" y="40"/>
                </a:cxn>
                <a:cxn ang="0">
                  <a:pos x="136" y="40"/>
                </a:cxn>
                <a:cxn ang="0">
                  <a:pos x="136" y="48"/>
                </a:cxn>
                <a:cxn ang="0">
                  <a:pos x="152" y="32"/>
                </a:cxn>
                <a:cxn ang="0">
                  <a:pos x="168" y="8"/>
                </a:cxn>
                <a:cxn ang="0">
                  <a:pos x="184" y="0"/>
                </a:cxn>
                <a:cxn ang="0">
                  <a:pos x="120" y="24"/>
                </a:cxn>
                <a:cxn ang="0">
                  <a:pos x="96" y="56"/>
                </a:cxn>
                <a:cxn ang="0">
                  <a:pos x="56" y="72"/>
                </a:cxn>
                <a:cxn ang="0">
                  <a:pos x="8" y="96"/>
                </a:cxn>
              </a:cxnLst>
              <a:rect l="0" t="0" r="r" b="b"/>
              <a:pathLst>
                <a:path w="456" h="240">
                  <a:moveTo>
                    <a:pt x="0" y="104"/>
                  </a:moveTo>
                  <a:lnTo>
                    <a:pt x="0" y="104"/>
                  </a:lnTo>
                  <a:lnTo>
                    <a:pt x="16" y="104"/>
                  </a:lnTo>
                  <a:lnTo>
                    <a:pt x="24" y="120"/>
                  </a:lnTo>
                  <a:lnTo>
                    <a:pt x="24" y="128"/>
                  </a:lnTo>
                  <a:lnTo>
                    <a:pt x="56" y="128"/>
                  </a:lnTo>
                  <a:lnTo>
                    <a:pt x="104" y="136"/>
                  </a:lnTo>
                  <a:lnTo>
                    <a:pt x="112" y="152"/>
                  </a:lnTo>
                  <a:lnTo>
                    <a:pt x="112" y="152"/>
                  </a:lnTo>
                  <a:lnTo>
                    <a:pt x="160" y="160"/>
                  </a:lnTo>
                  <a:lnTo>
                    <a:pt x="168" y="160"/>
                  </a:lnTo>
                  <a:lnTo>
                    <a:pt x="168" y="168"/>
                  </a:lnTo>
                  <a:lnTo>
                    <a:pt x="168" y="168"/>
                  </a:lnTo>
                  <a:lnTo>
                    <a:pt x="176" y="168"/>
                  </a:lnTo>
                  <a:lnTo>
                    <a:pt x="192" y="176"/>
                  </a:lnTo>
                  <a:lnTo>
                    <a:pt x="192" y="200"/>
                  </a:lnTo>
                  <a:lnTo>
                    <a:pt x="184" y="208"/>
                  </a:lnTo>
                  <a:lnTo>
                    <a:pt x="184" y="216"/>
                  </a:lnTo>
                  <a:lnTo>
                    <a:pt x="184" y="216"/>
                  </a:lnTo>
                  <a:lnTo>
                    <a:pt x="200" y="216"/>
                  </a:lnTo>
                  <a:lnTo>
                    <a:pt x="200" y="216"/>
                  </a:lnTo>
                  <a:lnTo>
                    <a:pt x="200" y="224"/>
                  </a:lnTo>
                  <a:lnTo>
                    <a:pt x="200" y="240"/>
                  </a:lnTo>
                  <a:lnTo>
                    <a:pt x="208" y="240"/>
                  </a:lnTo>
                  <a:lnTo>
                    <a:pt x="208" y="240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32" y="192"/>
                  </a:lnTo>
                  <a:lnTo>
                    <a:pt x="240" y="176"/>
                  </a:lnTo>
                  <a:lnTo>
                    <a:pt x="240" y="176"/>
                  </a:lnTo>
                  <a:lnTo>
                    <a:pt x="240" y="152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8" y="160"/>
                  </a:lnTo>
                  <a:lnTo>
                    <a:pt x="248" y="168"/>
                  </a:lnTo>
                  <a:lnTo>
                    <a:pt x="248" y="176"/>
                  </a:lnTo>
                  <a:lnTo>
                    <a:pt x="248" y="176"/>
                  </a:lnTo>
                  <a:lnTo>
                    <a:pt x="264" y="160"/>
                  </a:lnTo>
                  <a:lnTo>
                    <a:pt x="264" y="160"/>
                  </a:lnTo>
                  <a:lnTo>
                    <a:pt x="264" y="160"/>
                  </a:lnTo>
                  <a:lnTo>
                    <a:pt x="264" y="160"/>
                  </a:lnTo>
                  <a:lnTo>
                    <a:pt x="272" y="152"/>
                  </a:lnTo>
                  <a:lnTo>
                    <a:pt x="272" y="152"/>
                  </a:lnTo>
                  <a:lnTo>
                    <a:pt x="272" y="152"/>
                  </a:lnTo>
                  <a:lnTo>
                    <a:pt x="280" y="152"/>
                  </a:lnTo>
                  <a:lnTo>
                    <a:pt x="280" y="152"/>
                  </a:lnTo>
                  <a:lnTo>
                    <a:pt x="272" y="160"/>
                  </a:lnTo>
                  <a:lnTo>
                    <a:pt x="272" y="168"/>
                  </a:lnTo>
                  <a:lnTo>
                    <a:pt x="272" y="176"/>
                  </a:lnTo>
                  <a:lnTo>
                    <a:pt x="272" y="176"/>
                  </a:lnTo>
                  <a:lnTo>
                    <a:pt x="272" y="176"/>
                  </a:lnTo>
                  <a:lnTo>
                    <a:pt x="280" y="168"/>
                  </a:lnTo>
                  <a:lnTo>
                    <a:pt x="288" y="160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88" y="152"/>
                  </a:lnTo>
                  <a:lnTo>
                    <a:pt x="288" y="144"/>
                  </a:lnTo>
                  <a:lnTo>
                    <a:pt x="296" y="136"/>
                  </a:lnTo>
                  <a:lnTo>
                    <a:pt x="304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36" y="136"/>
                  </a:lnTo>
                  <a:lnTo>
                    <a:pt x="336" y="136"/>
                  </a:lnTo>
                  <a:lnTo>
                    <a:pt x="344" y="120"/>
                  </a:lnTo>
                  <a:lnTo>
                    <a:pt x="344" y="120"/>
                  </a:lnTo>
                  <a:lnTo>
                    <a:pt x="376" y="120"/>
                  </a:lnTo>
                  <a:lnTo>
                    <a:pt x="376" y="120"/>
                  </a:lnTo>
                  <a:lnTo>
                    <a:pt x="384" y="128"/>
                  </a:lnTo>
                  <a:lnTo>
                    <a:pt x="400" y="136"/>
                  </a:lnTo>
                  <a:lnTo>
                    <a:pt x="400" y="144"/>
                  </a:lnTo>
                  <a:lnTo>
                    <a:pt x="408" y="144"/>
                  </a:lnTo>
                  <a:lnTo>
                    <a:pt x="408" y="144"/>
                  </a:lnTo>
                  <a:lnTo>
                    <a:pt x="400" y="128"/>
                  </a:lnTo>
                  <a:lnTo>
                    <a:pt x="400" y="128"/>
                  </a:lnTo>
                  <a:lnTo>
                    <a:pt x="400" y="128"/>
                  </a:lnTo>
                  <a:lnTo>
                    <a:pt x="408" y="120"/>
                  </a:lnTo>
                  <a:lnTo>
                    <a:pt x="408" y="120"/>
                  </a:lnTo>
                  <a:lnTo>
                    <a:pt x="408" y="120"/>
                  </a:lnTo>
                  <a:lnTo>
                    <a:pt x="408" y="128"/>
                  </a:lnTo>
                  <a:lnTo>
                    <a:pt x="416" y="128"/>
                  </a:lnTo>
                  <a:lnTo>
                    <a:pt x="424" y="120"/>
                  </a:lnTo>
                  <a:lnTo>
                    <a:pt x="432" y="120"/>
                  </a:lnTo>
                  <a:lnTo>
                    <a:pt x="456" y="120"/>
                  </a:lnTo>
                  <a:lnTo>
                    <a:pt x="456" y="120"/>
                  </a:lnTo>
                  <a:lnTo>
                    <a:pt x="456" y="112"/>
                  </a:lnTo>
                  <a:lnTo>
                    <a:pt x="456" y="112"/>
                  </a:lnTo>
                  <a:lnTo>
                    <a:pt x="456" y="112"/>
                  </a:lnTo>
                  <a:lnTo>
                    <a:pt x="456" y="112"/>
                  </a:lnTo>
                  <a:lnTo>
                    <a:pt x="448" y="104"/>
                  </a:lnTo>
                  <a:lnTo>
                    <a:pt x="448" y="104"/>
                  </a:lnTo>
                  <a:lnTo>
                    <a:pt x="432" y="104"/>
                  </a:lnTo>
                  <a:lnTo>
                    <a:pt x="432" y="104"/>
                  </a:lnTo>
                  <a:lnTo>
                    <a:pt x="432" y="96"/>
                  </a:lnTo>
                  <a:lnTo>
                    <a:pt x="432" y="72"/>
                  </a:lnTo>
                  <a:lnTo>
                    <a:pt x="424" y="72"/>
                  </a:lnTo>
                  <a:lnTo>
                    <a:pt x="416" y="80"/>
                  </a:lnTo>
                  <a:lnTo>
                    <a:pt x="416" y="80"/>
                  </a:lnTo>
                  <a:lnTo>
                    <a:pt x="408" y="80"/>
                  </a:lnTo>
                  <a:lnTo>
                    <a:pt x="400" y="80"/>
                  </a:lnTo>
                  <a:lnTo>
                    <a:pt x="400" y="80"/>
                  </a:lnTo>
                  <a:lnTo>
                    <a:pt x="392" y="80"/>
                  </a:lnTo>
                  <a:lnTo>
                    <a:pt x="392" y="80"/>
                  </a:lnTo>
                  <a:lnTo>
                    <a:pt x="376" y="80"/>
                  </a:lnTo>
                  <a:lnTo>
                    <a:pt x="376" y="80"/>
                  </a:lnTo>
                  <a:lnTo>
                    <a:pt x="376" y="72"/>
                  </a:lnTo>
                  <a:lnTo>
                    <a:pt x="376" y="56"/>
                  </a:lnTo>
                  <a:lnTo>
                    <a:pt x="376" y="56"/>
                  </a:lnTo>
                  <a:lnTo>
                    <a:pt x="376" y="48"/>
                  </a:lnTo>
                  <a:lnTo>
                    <a:pt x="376" y="48"/>
                  </a:lnTo>
                  <a:lnTo>
                    <a:pt x="360" y="56"/>
                  </a:lnTo>
                  <a:lnTo>
                    <a:pt x="344" y="64"/>
                  </a:lnTo>
                  <a:lnTo>
                    <a:pt x="312" y="64"/>
                  </a:lnTo>
                  <a:lnTo>
                    <a:pt x="296" y="64"/>
                  </a:lnTo>
                  <a:lnTo>
                    <a:pt x="296" y="64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56" y="96"/>
                  </a:lnTo>
                  <a:lnTo>
                    <a:pt x="248" y="96"/>
                  </a:lnTo>
                  <a:lnTo>
                    <a:pt x="248" y="96"/>
                  </a:lnTo>
                  <a:lnTo>
                    <a:pt x="248" y="96"/>
                  </a:lnTo>
                  <a:lnTo>
                    <a:pt x="248" y="88"/>
                  </a:lnTo>
                  <a:lnTo>
                    <a:pt x="240" y="88"/>
                  </a:lnTo>
                  <a:lnTo>
                    <a:pt x="232" y="88"/>
                  </a:lnTo>
                  <a:lnTo>
                    <a:pt x="232" y="96"/>
                  </a:lnTo>
                  <a:lnTo>
                    <a:pt x="232" y="96"/>
                  </a:lnTo>
                  <a:lnTo>
                    <a:pt x="216" y="96"/>
                  </a:lnTo>
                  <a:lnTo>
                    <a:pt x="216" y="96"/>
                  </a:lnTo>
                  <a:lnTo>
                    <a:pt x="208" y="88"/>
                  </a:lnTo>
                  <a:lnTo>
                    <a:pt x="208" y="80"/>
                  </a:lnTo>
                  <a:lnTo>
                    <a:pt x="200" y="80"/>
                  </a:lnTo>
                  <a:lnTo>
                    <a:pt x="184" y="56"/>
                  </a:lnTo>
                  <a:lnTo>
                    <a:pt x="168" y="56"/>
                  </a:lnTo>
                  <a:lnTo>
                    <a:pt x="152" y="64"/>
                  </a:lnTo>
                  <a:lnTo>
                    <a:pt x="152" y="64"/>
                  </a:lnTo>
                  <a:lnTo>
                    <a:pt x="152" y="64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4" y="56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36" y="48"/>
                  </a:lnTo>
                  <a:lnTo>
                    <a:pt x="136" y="56"/>
                  </a:lnTo>
                  <a:lnTo>
                    <a:pt x="128" y="56"/>
                  </a:lnTo>
                  <a:lnTo>
                    <a:pt x="128" y="48"/>
                  </a:lnTo>
                  <a:lnTo>
                    <a:pt x="128" y="48"/>
                  </a:lnTo>
                  <a:lnTo>
                    <a:pt x="128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8"/>
                  </a:lnTo>
                  <a:lnTo>
                    <a:pt x="136" y="48"/>
                  </a:lnTo>
                  <a:lnTo>
                    <a:pt x="136" y="48"/>
                  </a:lnTo>
                  <a:lnTo>
                    <a:pt x="144" y="40"/>
                  </a:lnTo>
                  <a:lnTo>
                    <a:pt x="144" y="32"/>
                  </a:lnTo>
                  <a:lnTo>
                    <a:pt x="152" y="32"/>
                  </a:lnTo>
                  <a:lnTo>
                    <a:pt x="152" y="32"/>
                  </a:lnTo>
                  <a:lnTo>
                    <a:pt x="168" y="16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76" y="8"/>
                  </a:lnTo>
                  <a:lnTo>
                    <a:pt x="176" y="8"/>
                  </a:lnTo>
                  <a:lnTo>
                    <a:pt x="184" y="0"/>
                  </a:lnTo>
                  <a:lnTo>
                    <a:pt x="176" y="0"/>
                  </a:lnTo>
                  <a:lnTo>
                    <a:pt x="152" y="0"/>
                  </a:lnTo>
                  <a:lnTo>
                    <a:pt x="128" y="16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12" y="24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80" y="64"/>
                  </a:lnTo>
                  <a:lnTo>
                    <a:pt x="72" y="72"/>
                  </a:lnTo>
                  <a:lnTo>
                    <a:pt x="64" y="72"/>
                  </a:lnTo>
                  <a:lnTo>
                    <a:pt x="56" y="72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32" y="88"/>
                  </a:lnTo>
                  <a:lnTo>
                    <a:pt x="8" y="96"/>
                  </a:lnTo>
                  <a:lnTo>
                    <a:pt x="0" y="104"/>
                  </a:lnTo>
                  <a:close/>
                </a:path>
              </a:pathLst>
            </a:custGeom>
            <a:grpFill/>
            <a:ln w="6350" cmpd="sng">
              <a:solidFill>
                <a:schemeClr val="accent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99010"/>
              <a:endParaRPr lang="en-US" sz="971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21" name="Ohio"/>
          <p:cNvSpPr>
            <a:spLocks/>
          </p:cNvSpPr>
          <p:nvPr/>
        </p:nvSpPr>
        <p:spPr bwMode="gray">
          <a:xfrm>
            <a:off x="5709052" y="3429889"/>
            <a:ext cx="438431" cy="449636"/>
          </a:xfrm>
          <a:custGeom>
            <a:avLst/>
            <a:gdLst/>
            <a:ahLst/>
            <a:cxnLst>
              <a:cxn ang="0">
                <a:pos x="96" y="64"/>
              </a:cxn>
              <a:cxn ang="0">
                <a:pos x="104" y="56"/>
              </a:cxn>
              <a:cxn ang="0">
                <a:pos x="136" y="72"/>
              </a:cxn>
              <a:cxn ang="0">
                <a:pos x="144" y="72"/>
              </a:cxn>
              <a:cxn ang="0">
                <a:pos x="152" y="64"/>
              </a:cxn>
              <a:cxn ang="0">
                <a:pos x="160" y="72"/>
              </a:cxn>
              <a:cxn ang="0">
                <a:pos x="136" y="80"/>
              </a:cxn>
              <a:cxn ang="0">
                <a:pos x="144" y="80"/>
              </a:cxn>
              <a:cxn ang="0">
                <a:pos x="160" y="72"/>
              </a:cxn>
              <a:cxn ang="0">
                <a:pos x="160" y="72"/>
              </a:cxn>
              <a:cxn ang="0">
                <a:pos x="176" y="80"/>
              </a:cxn>
              <a:cxn ang="0">
                <a:pos x="198" y="64"/>
              </a:cxn>
              <a:cxn ang="0">
                <a:pos x="208" y="64"/>
              </a:cxn>
              <a:cxn ang="0">
                <a:pos x="224" y="64"/>
              </a:cxn>
              <a:cxn ang="0">
                <a:pos x="278" y="6"/>
              </a:cxn>
              <a:cxn ang="0">
                <a:pos x="312" y="0"/>
              </a:cxn>
              <a:cxn ang="0">
                <a:pos x="336" y="136"/>
              </a:cxn>
              <a:cxn ang="0">
                <a:pos x="328" y="136"/>
              </a:cxn>
              <a:cxn ang="0">
                <a:pos x="336" y="152"/>
              </a:cxn>
              <a:cxn ang="0">
                <a:pos x="328" y="176"/>
              </a:cxn>
              <a:cxn ang="0">
                <a:pos x="328" y="216"/>
              </a:cxn>
              <a:cxn ang="0">
                <a:pos x="328" y="240"/>
              </a:cxn>
              <a:cxn ang="0">
                <a:pos x="304" y="264"/>
              </a:cxn>
              <a:cxn ang="0">
                <a:pos x="288" y="272"/>
              </a:cxn>
              <a:cxn ang="0">
                <a:pos x="288" y="272"/>
              </a:cxn>
              <a:cxn ang="0">
                <a:pos x="272" y="288"/>
              </a:cxn>
              <a:cxn ang="0">
                <a:pos x="264" y="312"/>
              </a:cxn>
              <a:cxn ang="0">
                <a:pos x="264" y="328"/>
              </a:cxn>
              <a:cxn ang="0">
                <a:pos x="256" y="312"/>
              </a:cxn>
              <a:cxn ang="0">
                <a:pos x="240" y="328"/>
              </a:cxn>
              <a:cxn ang="0">
                <a:pos x="240" y="344"/>
              </a:cxn>
              <a:cxn ang="0">
                <a:pos x="240" y="360"/>
              </a:cxn>
              <a:cxn ang="0">
                <a:pos x="224" y="376"/>
              </a:cxn>
              <a:cxn ang="0">
                <a:pos x="208" y="376"/>
              </a:cxn>
              <a:cxn ang="0">
                <a:pos x="192" y="368"/>
              </a:cxn>
              <a:cxn ang="0">
                <a:pos x="192" y="368"/>
              </a:cxn>
              <a:cxn ang="0">
                <a:pos x="184" y="352"/>
              </a:cxn>
              <a:cxn ang="0">
                <a:pos x="168" y="368"/>
              </a:cxn>
              <a:cxn ang="0">
                <a:pos x="144" y="368"/>
              </a:cxn>
              <a:cxn ang="0">
                <a:pos x="136" y="360"/>
              </a:cxn>
              <a:cxn ang="0">
                <a:pos x="128" y="368"/>
              </a:cxn>
              <a:cxn ang="0">
                <a:pos x="120" y="368"/>
              </a:cxn>
              <a:cxn ang="0">
                <a:pos x="104" y="360"/>
              </a:cxn>
              <a:cxn ang="0">
                <a:pos x="80" y="360"/>
              </a:cxn>
              <a:cxn ang="0">
                <a:pos x="80" y="352"/>
              </a:cxn>
              <a:cxn ang="0">
                <a:pos x="48" y="336"/>
              </a:cxn>
              <a:cxn ang="0">
                <a:pos x="32" y="336"/>
              </a:cxn>
              <a:cxn ang="0">
                <a:pos x="0" y="80"/>
              </a:cxn>
            </a:cxnLst>
            <a:rect l="0" t="0" r="r" b="b"/>
            <a:pathLst>
              <a:path w="336" h="376">
                <a:moveTo>
                  <a:pt x="96" y="64"/>
                </a:moveTo>
                <a:lnTo>
                  <a:pt x="96" y="64"/>
                </a:lnTo>
                <a:lnTo>
                  <a:pt x="104" y="64"/>
                </a:lnTo>
                <a:lnTo>
                  <a:pt x="104" y="56"/>
                </a:lnTo>
                <a:lnTo>
                  <a:pt x="128" y="56"/>
                </a:lnTo>
                <a:lnTo>
                  <a:pt x="136" y="72"/>
                </a:lnTo>
                <a:lnTo>
                  <a:pt x="136" y="72"/>
                </a:lnTo>
                <a:lnTo>
                  <a:pt x="144" y="72"/>
                </a:lnTo>
                <a:lnTo>
                  <a:pt x="152" y="64"/>
                </a:lnTo>
                <a:lnTo>
                  <a:pt x="152" y="64"/>
                </a:lnTo>
                <a:lnTo>
                  <a:pt x="160" y="72"/>
                </a:lnTo>
                <a:lnTo>
                  <a:pt x="160" y="72"/>
                </a:lnTo>
                <a:lnTo>
                  <a:pt x="144" y="72"/>
                </a:lnTo>
                <a:lnTo>
                  <a:pt x="136" y="80"/>
                </a:lnTo>
                <a:lnTo>
                  <a:pt x="136" y="80"/>
                </a:lnTo>
                <a:lnTo>
                  <a:pt x="144" y="80"/>
                </a:lnTo>
                <a:lnTo>
                  <a:pt x="152" y="80"/>
                </a:lnTo>
                <a:lnTo>
                  <a:pt x="160" y="72"/>
                </a:lnTo>
                <a:lnTo>
                  <a:pt x="160" y="72"/>
                </a:lnTo>
                <a:lnTo>
                  <a:pt x="160" y="72"/>
                </a:lnTo>
                <a:lnTo>
                  <a:pt x="168" y="80"/>
                </a:lnTo>
                <a:lnTo>
                  <a:pt x="176" y="80"/>
                </a:lnTo>
                <a:lnTo>
                  <a:pt x="192" y="72"/>
                </a:lnTo>
                <a:lnTo>
                  <a:pt x="198" y="64"/>
                </a:lnTo>
                <a:lnTo>
                  <a:pt x="208" y="64"/>
                </a:lnTo>
                <a:lnTo>
                  <a:pt x="208" y="64"/>
                </a:lnTo>
                <a:lnTo>
                  <a:pt x="224" y="64"/>
                </a:lnTo>
                <a:lnTo>
                  <a:pt x="224" y="64"/>
                </a:lnTo>
                <a:lnTo>
                  <a:pt x="240" y="48"/>
                </a:lnTo>
                <a:lnTo>
                  <a:pt x="278" y="6"/>
                </a:lnTo>
                <a:lnTo>
                  <a:pt x="312" y="0"/>
                </a:lnTo>
                <a:lnTo>
                  <a:pt x="312" y="0"/>
                </a:lnTo>
                <a:lnTo>
                  <a:pt x="336" y="136"/>
                </a:lnTo>
                <a:lnTo>
                  <a:pt x="336" y="136"/>
                </a:lnTo>
                <a:lnTo>
                  <a:pt x="328" y="136"/>
                </a:lnTo>
                <a:lnTo>
                  <a:pt x="328" y="136"/>
                </a:lnTo>
                <a:lnTo>
                  <a:pt x="328" y="144"/>
                </a:lnTo>
                <a:lnTo>
                  <a:pt x="336" y="152"/>
                </a:lnTo>
                <a:lnTo>
                  <a:pt x="336" y="176"/>
                </a:lnTo>
                <a:lnTo>
                  <a:pt x="328" y="176"/>
                </a:lnTo>
                <a:lnTo>
                  <a:pt x="328" y="176"/>
                </a:lnTo>
                <a:lnTo>
                  <a:pt x="328" y="216"/>
                </a:lnTo>
                <a:lnTo>
                  <a:pt x="328" y="224"/>
                </a:lnTo>
                <a:lnTo>
                  <a:pt x="328" y="240"/>
                </a:lnTo>
                <a:lnTo>
                  <a:pt x="312" y="256"/>
                </a:lnTo>
                <a:lnTo>
                  <a:pt x="304" y="264"/>
                </a:lnTo>
                <a:lnTo>
                  <a:pt x="296" y="272"/>
                </a:lnTo>
                <a:lnTo>
                  <a:pt x="288" y="272"/>
                </a:lnTo>
                <a:lnTo>
                  <a:pt x="288" y="272"/>
                </a:lnTo>
                <a:lnTo>
                  <a:pt x="288" y="272"/>
                </a:lnTo>
                <a:lnTo>
                  <a:pt x="288" y="272"/>
                </a:lnTo>
                <a:lnTo>
                  <a:pt x="272" y="288"/>
                </a:lnTo>
                <a:lnTo>
                  <a:pt x="272" y="288"/>
                </a:lnTo>
                <a:lnTo>
                  <a:pt x="264" y="312"/>
                </a:lnTo>
                <a:lnTo>
                  <a:pt x="264" y="312"/>
                </a:lnTo>
                <a:lnTo>
                  <a:pt x="264" y="328"/>
                </a:lnTo>
                <a:lnTo>
                  <a:pt x="256" y="328"/>
                </a:lnTo>
                <a:lnTo>
                  <a:pt x="256" y="312"/>
                </a:lnTo>
                <a:lnTo>
                  <a:pt x="240" y="312"/>
                </a:lnTo>
                <a:lnTo>
                  <a:pt x="240" y="328"/>
                </a:lnTo>
                <a:lnTo>
                  <a:pt x="240" y="336"/>
                </a:lnTo>
                <a:lnTo>
                  <a:pt x="240" y="344"/>
                </a:lnTo>
                <a:lnTo>
                  <a:pt x="240" y="360"/>
                </a:lnTo>
                <a:lnTo>
                  <a:pt x="240" y="360"/>
                </a:lnTo>
                <a:lnTo>
                  <a:pt x="232" y="368"/>
                </a:lnTo>
                <a:lnTo>
                  <a:pt x="224" y="376"/>
                </a:lnTo>
                <a:lnTo>
                  <a:pt x="216" y="376"/>
                </a:lnTo>
                <a:lnTo>
                  <a:pt x="208" y="376"/>
                </a:lnTo>
                <a:lnTo>
                  <a:pt x="200" y="368"/>
                </a:lnTo>
                <a:lnTo>
                  <a:pt x="192" y="368"/>
                </a:lnTo>
                <a:lnTo>
                  <a:pt x="192" y="368"/>
                </a:lnTo>
                <a:lnTo>
                  <a:pt x="192" y="368"/>
                </a:lnTo>
                <a:lnTo>
                  <a:pt x="192" y="360"/>
                </a:lnTo>
                <a:lnTo>
                  <a:pt x="184" y="352"/>
                </a:lnTo>
                <a:lnTo>
                  <a:pt x="176" y="352"/>
                </a:lnTo>
                <a:lnTo>
                  <a:pt x="168" y="368"/>
                </a:lnTo>
                <a:lnTo>
                  <a:pt x="160" y="368"/>
                </a:lnTo>
                <a:lnTo>
                  <a:pt x="144" y="368"/>
                </a:lnTo>
                <a:lnTo>
                  <a:pt x="144" y="368"/>
                </a:lnTo>
                <a:lnTo>
                  <a:pt x="136" y="360"/>
                </a:lnTo>
                <a:lnTo>
                  <a:pt x="128" y="360"/>
                </a:lnTo>
                <a:lnTo>
                  <a:pt x="128" y="368"/>
                </a:lnTo>
                <a:lnTo>
                  <a:pt x="128" y="368"/>
                </a:lnTo>
                <a:lnTo>
                  <a:pt x="120" y="368"/>
                </a:lnTo>
                <a:lnTo>
                  <a:pt x="120" y="368"/>
                </a:lnTo>
                <a:lnTo>
                  <a:pt x="104" y="360"/>
                </a:lnTo>
                <a:lnTo>
                  <a:pt x="104" y="360"/>
                </a:lnTo>
                <a:lnTo>
                  <a:pt x="80" y="360"/>
                </a:lnTo>
                <a:lnTo>
                  <a:pt x="80" y="360"/>
                </a:lnTo>
                <a:lnTo>
                  <a:pt x="80" y="352"/>
                </a:lnTo>
                <a:lnTo>
                  <a:pt x="72" y="336"/>
                </a:lnTo>
                <a:lnTo>
                  <a:pt x="48" y="336"/>
                </a:lnTo>
                <a:lnTo>
                  <a:pt x="32" y="336"/>
                </a:lnTo>
                <a:lnTo>
                  <a:pt x="32" y="336"/>
                </a:lnTo>
                <a:lnTo>
                  <a:pt x="0" y="80"/>
                </a:lnTo>
                <a:lnTo>
                  <a:pt x="0" y="80"/>
                </a:lnTo>
                <a:lnTo>
                  <a:pt x="96" y="6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2" name="New York"/>
          <p:cNvSpPr>
            <a:spLocks/>
          </p:cNvSpPr>
          <p:nvPr/>
        </p:nvSpPr>
        <p:spPr bwMode="gray">
          <a:xfrm>
            <a:off x="6178298" y="2942433"/>
            <a:ext cx="635934" cy="516872"/>
          </a:xfrm>
          <a:custGeom>
            <a:avLst/>
            <a:gdLst/>
            <a:ahLst/>
            <a:cxnLst>
              <a:cxn ang="0">
                <a:pos x="320" y="336"/>
              </a:cxn>
              <a:cxn ang="0">
                <a:pos x="336" y="328"/>
              </a:cxn>
              <a:cxn ang="0">
                <a:pos x="352" y="344"/>
              </a:cxn>
              <a:cxn ang="0">
                <a:pos x="360" y="368"/>
              </a:cxn>
              <a:cxn ang="0">
                <a:pos x="376" y="376"/>
              </a:cxn>
              <a:cxn ang="0">
                <a:pos x="464" y="408"/>
              </a:cxn>
              <a:cxn ang="0">
                <a:pos x="464" y="432"/>
              </a:cxn>
              <a:cxn ang="0">
                <a:pos x="472" y="424"/>
              </a:cxn>
              <a:cxn ang="0">
                <a:pos x="480" y="400"/>
              </a:cxn>
              <a:cxn ang="0">
                <a:pos x="472" y="392"/>
              </a:cxn>
              <a:cxn ang="0">
                <a:pos x="488" y="376"/>
              </a:cxn>
              <a:cxn ang="0">
                <a:pos x="480" y="368"/>
              </a:cxn>
              <a:cxn ang="0">
                <a:pos x="464" y="296"/>
              </a:cxn>
              <a:cxn ang="0">
                <a:pos x="464" y="296"/>
              </a:cxn>
              <a:cxn ang="0">
                <a:pos x="464" y="224"/>
              </a:cxn>
              <a:cxn ang="0">
                <a:pos x="456" y="200"/>
              </a:cxn>
              <a:cxn ang="0">
                <a:pos x="448" y="136"/>
              </a:cxn>
              <a:cxn ang="0">
                <a:pos x="440" y="144"/>
              </a:cxn>
              <a:cxn ang="0">
                <a:pos x="432" y="136"/>
              </a:cxn>
              <a:cxn ang="0">
                <a:pos x="424" y="96"/>
              </a:cxn>
              <a:cxn ang="0">
                <a:pos x="424" y="72"/>
              </a:cxn>
              <a:cxn ang="0">
                <a:pos x="408" y="0"/>
              </a:cxn>
              <a:cxn ang="0">
                <a:pos x="320" y="16"/>
              </a:cxn>
              <a:cxn ang="0">
                <a:pos x="264" y="72"/>
              </a:cxn>
              <a:cxn ang="0">
                <a:pos x="240" y="112"/>
              </a:cxn>
              <a:cxn ang="0">
                <a:pos x="216" y="136"/>
              </a:cxn>
              <a:cxn ang="0">
                <a:pos x="224" y="136"/>
              </a:cxn>
              <a:cxn ang="0">
                <a:pos x="232" y="144"/>
              </a:cxn>
              <a:cxn ang="0">
                <a:pos x="232" y="160"/>
              </a:cxn>
              <a:cxn ang="0">
                <a:pos x="224" y="160"/>
              </a:cxn>
              <a:cxn ang="0">
                <a:pos x="232" y="184"/>
              </a:cxn>
              <a:cxn ang="0">
                <a:pos x="232" y="192"/>
              </a:cxn>
              <a:cxn ang="0">
                <a:pos x="208" y="208"/>
              </a:cxn>
              <a:cxn ang="0">
                <a:pos x="184" y="232"/>
              </a:cxn>
              <a:cxn ang="0">
                <a:pos x="176" y="232"/>
              </a:cxn>
              <a:cxn ang="0">
                <a:pos x="160" y="232"/>
              </a:cxn>
              <a:cxn ang="0">
                <a:pos x="152" y="240"/>
              </a:cxn>
              <a:cxn ang="0">
                <a:pos x="136" y="240"/>
              </a:cxn>
              <a:cxn ang="0">
                <a:pos x="128" y="232"/>
              </a:cxn>
              <a:cxn ang="0">
                <a:pos x="48" y="256"/>
              </a:cxn>
              <a:cxn ang="0">
                <a:pos x="40" y="264"/>
              </a:cxn>
              <a:cxn ang="0">
                <a:pos x="48" y="280"/>
              </a:cxn>
              <a:cxn ang="0">
                <a:pos x="56" y="296"/>
              </a:cxn>
              <a:cxn ang="0">
                <a:pos x="56" y="304"/>
              </a:cxn>
              <a:cxn ang="0">
                <a:pos x="56" y="312"/>
              </a:cxn>
              <a:cxn ang="0">
                <a:pos x="40" y="328"/>
              </a:cxn>
              <a:cxn ang="0">
                <a:pos x="32" y="344"/>
              </a:cxn>
              <a:cxn ang="0">
                <a:pos x="32" y="344"/>
              </a:cxn>
              <a:cxn ang="0">
                <a:pos x="8" y="368"/>
              </a:cxn>
              <a:cxn ang="0">
                <a:pos x="0" y="368"/>
              </a:cxn>
              <a:cxn ang="0">
                <a:pos x="8" y="392"/>
              </a:cxn>
            </a:cxnLst>
            <a:rect l="0" t="0" r="r" b="b"/>
            <a:pathLst>
              <a:path w="488" h="432">
                <a:moveTo>
                  <a:pt x="112" y="376"/>
                </a:moveTo>
                <a:lnTo>
                  <a:pt x="320" y="336"/>
                </a:lnTo>
                <a:lnTo>
                  <a:pt x="328" y="328"/>
                </a:lnTo>
                <a:lnTo>
                  <a:pt x="336" y="328"/>
                </a:lnTo>
                <a:lnTo>
                  <a:pt x="344" y="344"/>
                </a:lnTo>
                <a:lnTo>
                  <a:pt x="352" y="344"/>
                </a:lnTo>
                <a:lnTo>
                  <a:pt x="360" y="352"/>
                </a:lnTo>
                <a:lnTo>
                  <a:pt x="360" y="368"/>
                </a:lnTo>
                <a:lnTo>
                  <a:pt x="368" y="376"/>
                </a:lnTo>
                <a:lnTo>
                  <a:pt x="376" y="376"/>
                </a:lnTo>
                <a:lnTo>
                  <a:pt x="392" y="384"/>
                </a:lnTo>
                <a:lnTo>
                  <a:pt x="464" y="408"/>
                </a:lnTo>
                <a:lnTo>
                  <a:pt x="464" y="408"/>
                </a:lnTo>
                <a:lnTo>
                  <a:pt x="464" y="432"/>
                </a:lnTo>
                <a:lnTo>
                  <a:pt x="464" y="432"/>
                </a:lnTo>
                <a:lnTo>
                  <a:pt x="472" y="424"/>
                </a:lnTo>
                <a:lnTo>
                  <a:pt x="472" y="424"/>
                </a:lnTo>
                <a:lnTo>
                  <a:pt x="480" y="400"/>
                </a:lnTo>
                <a:lnTo>
                  <a:pt x="480" y="400"/>
                </a:lnTo>
                <a:lnTo>
                  <a:pt x="472" y="392"/>
                </a:lnTo>
                <a:lnTo>
                  <a:pt x="472" y="392"/>
                </a:lnTo>
                <a:lnTo>
                  <a:pt x="488" y="376"/>
                </a:lnTo>
                <a:lnTo>
                  <a:pt x="488" y="376"/>
                </a:lnTo>
                <a:lnTo>
                  <a:pt x="480" y="368"/>
                </a:lnTo>
                <a:lnTo>
                  <a:pt x="480" y="368"/>
                </a:lnTo>
                <a:lnTo>
                  <a:pt x="464" y="296"/>
                </a:lnTo>
                <a:lnTo>
                  <a:pt x="464" y="296"/>
                </a:lnTo>
                <a:lnTo>
                  <a:pt x="464" y="296"/>
                </a:lnTo>
                <a:lnTo>
                  <a:pt x="464" y="296"/>
                </a:lnTo>
                <a:lnTo>
                  <a:pt x="464" y="224"/>
                </a:lnTo>
                <a:lnTo>
                  <a:pt x="464" y="224"/>
                </a:lnTo>
                <a:lnTo>
                  <a:pt x="456" y="200"/>
                </a:lnTo>
                <a:lnTo>
                  <a:pt x="448" y="152"/>
                </a:lnTo>
                <a:lnTo>
                  <a:pt x="448" y="136"/>
                </a:lnTo>
                <a:lnTo>
                  <a:pt x="440" y="136"/>
                </a:lnTo>
                <a:lnTo>
                  <a:pt x="440" y="144"/>
                </a:lnTo>
                <a:lnTo>
                  <a:pt x="440" y="144"/>
                </a:lnTo>
                <a:lnTo>
                  <a:pt x="432" y="136"/>
                </a:lnTo>
                <a:lnTo>
                  <a:pt x="432" y="136"/>
                </a:lnTo>
                <a:lnTo>
                  <a:pt x="424" y="96"/>
                </a:lnTo>
                <a:lnTo>
                  <a:pt x="424" y="72"/>
                </a:lnTo>
                <a:lnTo>
                  <a:pt x="424" y="72"/>
                </a:lnTo>
                <a:lnTo>
                  <a:pt x="416" y="56"/>
                </a:lnTo>
                <a:lnTo>
                  <a:pt x="408" y="0"/>
                </a:lnTo>
                <a:lnTo>
                  <a:pt x="408" y="0"/>
                </a:lnTo>
                <a:lnTo>
                  <a:pt x="320" y="16"/>
                </a:lnTo>
                <a:lnTo>
                  <a:pt x="296" y="24"/>
                </a:lnTo>
                <a:lnTo>
                  <a:pt x="264" y="72"/>
                </a:lnTo>
                <a:lnTo>
                  <a:pt x="248" y="96"/>
                </a:lnTo>
                <a:lnTo>
                  <a:pt x="240" y="112"/>
                </a:lnTo>
                <a:lnTo>
                  <a:pt x="216" y="136"/>
                </a:lnTo>
                <a:lnTo>
                  <a:pt x="216" y="136"/>
                </a:lnTo>
                <a:lnTo>
                  <a:pt x="224" y="136"/>
                </a:lnTo>
                <a:lnTo>
                  <a:pt x="224" y="136"/>
                </a:lnTo>
                <a:lnTo>
                  <a:pt x="232" y="144"/>
                </a:lnTo>
                <a:lnTo>
                  <a:pt x="232" y="144"/>
                </a:lnTo>
                <a:lnTo>
                  <a:pt x="232" y="160"/>
                </a:lnTo>
                <a:lnTo>
                  <a:pt x="232" y="160"/>
                </a:lnTo>
                <a:lnTo>
                  <a:pt x="224" y="160"/>
                </a:lnTo>
                <a:lnTo>
                  <a:pt x="224" y="160"/>
                </a:lnTo>
                <a:lnTo>
                  <a:pt x="232" y="168"/>
                </a:lnTo>
                <a:lnTo>
                  <a:pt x="232" y="184"/>
                </a:lnTo>
                <a:lnTo>
                  <a:pt x="232" y="192"/>
                </a:lnTo>
                <a:lnTo>
                  <a:pt x="232" y="192"/>
                </a:lnTo>
                <a:lnTo>
                  <a:pt x="224" y="192"/>
                </a:lnTo>
                <a:lnTo>
                  <a:pt x="208" y="208"/>
                </a:lnTo>
                <a:lnTo>
                  <a:pt x="200" y="224"/>
                </a:lnTo>
                <a:lnTo>
                  <a:pt x="184" y="232"/>
                </a:lnTo>
                <a:lnTo>
                  <a:pt x="184" y="232"/>
                </a:lnTo>
                <a:lnTo>
                  <a:pt x="176" y="232"/>
                </a:lnTo>
                <a:lnTo>
                  <a:pt x="168" y="232"/>
                </a:lnTo>
                <a:lnTo>
                  <a:pt x="160" y="232"/>
                </a:lnTo>
                <a:lnTo>
                  <a:pt x="152" y="240"/>
                </a:lnTo>
                <a:lnTo>
                  <a:pt x="152" y="240"/>
                </a:lnTo>
                <a:lnTo>
                  <a:pt x="136" y="240"/>
                </a:lnTo>
                <a:lnTo>
                  <a:pt x="136" y="240"/>
                </a:lnTo>
                <a:lnTo>
                  <a:pt x="128" y="232"/>
                </a:lnTo>
                <a:lnTo>
                  <a:pt x="128" y="232"/>
                </a:lnTo>
                <a:lnTo>
                  <a:pt x="80" y="232"/>
                </a:lnTo>
                <a:lnTo>
                  <a:pt x="48" y="256"/>
                </a:lnTo>
                <a:lnTo>
                  <a:pt x="40" y="264"/>
                </a:lnTo>
                <a:lnTo>
                  <a:pt x="40" y="264"/>
                </a:lnTo>
                <a:lnTo>
                  <a:pt x="40" y="272"/>
                </a:lnTo>
                <a:lnTo>
                  <a:pt x="48" y="280"/>
                </a:lnTo>
                <a:lnTo>
                  <a:pt x="56" y="288"/>
                </a:lnTo>
                <a:lnTo>
                  <a:pt x="56" y="296"/>
                </a:lnTo>
                <a:lnTo>
                  <a:pt x="56" y="296"/>
                </a:lnTo>
                <a:lnTo>
                  <a:pt x="56" y="304"/>
                </a:lnTo>
                <a:lnTo>
                  <a:pt x="56" y="312"/>
                </a:lnTo>
                <a:lnTo>
                  <a:pt x="56" y="312"/>
                </a:lnTo>
                <a:lnTo>
                  <a:pt x="48" y="320"/>
                </a:lnTo>
                <a:lnTo>
                  <a:pt x="40" y="328"/>
                </a:lnTo>
                <a:lnTo>
                  <a:pt x="32" y="344"/>
                </a:lnTo>
                <a:lnTo>
                  <a:pt x="32" y="344"/>
                </a:lnTo>
                <a:lnTo>
                  <a:pt x="32" y="344"/>
                </a:lnTo>
                <a:lnTo>
                  <a:pt x="32" y="344"/>
                </a:lnTo>
                <a:lnTo>
                  <a:pt x="24" y="352"/>
                </a:lnTo>
                <a:lnTo>
                  <a:pt x="8" y="368"/>
                </a:lnTo>
                <a:lnTo>
                  <a:pt x="0" y="368"/>
                </a:lnTo>
                <a:lnTo>
                  <a:pt x="0" y="368"/>
                </a:lnTo>
                <a:lnTo>
                  <a:pt x="8" y="392"/>
                </a:lnTo>
                <a:lnTo>
                  <a:pt x="8" y="392"/>
                </a:lnTo>
                <a:lnTo>
                  <a:pt x="112" y="37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3" name="Indiana"/>
          <p:cNvSpPr>
            <a:spLocks/>
          </p:cNvSpPr>
          <p:nvPr/>
        </p:nvSpPr>
        <p:spPr bwMode="gray">
          <a:xfrm>
            <a:off x="5438710" y="3506930"/>
            <a:ext cx="312364" cy="516872"/>
          </a:xfrm>
          <a:custGeom>
            <a:avLst/>
            <a:gdLst/>
            <a:ahLst/>
            <a:cxnLst>
              <a:cxn ang="0">
                <a:pos x="0" y="424"/>
              </a:cxn>
              <a:cxn ang="0">
                <a:pos x="0" y="408"/>
              </a:cxn>
              <a:cxn ang="0">
                <a:pos x="8" y="400"/>
              </a:cxn>
              <a:cxn ang="0">
                <a:pos x="8" y="384"/>
              </a:cxn>
              <a:cxn ang="0">
                <a:pos x="24" y="352"/>
              </a:cxn>
              <a:cxn ang="0">
                <a:pos x="32" y="336"/>
              </a:cxn>
              <a:cxn ang="0">
                <a:pos x="32" y="312"/>
              </a:cxn>
              <a:cxn ang="0">
                <a:pos x="24" y="296"/>
              </a:cxn>
              <a:cxn ang="0">
                <a:pos x="24" y="272"/>
              </a:cxn>
              <a:cxn ang="0">
                <a:pos x="24" y="264"/>
              </a:cxn>
              <a:cxn ang="0">
                <a:pos x="8" y="32"/>
              </a:cxn>
              <a:cxn ang="0">
                <a:pos x="24" y="32"/>
              </a:cxn>
              <a:cxn ang="0">
                <a:pos x="56" y="16"/>
              </a:cxn>
              <a:cxn ang="0">
                <a:pos x="208" y="0"/>
              </a:cxn>
              <a:cxn ang="0">
                <a:pos x="208" y="16"/>
              </a:cxn>
              <a:cxn ang="0">
                <a:pos x="240" y="272"/>
              </a:cxn>
              <a:cxn ang="0">
                <a:pos x="232" y="288"/>
              </a:cxn>
              <a:cxn ang="0">
                <a:pos x="240" y="304"/>
              </a:cxn>
              <a:cxn ang="0">
                <a:pos x="216" y="312"/>
              </a:cxn>
              <a:cxn ang="0">
                <a:pos x="192" y="312"/>
              </a:cxn>
              <a:cxn ang="0">
                <a:pos x="200" y="328"/>
              </a:cxn>
              <a:cxn ang="0">
                <a:pos x="192" y="344"/>
              </a:cxn>
              <a:cxn ang="0">
                <a:pos x="176" y="360"/>
              </a:cxn>
              <a:cxn ang="0">
                <a:pos x="168" y="384"/>
              </a:cxn>
              <a:cxn ang="0">
                <a:pos x="144" y="392"/>
              </a:cxn>
              <a:cxn ang="0">
                <a:pos x="136" y="376"/>
              </a:cxn>
              <a:cxn ang="0">
                <a:pos x="120" y="400"/>
              </a:cxn>
              <a:cxn ang="0">
                <a:pos x="112" y="416"/>
              </a:cxn>
              <a:cxn ang="0">
                <a:pos x="104" y="400"/>
              </a:cxn>
              <a:cxn ang="0">
                <a:pos x="80" y="416"/>
              </a:cxn>
              <a:cxn ang="0">
                <a:pos x="72" y="424"/>
              </a:cxn>
              <a:cxn ang="0">
                <a:pos x="48" y="408"/>
              </a:cxn>
              <a:cxn ang="0">
                <a:pos x="40" y="416"/>
              </a:cxn>
              <a:cxn ang="0">
                <a:pos x="40" y="408"/>
              </a:cxn>
              <a:cxn ang="0">
                <a:pos x="40" y="424"/>
              </a:cxn>
              <a:cxn ang="0">
                <a:pos x="32" y="424"/>
              </a:cxn>
              <a:cxn ang="0">
                <a:pos x="24" y="416"/>
              </a:cxn>
              <a:cxn ang="0">
                <a:pos x="8" y="416"/>
              </a:cxn>
              <a:cxn ang="0">
                <a:pos x="8" y="416"/>
              </a:cxn>
              <a:cxn ang="0">
                <a:pos x="8" y="432"/>
              </a:cxn>
              <a:cxn ang="0">
                <a:pos x="8" y="432"/>
              </a:cxn>
            </a:cxnLst>
            <a:rect l="0" t="0" r="r" b="b"/>
            <a:pathLst>
              <a:path w="240" h="432">
                <a:moveTo>
                  <a:pt x="0" y="424"/>
                </a:moveTo>
                <a:lnTo>
                  <a:pt x="0" y="424"/>
                </a:lnTo>
                <a:lnTo>
                  <a:pt x="0" y="416"/>
                </a:lnTo>
                <a:lnTo>
                  <a:pt x="0" y="408"/>
                </a:lnTo>
                <a:lnTo>
                  <a:pt x="8" y="408"/>
                </a:lnTo>
                <a:lnTo>
                  <a:pt x="8" y="400"/>
                </a:lnTo>
                <a:lnTo>
                  <a:pt x="8" y="384"/>
                </a:lnTo>
                <a:lnTo>
                  <a:pt x="8" y="384"/>
                </a:lnTo>
                <a:lnTo>
                  <a:pt x="16" y="376"/>
                </a:lnTo>
                <a:lnTo>
                  <a:pt x="24" y="352"/>
                </a:lnTo>
                <a:lnTo>
                  <a:pt x="32" y="344"/>
                </a:lnTo>
                <a:lnTo>
                  <a:pt x="32" y="336"/>
                </a:lnTo>
                <a:lnTo>
                  <a:pt x="32" y="328"/>
                </a:lnTo>
                <a:lnTo>
                  <a:pt x="32" y="312"/>
                </a:lnTo>
                <a:lnTo>
                  <a:pt x="32" y="296"/>
                </a:lnTo>
                <a:lnTo>
                  <a:pt x="24" y="296"/>
                </a:lnTo>
                <a:lnTo>
                  <a:pt x="24" y="288"/>
                </a:lnTo>
                <a:lnTo>
                  <a:pt x="24" y="272"/>
                </a:lnTo>
                <a:lnTo>
                  <a:pt x="24" y="272"/>
                </a:lnTo>
                <a:lnTo>
                  <a:pt x="24" y="264"/>
                </a:lnTo>
                <a:lnTo>
                  <a:pt x="8" y="24"/>
                </a:lnTo>
                <a:lnTo>
                  <a:pt x="8" y="32"/>
                </a:lnTo>
                <a:lnTo>
                  <a:pt x="8" y="40"/>
                </a:lnTo>
                <a:lnTo>
                  <a:pt x="24" y="32"/>
                </a:lnTo>
                <a:lnTo>
                  <a:pt x="40" y="32"/>
                </a:lnTo>
                <a:lnTo>
                  <a:pt x="56" y="16"/>
                </a:lnTo>
                <a:lnTo>
                  <a:pt x="56" y="16"/>
                </a:lnTo>
                <a:lnTo>
                  <a:pt x="208" y="0"/>
                </a:lnTo>
                <a:lnTo>
                  <a:pt x="208" y="0"/>
                </a:lnTo>
                <a:lnTo>
                  <a:pt x="208" y="16"/>
                </a:lnTo>
                <a:lnTo>
                  <a:pt x="240" y="272"/>
                </a:lnTo>
                <a:lnTo>
                  <a:pt x="240" y="272"/>
                </a:lnTo>
                <a:lnTo>
                  <a:pt x="232" y="280"/>
                </a:lnTo>
                <a:lnTo>
                  <a:pt x="232" y="288"/>
                </a:lnTo>
                <a:lnTo>
                  <a:pt x="240" y="296"/>
                </a:lnTo>
                <a:lnTo>
                  <a:pt x="240" y="304"/>
                </a:lnTo>
                <a:lnTo>
                  <a:pt x="224" y="304"/>
                </a:lnTo>
                <a:lnTo>
                  <a:pt x="216" y="312"/>
                </a:lnTo>
                <a:lnTo>
                  <a:pt x="208" y="312"/>
                </a:lnTo>
                <a:lnTo>
                  <a:pt x="192" y="312"/>
                </a:lnTo>
                <a:lnTo>
                  <a:pt x="192" y="328"/>
                </a:lnTo>
                <a:lnTo>
                  <a:pt x="200" y="328"/>
                </a:lnTo>
                <a:lnTo>
                  <a:pt x="200" y="336"/>
                </a:lnTo>
                <a:lnTo>
                  <a:pt x="192" y="344"/>
                </a:lnTo>
                <a:lnTo>
                  <a:pt x="184" y="360"/>
                </a:lnTo>
                <a:lnTo>
                  <a:pt x="176" y="360"/>
                </a:lnTo>
                <a:lnTo>
                  <a:pt x="168" y="360"/>
                </a:lnTo>
                <a:lnTo>
                  <a:pt x="168" y="384"/>
                </a:lnTo>
                <a:lnTo>
                  <a:pt x="160" y="392"/>
                </a:lnTo>
                <a:lnTo>
                  <a:pt x="144" y="392"/>
                </a:lnTo>
                <a:lnTo>
                  <a:pt x="136" y="384"/>
                </a:lnTo>
                <a:lnTo>
                  <a:pt x="136" y="376"/>
                </a:lnTo>
                <a:lnTo>
                  <a:pt x="128" y="376"/>
                </a:lnTo>
                <a:lnTo>
                  <a:pt x="120" y="400"/>
                </a:lnTo>
                <a:lnTo>
                  <a:pt x="120" y="416"/>
                </a:lnTo>
                <a:lnTo>
                  <a:pt x="112" y="416"/>
                </a:lnTo>
                <a:lnTo>
                  <a:pt x="104" y="408"/>
                </a:lnTo>
                <a:lnTo>
                  <a:pt x="104" y="400"/>
                </a:lnTo>
                <a:lnTo>
                  <a:pt x="96" y="400"/>
                </a:lnTo>
                <a:lnTo>
                  <a:pt x="80" y="416"/>
                </a:lnTo>
                <a:lnTo>
                  <a:pt x="80" y="424"/>
                </a:lnTo>
                <a:lnTo>
                  <a:pt x="72" y="424"/>
                </a:lnTo>
                <a:lnTo>
                  <a:pt x="56" y="408"/>
                </a:lnTo>
                <a:lnTo>
                  <a:pt x="48" y="408"/>
                </a:lnTo>
                <a:lnTo>
                  <a:pt x="40" y="416"/>
                </a:lnTo>
                <a:lnTo>
                  <a:pt x="40" y="416"/>
                </a:lnTo>
                <a:lnTo>
                  <a:pt x="40" y="408"/>
                </a:lnTo>
                <a:lnTo>
                  <a:pt x="40" y="408"/>
                </a:lnTo>
                <a:lnTo>
                  <a:pt x="40" y="416"/>
                </a:lnTo>
                <a:lnTo>
                  <a:pt x="40" y="424"/>
                </a:lnTo>
                <a:lnTo>
                  <a:pt x="32" y="424"/>
                </a:lnTo>
                <a:lnTo>
                  <a:pt x="32" y="424"/>
                </a:lnTo>
                <a:lnTo>
                  <a:pt x="32" y="424"/>
                </a:lnTo>
                <a:lnTo>
                  <a:pt x="24" y="416"/>
                </a:lnTo>
                <a:lnTo>
                  <a:pt x="16" y="416"/>
                </a:lnTo>
                <a:lnTo>
                  <a:pt x="8" y="416"/>
                </a:lnTo>
                <a:lnTo>
                  <a:pt x="8" y="416"/>
                </a:lnTo>
                <a:lnTo>
                  <a:pt x="8" y="416"/>
                </a:lnTo>
                <a:lnTo>
                  <a:pt x="8" y="424"/>
                </a:lnTo>
                <a:lnTo>
                  <a:pt x="8" y="432"/>
                </a:lnTo>
                <a:lnTo>
                  <a:pt x="8" y="432"/>
                </a:lnTo>
                <a:lnTo>
                  <a:pt x="8" y="432"/>
                </a:lnTo>
                <a:lnTo>
                  <a:pt x="0" y="4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4" name="Pennsylvania"/>
          <p:cNvSpPr>
            <a:spLocks/>
          </p:cNvSpPr>
          <p:nvPr/>
        </p:nvSpPr>
        <p:spPr bwMode="gray">
          <a:xfrm>
            <a:off x="6116666" y="3334639"/>
            <a:ext cx="603717" cy="364191"/>
          </a:xfrm>
          <a:custGeom>
            <a:avLst/>
            <a:gdLst/>
            <a:ahLst/>
            <a:cxnLst>
              <a:cxn ang="0">
                <a:pos x="120" y="288"/>
              </a:cxn>
              <a:cxn ang="0">
                <a:pos x="400" y="240"/>
              </a:cxn>
              <a:cxn ang="0">
                <a:pos x="400" y="240"/>
              </a:cxn>
              <a:cxn ang="0">
                <a:pos x="400" y="216"/>
              </a:cxn>
              <a:cxn ang="0">
                <a:pos x="416" y="216"/>
              </a:cxn>
              <a:cxn ang="0">
                <a:pos x="424" y="224"/>
              </a:cxn>
              <a:cxn ang="0">
                <a:pos x="424" y="224"/>
              </a:cxn>
              <a:cxn ang="0">
                <a:pos x="440" y="208"/>
              </a:cxn>
              <a:cxn ang="0">
                <a:pos x="440" y="208"/>
              </a:cxn>
              <a:cxn ang="0">
                <a:pos x="440" y="200"/>
              </a:cxn>
              <a:cxn ang="0">
                <a:pos x="456" y="184"/>
              </a:cxn>
              <a:cxn ang="0">
                <a:pos x="464" y="176"/>
              </a:cxn>
              <a:cxn ang="0">
                <a:pos x="464" y="176"/>
              </a:cxn>
              <a:cxn ang="0">
                <a:pos x="464" y="168"/>
              </a:cxn>
              <a:cxn ang="0">
                <a:pos x="464" y="168"/>
              </a:cxn>
              <a:cxn ang="0">
                <a:pos x="432" y="144"/>
              </a:cxn>
              <a:cxn ang="0">
                <a:pos x="416" y="136"/>
              </a:cxn>
              <a:cxn ang="0">
                <a:pos x="416" y="120"/>
              </a:cxn>
              <a:cxn ang="0">
                <a:pos x="424" y="120"/>
              </a:cxn>
              <a:cxn ang="0">
                <a:pos x="424" y="112"/>
              </a:cxn>
              <a:cxn ang="0">
                <a:pos x="424" y="112"/>
              </a:cxn>
              <a:cxn ang="0">
                <a:pos x="416" y="96"/>
              </a:cxn>
              <a:cxn ang="0">
                <a:pos x="416" y="96"/>
              </a:cxn>
              <a:cxn ang="0">
                <a:pos x="432" y="80"/>
              </a:cxn>
              <a:cxn ang="0">
                <a:pos x="432" y="80"/>
              </a:cxn>
              <a:cxn ang="0">
                <a:pos x="432" y="64"/>
              </a:cxn>
              <a:cxn ang="0">
                <a:pos x="440" y="56"/>
              </a:cxn>
              <a:cxn ang="0">
                <a:pos x="440" y="56"/>
              </a:cxn>
              <a:cxn ang="0">
                <a:pos x="424" y="48"/>
              </a:cxn>
              <a:cxn ang="0">
                <a:pos x="416" y="48"/>
              </a:cxn>
              <a:cxn ang="0">
                <a:pos x="408" y="40"/>
              </a:cxn>
              <a:cxn ang="0">
                <a:pos x="408" y="24"/>
              </a:cxn>
              <a:cxn ang="0">
                <a:pos x="400" y="16"/>
              </a:cxn>
              <a:cxn ang="0">
                <a:pos x="392" y="16"/>
              </a:cxn>
              <a:cxn ang="0">
                <a:pos x="384" y="0"/>
              </a:cxn>
              <a:cxn ang="0">
                <a:pos x="376" y="0"/>
              </a:cxn>
              <a:cxn ang="0">
                <a:pos x="328" y="8"/>
              </a:cxn>
              <a:cxn ang="0">
                <a:pos x="216" y="32"/>
              </a:cxn>
              <a:cxn ang="0">
                <a:pos x="96" y="56"/>
              </a:cxn>
              <a:cxn ang="0">
                <a:pos x="56" y="64"/>
              </a:cxn>
              <a:cxn ang="0">
                <a:pos x="56" y="64"/>
              </a:cxn>
              <a:cxn ang="0">
                <a:pos x="48" y="40"/>
              </a:cxn>
              <a:cxn ang="0">
                <a:pos x="48" y="40"/>
              </a:cxn>
              <a:cxn ang="0">
                <a:pos x="40" y="48"/>
              </a:cxn>
              <a:cxn ang="0">
                <a:pos x="16" y="72"/>
              </a:cxn>
              <a:cxn ang="0">
                <a:pos x="0" y="80"/>
              </a:cxn>
              <a:cxn ang="0">
                <a:pos x="0" y="80"/>
              </a:cxn>
              <a:cxn ang="0">
                <a:pos x="24" y="216"/>
              </a:cxn>
              <a:cxn ang="0">
                <a:pos x="40" y="304"/>
              </a:cxn>
              <a:cxn ang="0">
                <a:pos x="40" y="304"/>
              </a:cxn>
              <a:cxn ang="0">
                <a:pos x="120" y="288"/>
              </a:cxn>
            </a:cxnLst>
            <a:rect l="0" t="0" r="r" b="b"/>
            <a:pathLst>
              <a:path w="464" h="304">
                <a:moveTo>
                  <a:pt x="120" y="288"/>
                </a:moveTo>
                <a:lnTo>
                  <a:pt x="400" y="240"/>
                </a:lnTo>
                <a:lnTo>
                  <a:pt x="400" y="240"/>
                </a:lnTo>
                <a:lnTo>
                  <a:pt x="400" y="216"/>
                </a:lnTo>
                <a:lnTo>
                  <a:pt x="416" y="216"/>
                </a:lnTo>
                <a:lnTo>
                  <a:pt x="424" y="224"/>
                </a:lnTo>
                <a:lnTo>
                  <a:pt x="424" y="224"/>
                </a:lnTo>
                <a:lnTo>
                  <a:pt x="440" y="208"/>
                </a:lnTo>
                <a:lnTo>
                  <a:pt x="440" y="208"/>
                </a:lnTo>
                <a:lnTo>
                  <a:pt x="440" y="200"/>
                </a:lnTo>
                <a:lnTo>
                  <a:pt x="456" y="184"/>
                </a:lnTo>
                <a:lnTo>
                  <a:pt x="464" y="176"/>
                </a:lnTo>
                <a:lnTo>
                  <a:pt x="464" y="176"/>
                </a:lnTo>
                <a:lnTo>
                  <a:pt x="464" y="168"/>
                </a:lnTo>
                <a:lnTo>
                  <a:pt x="464" y="168"/>
                </a:lnTo>
                <a:lnTo>
                  <a:pt x="432" y="144"/>
                </a:lnTo>
                <a:lnTo>
                  <a:pt x="416" y="136"/>
                </a:lnTo>
                <a:lnTo>
                  <a:pt x="416" y="120"/>
                </a:lnTo>
                <a:lnTo>
                  <a:pt x="424" y="120"/>
                </a:lnTo>
                <a:lnTo>
                  <a:pt x="424" y="112"/>
                </a:lnTo>
                <a:lnTo>
                  <a:pt x="424" y="112"/>
                </a:lnTo>
                <a:lnTo>
                  <a:pt x="416" y="96"/>
                </a:lnTo>
                <a:lnTo>
                  <a:pt x="416" y="96"/>
                </a:lnTo>
                <a:lnTo>
                  <a:pt x="432" y="80"/>
                </a:lnTo>
                <a:lnTo>
                  <a:pt x="432" y="80"/>
                </a:lnTo>
                <a:lnTo>
                  <a:pt x="432" y="64"/>
                </a:lnTo>
                <a:lnTo>
                  <a:pt x="440" y="56"/>
                </a:lnTo>
                <a:lnTo>
                  <a:pt x="440" y="56"/>
                </a:lnTo>
                <a:lnTo>
                  <a:pt x="424" y="48"/>
                </a:lnTo>
                <a:lnTo>
                  <a:pt x="416" y="48"/>
                </a:lnTo>
                <a:lnTo>
                  <a:pt x="408" y="40"/>
                </a:lnTo>
                <a:lnTo>
                  <a:pt x="408" y="24"/>
                </a:lnTo>
                <a:lnTo>
                  <a:pt x="400" y="16"/>
                </a:lnTo>
                <a:lnTo>
                  <a:pt x="392" y="16"/>
                </a:lnTo>
                <a:lnTo>
                  <a:pt x="384" y="0"/>
                </a:lnTo>
                <a:lnTo>
                  <a:pt x="376" y="0"/>
                </a:lnTo>
                <a:lnTo>
                  <a:pt x="328" y="8"/>
                </a:lnTo>
                <a:lnTo>
                  <a:pt x="216" y="32"/>
                </a:lnTo>
                <a:lnTo>
                  <a:pt x="96" y="56"/>
                </a:lnTo>
                <a:lnTo>
                  <a:pt x="56" y="64"/>
                </a:lnTo>
                <a:lnTo>
                  <a:pt x="56" y="64"/>
                </a:lnTo>
                <a:lnTo>
                  <a:pt x="48" y="40"/>
                </a:lnTo>
                <a:lnTo>
                  <a:pt x="48" y="40"/>
                </a:lnTo>
                <a:lnTo>
                  <a:pt x="40" y="48"/>
                </a:lnTo>
                <a:lnTo>
                  <a:pt x="16" y="72"/>
                </a:lnTo>
                <a:lnTo>
                  <a:pt x="0" y="80"/>
                </a:lnTo>
                <a:lnTo>
                  <a:pt x="0" y="80"/>
                </a:lnTo>
                <a:lnTo>
                  <a:pt x="24" y="216"/>
                </a:lnTo>
                <a:lnTo>
                  <a:pt x="40" y="304"/>
                </a:lnTo>
                <a:lnTo>
                  <a:pt x="40" y="304"/>
                </a:lnTo>
                <a:lnTo>
                  <a:pt x="120" y="2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5" name="Vermont"/>
          <p:cNvSpPr>
            <a:spLocks/>
          </p:cNvSpPr>
          <p:nvPr/>
        </p:nvSpPr>
        <p:spPr bwMode="gray">
          <a:xfrm>
            <a:off x="6710578" y="2903213"/>
            <a:ext cx="165287" cy="306761"/>
          </a:xfrm>
          <a:custGeom>
            <a:avLst/>
            <a:gdLst/>
            <a:ahLst/>
            <a:cxnLst>
              <a:cxn ang="0">
                <a:pos x="48" y="232"/>
              </a:cxn>
              <a:cxn ang="0">
                <a:pos x="40" y="184"/>
              </a:cxn>
              <a:cxn ang="0">
                <a:pos x="40" y="168"/>
              </a:cxn>
              <a:cxn ang="0">
                <a:pos x="32" y="168"/>
              </a:cxn>
              <a:cxn ang="0">
                <a:pos x="32" y="176"/>
              </a:cxn>
              <a:cxn ang="0">
                <a:pos x="32" y="176"/>
              </a:cxn>
              <a:cxn ang="0">
                <a:pos x="24" y="168"/>
              </a:cxn>
              <a:cxn ang="0">
                <a:pos x="24" y="168"/>
              </a:cxn>
              <a:cxn ang="0">
                <a:pos x="16" y="128"/>
              </a:cxn>
              <a:cxn ang="0">
                <a:pos x="16" y="104"/>
              </a:cxn>
              <a:cxn ang="0">
                <a:pos x="16" y="104"/>
              </a:cxn>
              <a:cxn ang="0">
                <a:pos x="8" y="88"/>
              </a:cxn>
              <a:cxn ang="0">
                <a:pos x="0" y="32"/>
              </a:cxn>
              <a:cxn ang="0">
                <a:pos x="0" y="32"/>
              </a:cxn>
              <a:cxn ang="0">
                <a:pos x="128" y="0"/>
              </a:cxn>
              <a:cxn ang="0">
                <a:pos x="128" y="0"/>
              </a:cxn>
              <a:cxn ang="0">
                <a:pos x="128" y="8"/>
              </a:cxn>
              <a:cxn ang="0">
                <a:pos x="128" y="8"/>
              </a:cxn>
              <a:cxn ang="0">
                <a:pos x="128" y="16"/>
              </a:cxn>
              <a:cxn ang="0">
                <a:pos x="120" y="24"/>
              </a:cxn>
              <a:cxn ang="0">
                <a:pos x="120" y="24"/>
              </a:cxn>
              <a:cxn ang="0">
                <a:pos x="128" y="32"/>
              </a:cxn>
              <a:cxn ang="0">
                <a:pos x="128" y="56"/>
              </a:cxn>
              <a:cxn ang="0">
                <a:pos x="128" y="64"/>
              </a:cxn>
              <a:cxn ang="0">
                <a:pos x="112" y="72"/>
              </a:cxn>
              <a:cxn ang="0">
                <a:pos x="112" y="72"/>
              </a:cxn>
              <a:cxn ang="0">
                <a:pos x="112" y="72"/>
              </a:cxn>
              <a:cxn ang="0">
                <a:pos x="112" y="72"/>
              </a:cxn>
              <a:cxn ang="0">
                <a:pos x="104" y="80"/>
              </a:cxn>
              <a:cxn ang="0">
                <a:pos x="104" y="80"/>
              </a:cxn>
              <a:cxn ang="0">
                <a:pos x="112" y="88"/>
              </a:cxn>
              <a:cxn ang="0">
                <a:pos x="112" y="104"/>
              </a:cxn>
              <a:cxn ang="0">
                <a:pos x="112" y="128"/>
              </a:cxn>
              <a:cxn ang="0">
                <a:pos x="104" y="136"/>
              </a:cxn>
              <a:cxn ang="0">
                <a:pos x="104" y="144"/>
              </a:cxn>
              <a:cxn ang="0">
                <a:pos x="104" y="152"/>
              </a:cxn>
              <a:cxn ang="0">
                <a:pos x="96" y="160"/>
              </a:cxn>
              <a:cxn ang="0">
                <a:pos x="96" y="176"/>
              </a:cxn>
              <a:cxn ang="0">
                <a:pos x="104" y="184"/>
              </a:cxn>
              <a:cxn ang="0">
                <a:pos x="104" y="192"/>
              </a:cxn>
              <a:cxn ang="0">
                <a:pos x="112" y="208"/>
              </a:cxn>
              <a:cxn ang="0">
                <a:pos x="112" y="216"/>
              </a:cxn>
              <a:cxn ang="0">
                <a:pos x="104" y="224"/>
              </a:cxn>
              <a:cxn ang="0">
                <a:pos x="104" y="240"/>
              </a:cxn>
              <a:cxn ang="0">
                <a:pos x="112" y="240"/>
              </a:cxn>
              <a:cxn ang="0">
                <a:pos x="112" y="240"/>
              </a:cxn>
              <a:cxn ang="0">
                <a:pos x="56" y="256"/>
              </a:cxn>
              <a:cxn ang="0">
                <a:pos x="56" y="256"/>
              </a:cxn>
              <a:cxn ang="0">
                <a:pos x="48" y="232"/>
              </a:cxn>
            </a:cxnLst>
            <a:rect l="0" t="0" r="r" b="b"/>
            <a:pathLst>
              <a:path w="128" h="256">
                <a:moveTo>
                  <a:pt x="48" y="232"/>
                </a:moveTo>
                <a:lnTo>
                  <a:pt x="40" y="184"/>
                </a:lnTo>
                <a:lnTo>
                  <a:pt x="40" y="168"/>
                </a:lnTo>
                <a:lnTo>
                  <a:pt x="32" y="168"/>
                </a:lnTo>
                <a:lnTo>
                  <a:pt x="32" y="176"/>
                </a:lnTo>
                <a:lnTo>
                  <a:pt x="32" y="176"/>
                </a:lnTo>
                <a:lnTo>
                  <a:pt x="24" y="168"/>
                </a:lnTo>
                <a:lnTo>
                  <a:pt x="24" y="168"/>
                </a:lnTo>
                <a:lnTo>
                  <a:pt x="16" y="128"/>
                </a:lnTo>
                <a:lnTo>
                  <a:pt x="16" y="104"/>
                </a:lnTo>
                <a:lnTo>
                  <a:pt x="16" y="104"/>
                </a:lnTo>
                <a:lnTo>
                  <a:pt x="8" y="88"/>
                </a:lnTo>
                <a:lnTo>
                  <a:pt x="0" y="32"/>
                </a:lnTo>
                <a:lnTo>
                  <a:pt x="0" y="32"/>
                </a:lnTo>
                <a:lnTo>
                  <a:pt x="128" y="0"/>
                </a:lnTo>
                <a:lnTo>
                  <a:pt x="128" y="0"/>
                </a:lnTo>
                <a:lnTo>
                  <a:pt x="128" y="8"/>
                </a:lnTo>
                <a:lnTo>
                  <a:pt x="128" y="8"/>
                </a:lnTo>
                <a:lnTo>
                  <a:pt x="128" y="16"/>
                </a:lnTo>
                <a:lnTo>
                  <a:pt x="120" y="24"/>
                </a:lnTo>
                <a:lnTo>
                  <a:pt x="120" y="24"/>
                </a:lnTo>
                <a:lnTo>
                  <a:pt x="128" y="32"/>
                </a:lnTo>
                <a:lnTo>
                  <a:pt x="128" y="56"/>
                </a:lnTo>
                <a:lnTo>
                  <a:pt x="128" y="64"/>
                </a:lnTo>
                <a:lnTo>
                  <a:pt x="112" y="72"/>
                </a:lnTo>
                <a:lnTo>
                  <a:pt x="112" y="72"/>
                </a:lnTo>
                <a:lnTo>
                  <a:pt x="112" y="72"/>
                </a:lnTo>
                <a:lnTo>
                  <a:pt x="112" y="72"/>
                </a:lnTo>
                <a:lnTo>
                  <a:pt x="104" y="80"/>
                </a:lnTo>
                <a:lnTo>
                  <a:pt x="104" y="80"/>
                </a:lnTo>
                <a:lnTo>
                  <a:pt x="112" y="88"/>
                </a:lnTo>
                <a:lnTo>
                  <a:pt x="112" y="104"/>
                </a:lnTo>
                <a:lnTo>
                  <a:pt x="112" y="128"/>
                </a:lnTo>
                <a:lnTo>
                  <a:pt x="104" y="136"/>
                </a:lnTo>
                <a:lnTo>
                  <a:pt x="104" y="144"/>
                </a:lnTo>
                <a:lnTo>
                  <a:pt x="104" y="152"/>
                </a:lnTo>
                <a:lnTo>
                  <a:pt x="96" y="160"/>
                </a:lnTo>
                <a:lnTo>
                  <a:pt x="96" y="176"/>
                </a:lnTo>
                <a:lnTo>
                  <a:pt x="104" y="184"/>
                </a:lnTo>
                <a:lnTo>
                  <a:pt x="104" y="192"/>
                </a:lnTo>
                <a:lnTo>
                  <a:pt x="112" y="208"/>
                </a:lnTo>
                <a:lnTo>
                  <a:pt x="112" y="216"/>
                </a:lnTo>
                <a:lnTo>
                  <a:pt x="104" y="224"/>
                </a:lnTo>
                <a:lnTo>
                  <a:pt x="104" y="240"/>
                </a:lnTo>
                <a:lnTo>
                  <a:pt x="112" y="240"/>
                </a:lnTo>
                <a:lnTo>
                  <a:pt x="112" y="240"/>
                </a:lnTo>
                <a:lnTo>
                  <a:pt x="56" y="256"/>
                </a:lnTo>
                <a:lnTo>
                  <a:pt x="56" y="256"/>
                </a:lnTo>
                <a:lnTo>
                  <a:pt x="48" y="2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6" name="Kentucky"/>
          <p:cNvSpPr>
            <a:spLocks/>
          </p:cNvSpPr>
          <p:nvPr/>
        </p:nvSpPr>
        <p:spPr bwMode="gray">
          <a:xfrm>
            <a:off x="5302839" y="3831901"/>
            <a:ext cx="762000" cy="354386"/>
          </a:xfrm>
          <a:custGeom>
            <a:avLst/>
            <a:gdLst/>
            <a:ahLst/>
            <a:cxnLst>
              <a:cxn ang="0">
                <a:pos x="504" y="32"/>
              </a:cxn>
              <a:cxn ang="0">
                <a:pos x="504" y="24"/>
              </a:cxn>
              <a:cxn ang="0">
                <a:pos x="480" y="32"/>
              </a:cxn>
              <a:cxn ang="0">
                <a:pos x="456" y="32"/>
              </a:cxn>
              <a:cxn ang="0">
                <a:pos x="440" y="32"/>
              </a:cxn>
              <a:cxn ang="0">
                <a:pos x="432" y="32"/>
              </a:cxn>
              <a:cxn ang="0">
                <a:pos x="392" y="24"/>
              </a:cxn>
              <a:cxn ang="0">
                <a:pos x="384" y="0"/>
              </a:cxn>
              <a:cxn ang="0">
                <a:pos x="344" y="0"/>
              </a:cxn>
              <a:cxn ang="0">
                <a:pos x="344" y="24"/>
              </a:cxn>
              <a:cxn ang="0">
                <a:pos x="320" y="40"/>
              </a:cxn>
              <a:cxn ang="0">
                <a:pos x="296" y="56"/>
              </a:cxn>
              <a:cxn ang="0">
                <a:pos x="296" y="72"/>
              </a:cxn>
              <a:cxn ang="0">
                <a:pos x="272" y="88"/>
              </a:cxn>
              <a:cxn ang="0">
                <a:pos x="248" y="120"/>
              </a:cxn>
              <a:cxn ang="0">
                <a:pos x="232" y="104"/>
              </a:cxn>
              <a:cxn ang="0">
                <a:pos x="216" y="144"/>
              </a:cxn>
              <a:cxn ang="0">
                <a:pos x="200" y="128"/>
              </a:cxn>
              <a:cxn ang="0">
                <a:pos x="176" y="152"/>
              </a:cxn>
              <a:cxn ang="0">
                <a:pos x="144" y="144"/>
              </a:cxn>
              <a:cxn ang="0">
                <a:pos x="144" y="136"/>
              </a:cxn>
              <a:cxn ang="0">
                <a:pos x="136" y="152"/>
              </a:cxn>
              <a:cxn ang="0">
                <a:pos x="128" y="144"/>
              </a:cxn>
              <a:cxn ang="0">
                <a:pos x="112" y="144"/>
              </a:cxn>
              <a:cxn ang="0">
                <a:pos x="112" y="152"/>
              </a:cxn>
              <a:cxn ang="0">
                <a:pos x="104" y="160"/>
              </a:cxn>
              <a:cxn ang="0">
                <a:pos x="104" y="168"/>
              </a:cxn>
              <a:cxn ang="0">
                <a:pos x="104" y="184"/>
              </a:cxn>
              <a:cxn ang="0">
                <a:pos x="88" y="192"/>
              </a:cxn>
              <a:cxn ang="0">
                <a:pos x="80" y="224"/>
              </a:cxn>
              <a:cxn ang="0">
                <a:pos x="72" y="232"/>
              </a:cxn>
              <a:cxn ang="0">
                <a:pos x="24" y="232"/>
              </a:cxn>
              <a:cxn ang="0">
                <a:pos x="24" y="248"/>
              </a:cxn>
              <a:cxn ang="0">
                <a:pos x="32" y="256"/>
              </a:cxn>
              <a:cxn ang="0">
                <a:pos x="24" y="288"/>
              </a:cxn>
              <a:cxn ang="0">
                <a:pos x="16" y="288"/>
              </a:cxn>
              <a:cxn ang="0">
                <a:pos x="120" y="288"/>
              </a:cxn>
              <a:cxn ang="0">
                <a:pos x="112" y="272"/>
              </a:cxn>
              <a:cxn ang="0">
                <a:pos x="144" y="272"/>
              </a:cxn>
              <a:cxn ang="0">
                <a:pos x="482" y="234"/>
              </a:cxn>
              <a:cxn ang="0">
                <a:pos x="520" y="208"/>
              </a:cxn>
              <a:cxn ang="0">
                <a:pos x="546" y="170"/>
              </a:cxn>
              <a:cxn ang="0">
                <a:pos x="568" y="144"/>
              </a:cxn>
              <a:cxn ang="0">
                <a:pos x="584" y="128"/>
              </a:cxn>
              <a:cxn ang="0">
                <a:pos x="568" y="120"/>
              </a:cxn>
              <a:cxn ang="0">
                <a:pos x="552" y="112"/>
              </a:cxn>
              <a:cxn ang="0">
                <a:pos x="528" y="72"/>
              </a:cxn>
              <a:cxn ang="0">
                <a:pos x="520" y="48"/>
              </a:cxn>
              <a:cxn ang="0">
                <a:pos x="520" y="40"/>
              </a:cxn>
            </a:cxnLst>
            <a:rect l="0" t="0" r="r" b="b"/>
            <a:pathLst>
              <a:path w="584" h="296">
                <a:moveTo>
                  <a:pt x="520" y="40"/>
                </a:moveTo>
                <a:lnTo>
                  <a:pt x="512" y="32"/>
                </a:lnTo>
                <a:lnTo>
                  <a:pt x="504" y="32"/>
                </a:lnTo>
                <a:lnTo>
                  <a:pt x="504" y="32"/>
                </a:lnTo>
                <a:lnTo>
                  <a:pt x="504" y="32"/>
                </a:lnTo>
                <a:lnTo>
                  <a:pt x="504" y="24"/>
                </a:lnTo>
                <a:lnTo>
                  <a:pt x="496" y="16"/>
                </a:lnTo>
                <a:lnTo>
                  <a:pt x="488" y="16"/>
                </a:lnTo>
                <a:lnTo>
                  <a:pt x="480" y="32"/>
                </a:lnTo>
                <a:lnTo>
                  <a:pt x="472" y="32"/>
                </a:lnTo>
                <a:lnTo>
                  <a:pt x="456" y="32"/>
                </a:lnTo>
                <a:lnTo>
                  <a:pt x="456" y="32"/>
                </a:lnTo>
                <a:lnTo>
                  <a:pt x="448" y="24"/>
                </a:lnTo>
                <a:lnTo>
                  <a:pt x="440" y="24"/>
                </a:lnTo>
                <a:lnTo>
                  <a:pt x="440" y="32"/>
                </a:lnTo>
                <a:lnTo>
                  <a:pt x="440" y="32"/>
                </a:lnTo>
                <a:lnTo>
                  <a:pt x="432" y="32"/>
                </a:lnTo>
                <a:lnTo>
                  <a:pt x="432" y="32"/>
                </a:lnTo>
                <a:lnTo>
                  <a:pt x="416" y="24"/>
                </a:lnTo>
                <a:lnTo>
                  <a:pt x="416" y="24"/>
                </a:lnTo>
                <a:lnTo>
                  <a:pt x="392" y="24"/>
                </a:lnTo>
                <a:lnTo>
                  <a:pt x="392" y="24"/>
                </a:lnTo>
                <a:lnTo>
                  <a:pt x="392" y="16"/>
                </a:lnTo>
                <a:lnTo>
                  <a:pt x="384" y="0"/>
                </a:lnTo>
                <a:lnTo>
                  <a:pt x="360" y="0"/>
                </a:lnTo>
                <a:lnTo>
                  <a:pt x="344" y="0"/>
                </a:lnTo>
                <a:lnTo>
                  <a:pt x="344" y="0"/>
                </a:lnTo>
                <a:lnTo>
                  <a:pt x="336" y="8"/>
                </a:lnTo>
                <a:lnTo>
                  <a:pt x="336" y="16"/>
                </a:lnTo>
                <a:lnTo>
                  <a:pt x="344" y="24"/>
                </a:lnTo>
                <a:lnTo>
                  <a:pt x="344" y="32"/>
                </a:lnTo>
                <a:lnTo>
                  <a:pt x="328" y="32"/>
                </a:lnTo>
                <a:lnTo>
                  <a:pt x="320" y="40"/>
                </a:lnTo>
                <a:lnTo>
                  <a:pt x="312" y="40"/>
                </a:lnTo>
                <a:lnTo>
                  <a:pt x="296" y="40"/>
                </a:lnTo>
                <a:lnTo>
                  <a:pt x="296" y="56"/>
                </a:lnTo>
                <a:lnTo>
                  <a:pt x="304" y="56"/>
                </a:lnTo>
                <a:lnTo>
                  <a:pt x="304" y="64"/>
                </a:lnTo>
                <a:lnTo>
                  <a:pt x="296" y="72"/>
                </a:lnTo>
                <a:lnTo>
                  <a:pt x="288" y="88"/>
                </a:lnTo>
                <a:lnTo>
                  <a:pt x="280" y="88"/>
                </a:lnTo>
                <a:lnTo>
                  <a:pt x="272" y="88"/>
                </a:lnTo>
                <a:lnTo>
                  <a:pt x="272" y="112"/>
                </a:lnTo>
                <a:lnTo>
                  <a:pt x="264" y="120"/>
                </a:lnTo>
                <a:lnTo>
                  <a:pt x="248" y="120"/>
                </a:lnTo>
                <a:lnTo>
                  <a:pt x="240" y="112"/>
                </a:lnTo>
                <a:lnTo>
                  <a:pt x="240" y="104"/>
                </a:lnTo>
                <a:lnTo>
                  <a:pt x="232" y="104"/>
                </a:lnTo>
                <a:lnTo>
                  <a:pt x="224" y="128"/>
                </a:lnTo>
                <a:lnTo>
                  <a:pt x="224" y="144"/>
                </a:lnTo>
                <a:lnTo>
                  <a:pt x="216" y="144"/>
                </a:lnTo>
                <a:lnTo>
                  <a:pt x="208" y="136"/>
                </a:lnTo>
                <a:lnTo>
                  <a:pt x="208" y="128"/>
                </a:lnTo>
                <a:lnTo>
                  <a:pt x="200" y="128"/>
                </a:lnTo>
                <a:lnTo>
                  <a:pt x="184" y="144"/>
                </a:lnTo>
                <a:lnTo>
                  <a:pt x="184" y="152"/>
                </a:lnTo>
                <a:lnTo>
                  <a:pt x="176" y="152"/>
                </a:lnTo>
                <a:lnTo>
                  <a:pt x="160" y="136"/>
                </a:lnTo>
                <a:lnTo>
                  <a:pt x="152" y="136"/>
                </a:lnTo>
                <a:lnTo>
                  <a:pt x="144" y="144"/>
                </a:lnTo>
                <a:lnTo>
                  <a:pt x="144" y="144"/>
                </a:lnTo>
                <a:lnTo>
                  <a:pt x="144" y="136"/>
                </a:lnTo>
                <a:lnTo>
                  <a:pt x="144" y="136"/>
                </a:lnTo>
                <a:lnTo>
                  <a:pt x="144" y="144"/>
                </a:lnTo>
                <a:lnTo>
                  <a:pt x="144" y="152"/>
                </a:lnTo>
                <a:lnTo>
                  <a:pt x="136" y="152"/>
                </a:lnTo>
                <a:lnTo>
                  <a:pt x="136" y="152"/>
                </a:lnTo>
                <a:lnTo>
                  <a:pt x="136" y="152"/>
                </a:lnTo>
                <a:lnTo>
                  <a:pt x="128" y="144"/>
                </a:lnTo>
                <a:lnTo>
                  <a:pt x="120" y="144"/>
                </a:lnTo>
                <a:lnTo>
                  <a:pt x="112" y="144"/>
                </a:lnTo>
                <a:lnTo>
                  <a:pt x="112" y="144"/>
                </a:lnTo>
                <a:lnTo>
                  <a:pt x="112" y="144"/>
                </a:lnTo>
                <a:lnTo>
                  <a:pt x="112" y="152"/>
                </a:lnTo>
                <a:lnTo>
                  <a:pt x="112" y="152"/>
                </a:lnTo>
                <a:lnTo>
                  <a:pt x="112" y="160"/>
                </a:lnTo>
                <a:lnTo>
                  <a:pt x="112" y="160"/>
                </a:lnTo>
                <a:lnTo>
                  <a:pt x="104" y="160"/>
                </a:lnTo>
                <a:lnTo>
                  <a:pt x="112" y="160"/>
                </a:lnTo>
                <a:lnTo>
                  <a:pt x="104" y="168"/>
                </a:lnTo>
                <a:lnTo>
                  <a:pt x="104" y="168"/>
                </a:lnTo>
                <a:lnTo>
                  <a:pt x="96" y="176"/>
                </a:lnTo>
                <a:lnTo>
                  <a:pt x="96" y="176"/>
                </a:lnTo>
                <a:lnTo>
                  <a:pt x="104" y="184"/>
                </a:lnTo>
                <a:lnTo>
                  <a:pt x="104" y="184"/>
                </a:lnTo>
                <a:lnTo>
                  <a:pt x="104" y="192"/>
                </a:lnTo>
                <a:lnTo>
                  <a:pt x="88" y="192"/>
                </a:lnTo>
                <a:lnTo>
                  <a:pt x="72" y="200"/>
                </a:lnTo>
                <a:lnTo>
                  <a:pt x="72" y="216"/>
                </a:lnTo>
                <a:lnTo>
                  <a:pt x="80" y="224"/>
                </a:lnTo>
                <a:lnTo>
                  <a:pt x="80" y="232"/>
                </a:lnTo>
                <a:lnTo>
                  <a:pt x="80" y="232"/>
                </a:lnTo>
                <a:lnTo>
                  <a:pt x="72" y="232"/>
                </a:lnTo>
                <a:lnTo>
                  <a:pt x="48" y="224"/>
                </a:lnTo>
                <a:lnTo>
                  <a:pt x="32" y="224"/>
                </a:lnTo>
                <a:lnTo>
                  <a:pt x="24" y="232"/>
                </a:lnTo>
                <a:lnTo>
                  <a:pt x="24" y="232"/>
                </a:lnTo>
                <a:lnTo>
                  <a:pt x="16" y="240"/>
                </a:lnTo>
                <a:lnTo>
                  <a:pt x="24" y="248"/>
                </a:lnTo>
                <a:lnTo>
                  <a:pt x="24" y="248"/>
                </a:lnTo>
                <a:lnTo>
                  <a:pt x="32" y="256"/>
                </a:lnTo>
                <a:lnTo>
                  <a:pt x="32" y="256"/>
                </a:lnTo>
                <a:lnTo>
                  <a:pt x="24" y="256"/>
                </a:lnTo>
                <a:lnTo>
                  <a:pt x="24" y="256"/>
                </a:lnTo>
                <a:lnTo>
                  <a:pt x="24" y="288"/>
                </a:lnTo>
                <a:lnTo>
                  <a:pt x="24" y="288"/>
                </a:lnTo>
                <a:lnTo>
                  <a:pt x="16" y="288"/>
                </a:lnTo>
                <a:lnTo>
                  <a:pt x="16" y="288"/>
                </a:lnTo>
                <a:lnTo>
                  <a:pt x="0" y="296"/>
                </a:lnTo>
                <a:lnTo>
                  <a:pt x="0" y="296"/>
                </a:lnTo>
                <a:lnTo>
                  <a:pt x="120" y="288"/>
                </a:lnTo>
                <a:lnTo>
                  <a:pt x="120" y="288"/>
                </a:lnTo>
                <a:lnTo>
                  <a:pt x="112" y="272"/>
                </a:lnTo>
                <a:lnTo>
                  <a:pt x="112" y="272"/>
                </a:lnTo>
                <a:lnTo>
                  <a:pt x="120" y="272"/>
                </a:lnTo>
                <a:lnTo>
                  <a:pt x="136" y="272"/>
                </a:lnTo>
                <a:lnTo>
                  <a:pt x="144" y="272"/>
                </a:lnTo>
                <a:lnTo>
                  <a:pt x="448" y="248"/>
                </a:lnTo>
                <a:lnTo>
                  <a:pt x="464" y="240"/>
                </a:lnTo>
                <a:lnTo>
                  <a:pt x="482" y="234"/>
                </a:lnTo>
                <a:lnTo>
                  <a:pt x="504" y="216"/>
                </a:lnTo>
                <a:lnTo>
                  <a:pt x="504" y="208"/>
                </a:lnTo>
                <a:lnTo>
                  <a:pt x="520" y="208"/>
                </a:lnTo>
                <a:lnTo>
                  <a:pt x="526" y="194"/>
                </a:lnTo>
                <a:lnTo>
                  <a:pt x="536" y="184"/>
                </a:lnTo>
                <a:lnTo>
                  <a:pt x="546" y="170"/>
                </a:lnTo>
                <a:lnTo>
                  <a:pt x="560" y="160"/>
                </a:lnTo>
                <a:lnTo>
                  <a:pt x="568" y="152"/>
                </a:lnTo>
                <a:lnTo>
                  <a:pt x="568" y="144"/>
                </a:lnTo>
                <a:lnTo>
                  <a:pt x="568" y="152"/>
                </a:lnTo>
                <a:lnTo>
                  <a:pt x="584" y="128"/>
                </a:lnTo>
                <a:lnTo>
                  <a:pt x="584" y="128"/>
                </a:lnTo>
                <a:lnTo>
                  <a:pt x="576" y="128"/>
                </a:lnTo>
                <a:lnTo>
                  <a:pt x="576" y="128"/>
                </a:lnTo>
                <a:lnTo>
                  <a:pt x="568" y="120"/>
                </a:lnTo>
                <a:lnTo>
                  <a:pt x="560" y="120"/>
                </a:lnTo>
                <a:lnTo>
                  <a:pt x="560" y="120"/>
                </a:lnTo>
                <a:lnTo>
                  <a:pt x="552" y="112"/>
                </a:lnTo>
                <a:lnTo>
                  <a:pt x="536" y="88"/>
                </a:lnTo>
                <a:lnTo>
                  <a:pt x="528" y="72"/>
                </a:lnTo>
                <a:lnTo>
                  <a:pt x="528" y="72"/>
                </a:lnTo>
                <a:lnTo>
                  <a:pt x="528" y="64"/>
                </a:lnTo>
                <a:lnTo>
                  <a:pt x="528" y="56"/>
                </a:lnTo>
                <a:lnTo>
                  <a:pt x="520" y="48"/>
                </a:lnTo>
                <a:lnTo>
                  <a:pt x="520" y="40"/>
                </a:lnTo>
                <a:lnTo>
                  <a:pt x="520" y="40"/>
                </a:lnTo>
                <a:lnTo>
                  <a:pt x="520" y="40"/>
                </a:lnTo>
                <a:lnTo>
                  <a:pt x="528" y="40"/>
                </a:lnTo>
                <a:lnTo>
                  <a:pt x="520" y="4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7" name="West Virginia"/>
          <p:cNvSpPr>
            <a:spLocks/>
          </p:cNvSpPr>
          <p:nvPr/>
        </p:nvSpPr>
        <p:spPr bwMode="gray">
          <a:xfrm>
            <a:off x="5980795" y="3592375"/>
            <a:ext cx="479051" cy="431426"/>
          </a:xfrm>
          <a:custGeom>
            <a:avLst/>
            <a:gdLst/>
            <a:ahLst/>
            <a:cxnLst>
              <a:cxn ang="0">
                <a:pos x="48" y="320"/>
              </a:cxn>
              <a:cxn ang="0">
                <a:pos x="32" y="312"/>
              </a:cxn>
              <a:cxn ang="0">
                <a:pos x="8" y="272"/>
              </a:cxn>
              <a:cxn ang="0">
                <a:pos x="0" y="248"/>
              </a:cxn>
              <a:cxn ang="0">
                <a:pos x="0" y="240"/>
              </a:cxn>
              <a:cxn ang="0">
                <a:pos x="16" y="240"/>
              </a:cxn>
              <a:cxn ang="0">
                <a:pos x="32" y="224"/>
              </a:cxn>
              <a:cxn ang="0">
                <a:pos x="32" y="192"/>
              </a:cxn>
              <a:cxn ang="0">
                <a:pos x="48" y="192"/>
              </a:cxn>
              <a:cxn ang="0">
                <a:pos x="56" y="176"/>
              </a:cxn>
              <a:cxn ang="0">
                <a:pos x="80" y="136"/>
              </a:cxn>
              <a:cxn ang="0">
                <a:pos x="80" y="136"/>
              </a:cxn>
              <a:cxn ang="0">
                <a:pos x="112" y="112"/>
              </a:cxn>
              <a:cxn ang="0">
                <a:pos x="120" y="80"/>
              </a:cxn>
              <a:cxn ang="0">
                <a:pos x="128" y="40"/>
              </a:cxn>
              <a:cxn ang="0">
                <a:pos x="120" y="0"/>
              </a:cxn>
              <a:cxn ang="0">
                <a:pos x="128" y="0"/>
              </a:cxn>
              <a:cxn ang="0">
                <a:pos x="224" y="72"/>
              </a:cxn>
              <a:cxn ang="0">
                <a:pos x="232" y="120"/>
              </a:cxn>
              <a:cxn ang="0">
                <a:pos x="256" y="96"/>
              </a:cxn>
              <a:cxn ang="0">
                <a:pos x="280" y="80"/>
              </a:cxn>
              <a:cxn ang="0">
                <a:pos x="296" y="80"/>
              </a:cxn>
              <a:cxn ang="0">
                <a:pos x="312" y="64"/>
              </a:cxn>
              <a:cxn ang="0">
                <a:pos x="344" y="64"/>
              </a:cxn>
              <a:cxn ang="0">
                <a:pos x="352" y="64"/>
              </a:cxn>
              <a:cxn ang="0">
                <a:pos x="368" y="88"/>
              </a:cxn>
              <a:cxn ang="0">
                <a:pos x="360" y="104"/>
              </a:cxn>
              <a:cxn ang="0">
                <a:pos x="328" y="96"/>
              </a:cxn>
              <a:cxn ang="0">
                <a:pos x="312" y="88"/>
              </a:cxn>
              <a:cxn ang="0">
                <a:pos x="304" y="120"/>
              </a:cxn>
              <a:cxn ang="0">
                <a:pos x="296" y="144"/>
              </a:cxn>
              <a:cxn ang="0">
                <a:pos x="288" y="160"/>
              </a:cxn>
              <a:cxn ang="0">
                <a:pos x="264" y="160"/>
              </a:cxn>
              <a:cxn ang="0">
                <a:pos x="264" y="192"/>
              </a:cxn>
              <a:cxn ang="0">
                <a:pos x="232" y="192"/>
              </a:cxn>
              <a:cxn ang="0">
                <a:pos x="224" y="208"/>
              </a:cxn>
              <a:cxn ang="0">
                <a:pos x="224" y="224"/>
              </a:cxn>
              <a:cxn ang="0">
                <a:pos x="216" y="240"/>
              </a:cxn>
              <a:cxn ang="0">
                <a:pos x="208" y="264"/>
              </a:cxn>
              <a:cxn ang="0">
                <a:pos x="200" y="296"/>
              </a:cxn>
              <a:cxn ang="0">
                <a:pos x="192" y="304"/>
              </a:cxn>
              <a:cxn ang="0">
                <a:pos x="200" y="312"/>
              </a:cxn>
              <a:cxn ang="0">
                <a:pos x="184" y="320"/>
              </a:cxn>
              <a:cxn ang="0">
                <a:pos x="168" y="328"/>
              </a:cxn>
              <a:cxn ang="0">
                <a:pos x="152" y="336"/>
              </a:cxn>
              <a:cxn ang="0">
                <a:pos x="144" y="344"/>
              </a:cxn>
              <a:cxn ang="0">
                <a:pos x="120" y="344"/>
              </a:cxn>
              <a:cxn ang="0">
                <a:pos x="112" y="344"/>
              </a:cxn>
              <a:cxn ang="0">
                <a:pos x="88" y="352"/>
              </a:cxn>
              <a:cxn ang="0">
                <a:pos x="64" y="336"/>
              </a:cxn>
              <a:cxn ang="0">
                <a:pos x="56" y="328"/>
              </a:cxn>
            </a:cxnLst>
            <a:rect l="0" t="0" r="r" b="b"/>
            <a:pathLst>
              <a:path w="368" h="360">
                <a:moveTo>
                  <a:pt x="56" y="328"/>
                </a:moveTo>
                <a:lnTo>
                  <a:pt x="56" y="328"/>
                </a:lnTo>
                <a:lnTo>
                  <a:pt x="48" y="320"/>
                </a:lnTo>
                <a:lnTo>
                  <a:pt x="40" y="320"/>
                </a:lnTo>
                <a:lnTo>
                  <a:pt x="40" y="320"/>
                </a:lnTo>
                <a:lnTo>
                  <a:pt x="32" y="312"/>
                </a:lnTo>
                <a:lnTo>
                  <a:pt x="16" y="288"/>
                </a:lnTo>
                <a:lnTo>
                  <a:pt x="8" y="272"/>
                </a:lnTo>
                <a:lnTo>
                  <a:pt x="8" y="272"/>
                </a:lnTo>
                <a:lnTo>
                  <a:pt x="8" y="264"/>
                </a:lnTo>
                <a:lnTo>
                  <a:pt x="8" y="256"/>
                </a:lnTo>
                <a:lnTo>
                  <a:pt x="0" y="248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8" y="240"/>
                </a:lnTo>
                <a:lnTo>
                  <a:pt x="8" y="240"/>
                </a:lnTo>
                <a:lnTo>
                  <a:pt x="16" y="240"/>
                </a:lnTo>
                <a:lnTo>
                  <a:pt x="24" y="224"/>
                </a:lnTo>
                <a:lnTo>
                  <a:pt x="32" y="224"/>
                </a:lnTo>
                <a:lnTo>
                  <a:pt x="32" y="224"/>
                </a:lnTo>
                <a:lnTo>
                  <a:pt x="32" y="208"/>
                </a:lnTo>
                <a:lnTo>
                  <a:pt x="32" y="200"/>
                </a:lnTo>
                <a:lnTo>
                  <a:pt x="32" y="192"/>
                </a:lnTo>
                <a:lnTo>
                  <a:pt x="32" y="176"/>
                </a:lnTo>
                <a:lnTo>
                  <a:pt x="48" y="176"/>
                </a:lnTo>
                <a:lnTo>
                  <a:pt x="48" y="192"/>
                </a:lnTo>
                <a:lnTo>
                  <a:pt x="56" y="192"/>
                </a:lnTo>
                <a:lnTo>
                  <a:pt x="56" y="176"/>
                </a:lnTo>
                <a:lnTo>
                  <a:pt x="56" y="176"/>
                </a:lnTo>
                <a:lnTo>
                  <a:pt x="64" y="152"/>
                </a:lnTo>
                <a:lnTo>
                  <a:pt x="64" y="152"/>
                </a:lnTo>
                <a:lnTo>
                  <a:pt x="80" y="136"/>
                </a:lnTo>
                <a:lnTo>
                  <a:pt x="80" y="136"/>
                </a:lnTo>
                <a:lnTo>
                  <a:pt x="80" y="136"/>
                </a:lnTo>
                <a:lnTo>
                  <a:pt x="80" y="136"/>
                </a:lnTo>
                <a:lnTo>
                  <a:pt x="88" y="136"/>
                </a:lnTo>
                <a:lnTo>
                  <a:pt x="96" y="128"/>
                </a:lnTo>
                <a:lnTo>
                  <a:pt x="112" y="112"/>
                </a:lnTo>
                <a:lnTo>
                  <a:pt x="120" y="104"/>
                </a:lnTo>
                <a:lnTo>
                  <a:pt x="120" y="88"/>
                </a:lnTo>
                <a:lnTo>
                  <a:pt x="120" y="80"/>
                </a:lnTo>
                <a:lnTo>
                  <a:pt x="120" y="40"/>
                </a:lnTo>
                <a:lnTo>
                  <a:pt x="120" y="40"/>
                </a:lnTo>
                <a:lnTo>
                  <a:pt x="128" y="40"/>
                </a:lnTo>
                <a:lnTo>
                  <a:pt x="128" y="24"/>
                </a:lnTo>
                <a:lnTo>
                  <a:pt x="120" y="8"/>
                </a:lnTo>
                <a:lnTo>
                  <a:pt x="120" y="0"/>
                </a:lnTo>
                <a:lnTo>
                  <a:pt x="120" y="0"/>
                </a:lnTo>
                <a:lnTo>
                  <a:pt x="128" y="0"/>
                </a:lnTo>
                <a:lnTo>
                  <a:pt x="128" y="0"/>
                </a:lnTo>
                <a:lnTo>
                  <a:pt x="144" y="88"/>
                </a:lnTo>
                <a:lnTo>
                  <a:pt x="144" y="88"/>
                </a:lnTo>
                <a:lnTo>
                  <a:pt x="224" y="72"/>
                </a:lnTo>
                <a:lnTo>
                  <a:pt x="224" y="72"/>
                </a:lnTo>
                <a:lnTo>
                  <a:pt x="232" y="120"/>
                </a:lnTo>
                <a:lnTo>
                  <a:pt x="232" y="120"/>
                </a:lnTo>
                <a:lnTo>
                  <a:pt x="256" y="96"/>
                </a:lnTo>
                <a:lnTo>
                  <a:pt x="256" y="96"/>
                </a:lnTo>
                <a:lnTo>
                  <a:pt x="256" y="96"/>
                </a:lnTo>
                <a:lnTo>
                  <a:pt x="264" y="96"/>
                </a:lnTo>
                <a:lnTo>
                  <a:pt x="272" y="88"/>
                </a:lnTo>
                <a:lnTo>
                  <a:pt x="280" y="80"/>
                </a:lnTo>
                <a:lnTo>
                  <a:pt x="280" y="80"/>
                </a:lnTo>
                <a:lnTo>
                  <a:pt x="280" y="80"/>
                </a:lnTo>
                <a:lnTo>
                  <a:pt x="296" y="80"/>
                </a:lnTo>
                <a:lnTo>
                  <a:pt x="304" y="80"/>
                </a:lnTo>
                <a:lnTo>
                  <a:pt x="312" y="64"/>
                </a:lnTo>
                <a:lnTo>
                  <a:pt x="312" y="64"/>
                </a:lnTo>
                <a:lnTo>
                  <a:pt x="328" y="64"/>
                </a:lnTo>
                <a:lnTo>
                  <a:pt x="336" y="64"/>
                </a:lnTo>
                <a:lnTo>
                  <a:pt x="344" y="64"/>
                </a:lnTo>
                <a:lnTo>
                  <a:pt x="344" y="64"/>
                </a:lnTo>
                <a:lnTo>
                  <a:pt x="352" y="64"/>
                </a:lnTo>
                <a:lnTo>
                  <a:pt x="352" y="64"/>
                </a:lnTo>
                <a:lnTo>
                  <a:pt x="352" y="72"/>
                </a:lnTo>
                <a:lnTo>
                  <a:pt x="352" y="72"/>
                </a:lnTo>
                <a:lnTo>
                  <a:pt x="368" y="88"/>
                </a:lnTo>
                <a:lnTo>
                  <a:pt x="368" y="96"/>
                </a:lnTo>
                <a:lnTo>
                  <a:pt x="360" y="96"/>
                </a:lnTo>
                <a:lnTo>
                  <a:pt x="360" y="104"/>
                </a:lnTo>
                <a:lnTo>
                  <a:pt x="360" y="104"/>
                </a:lnTo>
                <a:lnTo>
                  <a:pt x="352" y="104"/>
                </a:lnTo>
                <a:lnTo>
                  <a:pt x="328" y="96"/>
                </a:lnTo>
                <a:lnTo>
                  <a:pt x="320" y="96"/>
                </a:lnTo>
                <a:lnTo>
                  <a:pt x="312" y="88"/>
                </a:lnTo>
                <a:lnTo>
                  <a:pt x="312" y="88"/>
                </a:lnTo>
                <a:lnTo>
                  <a:pt x="312" y="112"/>
                </a:lnTo>
                <a:lnTo>
                  <a:pt x="312" y="112"/>
                </a:lnTo>
                <a:lnTo>
                  <a:pt x="304" y="120"/>
                </a:lnTo>
                <a:lnTo>
                  <a:pt x="304" y="128"/>
                </a:lnTo>
                <a:lnTo>
                  <a:pt x="296" y="144"/>
                </a:lnTo>
                <a:lnTo>
                  <a:pt x="296" y="144"/>
                </a:lnTo>
                <a:lnTo>
                  <a:pt x="288" y="144"/>
                </a:lnTo>
                <a:lnTo>
                  <a:pt x="288" y="152"/>
                </a:lnTo>
                <a:lnTo>
                  <a:pt x="288" y="160"/>
                </a:lnTo>
                <a:lnTo>
                  <a:pt x="280" y="160"/>
                </a:lnTo>
                <a:lnTo>
                  <a:pt x="272" y="160"/>
                </a:lnTo>
                <a:lnTo>
                  <a:pt x="264" y="160"/>
                </a:lnTo>
                <a:lnTo>
                  <a:pt x="264" y="176"/>
                </a:lnTo>
                <a:lnTo>
                  <a:pt x="264" y="184"/>
                </a:lnTo>
                <a:lnTo>
                  <a:pt x="264" y="192"/>
                </a:lnTo>
                <a:lnTo>
                  <a:pt x="264" y="200"/>
                </a:lnTo>
                <a:lnTo>
                  <a:pt x="248" y="200"/>
                </a:lnTo>
                <a:lnTo>
                  <a:pt x="232" y="192"/>
                </a:lnTo>
                <a:lnTo>
                  <a:pt x="224" y="192"/>
                </a:lnTo>
                <a:lnTo>
                  <a:pt x="224" y="200"/>
                </a:lnTo>
                <a:lnTo>
                  <a:pt x="224" y="208"/>
                </a:lnTo>
                <a:lnTo>
                  <a:pt x="224" y="216"/>
                </a:lnTo>
                <a:lnTo>
                  <a:pt x="224" y="216"/>
                </a:lnTo>
                <a:lnTo>
                  <a:pt x="224" y="224"/>
                </a:lnTo>
                <a:lnTo>
                  <a:pt x="216" y="232"/>
                </a:lnTo>
                <a:lnTo>
                  <a:pt x="216" y="232"/>
                </a:lnTo>
                <a:lnTo>
                  <a:pt x="216" y="240"/>
                </a:lnTo>
                <a:lnTo>
                  <a:pt x="216" y="256"/>
                </a:lnTo>
                <a:lnTo>
                  <a:pt x="216" y="256"/>
                </a:lnTo>
                <a:lnTo>
                  <a:pt x="208" y="264"/>
                </a:lnTo>
                <a:lnTo>
                  <a:pt x="200" y="280"/>
                </a:lnTo>
                <a:lnTo>
                  <a:pt x="200" y="288"/>
                </a:lnTo>
                <a:lnTo>
                  <a:pt x="200" y="296"/>
                </a:lnTo>
                <a:lnTo>
                  <a:pt x="200" y="296"/>
                </a:lnTo>
                <a:lnTo>
                  <a:pt x="200" y="296"/>
                </a:lnTo>
                <a:lnTo>
                  <a:pt x="192" y="304"/>
                </a:lnTo>
                <a:lnTo>
                  <a:pt x="192" y="304"/>
                </a:lnTo>
                <a:lnTo>
                  <a:pt x="200" y="312"/>
                </a:lnTo>
                <a:lnTo>
                  <a:pt x="200" y="312"/>
                </a:lnTo>
                <a:lnTo>
                  <a:pt x="184" y="320"/>
                </a:lnTo>
                <a:lnTo>
                  <a:pt x="184" y="320"/>
                </a:lnTo>
                <a:lnTo>
                  <a:pt x="184" y="320"/>
                </a:lnTo>
                <a:lnTo>
                  <a:pt x="168" y="320"/>
                </a:lnTo>
                <a:lnTo>
                  <a:pt x="168" y="328"/>
                </a:lnTo>
                <a:lnTo>
                  <a:pt x="168" y="328"/>
                </a:lnTo>
                <a:lnTo>
                  <a:pt x="160" y="328"/>
                </a:lnTo>
                <a:lnTo>
                  <a:pt x="152" y="328"/>
                </a:lnTo>
                <a:lnTo>
                  <a:pt x="152" y="336"/>
                </a:lnTo>
                <a:lnTo>
                  <a:pt x="152" y="336"/>
                </a:lnTo>
                <a:lnTo>
                  <a:pt x="152" y="336"/>
                </a:lnTo>
                <a:lnTo>
                  <a:pt x="144" y="344"/>
                </a:lnTo>
                <a:lnTo>
                  <a:pt x="136" y="344"/>
                </a:lnTo>
                <a:lnTo>
                  <a:pt x="128" y="344"/>
                </a:lnTo>
                <a:lnTo>
                  <a:pt x="120" y="344"/>
                </a:lnTo>
                <a:lnTo>
                  <a:pt x="120" y="344"/>
                </a:lnTo>
                <a:lnTo>
                  <a:pt x="120" y="344"/>
                </a:lnTo>
                <a:lnTo>
                  <a:pt x="112" y="344"/>
                </a:lnTo>
                <a:lnTo>
                  <a:pt x="104" y="360"/>
                </a:lnTo>
                <a:lnTo>
                  <a:pt x="96" y="360"/>
                </a:lnTo>
                <a:lnTo>
                  <a:pt x="88" y="352"/>
                </a:lnTo>
                <a:lnTo>
                  <a:pt x="88" y="352"/>
                </a:lnTo>
                <a:lnTo>
                  <a:pt x="72" y="352"/>
                </a:lnTo>
                <a:lnTo>
                  <a:pt x="64" y="336"/>
                </a:lnTo>
                <a:lnTo>
                  <a:pt x="64" y="328"/>
                </a:lnTo>
                <a:lnTo>
                  <a:pt x="64" y="328"/>
                </a:lnTo>
                <a:lnTo>
                  <a:pt x="56" y="32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8" name="New Hampshire"/>
          <p:cNvSpPr>
            <a:spLocks/>
          </p:cNvSpPr>
          <p:nvPr/>
        </p:nvSpPr>
        <p:spPr bwMode="gray">
          <a:xfrm>
            <a:off x="6833842" y="2865393"/>
            <a:ext cx="177894" cy="326372"/>
          </a:xfrm>
          <a:custGeom>
            <a:avLst/>
            <a:gdLst/>
            <a:ahLst/>
            <a:cxnLst>
              <a:cxn ang="0">
                <a:pos x="104" y="240"/>
              </a:cxn>
              <a:cxn ang="0">
                <a:pos x="128" y="232"/>
              </a:cxn>
              <a:cxn ang="0">
                <a:pos x="128" y="224"/>
              </a:cxn>
              <a:cxn ang="0">
                <a:pos x="136" y="216"/>
              </a:cxn>
              <a:cxn ang="0">
                <a:pos x="136" y="208"/>
              </a:cxn>
              <a:cxn ang="0">
                <a:pos x="128" y="200"/>
              </a:cxn>
              <a:cxn ang="0">
                <a:pos x="128" y="192"/>
              </a:cxn>
              <a:cxn ang="0">
                <a:pos x="112" y="184"/>
              </a:cxn>
              <a:cxn ang="0">
                <a:pos x="56" y="0"/>
              </a:cxn>
              <a:cxn ang="0">
                <a:pos x="48" y="0"/>
              </a:cxn>
              <a:cxn ang="0">
                <a:pos x="32" y="8"/>
              </a:cxn>
              <a:cxn ang="0">
                <a:pos x="32" y="8"/>
              </a:cxn>
              <a:cxn ang="0">
                <a:pos x="32" y="16"/>
              </a:cxn>
              <a:cxn ang="0">
                <a:pos x="32" y="16"/>
              </a:cxn>
              <a:cxn ang="0">
                <a:pos x="32" y="24"/>
              </a:cxn>
              <a:cxn ang="0">
                <a:pos x="24" y="32"/>
              </a:cxn>
              <a:cxn ang="0">
                <a:pos x="32" y="40"/>
              </a:cxn>
              <a:cxn ang="0">
                <a:pos x="32" y="48"/>
              </a:cxn>
              <a:cxn ang="0">
                <a:pos x="24" y="56"/>
              </a:cxn>
              <a:cxn ang="0">
                <a:pos x="32" y="88"/>
              </a:cxn>
              <a:cxn ang="0">
                <a:pos x="16" y="104"/>
              </a:cxn>
              <a:cxn ang="0">
                <a:pos x="16" y="104"/>
              </a:cxn>
              <a:cxn ang="0">
                <a:pos x="8" y="112"/>
              </a:cxn>
              <a:cxn ang="0">
                <a:pos x="16" y="120"/>
              </a:cxn>
              <a:cxn ang="0">
                <a:pos x="16" y="160"/>
              </a:cxn>
              <a:cxn ang="0">
                <a:pos x="8" y="176"/>
              </a:cxn>
              <a:cxn ang="0">
                <a:pos x="0" y="192"/>
              </a:cxn>
              <a:cxn ang="0">
                <a:pos x="8" y="216"/>
              </a:cxn>
              <a:cxn ang="0">
                <a:pos x="16" y="240"/>
              </a:cxn>
              <a:cxn ang="0">
                <a:pos x="8" y="256"/>
              </a:cxn>
              <a:cxn ang="0">
                <a:pos x="16" y="272"/>
              </a:cxn>
              <a:cxn ang="0">
                <a:pos x="96" y="256"/>
              </a:cxn>
              <a:cxn ang="0">
                <a:pos x="104" y="248"/>
              </a:cxn>
            </a:cxnLst>
            <a:rect l="0" t="0" r="r" b="b"/>
            <a:pathLst>
              <a:path w="136" h="272">
                <a:moveTo>
                  <a:pt x="104" y="248"/>
                </a:moveTo>
                <a:lnTo>
                  <a:pt x="104" y="240"/>
                </a:lnTo>
                <a:lnTo>
                  <a:pt x="112" y="232"/>
                </a:lnTo>
                <a:lnTo>
                  <a:pt x="128" y="232"/>
                </a:lnTo>
                <a:lnTo>
                  <a:pt x="128" y="232"/>
                </a:lnTo>
                <a:lnTo>
                  <a:pt x="128" y="224"/>
                </a:lnTo>
                <a:lnTo>
                  <a:pt x="128" y="224"/>
                </a:lnTo>
                <a:lnTo>
                  <a:pt x="136" y="216"/>
                </a:lnTo>
                <a:lnTo>
                  <a:pt x="136" y="208"/>
                </a:lnTo>
                <a:lnTo>
                  <a:pt x="136" y="208"/>
                </a:lnTo>
                <a:lnTo>
                  <a:pt x="128" y="208"/>
                </a:lnTo>
                <a:lnTo>
                  <a:pt x="128" y="200"/>
                </a:lnTo>
                <a:lnTo>
                  <a:pt x="128" y="200"/>
                </a:lnTo>
                <a:lnTo>
                  <a:pt x="128" y="192"/>
                </a:lnTo>
                <a:lnTo>
                  <a:pt x="120" y="184"/>
                </a:lnTo>
                <a:lnTo>
                  <a:pt x="112" y="184"/>
                </a:lnTo>
                <a:lnTo>
                  <a:pt x="104" y="176"/>
                </a:lnTo>
                <a:lnTo>
                  <a:pt x="56" y="0"/>
                </a:lnTo>
                <a:lnTo>
                  <a:pt x="56" y="0"/>
                </a:lnTo>
                <a:lnTo>
                  <a:pt x="48" y="0"/>
                </a:lnTo>
                <a:lnTo>
                  <a:pt x="32" y="0"/>
                </a:lnTo>
                <a:lnTo>
                  <a:pt x="32" y="8"/>
                </a:lnTo>
                <a:lnTo>
                  <a:pt x="32" y="8"/>
                </a:lnTo>
                <a:lnTo>
                  <a:pt x="32" y="8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32" y="24"/>
                </a:lnTo>
                <a:lnTo>
                  <a:pt x="32" y="24"/>
                </a:lnTo>
                <a:lnTo>
                  <a:pt x="24" y="24"/>
                </a:lnTo>
                <a:lnTo>
                  <a:pt x="24" y="32"/>
                </a:lnTo>
                <a:lnTo>
                  <a:pt x="32" y="32"/>
                </a:lnTo>
                <a:lnTo>
                  <a:pt x="32" y="40"/>
                </a:lnTo>
                <a:lnTo>
                  <a:pt x="32" y="40"/>
                </a:lnTo>
                <a:lnTo>
                  <a:pt x="32" y="48"/>
                </a:lnTo>
                <a:lnTo>
                  <a:pt x="24" y="56"/>
                </a:lnTo>
                <a:lnTo>
                  <a:pt x="24" y="56"/>
                </a:lnTo>
                <a:lnTo>
                  <a:pt x="32" y="64"/>
                </a:lnTo>
                <a:lnTo>
                  <a:pt x="32" y="88"/>
                </a:lnTo>
                <a:lnTo>
                  <a:pt x="32" y="96"/>
                </a:lnTo>
                <a:lnTo>
                  <a:pt x="16" y="104"/>
                </a:lnTo>
                <a:lnTo>
                  <a:pt x="16" y="104"/>
                </a:lnTo>
                <a:lnTo>
                  <a:pt x="16" y="104"/>
                </a:lnTo>
                <a:lnTo>
                  <a:pt x="16" y="104"/>
                </a:lnTo>
                <a:lnTo>
                  <a:pt x="8" y="112"/>
                </a:lnTo>
                <a:lnTo>
                  <a:pt x="8" y="112"/>
                </a:lnTo>
                <a:lnTo>
                  <a:pt x="16" y="120"/>
                </a:lnTo>
                <a:lnTo>
                  <a:pt x="16" y="136"/>
                </a:lnTo>
                <a:lnTo>
                  <a:pt x="16" y="160"/>
                </a:lnTo>
                <a:lnTo>
                  <a:pt x="8" y="168"/>
                </a:lnTo>
                <a:lnTo>
                  <a:pt x="8" y="176"/>
                </a:lnTo>
                <a:lnTo>
                  <a:pt x="8" y="184"/>
                </a:lnTo>
                <a:lnTo>
                  <a:pt x="0" y="192"/>
                </a:lnTo>
                <a:lnTo>
                  <a:pt x="0" y="208"/>
                </a:lnTo>
                <a:lnTo>
                  <a:pt x="8" y="216"/>
                </a:lnTo>
                <a:lnTo>
                  <a:pt x="8" y="224"/>
                </a:lnTo>
                <a:lnTo>
                  <a:pt x="16" y="240"/>
                </a:lnTo>
                <a:lnTo>
                  <a:pt x="16" y="248"/>
                </a:lnTo>
                <a:lnTo>
                  <a:pt x="8" y="256"/>
                </a:lnTo>
                <a:lnTo>
                  <a:pt x="8" y="272"/>
                </a:lnTo>
                <a:lnTo>
                  <a:pt x="16" y="272"/>
                </a:lnTo>
                <a:lnTo>
                  <a:pt x="16" y="272"/>
                </a:lnTo>
                <a:lnTo>
                  <a:pt x="96" y="256"/>
                </a:lnTo>
                <a:lnTo>
                  <a:pt x="96" y="256"/>
                </a:lnTo>
                <a:lnTo>
                  <a:pt x="104" y="248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9" name="Maine"/>
          <p:cNvSpPr>
            <a:spLocks/>
          </p:cNvSpPr>
          <p:nvPr/>
        </p:nvSpPr>
        <p:spPr bwMode="gray">
          <a:xfrm>
            <a:off x="6923040" y="2616063"/>
            <a:ext cx="383801" cy="564497"/>
          </a:xfrm>
          <a:custGeom>
            <a:avLst/>
            <a:gdLst/>
            <a:ahLst/>
            <a:cxnLst>
              <a:cxn ang="0">
                <a:pos x="80" y="456"/>
              </a:cxn>
              <a:cxn ang="0">
                <a:pos x="56" y="440"/>
              </a:cxn>
              <a:cxn ang="0">
                <a:pos x="0" y="264"/>
              </a:cxn>
              <a:cxn ang="0">
                <a:pos x="16" y="256"/>
              </a:cxn>
              <a:cxn ang="0">
                <a:pos x="16" y="256"/>
              </a:cxn>
              <a:cxn ang="0">
                <a:pos x="24" y="240"/>
              </a:cxn>
              <a:cxn ang="0">
                <a:pos x="24" y="240"/>
              </a:cxn>
              <a:cxn ang="0">
                <a:pos x="24" y="216"/>
              </a:cxn>
              <a:cxn ang="0">
                <a:pos x="32" y="200"/>
              </a:cxn>
              <a:cxn ang="0">
                <a:pos x="40" y="184"/>
              </a:cxn>
              <a:cxn ang="0">
                <a:pos x="32" y="136"/>
              </a:cxn>
              <a:cxn ang="0">
                <a:pos x="40" y="120"/>
              </a:cxn>
              <a:cxn ang="0">
                <a:pos x="48" y="80"/>
              </a:cxn>
              <a:cxn ang="0">
                <a:pos x="72" y="8"/>
              </a:cxn>
              <a:cxn ang="0">
                <a:pos x="96" y="32"/>
              </a:cxn>
              <a:cxn ang="0">
                <a:pos x="120" y="8"/>
              </a:cxn>
              <a:cxn ang="0">
                <a:pos x="128" y="0"/>
              </a:cxn>
              <a:cxn ang="0">
                <a:pos x="168" y="16"/>
              </a:cxn>
              <a:cxn ang="0">
                <a:pos x="208" y="136"/>
              </a:cxn>
              <a:cxn ang="0">
                <a:pos x="224" y="160"/>
              </a:cxn>
              <a:cxn ang="0">
                <a:pos x="240" y="160"/>
              </a:cxn>
              <a:cxn ang="0">
                <a:pos x="248" y="184"/>
              </a:cxn>
              <a:cxn ang="0">
                <a:pos x="264" y="200"/>
              </a:cxn>
              <a:cxn ang="0">
                <a:pos x="280" y="208"/>
              </a:cxn>
              <a:cxn ang="0">
                <a:pos x="280" y="216"/>
              </a:cxn>
              <a:cxn ang="0">
                <a:pos x="288" y="224"/>
              </a:cxn>
              <a:cxn ang="0">
                <a:pos x="296" y="224"/>
              </a:cxn>
              <a:cxn ang="0">
                <a:pos x="280" y="248"/>
              </a:cxn>
              <a:cxn ang="0">
                <a:pos x="272" y="240"/>
              </a:cxn>
              <a:cxn ang="0">
                <a:pos x="272" y="248"/>
              </a:cxn>
              <a:cxn ang="0">
                <a:pos x="264" y="248"/>
              </a:cxn>
              <a:cxn ang="0">
                <a:pos x="264" y="256"/>
              </a:cxn>
              <a:cxn ang="0">
                <a:pos x="248" y="264"/>
              </a:cxn>
              <a:cxn ang="0">
                <a:pos x="248" y="264"/>
              </a:cxn>
              <a:cxn ang="0">
                <a:pos x="248" y="280"/>
              </a:cxn>
              <a:cxn ang="0">
                <a:pos x="232" y="296"/>
              </a:cxn>
              <a:cxn ang="0">
                <a:pos x="232" y="280"/>
              </a:cxn>
              <a:cxn ang="0">
                <a:pos x="216" y="272"/>
              </a:cxn>
              <a:cxn ang="0">
                <a:pos x="216" y="280"/>
              </a:cxn>
              <a:cxn ang="0">
                <a:pos x="200" y="296"/>
              </a:cxn>
              <a:cxn ang="0">
                <a:pos x="200" y="304"/>
              </a:cxn>
              <a:cxn ang="0">
                <a:pos x="192" y="296"/>
              </a:cxn>
              <a:cxn ang="0">
                <a:pos x="184" y="296"/>
              </a:cxn>
              <a:cxn ang="0">
                <a:pos x="176" y="288"/>
              </a:cxn>
              <a:cxn ang="0">
                <a:pos x="176" y="336"/>
              </a:cxn>
              <a:cxn ang="0">
                <a:pos x="168" y="360"/>
              </a:cxn>
              <a:cxn ang="0">
                <a:pos x="160" y="352"/>
              </a:cxn>
              <a:cxn ang="0">
                <a:pos x="152" y="368"/>
              </a:cxn>
              <a:cxn ang="0">
                <a:pos x="144" y="368"/>
              </a:cxn>
              <a:cxn ang="0">
                <a:pos x="136" y="368"/>
              </a:cxn>
              <a:cxn ang="0">
                <a:pos x="128" y="360"/>
              </a:cxn>
              <a:cxn ang="0">
                <a:pos x="128" y="392"/>
              </a:cxn>
              <a:cxn ang="0">
                <a:pos x="128" y="376"/>
              </a:cxn>
              <a:cxn ang="0">
                <a:pos x="120" y="376"/>
              </a:cxn>
              <a:cxn ang="0">
                <a:pos x="104" y="392"/>
              </a:cxn>
              <a:cxn ang="0">
                <a:pos x="104" y="408"/>
              </a:cxn>
              <a:cxn ang="0">
                <a:pos x="104" y="416"/>
              </a:cxn>
              <a:cxn ang="0">
                <a:pos x="104" y="432"/>
              </a:cxn>
              <a:cxn ang="0">
                <a:pos x="88" y="440"/>
              </a:cxn>
              <a:cxn ang="0">
                <a:pos x="80" y="472"/>
              </a:cxn>
            </a:cxnLst>
            <a:rect l="0" t="0" r="r" b="b"/>
            <a:pathLst>
              <a:path w="296" h="472">
                <a:moveTo>
                  <a:pt x="80" y="464"/>
                </a:moveTo>
                <a:lnTo>
                  <a:pt x="80" y="464"/>
                </a:lnTo>
                <a:lnTo>
                  <a:pt x="80" y="456"/>
                </a:lnTo>
                <a:lnTo>
                  <a:pt x="72" y="448"/>
                </a:lnTo>
                <a:lnTo>
                  <a:pt x="64" y="448"/>
                </a:lnTo>
                <a:lnTo>
                  <a:pt x="56" y="440"/>
                </a:lnTo>
                <a:lnTo>
                  <a:pt x="8" y="264"/>
                </a:lnTo>
                <a:lnTo>
                  <a:pt x="0" y="264"/>
                </a:lnTo>
                <a:lnTo>
                  <a:pt x="0" y="264"/>
                </a:lnTo>
                <a:lnTo>
                  <a:pt x="0" y="248"/>
                </a:lnTo>
                <a:lnTo>
                  <a:pt x="8" y="248"/>
                </a:lnTo>
                <a:lnTo>
                  <a:pt x="16" y="256"/>
                </a:lnTo>
                <a:lnTo>
                  <a:pt x="16" y="256"/>
                </a:lnTo>
                <a:lnTo>
                  <a:pt x="16" y="256"/>
                </a:lnTo>
                <a:lnTo>
                  <a:pt x="16" y="256"/>
                </a:lnTo>
                <a:lnTo>
                  <a:pt x="16" y="240"/>
                </a:lnTo>
                <a:lnTo>
                  <a:pt x="16" y="240"/>
                </a:lnTo>
                <a:lnTo>
                  <a:pt x="24" y="240"/>
                </a:lnTo>
                <a:lnTo>
                  <a:pt x="24" y="240"/>
                </a:lnTo>
                <a:lnTo>
                  <a:pt x="24" y="240"/>
                </a:lnTo>
                <a:lnTo>
                  <a:pt x="24" y="240"/>
                </a:lnTo>
                <a:lnTo>
                  <a:pt x="24" y="232"/>
                </a:lnTo>
                <a:lnTo>
                  <a:pt x="24" y="216"/>
                </a:lnTo>
                <a:lnTo>
                  <a:pt x="24" y="216"/>
                </a:lnTo>
                <a:lnTo>
                  <a:pt x="40" y="200"/>
                </a:lnTo>
                <a:lnTo>
                  <a:pt x="40" y="200"/>
                </a:lnTo>
                <a:lnTo>
                  <a:pt x="32" y="200"/>
                </a:lnTo>
                <a:lnTo>
                  <a:pt x="32" y="192"/>
                </a:lnTo>
                <a:lnTo>
                  <a:pt x="40" y="184"/>
                </a:lnTo>
                <a:lnTo>
                  <a:pt x="40" y="184"/>
                </a:lnTo>
                <a:lnTo>
                  <a:pt x="40" y="176"/>
                </a:lnTo>
                <a:lnTo>
                  <a:pt x="32" y="160"/>
                </a:lnTo>
                <a:lnTo>
                  <a:pt x="32" y="136"/>
                </a:lnTo>
                <a:lnTo>
                  <a:pt x="40" y="136"/>
                </a:lnTo>
                <a:lnTo>
                  <a:pt x="40" y="136"/>
                </a:lnTo>
                <a:lnTo>
                  <a:pt x="40" y="120"/>
                </a:lnTo>
                <a:lnTo>
                  <a:pt x="40" y="88"/>
                </a:lnTo>
                <a:lnTo>
                  <a:pt x="48" y="80"/>
                </a:lnTo>
                <a:lnTo>
                  <a:pt x="48" y="80"/>
                </a:lnTo>
                <a:lnTo>
                  <a:pt x="64" y="16"/>
                </a:lnTo>
                <a:lnTo>
                  <a:pt x="64" y="16"/>
                </a:lnTo>
                <a:lnTo>
                  <a:pt x="72" y="8"/>
                </a:lnTo>
                <a:lnTo>
                  <a:pt x="80" y="8"/>
                </a:lnTo>
                <a:lnTo>
                  <a:pt x="88" y="32"/>
                </a:lnTo>
                <a:lnTo>
                  <a:pt x="96" y="32"/>
                </a:lnTo>
                <a:lnTo>
                  <a:pt x="104" y="24"/>
                </a:lnTo>
                <a:lnTo>
                  <a:pt x="120" y="8"/>
                </a:lnTo>
                <a:lnTo>
                  <a:pt x="120" y="8"/>
                </a:lnTo>
                <a:lnTo>
                  <a:pt x="128" y="8"/>
                </a:lnTo>
                <a:lnTo>
                  <a:pt x="128" y="8"/>
                </a:lnTo>
                <a:lnTo>
                  <a:pt x="128" y="0"/>
                </a:lnTo>
                <a:lnTo>
                  <a:pt x="136" y="0"/>
                </a:lnTo>
                <a:lnTo>
                  <a:pt x="144" y="8"/>
                </a:lnTo>
                <a:lnTo>
                  <a:pt x="168" y="16"/>
                </a:lnTo>
                <a:lnTo>
                  <a:pt x="176" y="24"/>
                </a:lnTo>
                <a:lnTo>
                  <a:pt x="176" y="24"/>
                </a:lnTo>
                <a:lnTo>
                  <a:pt x="208" y="136"/>
                </a:lnTo>
                <a:lnTo>
                  <a:pt x="208" y="136"/>
                </a:lnTo>
                <a:lnTo>
                  <a:pt x="208" y="144"/>
                </a:lnTo>
                <a:lnTo>
                  <a:pt x="224" y="160"/>
                </a:lnTo>
                <a:lnTo>
                  <a:pt x="240" y="160"/>
                </a:lnTo>
                <a:lnTo>
                  <a:pt x="240" y="160"/>
                </a:lnTo>
                <a:lnTo>
                  <a:pt x="240" y="160"/>
                </a:lnTo>
                <a:lnTo>
                  <a:pt x="240" y="176"/>
                </a:lnTo>
                <a:lnTo>
                  <a:pt x="240" y="176"/>
                </a:lnTo>
                <a:lnTo>
                  <a:pt x="248" y="184"/>
                </a:lnTo>
                <a:lnTo>
                  <a:pt x="248" y="184"/>
                </a:lnTo>
                <a:lnTo>
                  <a:pt x="256" y="200"/>
                </a:lnTo>
                <a:lnTo>
                  <a:pt x="264" y="200"/>
                </a:lnTo>
                <a:lnTo>
                  <a:pt x="264" y="192"/>
                </a:lnTo>
                <a:lnTo>
                  <a:pt x="264" y="192"/>
                </a:lnTo>
                <a:lnTo>
                  <a:pt x="280" y="208"/>
                </a:lnTo>
                <a:lnTo>
                  <a:pt x="288" y="208"/>
                </a:lnTo>
                <a:lnTo>
                  <a:pt x="288" y="208"/>
                </a:lnTo>
                <a:lnTo>
                  <a:pt x="280" y="216"/>
                </a:lnTo>
                <a:lnTo>
                  <a:pt x="280" y="216"/>
                </a:lnTo>
                <a:lnTo>
                  <a:pt x="288" y="224"/>
                </a:lnTo>
                <a:lnTo>
                  <a:pt x="288" y="224"/>
                </a:lnTo>
                <a:lnTo>
                  <a:pt x="296" y="216"/>
                </a:lnTo>
                <a:lnTo>
                  <a:pt x="296" y="224"/>
                </a:lnTo>
                <a:lnTo>
                  <a:pt x="296" y="224"/>
                </a:lnTo>
                <a:lnTo>
                  <a:pt x="288" y="240"/>
                </a:lnTo>
                <a:lnTo>
                  <a:pt x="288" y="240"/>
                </a:lnTo>
                <a:lnTo>
                  <a:pt x="280" y="248"/>
                </a:lnTo>
                <a:lnTo>
                  <a:pt x="280" y="248"/>
                </a:lnTo>
                <a:lnTo>
                  <a:pt x="272" y="240"/>
                </a:lnTo>
                <a:lnTo>
                  <a:pt x="272" y="240"/>
                </a:lnTo>
                <a:lnTo>
                  <a:pt x="272" y="240"/>
                </a:lnTo>
                <a:lnTo>
                  <a:pt x="272" y="240"/>
                </a:lnTo>
                <a:lnTo>
                  <a:pt x="272" y="248"/>
                </a:lnTo>
                <a:lnTo>
                  <a:pt x="272" y="248"/>
                </a:lnTo>
                <a:lnTo>
                  <a:pt x="272" y="256"/>
                </a:lnTo>
                <a:lnTo>
                  <a:pt x="264" y="248"/>
                </a:lnTo>
                <a:lnTo>
                  <a:pt x="264" y="256"/>
                </a:lnTo>
                <a:lnTo>
                  <a:pt x="264" y="256"/>
                </a:lnTo>
                <a:lnTo>
                  <a:pt x="264" y="256"/>
                </a:lnTo>
                <a:lnTo>
                  <a:pt x="264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72"/>
                </a:lnTo>
                <a:lnTo>
                  <a:pt x="248" y="280"/>
                </a:lnTo>
                <a:lnTo>
                  <a:pt x="240" y="288"/>
                </a:lnTo>
                <a:lnTo>
                  <a:pt x="232" y="296"/>
                </a:lnTo>
                <a:lnTo>
                  <a:pt x="232" y="296"/>
                </a:lnTo>
                <a:lnTo>
                  <a:pt x="232" y="288"/>
                </a:lnTo>
                <a:lnTo>
                  <a:pt x="232" y="288"/>
                </a:lnTo>
                <a:lnTo>
                  <a:pt x="232" y="280"/>
                </a:lnTo>
                <a:lnTo>
                  <a:pt x="232" y="280"/>
                </a:lnTo>
                <a:lnTo>
                  <a:pt x="224" y="272"/>
                </a:lnTo>
                <a:lnTo>
                  <a:pt x="216" y="272"/>
                </a:lnTo>
                <a:lnTo>
                  <a:pt x="216" y="280"/>
                </a:lnTo>
                <a:lnTo>
                  <a:pt x="216" y="280"/>
                </a:lnTo>
                <a:lnTo>
                  <a:pt x="216" y="280"/>
                </a:lnTo>
                <a:lnTo>
                  <a:pt x="216" y="288"/>
                </a:lnTo>
                <a:lnTo>
                  <a:pt x="208" y="288"/>
                </a:lnTo>
                <a:lnTo>
                  <a:pt x="200" y="296"/>
                </a:lnTo>
                <a:lnTo>
                  <a:pt x="200" y="296"/>
                </a:lnTo>
                <a:lnTo>
                  <a:pt x="200" y="304"/>
                </a:lnTo>
                <a:lnTo>
                  <a:pt x="200" y="304"/>
                </a:lnTo>
                <a:lnTo>
                  <a:pt x="184" y="304"/>
                </a:lnTo>
                <a:lnTo>
                  <a:pt x="184" y="304"/>
                </a:lnTo>
                <a:lnTo>
                  <a:pt x="192" y="296"/>
                </a:lnTo>
                <a:lnTo>
                  <a:pt x="192" y="296"/>
                </a:lnTo>
                <a:lnTo>
                  <a:pt x="184" y="296"/>
                </a:lnTo>
                <a:lnTo>
                  <a:pt x="184" y="296"/>
                </a:lnTo>
                <a:lnTo>
                  <a:pt x="176" y="288"/>
                </a:lnTo>
                <a:lnTo>
                  <a:pt x="176" y="288"/>
                </a:lnTo>
                <a:lnTo>
                  <a:pt x="176" y="288"/>
                </a:lnTo>
                <a:lnTo>
                  <a:pt x="176" y="296"/>
                </a:lnTo>
                <a:lnTo>
                  <a:pt x="176" y="312"/>
                </a:lnTo>
                <a:lnTo>
                  <a:pt x="176" y="336"/>
                </a:lnTo>
                <a:lnTo>
                  <a:pt x="176" y="336"/>
                </a:lnTo>
                <a:lnTo>
                  <a:pt x="168" y="344"/>
                </a:lnTo>
                <a:lnTo>
                  <a:pt x="168" y="360"/>
                </a:lnTo>
                <a:lnTo>
                  <a:pt x="168" y="360"/>
                </a:lnTo>
                <a:lnTo>
                  <a:pt x="160" y="352"/>
                </a:lnTo>
                <a:lnTo>
                  <a:pt x="160" y="352"/>
                </a:lnTo>
                <a:lnTo>
                  <a:pt x="152" y="352"/>
                </a:lnTo>
                <a:lnTo>
                  <a:pt x="152" y="352"/>
                </a:lnTo>
                <a:lnTo>
                  <a:pt x="152" y="368"/>
                </a:lnTo>
                <a:lnTo>
                  <a:pt x="152" y="368"/>
                </a:lnTo>
                <a:lnTo>
                  <a:pt x="144" y="368"/>
                </a:lnTo>
                <a:lnTo>
                  <a:pt x="144" y="368"/>
                </a:lnTo>
                <a:lnTo>
                  <a:pt x="144" y="368"/>
                </a:lnTo>
                <a:lnTo>
                  <a:pt x="144" y="368"/>
                </a:lnTo>
                <a:lnTo>
                  <a:pt x="136" y="368"/>
                </a:lnTo>
                <a:lnTo>
                  <a:pt x="136" y="368"/>
                </a:lnTo>
                <a:lnTo>
                  <a:pt x="136" y="368"/>
                </a:lnTo>
                <a:lnTo>
                  <a:pt x="128" y="360"/>
                </a:lnTo>
                <a:lnTo>
                  <a:pt x="128" y="368"/>
                </a:lnTo>
                <a:lnTo>
                  <a:pt x="128" y="384"/>
                </a:lnTo>
                <a:lnTo>
                  <a:pt x="128" y="392"/>
                </a:lnTo>
                <a:lnTo>
                  <a:pt x="128" y="392"/>
                </a:lnTo>
                <a:lnTo>
                  <a:pt x="128" y="384"/>
                </a:lnTo>
                <a:lnTo>
                  <a:pt x="128" y="376"/>
                </a:lnTo>
                <a:lnTo>
                  <a:pt x="120" y="376"/>
                </a:lnTo>
                <a:lnTo>
                  <a:pt x="120" y="376"/>
                </a:lnTo>
                <a:lnTo>
                  <a:pt x="120" y="376"/>
                </a:lnTo>
                <a:lnTo>
                  <a:pt x="112" y="384"/>
                </a:lnTo>
                <a:lnTo>
                  <a:pt x="104" y="392"/>
                </a:lnTo>
                <a:lnTo>
                  <a:pt x="104" y="392"/>
                </a:lnTo>
                <a:lnTo>
                  <a:pt x="104" y="408"/>
                </a:lnTo>
                <a:lnTo>
                  <a:pt x="104" y="408"/>
                </a:lnTo>
                <a:lnTo>
                  <a:pt x="104" y="408"/>
                </a:lnTo>
                <a:lnTo>
                  <a:pt x="104" y="408"/>
                </a:lnTo>
                <a:lnTo>
                  <a:pt x="104" y="416"/>
                </a:lnTo>
                <a:lnTo>
                  <a:pt x="104" y="416"/>
                </a:lnTo>
                <a:lnTo>
                  <a:pt x="96" y="416"/>
                </a:lnTo>
                <a:lnTo>
                  <a:pt x="96" y="424"/>
                </a:lnTo>
                <a:lnTo>
                  <a:pt x="104" y="432"/>
                </a:lnTo>
                <a:lnTo>
                  <a:pt x="104" y="432"/>
                </a:lnTo>
                <a:lnTo>
                  <a:pt x="88" y="440"/>
                </a:lnTo>
                <a:lnTo>
                  <a:pt x="88" y="440"/>
                </a:lnTo>
                <a:lnTo>
                  <a:pt x="88" y="464"/>
                </a:lnTo>
                <a:lnTo>
                  <a:pt x="88" y="464"/>
                </a:lnTo>
                <a:lnTo>
                  <a:pt x="80" y="472"/>
                </a:lnTo>
                <a:lnTo>
                  <a:pt x="80" y="472"/>
                </a:lnTo>
                <a:lnTo>
                  <a:pt x="80" y="46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0" name="Massachusetts"/>
          <p:cNvSpPr>
            <a:spLocks/>
          </p:cNvSpPr>
          <p:nvPr/>
        </p:nvSpPr>
        <p:spPr bwMode="gray">
          <a:xfrm>
            <a:off x="6782016" y="3142739"/>
            <a:ext cx="344581" cy="16248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0" y="56"/>
              </a:cxn>
              <a:cxn ang="0">
                <a:pos x="136" y="24"/>
              </a:cxn>
              <a:cxn ang="0">
                <a:pos x="144" y="16"/>
              </a:cxn>
              <a:cxn ang="0">
                <a:pos x="152" y="0"/>
              </a:cxn>
              <a:cxn ang="0">
                <a:pos x="168" y="0"/>
              </a:cxn>
              <a:cxn ang="0">
                <a:pos x="168" y="8"/>
              </a:cxn>
              <a:cxn ang="0">
                <a:pos x="184" y="16"/>
              </a:cxn>
              <a:cxn ang="0">
                <a:pos x="184" y="24"/>
              </a:cxn>
              <a:cxn ang="0">
                <a:pos x="176" y="32"/>
              </a:cxn>
              <a:cxn ang="0">
                <a:pos x="176" y="32"/>
              </a:cxn>
              <a:cxn ang="0">
                <a:pos x="176" y="40"/>
              </a:cxn>
              <a:cxn ang="0">
                <a:pos x="168" y="56"/>
              </a:cxn>
              <a:cxn ang="0">
                <a:pos x="184" y="56"/>
              </a:cxn>
              <a:cxn ang="0">
                <a:pos x="200" y="64"/>
              </a:cxn>
              <a:cxn ang="0">
                <a:pos x="208" y="64"/>
              </a:cxn>
              <a:cxn ang="0">
                <a:pos x="208" y="72"/>
              </a:cxn>
              <a:cxn ang="0">
                <a:pos x="216" y="80"/>
              </a:cxn>
              <a:cxn ang="0">
                <a:pos x="216" y="88"/>
              </a:cxn>
              <a:cxn ang="0">
                <a:pos x="224" y="96"/>
              </a:cxn>
              <a:cxn ang="0">
                <a:pos x="256" y="88"/>
              </a:cxn>
              <a:cxn ang="0">
                <a:pos x="248" y="72"/>
              </a:cxn>
              <a:cxn ang="0">
                <a:pos x="240" y="64"/>
              </a:cxn>
              <a:cxn ang="0">
                <a:pos x="232" y="64"/>
              </a:cxn>
              <a:cxn ang="0">
                <a:pos x="240" y="56"/>
              </a:cxn>
              <a:cxn ang="0">
                <a:pos x="264" y="72"/>
              </a:cxn>
              <a:cxn ang="0">
                <a:pos x="264" y="96"/>
              </a:cxn>
              <a:cxn ang="0">
                <a:pos x="256" y="96"/>
              </a:cxn>
              <a:cxn ang="0">
                <a:pos x="240" y="104"/>
              </a:cxn>
              <a:cxn ang="0">
                <a:pos x="232" y="120"/>
              </a:cxn>
              <a:cxn ang="0">
                <a:pos x="224" y="128"/>
              </a:cxn>
              <a:cxn ang="0">
                <a:pos x="216" y="120"/>
              </a:cxn>
              <a:cxn ang="0">
                <a:pos x="216" y="112"/>
              </a:cxn>
              <a:cxn ang="0">
                <a:pos x="208" y="104"/>
              </a:cxn>
              <a:cxn ang="0">
                <a:pos x="208" y="120"/>
              </a:cxn>
              <a:cxn ang="0">
                <a:pos x="208" y="112"/>
              </a:cxn>
              <a:cxn ang="0">
                <a:pos x="200" y="120"/>
              </a:cxn>
              <a:cxn ang="0">
                <a:pos x="200" y="136"/>
              </a:cxn>
              <a:cxn ang="0">
                <a:pos x="184" y="136"/>
              </a:cxn>
              <a:cxn ang="0">
                <a:pos x="176" y="120"/>
              </a:cxn>
              <a:cxn ang="0">
                <a:pos x="168" y="112"/>
              </a:cxn>
              <a:cxn ang="0">
                <a:pos x="160" y="104"/>
              </a:cxn>
              <a:cxn ang="0">
                <a:pos x="160" y="104"/>
              </a:cxn>
              <a:cxn ang="0">
                <a:pos x="152" y="88"/>
              </a:cxn>
              <a:cxn ang="0">
                <a:pos x="128" y="96"/>
              </a:cxn>
              <a:cxn ang="0">
                <a:pos x="128" y="96"/>
              </a:cxn>
              <a:cxn ang="0">
                <a:pos x="56" y="112"/>
              </a:cxn>
              <a:cxn ang="0">
                <a:pos x="56" y="120"/>
              </a:cxn>
              <a:cxn ang="0">
                <a:pos x="56" y="112"/>
              </a:cxn>
              <a:cxn ang="0">
                <a:pos x="0" y="128"/>
              </a:cxn>
            </a:cxnLst>
            <a:rect l="0" t="0" r="r" b="b"/>
            <a:pathLst>
              <a:path w="264" h="136">
                <a:moveTo>
                  <a:pt x="0" y="128"/>
                </a:moveTo>
                <a:lnTo>
                  <a:pt x="0" y="128"/>
                </a:lnTo>
                <a:lnTo>
                  <a:pt x="0" y="56"/>
                </a:lnTo>
                <a:lnTo>
                  <a:pt x="0" y="56"/>
                </a:lnTo>
                <a:lnTo>
                  <a:pt x="56" y="40"/>
                </a:lnTo>
                <a:lnTo>
                  <a:pt x="136" y="24"/>
                </a:lnTo>
                <a:lnTo>
                  <a:pt x="136" y="24"/>
                </a:lnTo>
                <a:lnTo>
                  <a:pt x="144" y="16"/>
                </a:lnTo>
                <a:lnTo>
                  <a:pt x="144" y="8"/>
                </a:lnTo>
                <a:lnTo>
                  <a:pt x="152" y="0"/>
                </a:lnTo>
                <a:lnTo>
                  <a:pt x="168" y="0"/>
                </a:lnTo>
                <a:lnTo>
                  <a:pt x="168" y="0"/>
                </a:lnTo>
                <a:lnTo>
                  <a:pt x="168" y="0"/>
                </a:lnTo>
                <a:lnTo>
                  <a:pt x="168" y="8"/>
                </a:lnTo>
                <a:lnTo>
                  <a:pt x="184" y="16"/>
                </a:lnTo>
                <a:lnTo>
                  <a:pt x="184" y="16"/>
                </a:lnTo>
                <a:lnTo>
                  <a:pt x="192" y="16"/>
                </a:lnTo>
                <a:lnTo>
                  <a:pt x="184" y="24"/>
                </a:lnTo>
                <a:lnTo>
                  <a:pt x="176" y="24"/>
                </a:lnTo>
                <a:lnTo>
                  <a:pt x="176" y="32"/>
                </a:lnTo>
                <a:lnTo>
                  <a:pt x="176" y="32"/>
                </a:lnTo>
                <a:lnTo>
                  <a:pt x="176" y="32"/>
                </a:lnTo>
                <a:lnTo>
                  <a:pt x="176" y="32"/>
                </a:lnTo>
                <a:lnTo>
                  <a:pt x="176" y="40"/>
                </a:lnTo>
                <a:lnTo>
                  <a:pt x="168" y="48"/>
                </a:lnTo>
                <a:lnTo>
                  <a:pt x="168" y="56"/>
                </a:lnTo>
                <a:lnTo>
                  <a:pt x="184" y="56"/>
                </a:lnTo>
                <a:lnTo>
                  <a:pt x="184" y="56"/>
                </a:lnTo>
                <a:lnTo>
                  <a:pt x="192" y="56"/>
                </a:lnTo>
                <a:lnTo>
                  <a:pt x="200" y="64"/>
                </a:lnTo>
                <a:lnTo>
                  <a:pt x="200" y="64"/>
                </a:lnTo>
                <a:lnTo>
                  <a:pt x="208" y="64"/>
                </a:lnTo>
                <a:lnTo>
                  <a:pt x="208" y="64"/>
                </a:lnTo>
                <a:lnTo>
                  <a:pt x="208" y="72"/>
                </a:lnTo>
                <a:lnTo>
                  <a:pt x="208" y="80"/>
                </a:lnTo>
                <a:lnTo>
                  <a:pt x="216" y="80"/>
                </a:lnTo>
                <a:lnTo>
                  <a:pt x="216" y="80"/>
                </a:lnTo>
                <a:lnTo>
                  <a:pt x="216" y="88"/>
                </a:lnTo>
                <a:lnTo>
                  <a:pt x="216" y="88"/>
                </a:lnTo>
                <a:lnTo>
                  <a:pt x="224" y="96"/>
                </a:lnTo>
                <a:lnTo>
                  <a:pt x="248" y="96"/>
                </a:lnTo>
                <a:lnTo>
                  <a:pt x="256" y="88"/>
                </a:lnTo>
                <a:lnTo>
                  <a:pt x="256" y="80"/>
                </a:lnTo>
                <a:lnTo>
                  <a:pt x="248" y="72"/>
                </a:lnTo>
                <a:lnTo>
                  <a:pt x="248" y="64"/>
                </a:lnTo>
                <a:lnTo>
                  <a:pt x="240" y="64"/>
                </a:lnTo>
                <a:lnTo>
                  <a:pt x="240" y="64"/>
                </a:lnTo>
                <a:lnTo>
                  <a:pt x="232" y="64"/>
                </a:lnTo>
                <a:lnTo>
                  <a:pt x="232" y="64"/>
                </a:lnTo>
                <a:lnTo>
                  <a:pt x="240" y="56"/>
                </a:lnTo>
                <a:lnTo>
                  <a:pt x="248" y="56"/>
                </a:lnTo>
                <a:lnTo>
                  <a:pt x="264" y="72"/>
                </a:lnTo>
                <a:lnTo>
                  <a:pt x="264" y="88"/>
                </a:lnTo>
                <a:lnTo>
                  <a:pt x="264" y="96"/>
                </a:lnTo>
                <a:lnTo>
                  <a:pt x="264" y="96"/>
                </a:lnTo>
                <a:lnTo>
                  <a:pt x="256" y="96"/>
                </a:lnTo>
                <a:lnTo>
                  <a:pt x="248" y="104"/>
                </a:lnTo>
                <a:lnTo>
                  <a:pt x="240" y="104"/>
                </a:lnTo>
                <a:lnTo>
                  <a:pt x="232" y="112"/>
                </a:lnTo>
                <a:lnTo>
                  <a:pt x="232" y="120"/>
                </a:lnTo>
                <a:lnTo>
                  <a:pt x="224" y="128"/>
                </a:lnTo>
                <a:lnTo>
                  <a:pt x="224" y="128"/>
                </a:lnTo>
                <a:lnTo>
                  <a:pt x="216" y="120"/>
                </a:lnTo>
                <a:lnTo>
                  <a:pt x="216" y="120"/>
                </a:lnTo>
                <a:lnTo>
                  <a:pt x="216" y="112"/>
                </a:lnTo>
                <a:lnTo>
                  <a:pt x="216" y="112"/>
                </a:lnTo>
                <a:lnTo>
                  <a:pt x="216" y="104"/>
                </a:lnTo>
                <a:lnTo>
                  <a:pt x="208" y="104"/>
                </a:lnTo>
                <a:lnTo>
                  <a:pt x="208" y="120"/>
                </a:lnTo>
                <a:lnTo>
                  <a:pt x="208" y="120"/>
                </a:lnTo>
                <a:lnTo>
                  <a:pt x="208" y="112"/>
                </a:lnTo>
                <a:lnTo>
                  <a:pt x="208" y="112"/>
                </a:lnTo>
                <a:lnTo>
                  <a:pt x="200" y="120"/>
                </a:lnTo>
                <a:lnTo>
                  <a:pt x="200" y="120"/>
                </a:lnTo>
                <a:lnTo>
                  <a:pt x="200" y="120"/>
                </a:lnTo>
                <a:lnTo>
                  <a:pt x="200" y="136"/>
                </a:lnTo>
                <a:lnTo>
                  <a:pt x="184" y="136"/>
                </a:lnTo>
                <a:lnTo>
                  <a:pt x="184" y="136"/>
                </a:lnTo>
                <a:lnTo>
                  <a:pt x="184" y="120"/>
                </a:lnTo>
                <a:lnTo>
                  <a:pt x="176" y="120"/>
                </a:lnTo>
                <a:lnTo>
                  <a:pt x="168" y="112"/>
                </a:lnTo>
                <a:lnTo>
                  <a:pt x="168" y="112"/>
                </a:lnTo>
                <a:lnTo>
                  <a:pt x="168" y="112"/>
                </a:lnTo>
                <a:lnTo>
                  <a:pt x="160" y="104"/>
                </a:lnTo>
                <a:lnTo>
                  <a:pt x="160" y="104"/>
                </a:lnTo>
                <a:lnTo>
                  <a:pt x="160" y="104"/>
                </a:lnTo>
                <a:lnTo>
                  <a:pt x="160" y="104"/>
                </a:lnTo>
                <a:lnTo>
                  <a:pt x="152" y="88"/>
                </a:lnTo>
                <a:lnTo>
                  <a:pt x="152" y="88"/>
                </a:lnTo>
                <a:lnTo>
                  <a:pt x="128" y="96"/>
                </a:lnTo>
                <a:lnTo>
                  <a:pt x="128" y="96"/>
                </a:lnTo>
                <a:lnTo>
                  <a:pt x="128" y="96"/>
                </a:lnTo>
                <a:lnTo>
                  <a:pt x="128" y="96"/>
                </a:lnTo>
                <a:lnTo>
                  <a:pt x="56" y="112"/>
                </a:lnTo>
                <a:lnTo>
                  <a:pt x="56" y="112"/>
                </a:lnTo>
                <a:lnTo>
                  <a:pt x="56" y="120"/>
                </a:lnTo>
                <a:lnTo>
                  <a:pt x="56" y="120"/>
                </a:lnTo>
                <a:lnTo>
                  <a:pt x="56" y="112"/>
                </a:lnTo>
                <a:lnTo>
                  <a:pt x="56" y="112"/>
                </a:lnTo>
                <a:lnTo>
                  <a:pt x="0" y="12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1" name="Connecticut"/>
          <p:cNvSpPr>
            <a:spLocks/>
          </p:cNvSpPr>
          <p:nvPr/>
        </p:nvSpPr>
        <p:spPr bwMode="gray">
          <a:xfrm>
            <a:off x="6782016" y="3257599"/>
            <a:ext cx="187699" cy="162485"/>
          </a:xfrm>
          <a:custGeom>
            <a:avLst/>
            <a:gdLst/>
            <a:ahLst/>
            <a:cxnLst>
              <a:cxn ang="0">
                <a:pos x="104" y="88"/>
              </a:cxn>
              <a:cxn ang="0">
                <a:pos x="88" y="96"/>
              </a:cxn>
              <a:cxn ang="0">
                <a:pos x="64" y="96"/>
              </a:cxn>
              <a:cxn ang="0">
                <a:pos x="64" y="96"/>
              </a:cxn>
              <a:cxn ang="0">
                <a:pos x="40" y="112"/>
              </a:cxn>
              <a:cxn ang="0">
                <a:pos x="40" y="112"/>
              </a:cxn>
              <a:cxn ang="0">
                <a:pos x="24" y="136"/>
              </a:cxn>
              <a:cxn ang="0">
                <a:pos x="16" y="136"/>
              </a:cxn>
              <a:cxn ang="0">
                <a:pos x="16" y="136"/>
              </a:cxn>
              <a:cxn ang="0">
                <a:pos x="8" y="128"/>
              </a:cxn>
              <a:cxn ang="0">
                <a:pos x="8" y="128"/>
              </a:cxn>
              <a:cxn ang="0">
                <a:pos x="24" y="112"/>
              </a:cxn>
              <a:cxn ang="0">
                <a:pos x="24" y="112"/>
              </a:cxn>
              <a:cxn ang="0">
                <a:pos x="16" y="104"/>
              </a:cxn>
              <a:cxn ang="0">
                <a:pos x="16" y="104"/>
              </a:cxn>
              <a:cxn ang="0">
                <a:pos x="0" y="32"/>
              </a:cxn>
              <a:cxn ang="0">
                <a:pos x="0" y="32"/>
              </a:cxn>
              <a:cxn ang="0">
                <a:pos x="56" y="16"/>
              </a:cxn>
              <a:cxn ang="0">
                <a:pos x="56" y="16"/>
              </a:cxn>
              <a:cxn ang="0">
                <a:pos x="56" y="24"/>
              </a:cxn>
              <a:cxn ang="0">
                <a:pos x="56" y="24"/>
              </a:cxn>
              <a:cxn ang="0">
                <a:pos x="56" y="16"/>
              </a:cxn>
              <a:cxn ang="0">
                <a:pos x="56" y="16"/>
              </a:cxn>
              <a:cxn ang="0">
                <a:pos x="128" y="0"/>
              </a:cxn>
              <a:cxn ang="0">
                <a:pos x="128" y="0"/>
              </a:cxn>
              <a:cxn ang="0">
                <a:pos x="128" y="0"/>
              </a:cxn>
              <a:cxn ang="0">
                <a:pos x="144" y="56"/>
              </a:cxn>
              <a:cxn ang="0">
                <a:pos x="144" y="56"/>
              </a:cxn>
              <a:cxn ang="0">
                <a:pos x="136" y="64"/>
              </a:cxn>
              <a:cxn ang="0">
                <a:pos x="136" y="64"/>
              </a:cxn>
              <a:cxn ang="0">
                <a:pos x="136" y="72"/>
              </a:cxn>
              <a:cxn ang="0">
                <a:pos x="136" y="72"/>
              </a:cxn>
              <a:cxn ang="0">
                <a:pos x="136" y="72"/>
              </a:cxn>
              <a:cxn ang="0">
                <a:pos x="104" y="88"/>
              </a:cxn>
            </a:cxnLst>
            <a:rect l="0" t="0" r="r" b="b"/>
            <a:pathLst>
              <a:path w="144" h="136">
                <a:moveTo>
                  <a:pt x="104" y="88"/>
                </a:moveTo>
                <a:lnTo>
                  <a:pt x="88" y="96"/>
                </a:lnTo>
                <a:lnTo>
                  <a:pt x="64" y="96"/>
                </a:lnTo>
                <a:lnTo>
                  <a:pt x="64" y="96"/>
                </a:lnTo>
                <a:lnTo>
                  <a:pt x="40" y="112"/>
                </a:lnTo>
                <a:lnTo>
                  <a:pt x="40" y="112"/>
                </a:lnTo>
                <a:lnTo>
                  <a:pt x="24" y="136"/>
                </a:lnTo>
                <a:lnTo>
                  <a:pt x="16" y="136"/>
                </a:lnTo>
                <a:lnTo>
                  <a:pt x="16" y="136"/>
                </a:lnTo>
                <a:lnTo>
                  <a:pt x="8" y="128"/>
                </a:lnTo>
                <a:lnTo>
                  <a:pt x="8" y="128"/>
                </a:lnTo>
                <a:lnTo>
                  <a:pt x="24" y="112"/>
                </a:lnTo>
                <a:lnTo>
                  <a:pt x="24" y="112"/>
                </a:lnTo>
                <a:lnTo>
                  <a:pt x="16" y="104"/>
                </a:lnTo>
                <a:lnTo>
                  <a:pt x="16" y="104"/>
                </a:lnTo>
                <a:lnTo>
                  <a:pt x="0" y="32"/>
                </a:lnTo>
                <a:lnTo>
                  <a:pt x="0" y="32"/>
                </a:lnTo>
                <a:lnTo>
                  <a:pt x="56" y="16"/>
                </a:lnTo>
                <a:lnTo>
                  <a:pt x="56" y="16"/>
                </a:lnTo>
                <a:lnTo>
                  <a:pt x="56" y="24"/>
                </a:lnTo>
                <a:lnTo>
                  <a:pt x="56" y="24"/>
                </a:lnTo>
                <a:lnTo>
                  <a:pt x="56" y="16"/>
                </a:lnTo>
                <a:lnTo>
                  <a:pt x="56" y="16"/>
                </a:lnTo>
                <a:lnTo>
                  <a:pt x="128" y="0"/>
                </a:lnTo>
                <a:lnTo>
                  <a:pt x="128" y="0"/>
                </a:lnTo>
                <a:lnTo>
                  <a:pt x="128" y="0"/>
                </a:lnTo>
                <a:lnTo>
                  <a:pt x="144" y="56"/>
                </a:lnTo>
                <a:lnTo>
                  <a:pt x="144" y="56"/>
                </a:lnTo>
                <a:lnTo>
                  <a:pt x="136" y="64"/>
                </a:lnTo>
                <a:lnTo>
                  <a:pt x="136" y="64"/>
                </a:lnTo>
                <a:lnTo>
                  <a:pt x="136" y="72"/>
                </a:lnTo>
                <a:lnTo>
                  <a:pt x="136" y="72"/>
                </a:lnTo>
                <a:lnTo>
                  <a:pt x="136" y="72"/>
                </a:lnTo>
                <a:lnTo>
                  <a:pt x="104" y="8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2" name="New Jersey"/>
          <p:cNvSpPr>
            <a:spLocks/>
          </p:cNvSpPr>
          <p:nvPr/>
        </p:nvSpPr>
        <p:spPr bwMode="gray">
          <a:xfrm>
            <a:off x="6658750" y="3401874"/>
            <a:ext cx="134471" cy="285750"/>
          </a:xfrm>
          <a:custGeom>
            <a:avLst/>
            <a:gdLst/>
            <a:ahLst/>
            <a:cxnLst>
              <a:cxn ang="0">
                <a:pos x="24" y="152"/>
              </a:cxn>
              <a:cxn ang="0">
                <a:pos x="40" y="128"/>
              </a:cxn>
              <a:cxn ang="0">
                <a:pos x="48" y="120"/>
              </a:cxn>
              <a:cxn ang="0">
                <a:pos x="48" y="112"/>
              </a:cxn>
              <a:cxn ang="0">
                <a:pos x="0" y="80"/>
              </a:cxn>
              <a:cxn ang="0">
                <a:pos x="8" y="64"/>
              </a:cxn>
              <a:cxn ang="0">
                <a:pos x="8" y="56"/>
              </a:cxn>
              <a:cxn ang="0">
                <a:pos x="0" y="40"/>
              </a:cxn>
              <a:cxn ang="0">
                <a:pos x="16" y="24"/>
              </a:cxn>
              <a:cxn ang="0">
                <a:pos x="24" y="0"/>
              </a:cxn>
              <a:cxn ang="0">
                <a:pos x="96" y="24"/>
              </a:cxn>
              <a:cxn ang="0">
                <a:pos x="96" y="48"/>
              </a:cxn>
              <a:cxn ang="0">
                <a:pos x="88" y="56"/>
              </a:cxn>
              <a:cxn ang="0">
                <a:pos x="88" y="72"/>
              </a:cxn>
              <a:cxn ang="0">
                <a:pos x="80" y="80"/>
              </a:cxn>
              <a:cxn ang="0">
                <a:pos x="96" y="80"/>
              </a:cxn>
              <a:cxn ang="0">
                <a:pos x="96" y="80"/>
              </a:cxn>
              <a:cxn ang="0">
                <a:pos x="96" y="80"/>
              </a:cxn>
              <a:cxn ang="0">
                <a:pos x="104" y="80"/>
              </a:cxn>
              <a:cxn ang="0">
                <a:pos x="104" y="112"/>
              </a:cxn>
              <a:cxn ang="0">
                <a:pos x="104" y="128"/>
              </a:cxn>
              <a:cxn ang="0">
                <a:pos x="104" y="144"/>
              </a:cxn>
              <a:cxn ang="0">
                <a:pos x="104" y="144"/>
              </a:cxn>
              <a:cxn ang="0">
                <a:pos x="104" y="120"/>
              </a:cxn>
              <a:cxn ang="0">
                <a:pos x="96" y="120"/>
              </a:cxn>
              <a:cxn ang="0">
                <a:pos x="96" y="136"/>
              </a:cxn>
              <a:cxn ang="0">
                <a:pos x="96" y="152"/>
              </a:cxn>
              <a:cxn ang="0">
                <a:pos x="96" y="168"/>
              </a:cxn>
              <a:cxn ang="0">
                <a:pos x="88" y="176"/>
              </a:cxn>
              <a:cxn ang="0">
                <a:pos x="88" y="184"/>
              </a:cxn>
              <a:cxn ang="0">
                <a:pos x="80" y="200"/>
              </a:cxn>
              <a:cxn ang="0">
                <a:pos x="80" y="200"/>
              </a:cxn>
              <a:cxn ang="0">
                <a:pos x="72" y="224"/>
              </a:cxn>
              <a:cxn ang="0">
                <a:pos x="64" y="240"/>
              </a:cxn>
              <a:cxn ang="0">
                <a:pos x="56" y="232"/>
              </a:cxn>
              <a:cxn ang="0">
                <a:pos x="56" y="216"/>
              </a:cxn>
              <a:cxn ang="0">
                <a:pos x="48" y="224"/>
              </a:cxn>
              <a:cxn ang="0">
                <a:pos x="40" y="224"/>
              </a:cxn>
              <a:cxn ang="0">
                <a:pos x="32" y="216"/>
              </a:cxn>
              <a:cxn ang="0">
                <a:pos x="24" y="216"/>
              </a:cxn>
              <a:cxn ang="0">
                <a:pos x="8" y="200"/>
              </a:cxn>
              <a:cxn ang="0">
                <a:pos x="8" y="192"/>
              </a:cxn>
              <a:cxn ang="0">
                <a:pos x="0" y="184"/>
              </a:cxn>
              <a:cxn ang="0">
                <a:pos x="8" y="176"/>
              </a:cxn>
              <a:cxn ang="0">
                <a:pos x="8" y="168"/>
              </a:cxn>
              <a:cxn ang="0">
                <a:pos x="8" y="168"/>
              </a:cxn>
              <a:cxn ang="0">
                <a:pos x="8" y="168"/>
              </a:cxn>
            </a:cxnLst>
            <a:rect l="0" t="0" r="r" b="b"/>
            <a:pathLst>
              <a:path w="104" h="240">
                <a:moveTo>
                  <a:pt x="24" y="152"/>
                </a:moveTo>
                <a:lnTo>
                  <a:pt x="24" y="152"/>
                </a:lnTo>
                <a:lnTo>
                  <a:pt x="24" y="144"/>
                </a:lnTo>
                <a:lnTo>
                  <a:pt x="40" y="128"/>
                </a:lnTo>
                <a:lnTo>
                  <a:pt x="48" y="120"/>
                </a:lnTo>
                <a:lnTo>
                  <a:pt x="48" y="120"/>
                </a:lnTo>
                <a:lnTo>
                  <a:pt x="48" y="112"/>
                </a:lnTo>
                <a:lnTo>
                  <a:pt x="48" y="112"/>
                </a:lnTo>
                <a:lnTo>
                  <a:pt x="16" y="88"/>
                </a:lnTo>
                <a:lnTo>
                  <a:pt x="0" y="80"/>
                </a:lnTo>
                <a:lnTo>
                  <a:pt x="0" y="64"/>
                </a:lnTo>
                <a:lnTo>
                  <a:pt x="8" y="64"/>
                </a:lnTo>
                <a:lnTo>
                  <a:pt x="8" y="56"/>
                </a:lnTo>
                <a:lnTo>
                  <a:pt x="8" y="56"/>
                </a:lnTo>
                <a:lnTo>
                  <a:pt x="0" y="40"/>
                </a:lnTo>
                <a:lnTo>
                  <a:pt x="0" y="40"/>
                </a:lnTo>
                <a:lnTo>
                  <a:pt x="16" y="24"/>
                </a:lnTo>
                <a:lnTo>
                  <a:pt x="16" y="24"/>
                </a:lnTo>
                <a:lnTo>
                  <a:pt x="16" y="8"/>
                </a:lnTo>
                <a:lnTo>
                  <a:pt x="24" y="0"/>
                </a:lnTo>
                <a:lnTo>
                  <a:pt x="24" y="0"/>
                </a:lnTo>
                <a:lnTo>
                  <a:pt x="96" y="24"/>
                </a:lnTo>
                <a:lnTo>
                  <a:pt x="96" y="24"/>
                </a:lnTo>
                <a:lnTo>
                  <a:pt x="96" y="48"/>
                </a:lnTo>
                <a:lnTo>
                  <a:pt x="96" y="48"/>
                </a:lnTo>
                <a:lnTo>
                  <a:pt x="88" y="56"/>
                </a:lnTo>
                <a:lnTo>
                  <a:pt x="88" y="64"/>
                </a:lnTo>
                <a:lnTo>
                  <a:pt x="88" y="72"/>
                </a:lnTo>
                <a:lnTo>
                  <a:pt x="80" y="80"/>
                </a:lnTo>
                <a:lnTo>
                  <a:pt x="80" y="80"/>
                </a:lnTo>
                <a:lnTo>
                  <a:pt x="80" y="80"/>
                </a:lnTo>
                <a:lnTo>
                  <a:pt x="96" y="80"/>
                </a:lnTo>
                <a:lnTo>
                  <a:pt x="96" y="80"/>
                </a:lnTo>
                <a:lnTo>
                  <a:pt x="96" y="80"/>
                </a:lnTo>
                <a:lnTo>
                  <a:pt x="96" y="80"/>
                </a:lnTo>
                <a:lnTo>
                  <a:pt x="96" y="80"/>
                </a:lnTo>
                <a:lnTo>
                  <a:pt x="96" y="72"/>
                </a:lnTo>
                <a:lnTo>
                  <a:pt x="104" y="80"/>
                </a:lnTo>
                <a:lnTo>
                  <a:pt x="104" y="104"/>
                </a:lnTo>
                <a:lnTo>
                  <a:pt x="104" y="112"/>
                </a:lnTo>
                <a:lnTo>
                  <a:pt x="104" y="120"/>
                </a:lnTo>
                <a:lnTo>
                  <a:pt x="104" y="128"/>
                </a:lnTo>
                <a:lnTo>
                  <a:pt x="104" y="144"/>
                </a:lnTo>
                <a:lnTo>
                  <a:pt x="104" y="144"/>
                </a:lnTo>
                <a:lnTo>
                  <a:pt x="104" y="144"/>
                </a:lnTo>
                <a:lnTo>
                  <a:pt x="104" y="144"/>
                </a:lnTo>
                <a:lnTo>
                  <a:pt x="104" y="128"/>
                </a:lnTo>
                <a:lnTo>
                  <a:pt x="104" y="120"/>
                </a:lnTo>
                <a:lnTo>
                  <a:pt x="96" y="120"/>
                </a:lnTo>
                <a:lnTo>
                  <a:pt x="96" y="120"/>
                </a:lnTo>
                <a:lnTo>
                  <a:pt x="96" y="128"/>
                </a:lnTo>
                <a:lnTo>
                  <a:pt x="96" y="136"/>
                </a:lnTo>
                <a:lnTo>
                  <a:pt x="96" y="152"/>
                </a:lnTo>
                <a:lnTo>
                  <a:pt x="96" y="152"/>
                </a:lnTo>
                <a:lnTo>
                  <a:pt x="104" y="160"/>
                </a:lnTo>
                <a:lnTo>
                  <a:pt x="96" y="168"/>
                </a:lnTo>
                <a:lnTo>
                  <a:pt x="96" y="168"/>
                </a:lnTo>
                <a:lnTo>
                  <a:pt x="88" y="176"/>
                </a:lnTo>
                <a:lnTo>
                  <a:pt x="88" y="176"/>
                </a:lnTo>
                <a:lnTo>
                  <a:pt x="88" y="184"/>
                </a:lnTo>
                <a:lnTo>
                  <a:pt x="88" y="184"/>
                </a:lnTo>
                <a:lnTo>
                  <a:pt x="80" y="200"/>
                </a:lnTo>
                <a:lnTo>
                  <a:pt x="80" y="200"/>
                </a:lnTo>
                <a:lnTo>
                  <a:pt x="80" y="200"/>
                </a:lnTo>
                <a:lnTo>
                  <a:pt x="80" y="208"/>
                </a:lnTo>
                <a:lnTo>
                  <a:pt x="72" y="224"/>
                </a:lnTo>
                <a:lnTo>
                  <a:pt x="72" y="232"/>
                </a:lnTo>
                <a:lnTo>
                  <a:pt x="64" y="240"/>
                </a:lnTo>
                <a:lnTo>
                  <a:pt x="56" y="240"/>
                </a:lnTo>
                <a:lnTo>
                  <a:pt x="56" y="232"/>
                </a:lnTo>
                <a:lnTo>
                  <a:pt x="64" y="224"/>
                </a:lnTo>
                <a:lnTo>
                  <a:pt x="56" y="216"/>
                </a:lnTo>
                <a:lnTo>
                  <a:pt x="56" y="216"/>
                </a:lnTo>
                <a:lnTo>
                  <a:pt x="48" y="224"/>
                </a:lnTo>
                <a:lnTo>
                  <a:pt x="40" y="224"/>
                </a:lnTo>
                <a:lnTo>
                  <a:pt x="40" y="224"/>
                </a:lnTo>
                <a:lnTo>
                  <a:pt x="40" y="224"/>
                </a:lnTo>
                <a:lnTo>
                  <a:pt x="32" y="216"/>
                </a:lnTo>
                <a:lnTo>
                  <a:pt x="24" y="216"/>
                </a:lnTo>
                <a:lnTo>
                  <a:pt x="24" y="216"/>
                </a:lnTo>
                <a:lnTo>
                  <a:pt x="16" y="208"/>
                </a:lnTo>
                <a:lnTo>
                  <a:pt x="8" y="200"/>
                </a:lnTo>
                <a:lnTo>
                  <a:pt x="8" y="200"/>
                </a:lnTo>
                <a:lnTo>
                  <a:pt x="8" y="192"/>
                </a:lnTo>
                <a:lnTo>
                  <a:pt x="0" y="192"/>
                </a:lnTo>
                <a:lnTo>
                  <a:pt x="0" y="184"/>
                </a:lnTo>
                <a:lnTo>
                  <a:pt x="0" y="176"/>
                </a:lnTo>
                <a:lnTo>
                  <a:pt x="8" y="176"/>
                </a:lnTo>
                <a:lnTo>
                  <a:pt x="8" y="176"/>
                </a:lnTo>
                <a:lnTo>
                  <a:pt x="8" y="168"/>
                </a:lnTo>
                <a:lnTo>
                  <a:pt x="8" y="168"/>
                </a:lnTo>
                <a:lnTo>
                  <a:pt x="8" y="168"/>
                </a:lnTo>
                <a:lnTo>
                  <a:pt x="8" y="168"/>
                </a:lnTo>
                <a:lnTo>
                  <a:pt x="8" y="168"/>
                </a:lnTo>
                <a:lnTo>
                  <a:pt x="24" y="152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3" name="Delaware"/>
          <p:cNvSpPr>
            <a:spLocks/>
          </p:cNvSpPr>
          <p:nvPr/>
        </p:nvSpPr>
        <p:spPr bwMode="gray">
          <a:xfrm>
            <a:off x="6636339" y="3592375"/>
            <a:ext cx="105056" cy="172291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24"/>
              </a:cxn>
              <a:cxn ang="0">
                <a:pos x="16" y="24"/>
              </a:cxn>
              <a:cxn ang="0">
                <a:pos x="16" y="32"/>
              </a:cxn>
              <a:cxn ang="0">
                <a:pos x="16" y="40"/>
              </a:cxn>
              <a:cxn ang="0">
                <a:pos x="24" y="56"/>
              </a:cxn>
              <a:cxn ang="0">
                <a:pos x="40" y="56"/>
              </a:cxn>
              <a:cxn ang="0">
                <a:pos x="40" y="72"/>
              </a:cxn>
              <a:cxn ang="0">
                <a:pos x="40" y="72"/>
              </a:cxn>
              <a:cxn ang="0">
                <a:pos x="40" y="72"/>
              </a:cxn>
              <a:cxn ang="0">
                <a:pos x="40" y="80"/>
              </a:cxn>
              <a:cxn ang="0">
                <a:pos x="48" y="88"/>
              </a:cxn>
              <a:cxn ang="0">
                <a:pos x="48" y="88"/>
              </a:cxn>
              <a:cxn ang="0">
                <a:pos x="48" y="96"/>
              </a:cxn>
              <a:cxn ang="0">
                <a:pos x="56" y="96"/>
              </a:cxn>
              <a:cxn ang="0">
                <a:pos x="64" y="104"/>
              </a:cxn>
              <a:cxn ang="0">
                <a:pos x="72" y="104"/>
              </a:cxn>
              <a:cxn ang="0">
                <a:pos x="72" y="104"/>
              </a:cxn>
              <a:cxn ang="0">
                <a:pos x="72" y="104"/>
              </a:cxn>
              <a:cxn ang="0">
                <a:pos x="72" y="112"/>
              </a:cxn>
              <a:cxn ang="0">
                <a:pos x="72" y="112"/>
              </a:cxn>
              <a:cxn ang="0">
                <a:pos x="64" y="112"/>
              </a:cxn>
              <a:cxn ang="0">
                <a:pos x="64" y="112"/>
              </a:cxn>
              <a:cxn ang="0">
                <a:pos x="64" y="120"/>
              </a:cxn>
              <a:cxn ang="0">
                <a:pos x="64" y="120"/>
              </a:cxn>
              <a:cxn ang="0">
                <a:pos x="64" y="120"/>
              </a:cxn>
              <a:cxn ang="0">
                <a:pos x="64" y="120"/>
              </a:cxn>
              <a:cxn ang="0">
                <a:pos x="64" y="120"/>
              </a:cxn>
              <a:cxn ang="0">
                <a:pos x="64" y="128"/>
              </a:cxn>
              <a:cxn ang="0">
                <a:pos x="64" y="128"/>
              </a:cxn>
              <a:cxn ang="0">
                <a:pos x="72" y="120"/>
              </a:cxn>
              <a:cxn ang="0">
                <a:pos x="72" y="120"/>
              </a:cxn>
              <a:cxn ang="0">
                <a:pos x="72" y="120"/>
              </a:cxn>
              <a:cxn ang="0">
                <a:pos x="80" y="120"/>
              </a:cxn>
              <a:cxn ang="0">
                <a:pos x="80" y="120"/>
              </a:cxn>
              <a:cxn ang="0">
                <a:pos x="80" y="128"/>
              </a:cxn>
              <a:cxn ang="0">
                <a:pos x="80" y="128"/>
              </a:cxn>
              <a:cxn ang="0">
                <a:pos x="80" y="136"/>
              </a:cxn>
              <a:cxn ang="0">
                <a:pos x="80" y="136"/>
              </a:cxn>
              <a:cxn ang="0">
                <a:pos x="32" y="144"/>
              </a:cxn>
              <a:cxn ang="0">
                <a:pos x="32" y="144"/>
              </a:cxn>
              <a:cxn ang="0">
                <a:pos x="0" y="16"/>
              </a:cxn>
              <a:cxn ang="0">
                <a:pos x="0" y="24"/>
              </a:cxn>
              <a:cxn ang="0">
                <a:pos x="0" y="0"/>
              </a:cxn>
              <a:cxn ang="0">
                <a:pos x="16" y="0"/>
              </a:cxn>
              <a:cxn ang="0">
                <a:pos x="24" y="8"/>
              </a:cxn>
              <a:cxn ang="0">
                <a:pos x="24" y="8"/>
              </a:cxn>
              <a:cxn ang="0">
                <a:pos x="16" y="8"/>
              </a:cxn>
              <a:cxn ang="0">
                <a:pos x="16" y="16"/>
              </a:cxn>
            </a:cxnLst>
            <a:rect l="0" t="0" r="r" b="b"/>
            <a:pathLst>
              <a:path w="80" h="144">
                <a:moveTo>
                  <a:pt x="16" y="16"/>
                </a:moveTo>
                <a:lnTo>
                  <a:pt x="16" y="24"/>
                </a:lnTo>
                <a:lnTo>
                  <a:pt x="16" y="24"/>
                </a:lnTo>
                <a:lnTo>
                  <a:pt x="16" y="32"/>
                </a:lnTo>
                <a:lnTo>
                  <a:pt x="16" y="40"/>
                </a:lnTo>
                <a:lnTo>
                  <a:pt x="24" y="56"/>
                </a:lnTo>
                <a:lnTo>
                  <a:pt x="40" y="56"/>
                </a:lnTo>
                <a:lnTo>
                  <a:pt x="40" y="72"/>
                </a:lnTo>
                <a:lnTo>
                  <a:pt x="40" y="72"/>
                </a:lnTo>
                <a:lnTo>
                  <a:pt x="40" y="72"/>
                </a:lnTo>
                <a:lnTo>
                  <a:pt x="40" y="80"/>
                </a:lnTo>
                <a:lnTo>
                  <a:pt x="48" y="88"/>
                </a:lnTo>
                <a:lnTo>
                  <a:pt x="48" y="88"/>
                </a:lnTo>
                <a:lnTo>
                  <a:pt x="48" y="96"/>
                </a:lnTo>
                <a:lnTo>
                  <a:pt x="56" y="96"/>
                </a:lnTo>
                <a:lnTo>
                  <a:pt x="64" y="104"/>
                </a:lnTo>
                <a:lnTo>
                  <a:pt x="72" y="104"/>
                </a:lnTo>
                <a:lnTo>
                  <a:pt x="72" y="104"/>
                </a:lnTo>
                <a:lnTo>
                  <a:pt x="72" y="104"/>
                </a:lnTo>
                <a:lnTo>
                  <a:pt x="72" y="112"/>
                </a:lnTo>
                <a:lnTo>
                  <a:pt x="72" y="112"/>
                </a:lnTo>
                <a:lnTo>
                  <a:pt x="64" y="112"/>
                </a:lnTo>
                <a:lnTo>
                  <a:pt x="64" y="112"/>
                </a:lnTo>
                <a:lnTo>
                  <a:pt x="64" y="120"/>
                </a:lnTo>
                <a:lnTo>
                  <a:pt x="64" y="120"/>
                </a:lnTo>
                <a:lnTo>
                  <a:pt x="64" y="120"/>
                </a:lnTo>
                <a:lnTo>
                  <a:pt x="64" y="120"/>
                </a:lnTo>
                <a:lnTo>
                  <a:pt x="64" y="120"/>
                </a:lnTo>
                <a:lnTo>
                  <a:pt x="64" y="128"/>
                </a:lnTo>
                <a:lnTo>
                  <a:pt x="64" y="128"/>
                </a:lnTo>
                <a:lnTo>
                  <a:pt x="72" y="120"/>
                </a:lnTo>
                <a:lnTo>
                  <a:pt x="72" y="120"/>
                </a:lnTo>
                <a:lnTo>
                  <a:pt x="72" y="120"/>
                </a:lnTo>
                <a:lnTo>
                  <a:pt x="80" y="120"/>
                </a:lnTo>
                <a:lnTo>
                  <a:pt x="80" y="120"/>
                </a:lnTo>
                <a:lnTo>
                  <a:pt x="80" y="128"/>
                </a:lnTo>
                <a:lnTo>
                  <a:pt x="80" y="128"/>
                </a:lnTo>
                <a:lnTo>
                  <a:pt x="80" y="136"/>
                </a:lnTo>
                <a:lnTo>
                  <a:pt x="80" y="136"/>
                </a:lnTo>
                <a:lnTo>
                  <a:pt x="32" y="144"/>
                </a:lnTo>
                <a:lnTo>
                  <a:pt x="32" y="144"/>
                </a:lnTo>
                <a:lnTo>
                  <a:pt x="0" y="16"/>
                </a:lnTo>
                <a:lnTo>
                  <a:pt x="0" y="24"/>
                </a:lnTo>
                <a:lnTo>
                  <a:pt x="0" y="0"/>
                </a:lnTo>
                <a:lnTo>
                  <a:pt x="16" y="0"/>
                </a:lnTo>
                <a:lnTo>
                  <a:pt x="24" y="8"/>
                </a:lnTo>
                <a:lnTo>
                  <a:pt x="24" y="8"/>
                </a:lnTo>
                <a:lnTo>
                  <a:pt x="16" y="8"/>
                </a:lnTo>
                <a:lnTo>
                  <a:pt x="16" y="1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4" name="Tennessee"/>
          <p:cNvSpPr>
            <a:spLocks/>
          </p:cNvSpPr>
          <p:nvPr/>
        </p:nvSpPr>
        <p:spPr bwMode="gray">
          <a:xfrm>
            <a:off x="5231401" y="4091036"/>
            <a:ext cx="885265" cy="285750"/>
          </a:xfrm>
          <a:custGeom>
            <a:avLst/>
            <a:gdLst/>
            <a:ahLst/>
            <a:cxnLst>
              <a:cxn ang="0">
                <a:pos x="664" y="0"/>
              </a:cxn>
              <a:cxn ang="0">
                <a:pos x="672" y="0"/>
              </a:cxn>
              <a:cxn ang="0">
                <a:pos x="672" y="16"/>
              </a:cxn>
              <a:cxn ang="0">
                <a:pos x="672" y="32"/>
              </a:cxn>
              <a:cxn ang="0">
                <a:pos x="664" y="32"/>
              </a:cxn>
              <a:cxn ang="0">
                <a:pos x="656" y="56"/>
              </a:cxn>
              <a:cxn ang="0">
                <a:pos x="648" y="56"/>
              </a:cxn>
              <a:cxn ang="0">
                <a:pos x="616" y="80"/>
              </a:cxn>
              <a:cxn ang="0">
                <a:pos x="608" y="72"/>
              </a:cxn>
              <a:cxn ang="0">
                <a:pos x="584" y="96"/>
              </a:cxn>
              <a:cxn ang="0">
                <a:pos x="584" y="104"/>
              </a:cxn>
              <a:cxn ang="0">
                <a:pos x="552" y="120"/>
              </a:cxn>
              <a:cxn ang="0">
                <a:pos x="544" y="128"/>
              </a:cxn>
              <a:cxn ang="0">
                <a:pos x="512" y="144"/>
              </a:cxn>
              <a:cxn ang="0">
                <a:pos x="488" y="168"/>
              </a:cxn>
              <a:cxn ang="0">
                <a:pos x="488" y="200"/>
              </a:cxn>
              <a:cxn ang="0">
                <a:pos x="384" y="208"/>
              </a:cxn>
              <a:cxn ang="0">
                <a:pos x="8" y="240"/>
              </a:cxn>
              <a:cxn ang="0">
                <a:pos x="0" y="240"/>
              </a:cxn>
              <a:cxn ang="0">
                <a:pos x="0" y="240"/>
              </a:cxn>
              <a:cxn ang="0">
                <a:pos x="16" y="232"/>
              </a:cxn>
              <a:cxn ang="0">
                <a:pos x="16" y="216"/>
              </a:cxn>
              <a:cxn ang="0">
                <a:pos x="16" y="208"/>
              </a:cxn>
              <a:cxn ang="0">
                <a:pos x="24" y="184"/>
              </a:cxn>
              <a:cxn ang="0">
                <a:pos x="32" y="168"/>
              </a:cxn>
              <a:cxn ang="0">
                <a:pos x="24" y="168"/>
              </a:cxn>
              <a:cxn ang="0">
                <a:pos x="32" y="160"/>
              </a:cxn>
              <a:cxn ang="0">
                <a:pos x="48" y="144"/>
              </a:cxn>
              <a:cxn ang="0">
                <a:pos x="40" y="136"/>
              </a:cxn>
              <a:cxn ang="0">
                <a:pos x="56" y="120"/>
              </a:cxn>
              <a:cxn ang="0">
                <a:pos x="48" y="120"/>
              </a:cxn>
              <a:cxn ang="0">
                <a:pos x="40" y="112"/>
              </a:cxn>
              <a:cxn ang="0">
                <a:pos x="48" y="112"/>
              </a:cxn>
              <a:cxn ang="0">
                <a:pos x="48" y="104"/>
              </a:cxn>
              <a:cxn ang="0">
                <a:pos x="56" y="80"/>
              </a:cxn>
              <a:cxn ang="0">
                <a:pos x="176" y="72"/>
              </a:cxn>
              <a:cxn ang="0">
                <a:pos x="168" y="56"/>
              </a:cxn>
              <a:cxn ang="0">
                <a:pos x="192" y="56"/>
              </a:cxn>
              <a:cxn ang="0">
                <a:pos x="504" y="32"/>
              </a:cxn>
              <a:cxn ang="0">
                <a:pos x="664" y="0"/>
              </a:cxn>
            </a:cxnLst>
            <a:rect l="0" t="0" r="r" b="b"/>
            <a:pathLst>
              <a:path w="680" h="240">
                <a:moveTo>
                  <a:pt x="664" y="0"/>
                </a:moveTo>
                <a:lnTo>
                  <a:pt x="664" y="0"/>
                </a:lnTo>
                <a:lnTo>
                  <a:pt x="672" y="0"/>
                </a:lnTo>
                <a:lnTo>
                  <a:pt x="672" y="0"/>
                </a:lnTo>
                <a:lnTo>
                  <a:pt x="672" y="8"/>
                </a:lnTo>
                <a:lnTo>
                  <a:pt x="672" y="16"/>
                </a:lnTo>
                <a:lnTo>
                  <a:pt x="680" y="24"/>
                </a:lnTo>
                <a:lnTo>
                  <a:pt x="672" y="32"/>
                </a:lnTo>
                <a:lnTo>
                  <a:pt x="672" y="32"/>
                </a:lnTo>
                <a:lnTo>
                  <a:pt x="664" y="32"/>
                </a:lnTo>
                <a:lnTo>
                  <a:pt x="656" y="48"/>
                </a:lnTo>
                <a:lnTo>
                  <a:pt x="656" y="56"/>
                </a:lnTo>
                <a:lnTo>
                  <a:pt x="656" y="56"/>
                </a:lnTo>
                <a:lnTo>
                  <a:pt x="648" y="56"/>
                </a:lnTo>
                <a:lnTo>
                  <a:pt x="640" y="56"/>
                </a:lnTo>
                <a:lnTo>
                  <a:pt x="616" y="80"/>
                </a:lnTo>
                <a:lnTo>
                  <a:pt x="616" y="80"/>
                </a:lnTo>
                <a:lnTo>
                  <a:pt x="608" y="72"/>
                </a:lnTo>
                <a:lnTo>
                  <a:pt x="600" y="72"/>
                </a:lnTo>
                <a:lnTo>
                  <a:pt x="584" y="96"/>
                </a:lnTo>
                <a:lnTo>
                  <a:pt x="584" y="104"/>
                </a:lnTo>
                <a:lnTo>
                  <a:pt x="584" y="104"/>
                </a:lnTo>
                <a:lnTo>
                  <a:pt x="568" y="104"/>
                </a:lnTo>
                <a:lnTo>
                  <a:pt x="552" y="120"/>
                </a:lnTo>
                <a:lnTo>
                  <a:pt x="544" y="128"/>
                </a:lnTo>
                <a:lnTo>
                  <a:pt x="544" y="128"/>
                </a:lnTo>
                <a:lnTo>
                  <a:pt x="520" y="128"/>
                </a:lnTo>
                <a:lnTo>
                  <a:pt x="512" y="144"/>
                </a:lnTo>
                <a:lnTo>
                  <a:pt x="504" y="168"/>
                </a:lnTo>
                <a:lnTo>
                  <a:pt x="488" y="168"/>
                </a:lnTo>
                <a:lnTo>
                  <a:pt x="488" y="168"/>
                </a:lnTo>
                <a:lnTo>
                  <a:pt x="488" y="200"/>
                </a:lnTo>
                <a:lnTo>
                  <a:pt x="488" y="200"/>
                </a:lnTo>
                <a:lnTo>
                  <a:pt x="384" y="208"/>
                </a:lnTo>
                <a:lnTo>
                  <a:pt x="176" y="224"/>
                </a:lnTo>
                <a:lnTo>
                  <a:pt x="8" y="240"/>
                </a:lnTo>
                <a:lnTo>
                  <a:pt x="8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8" y="232"/>
                </a:lnTo>
                <a:lnTo>
                  <a:pt x="16" y="232"/>
                </a:lnTo>
                <a:lnTo>
                  <a:pt x="16" y="224"/>
                </a:lnTo>
                <a:lnTo>
                  <a:pt x="16" y="216"/>
                </a:lnTo>
                <a:lnTo>
                  <a:pt x="16" y="208"/>
                </a:lnTo>
                <a:lnTo>
                  <a:pt x="16" y="208"/>
                </a:lnTo>
                <a:lnTo>
                  <a:pt x="16" y="200"/>
                </a:lnTo>
                <a:lnTo>
                  <a:pt x="24" y="184"/>
                </a:lnTo>
                <a:lnTo>
                  <a:pt x="32" y="176"/>
                </a:lnTo>
                <a:lnTo>
                  <a:pt x="32" y="168"/>
                </a:lnTo>
                <a:lnTo>
                  <a:pt x="24" y="168"/>
                </a:lnTo>
                <a:lnTo>
                  <a:pt x="24" y="168"/>
                </a:lnTo>
                <a:lnTo>
                  <a:pt x="32" y="168"/>
                </a:lnTo>
                <a:lnTo>
                  <a:pt x="32" y="160"/>
                </a:lnTo>
                <a:lnTo>
                  <a:pt x="48" y="152"/>
                </a:lnTo>
                <a:lnTo>
                  <a:pt x="48" y="144"/>
                </a:lnTo>
                <a:lnTo>
                  <a:pt x="40" y="136"/>
                </a:lnTo>
                <a:lnTo>
                  <a:pt x="40" y="136"/>
                </a:lnTo>
                <a:lnTo>
                  <a:pt x="48" y="120"/>
                </a:lnTo>
                <a:lnTo>
                  <a:pt x="56" y="120"/>
                </a:lnTo>
                <a:lnTo>
                  <a:pt x="56" y="120"/>
                </a:lnTo>
                <a:lnTo>
                  <a:pt x="48" y="120"/>
                </a:lnTo>
                <a:lnTo>
                  <a:pt x="48" y="112"/>
                </a:lnTo>
                <a:lnTo>
                  <a:pt x="40" y="112"/>
                </a:lnTo>
                <a:lnTo>
                  <a:pt x="40" y="112"/>
                </a:lnTo>
                <a:lnTo>
                  <a:pt x="48" y="112"/>
                </a:lnTo>
                <a:lnTo>
                  <a:pt x="48" y="104"/>
                </a:lnTo>
                <a:lnTo>
                  <a:pt x="48" y="104"/>
                </a:lnTo>
                <a:lnTo>
                  <a:pt x="56" y="80"/>
                </a:lnTo>
                <a:lnTo>
                  <a:pt x="56" y="80"/>
                </a:lnTo>
                <a:lnTo>
                  <a:pt x="176" y="72"/>
                </a:lnTo>
                <a:lnTo>
                  <a:pt x="176" y="72"/>
                </a:lnTo>
                <a:lnTo>
                  <a:pt x="168" y="56"/>
                </a:lnTo>
                <a:lnTo>
                  <a:pt x="168" y="56"/>
                </a:lnTo>
                <a:lnTo>
                  <a:pt x="176" y="56"/>
                </a:lnTo>
                <a:lnTo>
                  <a:pt x="192" y="56"/>
                </a:lnTo>
                <a:lnTo>
                  <a:pt x="200" y="56"/>
                </a:lnTo>
                <a:lnTo>
                  <a:pt x="504" y="32"/>
                </a:lnTo>
                <a:lnTo>
                  <a:pt x="656" y="8"/>
                </a:lnTo>
                <a:lnTo>
                  <a:pt x="66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5" name="Mississippi"/>
          <p:cNvSpPr>
            <a:spLocks/>
          </p:cNvSpPr>
          <p:nvPr/>
        </p:nvSpPr>
        <p:spPr bwMode="gray">
          <a:xfrm>
            <a:off x="5105335" y="4358577"/>
            <a:ext cx="375397" cy="593912"/>
          </a:xfrm>
          <a:custGeom>
            <a:avLst/>
            <a:gdLst/>
            <a:ahLst/>
            <a:cxnLst>
              <a:cxn ang="0">
                <a:pos x="208" y="480"/>
              </a:cxn>
              <a:cxn ang="0">
                <a:pos x="216" y="488"/>
              </a:cxn>
              <a:cxn ang="0">
                <a:pos x="248" y="480"/>
              </a:cxn>
              <a:cxn ang="0">
                <a:pos x="240" y="472"/>
              </a:cxn>
              <a:cxn ang="0">
                <a:pos x="256" y="480"/>
              </a:cxn>
              <a:cxn ang="0">
                <a:pos x="264" y="480"/>
              </a:cxn>
              <a:cxn ang="0">
                <a:pos x="272" y="472"/>
              </a:cxn>
              <a:cxn ang="0">
                <a:pos x="288" y="472"/>
              </a:cxn>
              <a:cxn ang="0">
                <a:pos x="272" y="0"/>
              </a:cxn>
              <a:cxn ang="0">
                <a:pos x="104" y="16"/>
              </a:cxn>
              <a:cxn ang="0">
                <a:pos x="88" y="40"/>
              </a:cxn>
              <a:cxn ang="0">
                <a:pos x="80" y="48"/>
              </a:cxn>
              <a:cxn ang="0">
                <a:pos x="72" y="80"/>
              </a:cxn>
              <a:cxn ang="0">
                <a:pos x="72" y="80"/>
              </a:cxn>
              <a:cxn ang="0">
                <a:pos x="56" y="104"/>
              </a:cxn>
              <a:cxn ang="0">
                <a:pos x="48" y="112"/>
              </a:cxn>
              <a:cxn ang="0">
                <a:pos x="40" y="120"/>
              </a:cxn>
              <a:cxn ang="0">
                <a:pos x="40" y="136"/>
              </a:cxn>
              <a:cxn ang="0">
                <a:pos x="32" y="144"/>
              </a:cxn>
              <a:cxn ang="0">
                <a:pos x="40" y="152"/>
              </a:cxn>
              <a:cxn ang="0">
                <a:pos x="32" y="160"/>
              </a:cxn>
              <a:cxn ang="0">
                <a:pos x="24" y="168"/>
              </a:cxn>
              <a:cxn ang="0">
                <a:pos x="40" y="200"/>
              </a:cxn>
              <a:cxn ang="0">
                <a:pos x="40" y="208"/>
              </a:cxn>
              <a:cxn ang="0">
                <a:pos x="32" y="224"/>
              </a:cxn>
              <a:cxn ang="0">
                <a:pos x="32" y="232"/>
              </a:cxn>
              <a:cxn ang="0">
                <a:pos x="40" y="232"/>
              </a:cxn>
              <a:cxn ang="0">
                <a:pos x="40" y="248"/>
              </a:cxn>
              <a:cxn ang="0">
                <a:pos x="40" y="256"/>
              </a:cxn>
              <a:cxn ang="0">
                <a:pos x="40" y="264"/>
              </a:cxn>
              <a:cxn ang="0">
                <a:pos x="48" y="272"/>
              </a:cxn>
              <a:cxn ang="0">
                <a:pos x="48" y="280"/>
              </a:cxn>
              <a:cxn ang="0">
                <a:pos x="48" y="280"/>
              </a:cxn>
              <a:cxn ang="0">
                <a:pos x="56" y="288"/>
              </a:cxn>
              <a:cxn ang="0">
                <a:pos x="56" y="304"/>
              </a:cxn>
              <a:cxn ang="0">
                <a:pos x="40" y="312"/>
              </a:cxn>
              <a:cxn ang="0">
                <a:pos x="40" y="320"/>
              </a:cxn>
              <a:cxn ang="0">
                <a:pos x="40" y="344"/>
              </a:cxn>
              <a:cxn ang="0">
                <a:pos x="24" y="360"/>
              </a:cxn>
              <a:cxn ang="0">
                <a:pos x="16" y="368"/>
              </a:cxn>
              <a:cxn ang="0">
                <a:pos x="24" y="368"/>
              </a:cxn>
              <a:cxn ang="0">
                <a:pos x="16" y="384"/>
              </a:cxn>
              <a:cxn ang="0">
                <a:pos x="16" y="392"/>
              </a:cxn>
              <a:cxn ang="0">
                <a:pos x="16" y="400"/>
              </a:cxn>
              <a:cxn ang="0">
                <a:pos x="8" y="416"/>
              </a:cxn>
              <a:cxn ang="0">
                <a:pos x="8" y="424"/>
              </a:cxn>
              <a:cxn ang="0">
                <a:pos x="168" y="416"/>
              </a:cxn>
              <a:cxn ang="0">
                <a:pos x="160" y="448"/>
              </a:cxn>
              <a:cxn ang="0">
                <a:pos x="184" y="488"/>
              </a:cxn>
              <a:cxn ang="0">
                <a:pos x="200" y="496"/>
              </a:cxn>
            </a:cxnLst>
            <a:rect l="0" t="0" r="r" b="b"/>
            <a:pathLst>
              <a:path w="288" h="496">
                <a:moveTo>
                  <a:pt x="208" y="488"/>
                </a:moveTo>
                <a:lnTo>
                  <a:pt x="208" y="488"/>
                </a:lnTo>
                <a:lnTo>
                  <a:pt x="208" y="480"/>
                </a:lnTo>
                <a:lnTo>
                  <a:pt x="208" y="480"/>
                </a:lnTo>
                <a:lnTo>
                  <a:pt x="216" y="488"/>
                </a:lnTo>
                <a:lnTo>
                  <a:pt x="216" y="488"/>
                </a:lnTo>
                <a:lnTo>
                  <a:pt x="240" y="480"/>
                </a:lnTo>
                <a:lnTo>
                  <a:pt x="240" y="480"/>
                </a:lnTo>
                <a:lnTo>
                  <a:pt x="248" y="480"/>
                </a:lnTo>
                <a:lnTo>
                  <a:pt x="248" y="472"/>
                </a:lnTo>
                <a:lnTo>
                  <a:pt x="240" y="472"/>
                </a:lnTo>
                <a:lnTo>
                  <a:pt x="240" y="472"/>
                </a:lnTo>
                <a:lnTo>
                  <a:pt x="248" y="472"/>
                </a:lnTo>
                <a:lnTo>
                  <a:pt x="256" y="472"/>
                </a:lnTo>
                <a:lnTo>
                  <a:pt x="256" y="480"/>
                </a:lnTo>
                <a:lnTo>
                  <a:pt x="256" y="480"/>
                </a:lnTo>
                <a:lnTo>
                  <a:pt x="264" y="480"/>
                </a:lnTo>
                <a:lnTo>
                  <a:pt x="264" y="480"/>
                </a:lnTo>
                <a:lnTo>
                  <a:pt x="272" y="472"/>
                </a:lnTo>
                <a:lnTo>
                  <a:pt x="272" y="472"/>
                </a:lnTo>
                <a:lnTo>
                  <a:pt x="272" y="472"/>
                </a:lnTo>
                <a:lnTo>
                  <a:pt x="280" y="480"/>
                </a:lnTo>
                <a:lnTo>
                  <a:pt x="288" y="480"/>
                </a:lnTo>
                <a:lnTo>
                  <a:pt x="288" y="472"/>
                </a:lnTo>
                <a:lnTo>
                  <a:pt x="272" y="320"/>
                </a:lnTo>
                <a:lnTo>
                  <a:pt x="272" y="320"/>
                </a:lnTo>
                <a:lnTo>
                  <a:pt x="272" y="0"/>
                </a:lnTo>
                <a:lnTo>
                  <a:pt x="272" y="0"/>
                </a:lnTo>
                <a:lnTo>
                  <a:pt x="104" y="16"/>
                </a:lnTo>
                <a:lnTo>
                  <a:pt x="104" y="16"/>
                </a:lnTo>
                <a:lnTo>
                  <a:pt x="104" y="24"/>
                </a:lnTo>
                <a:lnTo>
                  <a:pt x="96" y="32"/>
                </a:lnTo>
                <a:lnTo>
                  <a:pt x="88" y="40"/>
                </a:lnTo>
                <a:lnTo>
                  <a:pt x="88" y="40"/>
                </a:lnTo>
                <a:lnTo>
                  <a:pt x="80" y="48"/>
                </a:lnTo>
                <a:lnTo>
                  <a:pt x="80" y="48"/>
                </a:lnTo>
                <a:lnTo>
                  <a:pt x="80" y="72"/>
                </a:lnTo>
                <a:lnTo>
                  <a:pt x="80" y="72"/>
                </a:lnTo>
                <a:lnTo>
                  <a:pt x="72" y="80"/>
                </a:lnTo>
                <a:lnTo>
                  <a:pt x="72" y="80"/>
                </a:lnTo>
                <a:lnTo>
                  <a:pt x="72" y="80"/>
                </a:lnTo>
                <a:lnTo>
                  <a:pt x="72" y="80"/>
                </a:lnTo>
                <a:lnTo>
                  <a:pt x="56" y="96"/>
                </a:lnTo>
                <a:lnTo>
                  <a:pt x="56" y="96"/>
                </a:lnTo>
                <a:lnTo>
                  <a:pt x="56" y="104"/>
                </a:lnTo>
                <a:lnTo>
                  <a:pt x="56" y="104"/>
                </a:lnTo>
                <a:lnTo>
                  <a:pt x="48" y="112"/>
                </a:lnTo>
                <a:lnTo>
                  <a:pt x="48" y="112"/>
                </a:lnTo>
                <a:lnTo>
                  <a:pt x="48" y="112"/>
                </a:lnTo>
                <a:lnTo>
                  <a:pt x="48" y="120"/>
                </a:lnTo>
                <a:lnTo>
                  <a:pt x="40" y="120"/>
                </a:lnTo>
                <a:lnTo>
                  <a:pt x="40" y="128"/>
                </a:lnTo>
                <a:lnTo>
                  <a:pt x="40" y="136"/>
                </a:lnTo>
                <a:lnTo>
                  <a:pt x="40" y="136"/>
                </a:lnTo>
                <a:lnTo>
                  <a:pt x="40" y="144"/>
                </a:lnTo>
                <a:lnTo>
                  <a:pt x="32" y="144"/>
                </a:lnTo>
                <a:lnTo>
                  <a:pt x="32" y="144"/>
                </a:lnTo>
                <a:lnTo>
                  <a:pt x="40" y="152"/>
                </a:lnTo>
                <a:lnTo>
                  <a:pt x="40" y="152"/>
                </a:lnTo>
                <a:lnTo>
                  <a:pt x="40" y="152"/>
                </a:lnTo>
                <a:lnTo>
                  <a:pt x="32" y="152"/>
                </a:lnTo>
                <a:lnTo>
                  <a:pt x="32" y="160"/>
                </a:lnTo>
                <a:lnTo>
                  <a:pt x="32" y="160"/>
                </a:lnTo>
                <a:lnTo>
                  <a:pt x="32" y="160"/>
                </a:lnTo>
                <a:lnTo>
                  <a:pt x="24" y="168"/>
                </a:lnTo>
                <a:lnTo>
                  <a:pt x="24" y="168"/>
                </a:lnTo>
                <a:lnTo>
                  <a:pt x="32" y="176"/>
                </a:lnTo>
                <a:lnTo>
                  <a:pt x="32" y="184"/>
                </a:lnTo>
                <a:lnTo>
                  <a:pt x="40" y="200"/>
                </a:lnTo>
                <a:lnTo>
                  <a:pt x="40" y="200"/>
                </a:lnTo>
                <a:lnTo>
                  <a:pt x="40" y="208"/>
                </a:lnTo>
                <a:lnTo>
                  <a:pt x="40" y="208"/>
                </a:lnTo>
                <a:lnTo>
                  <a:pt x="40" y="208"/>
                </a:lnTo>
                <a:lnTo>
                  <a:pt x="32" y="224"/>
                </a:lnTo>
                <a:lnTo>
                  <a:pt x="32" y="224"/>
                </a:lnTo>
                <a:lnTo>
                  <a:pt x="32" y="224"/>
                </a:lnTo>
                <a:lnTo>
                  <a:pt x="32" y="232"/>
                </a:lnTo>
                <a:lnTo>
                  <a:pt x="32" y="232"/>
                </a:lnTo>
                <a:lnTo>
                  <a:pt x="32" y="232"/>
                </a:lnTo>
                <a:lnTo>
                  <a:pt x="40" y="232"/>
                </a:lnTo>
                <a:lnTo>
                  <a:pt x="40" y="232"/>
                </a:lnTo>
                <a:lnTo>
                  <a:pt x="40" y="240"/>
                </a:lnTo>
                <a:lnTo>
                  <a:pt x="40" y="248"/>
                </a:lnTo>
                <a:lnTo>
                  <a:pt x="40" y="248"/>
                </a:lnTo>
                <a:lnTo>
                  <a:pt x="48" y="248"/>
                </a:lnTo>
                <a:lnTo>
                  <a:pt x="48" y="248"/>
                </a:lnTo>
                <a:lnTo>
                  <a:pt x="40" y="256"/>
                </a:lnTo>
                <a:lnTo>
                  <a:pt x="40" y="256"/>
                </a:lnTo>
                <a:lnTo>
                  <a:pt x="40" y="264"/>
                </a:lnTo>
                <a:lnTo>
                  <a:pt x="40" y="264"/>
                </a:lnTo>
                <a:lnTo>
                  <a:pt x="48" y="264"/>
                </a:lnTo>
                <a:lnTo>
                  <a:pt x="48" y="264"/>
                </a:lnTo>
                <a:lnTo>
                  <a:pt x="48" y="272"/>
                </a:lnTo>
                <a:lnTo>
                  <a:pt x="48" y="272"/>
                </a:lnTo>
                <a:lnTo>
                  <a:pt x="48" y="272"/>
                </a:lnTo>
                <a:lnTo>
                  <a:pt x="48" y="280"/>
                </a:lnTo>
                <a:lnTo>
                  <a:pt x="48" y="280"/>
                </a:lnTo>
                <a:lnTo>
                  <a:pt x="48" y="280"/>
                </a:lnTo>
                <a:lnTo>
                  <a:pt x="48" y="280"/>
                </a:lnTo>
                <a:lnTo>
                  <a:pt x="48" y="288"/>
                </a:lnTo>
                <a:lnTo>
                  <a:pt x="56" y="288"/>
                </a:lnTo>
                <a:lnTo>
                  <a:pt x="56" y="288"/>
                </a:lnTo>
                <a:lnTo>
                  <a:pt x="56" y="296"/>
                </a:lnTo>
                <a:lnTo>
                  <a:pt x="56" y="304"/>
                </a:lnTo>
                <a:lnTo>
                  <a:pt x="56" y="304"/>
                </a:lnTo>
                <a:lnTo>
                  <a:pt x="48" y="304"/>
                </a:lnTo>
                <a:lnTo>
                  <a:pt x="40" y="304"/>
                </a:lnTo>
                <a:lnTo>
                  <a:pt x="40" y="312"/>
                </a:lnTo>
                <a:lnTo>
                  <a:pt x="48" y="312"/>
                </a:lnTo>
                <a:lnTo>
                  <a:pt x="48" y="312"/>
                </a:lnTo>
                <a:lnTo>
                  <a:pt x="40" y="320"/>
                </a:lnTo>
                <a:lnTo>
                  <a:pt x="40" y="328"/>
                </a:lnTo>
                <a:lnTo>
                  <a:pt x="40" y="344"/>
                </a:lnTo>
                <a:lnTo>
                  <a:pt x="40" y="344"/>
                </a:lnTo>
                <a:lnTo>
                  <a:pt x="32" y="336"/>
                </a:lnTo>
                <a:lnTo>
                  <a:pt x="32" y="336"/>
                </a:lnTo>
                <a:lnTo>
                  <a:pt x="24" y="360"/>
                </a:lnTo>
                <a:lnTo>
                  <a:pt x="24" y="360"/>
                </a:lnTo>
                <a:lnTo>
                  <a:pt x="16" y="368"/>
                </a:lnTo>
                <a:lnTo>
                  <a:pt x="16" y="368"/>
                </a:lnTo>
                <a:lnTo>
                  <a:pt x="24" y="368"/>
                </a:lnTo>
                <a:lnTo>
                  <a:pt x="24" y="368"/>
                </a:lnTo>
                <a:lnTo>
                  <a:pt x="24" y="368"/>
                </a:lnTo>
                <a:lnTo>
                  <a:pt x="16" y="376"/>
                </a:lnTo>
                <a:lnTo>
                  <a:pt x="16" y="376"/>
                </a:lnTo>
                <a:lnTo>
                  <a:pt x="16" y="384"/>
                </a:lnTo>
                <a:lnTo>
                  <a:pt x="16" y="384"/>
                </a:lnTo>
                <a:lnTo>
                  <a:pt x="8" y="392"/>
                </a:lnTo>
                <a:lnTo>
                  <a:pt x="16" y="392"/>
                </a:lnTo>
                <a:lnTo>
                  <a:pt x="16" y="392"/>
                </a:lnTo>
                <a:lnTo>
                  <a:pt x="16" y="392"/>
                </a:lnTo>
                <a:lnTo>
                  <a:pt x="16" y="400"/>
                </a:lnTo>
                <a:lnTo>
                  <a:pt x="0" y="408"/>
                </a:lnTo>
                <a:lnTo>
                  <a:pt x="0" y="416"/>
                </a:lnTo>
                <a:lnTo>
                  <a:pt x="8" y="416"/>
                </a:lnTo>
                <a:lnTo>
                  <a:pt x="8" y="416"/>
                </a:lnTo>
                <a:lnTo>
                  <a:pt x="8" y="416"/>
                </a:lnTo>
                <a:lnTo>
                  <a:pt x="8" y="424"/>
                </a:lnTo>
                <a:lnTo>
                  <a:pt x="8" y="432"/>
                </a:lnTo>
                <a:lnTo>
                  <a:pt x="168" y="416"/>
                </a:lnTo>
                <a:lnTo>
                  <a:pt x="168" y="416"/>
                </a:lnTo>
                <a:lnTo>
                  <a:pt x="168" y="440"/>
                </a:lnTo>
                <a:lnTo>
                  <a:pt x="168" y="440"/>
                </a:lnTo>
                <a:lnTo>
                  <a:pt x="160" y="448"/>
                </a:lnTo>
                <a:lnTo>
                  <a:pt x="160" y="464"/>
                </a:lnTo>
                <a:lnTo>
                  <a:pt x="168" y="464"/>
                </a:lnTo>
                <a:lnTo>
                  <a:pt x="184" y="488"/>
                </a:lnTo>
                <a:lnTo>
                  <a:pt x="184" y="496"/>
                </a:lnTo>
                <a:lnTo>
                  <a:pt x="184" y="496"/>
                </a:lnTo>
                <a:lnTo>
                  <a:pt x="200" y="496"/>
                </a:lnTo>
                <a:lnTo>
                  <a:pt x="200" y="496"/>
                </a:lnTo>
                <a:lnTo>
                  <a:pt x="208" y="48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6" name="Alabama"/>
          <p:cNvSpPr>
            <a:spLocks/>
          </p:cNvSpPr>
          <p:nvPr/>
        </p:nvSpPr>
        <p:spPr bwMode="gray">
          <a:xfrm>
            <a:off x="5459722" y="4340368"/>
            <a:ext cx="395007" cy="602316"/>
          </a:xfrm>
          <a:custGeom>
            <a:avLst/>
            <a:gdLst/>
            <a:ahLst/>
            <a:cxnLst>
              <a:cxn ang="0">
                <a:pos x="40" y="496"/>
              </a:cxn>
              <a:cxn ang="0">
                <a:pos x="40" y="496"/>
              </a:cxn>
              <a:cxn ang="0">
                <a:pos x="48" y="488"/>
              </a:cxn>
              <a:cxn ang="0">
                <a:pos x="48" y="488"/>
              </a:cxn>
              <a:cxn ang="0">
                <a:pos x="40" y="480"/>
              </a:cxn>
              <a:cxn ang="0">
                <a:pos x="40" y="480"/>
              </a:cxn>
              <a:cxn ang="0">
                <a:pos x="48" y="448"/>
              </a:cxn>
              <a:cxn ang="0">
                <a:pos x="48" y="448"/>
              </a:cxn>
              <a:cxn ang="0">
                <a:pos x="56" y="448"/>
              </a:cxn>
              <a:cxn ang="0">
                <a:pos x="56" y="448"/>
              </a:cxn>
              <a:cxn ang="0">
                <a:pos x="56" y="480"/>
              </a:cxn>
              <a:cxn ang="0">
                <a:pos x="56" y="480"/>
              </a:cxn>
              <a:cxn ang="0">
                <a:pos x="72" y="496"/>
              </a:cxn>
              <a:cxn ang="0">
                <a:pos x="72" y="496"/>
              </a:cxn>
              <a:cxn ang="0">
                <a:pos x="56" y="504"/>
              </a:cxn>
              <a:cxn ang="0">
                <a:pos x="56" y="504"/>
              </a:cxn>
              <a:cxn ang="0">
                <a:pos x="64" y="504"/>
              </a:cxn>
              <a:cxn ang="0">
                <a:pos x="80" y="496"/>
              </a:cxn>
              <a:cxn ang="0">
                <a:pos x="88" y="496"/>
              </a:cxn>
              <a:cxn ang="0">
                <a:pos x="88" y="496"/>
              </a:cxn>
              <a:cxn ang="0">
                <a:pos x="88" y="488"/>
              </a:cxn>
              <a:cxn ang="0">
                <a:pos x="88" y="488"/>
              </a:cxn>
              <a:cxn ang="0">
                <a:pos x="96" y="480"/>
              </a:cxn>
              <a:cxn ang="0">
                <a:pos x="96" y="480"/>
              </a:cxn>
              <a:cxn ang="0">
                <a:pos x="104" y="472"/>
              </a:cxn>
              <a:cxn ang="0">
                <a:pos x="96" y="464"/>
              </a:cxn>
              <a:cxn ang="0">
                <a:pos x="96" y="464"/>
              </a:cxn>
              <a:cxn ang="0">
                <a:pos x="104" y="464"/>
              </a:cxn>
              <a:cxn ang="0">
                <a:pos x="104" y="448"/>
              </a:cxn>
              <a:cxn ang="0">
                <a:pos x="88" y="440"/>
              </a:cxn>
              <a:cxn ang="0">
                <a:pos x="80" y="440"/>
              </a:cxn>
              <a:cxn ang="0">
                <a:pos x="80" y="440"/>
              </a:cxn>
              <a:cxn ang="0">
                <a:pos x="80" y="424"/>
              </a:cxn>
              <a:cxn ang="0">
                <a:pos x="80" y="424"/>
              </a:cxn>
              <a:cxn ang="0">
                <a:pos x="304" y="400"/>
              </a:cxn>
              <a:cxn ang="0">
                <a:pos x="304" y="400"/>
              </a:cxn>
              <a:cxn ang="0">
                <a:pos x="288" y="368"/>
              </a:cxn>
              <a:cxn ang="0">
                <a:pos x="288" y="368"/>
              </a:cxn>
              <a:cxn ang="0">
                <a:pos x="288" y="360"/>
              </a:cxn>
              <a:cxn ang="0">
                <a:pos x="288" y="344"/>
              </a:cxn>
              <a:cxn ang="0">
                <a:pos x="280" y="336"/>
              </a:cxn>
              <a:cxn ang="0">
                <a:pos x="280" y="312"/>
              </a:cxn>
              <a:cxn ang="0">
                <a:pos x="280" y="304"/>
              </a:cxn>
              <a:cxn ang="0">
                <a:pos x="280" y="280"/>
              </a:cxn>
              <a:cxn ang="0">
                <a:pos x="296" y="272"/>
              </a:cxn>
              <a:cxn ang="0">
                <a:pos x="288" y="264"/>
              </a:cxn>
              <a:cxn ang="0">
                <a:pos x="288" y="248"/>
              </a:cxn>
              <a:cxn ang="0">
                <a:pos x="280" y="240"/>
              </a:cxn>
              <a:cxn ang="0">
                <a:pos x="280" y="240"/>
              </a:cxn>
              <a:cxn ang="0">
                <a:pos x="264" y="208"/>
              </a:cxn>
              <a:cxn ang="0">
                <a:pos x="208" y="0"/>
              </a:cxn>
              <a:cxn ang="0">
                <a:pos x="208" y="0"/>
              </a:cxn>
              <a:cxn ang="0">
                <a:pos x="0" y="16"/>
              </a:cxn>
              <a:cxn ang="0">
                <a:pos x="0" y="16"/>
              </a:cxn>
              <a:cxn ang="0">
                <a:pos x="0" y="336"/>
              </a:cxn>
              <a:cxn ang="0">
                <a:pos x="0" y="336"/>
              </a:cxn>
              <a:cxn ang="0">
                <a:pos x="16" y="488"/>
              </a:cxn>
              <a:cxn ang="0">
                <a:pos x="16" y="488"/>
              </a:cxn>
              <a:cxn ang="0">
                <a:pos x="32" y="488"/>
              </a:cxn>
              <a:cxn ang="0">
                <a:pos x="32" y="488"/>
              </a:cxn>
              <a:cxn ang="0">
                <a:pos x="40" y="496"/>
              </a:cxn>
            </a:cxnLst>
            <a:rect l="0" t="0" r="r" b="b"/>
            <a:pathLst>
              <a:path w="304" h="504">
                <a:moveTo>
                  <a:pt x="40" y="496"/>
                </a:moveTo>
                <a:lnTo>
                  <a:pt x="40" y="496"/>
                </a:lnTo>
                <a:lnTo>
                  <a:pt x="48" y="488"/>
                </a:lnTo>
                <a:lnTo>
                  <a:pt x="48" y="488"/>
                </a:lnTo>
                <a:lnTo>
                  <a:pt x="40" y="480"/>
                </a:lnTo>
                <a:lnTo>
                  <a:pt x="40" y="480"/>
                </a:lnTo>
                <a:lnTo>
                  <a:pt x="48" y="448"/>
                </a:lnTo>
                <a:lnTo>
                  <a:pt x="48" y="448"/>
                </a:lnTo>
                <a:lnTo>
                  <a:pt x="56" y="448"/>
                </a:lnTo>
                <a:lnTo>
                  <a:pt x="56" y="448"/>
                </a:lnTo>
                <a:lnTo>
                  <a:pt x="56" y="480"/>
                </a:lnTo>
                <a:lnTo>
                  <a:pt x="56" y="480"/>
                </a:lnTo>
                <a:lnTo>
                  <a:pt x="72" y="496"/>
                </a:lnTo>
                <a:lnTo>
                  <a:pt x="72" y="496"/>
                </a:lnTo>
                <a:lnTo>
                  <a:pt x="56" y="504"/>
                </a:lnTo>
                <a:lnTo>
                  <a:pt x="56" y="504"/>
                </a:lnTo>
                <a:lnTo>
                  <a:pt x="64" y="504"/>
                </a:lnTo>
                <a:lnTo>
                  <a:pt x="80" y="496"/>
                </a:lnTo>
                <a:lnTo>
                  <a:pt x="88" y="496"/>
                </a:lnTo>
                <a:lnTo>
                  <a:pt x="88" y="496"/>
                </a:lnTo>
                <a:lnTo>
                  <a:pt x="88" y="488"/>
                </a:lnTo>
                <a:lnTo>
                  <a:pt x="88" y="488"/>
                </a:lnTo>
                <a:lnTo>
                  <a:pt x="96" y="480"/>
                </a:lnTo>
                <a:lnTo>
                  <a:pt x="96" y="480"/>
                </a:lnTo>
                <a:lnTo>
                  <a:pt x="104" y="472"/>
                </a:lnTo>
                <a:lnTo>
                  <a:pt x="96" y="464"/>
                </a:lnTo>
                <a:lnTo>
                  <a:pt x="96" y="464"/>
                </a:lnTo>
                <a:lnTo>
                  <a:pt x="104" y="464"/>
                </a:lnTo>
                <a:lnTo>
                  <a:pt x="104" y="448"/>
                </a:lnTo>
                <a:lnTo>
                  <a:pt x="88" y="440"/>
                </a:lnTo>
                <a:lnTo>
                  <a:pt x="80" y="440"/>
                </a:lnTo>
                <a:lnTo>
                  <a:pt x="80" y="440"/>
                </a:lnTo>
                <a:lnTo>
                  <a:pt x="80" y="424"/>
                </a:lnTo>
                <a:lnTo>
                  <a:pt x="80" y="424"/>
                </a:lnTo>
                <a:lnTo>
                  <a:pt x="304" y="400"/>
                </a:lnTo>
                <a:lnTo>
                  <a:pt x="304" y="400"/>
                </a:lnTo>
                <a:lnTo>
                  <a:pt x="288" y="368"/>
                </a:lnTo>
                <a:lnTo>
                  <a:pt x="288" y="368"/>
                </a:lnTo>
                <a:lnTo>
                  <a:pt x="288" y="360"/>
                </a:lnTo>
                <a:lnTo>
                  <a:pt x="288" y="344"/>
                </a:lnTo>
                <a:lnTo>
                  <a:pt x="280" y="336"/>
                </a:lnTo>
                <a:lnTo>
                  <a:pt x="280" y="312"/>
                </a:lnTo>
                <a:lnTo>
                  <a:pt x="280" y="304"/>
                </a:lnTo>
                <a:lnTo>
                  <a:pt x="280" y="280"/>
                </a:lnTo>
                <a:lnTo>
                  <a:pt x="296" y="272"/>
                </a:lnTo>
                <a:lnTo>
                  <a:pt x="288" y="264"/>
                </a:lnTo>
                <a:lnTo>
                  <a:pt x="288" y="248"/>
                </a:lnTo>
                <a:lnTo>
                  <a:pt x="280" y="240"/>
                </a:lnTo>
                <a:lnTo>
                  <a:pt x="280" y="240"/>
                </a:lnTo>
                <a:lnTo>
                  <a:pt x="264" y="208"/>
                </a:lnTo>
                <a:lnTo>
                  <a:pt x="208" y="0"/>
                </a:lnTo>
                <a:lnTo>
                  <a:pt x="208" y="0"/>
                </a:lnTo>
                <a:lnTo>
                  <a:pt x="0" y="16"/>
                </a:lnTo>
                <a:lnTo>
                  <a:pt x="0" y="16"/>
                </a:lnTo>
                <a:lnTo>
                  <a:pt x="0" y="336"/>
                </a:lnTo>
                <a:lnTo>
                  <a:pt x="0" y="336"/>
                </a:lnTo>
                <a:lnTo>
                  <a:pt x="16" y="488"/>
                </a:lnTo>
                <a:lnTo>
                  <a:pt x="16" y="488"/>
                </a:lnTo>
                <a:lnTo>
                  <a:pt x="32" y="488"/>
                </a:lnTo>
                <a:lnTo>
                  <a:pt x="32" y="488"/>
                </a:lnTo>
                <a:lnTo>
                  <a:pt x="40" y="49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7" name="South Carolina"/>
          <p:cNvSpPr>
            <a:spLocks/>
          </p:cNvSpPr>
          <p:nvPr/>
        </p:nvSpPr>
        <p:spPr bwMode="gray">
          <a:xfrm>
            <a:off x="5970990" y="4263327"/>
            <a:ext cx="530879" cy="362791"/>
          </a:xfrm>
          <a:custGeom>
            <a:avLst/>
            <a:gdLst/>
            <a:ahLst/>
            <a:cxnLst>
              <a:cxn ang="0">
                <a:pos x="224" y="280"/>
              </a:cxn>
              <a:cxn ang="0">
                <a:pos x="192" y="248"/>
              </a:cxn>
              <a:cxn ang="0">
                <a:pos x="192" y="224"/>
              </a:cxn>
              <a:cxn ang="0">
                <a:pos x="160" y="208"/>
              </a:cxn>
              <a:cxn ang="0">
                <a:pos x="152" y="200"/>
              </a:cxn>
              <a:cxn ang="0">
                <a:pos x="136" y="176"/>
              </a:cxn>
              <a:cxn ang="0">
                <a:pos x="120" y="168"/>
              </a:cxn>
              <a:cxn ang="0">
                <a:pos x="112" y="160"/>
              </a:cxn>
              <a:cxn ang="0">
                <a:pos x="96" y="144"/>
              </a:cxn>
              <a:cxn ang="0">
                <a:pos x="80" y="144"/>
              </a:cxn>
              <a:cxn ang="0">
                <a:pos x="64" y="120"/>
              </a:cxn>
              <a:cxn ang="0">
                <a:pos x="48" y="88"/>
              </a:cxn>
              <a:cxn ang="0">
                <a:pos x="40" y="88"/>
              </a:cxn>
              <a:cxn ang="0">
                <a:pos x="24" y="80"/>
              </a:cxn>
              <a:cxn ang="0">
                <a:pos x="16" y="80"/>
              </a:cxn>
              <a:cxn ang="0">
                <a:pos x="0" y="56"/>
              </a:cxn>
              <a:cxn ang="0">
                <a:pos x="16" y="40"/>
              </a:cxn>
              <a:cxn ang="0">
                <a:pos x="32" y="32"/>
              </a:cxn>
              <a:cxn ang="0">
                <a:pos x="96" y="8"/>
              </a:cxn>
              <a:cxn ang="0">
                <a:pos x="176" y="0"/>
              </a:cxn>
              <a:cxn ang="0">
                <a:pos x="200" y="8"/>
              </a:cxn>
              <a:cxn ang="0">
                <a:pos x="208" y="24"/>
              </a:cxn>
              <a:cxn ang="0">
                <a:pos x="296" y="16"/>
              </a:cxn>
              <a:cxn ang="0">
                <a:pos x="408" y="88"/>
              </a:cxn>
              <a:cxn ang="0">
                <a:pos x="400" y="96"/>
              </a:cxn>
              <a:cxn ang="0">
                <a:pos x="360" y="152"/>
              </a:cxn>
              <a:cxn ang="0">
                <a:pos x="360" y="152"/>
              </a:cxn>
              <a:cxn ang="0">
                <a:pos x="352" y="152"/>
              </a:cxn>
              <a:cxn ang="0">
                <a:pos x="368" y="168"/>
              </a:cxn>
              <a:cxn ang="0">
                <a:pos x="352" y="184"/>
              </a:cxn>
              <a:cxn ang="0">
                <a:pos x="328" y="208"/>
              </a:cxn>
              <a:cxn ang="0">
                <a:pos x="320" y="216"/>
              </a:cxn>
              <a:cxn ang="0">
                <a:pos x="312" y="216"/>
              </a:cxn>
              <a:cxn ang="0">
                <a:pos x="312" y="224"/>
              </a:cxn>
              <a:cxn ang="0">
                <a:pos x="320" y="224"/>
              </a:cxn>
              <a:cxn ang="0">
                <a:pos x="296" y="240"/>
              </a:cxn>
              <a:cxn ang="0">
                <a:pos x="296" y="232"/>
              </a:cxn>
              <a:cxn ang="0">
                <a:pos x="288" y="240"/>
              </a:cxn>
              <a:cxn ang="0">
                <a:pos x="296" y="248"/>
              </a:cxn>
              <a:cxn ang="0">
                <a:pos x="288" y="256"/>
              </a:cxn>
              <a:cxn ang="0">
                <a:pos x="280" y="256"/>
              </a:cxn>
              <a:cxn ang="0">
                <a:pos x="256" y="256"/>
              </a:cxn>
              <a:cxn ang="0">
                <a:pos x="248" y="256"/>
              </a:cxn>
              <a:cxn ang="0">
                <a:pos x="240" y="272"/>
              </a:cxn>
              <a:cxn ang="0">
                <a:pos x="248" y="280"/>
              </a:cxn>
              <a:cxn ang="0">
                <a:pos x="240" y="304"/>
              </a:cxn>
              <a:cxn ang="0">
                <a:pos x="224" y="304"/>
              </a:cxn>
            </a:cxnLst>
            <a:rect l="0" t="0" r="r" b="b"/>
            <a:pathLst>
              <a:path w="408" h="304">
                <a:moveTo>
                  <a:pt x="224" y="296"/>
                </a:moveTo>
                <a:lnTo>
                  <a:pt x="224" y="280"/>
                </a:lnTo>
                <a:lnTo>
                  <a:pt x="200" y="256"/>
                </a:lnTo>
                <a:lnTo>
                  <a:pt x="192" y="248"/>
                </a:lnTo>
                <a:lnTo>
                  <a:pt x="192" y="248"/>
                </a:lnTo>
                <a:lnTo>
                  <a:pt x="192" y="224"/>
                </a:lnTo>
                <a:lnTo>
                  <a:pt x="168" y="216"/>
                </a:lnTo>
                <a:lnTo>
                  <a:pt x="160" y="208"/>
                </a:lnTo>
                <a:lnTo>
                  <a:pt x="160" y="208"/>
                </a:lnTo>
                <a:lnTo>
                  <a:pt x="152" y="200"/>
                </a:lnTo>
                <a:lnTo>
                  <a:pt x="136" y="192"/>
                </a:lnTo>
                <a:lnTo>
                  <a:pt x="136" y="176"/>
                </a:lnTo>
                <a:lnTo>
                  <a:pt x="128" y="168"/>
                </a:lnTo>
                <a:lnTo>
                  <a:pt x="120" y="168"/>
                </a:lnTo>
                <a:lnTo>
                  <a:pt x="120" y="168"/>
                </a:lnTo>
                <a:lnTo>
                  <a:pt x="112" y="160"/>
                </a:lnTo>
                <a:lnTo>
                  <a:pt x="104" y="144"/>
                </a:lnTo>
                <a:lnTo>
                  <a:pt x="96" y="144"/>
                </a:lnTo>
                <a:lnTo>
                  <a:pt x="96" y="144"/>
                </a:lnTo>
                <a:lnTo>
                  <a:pt x="80" y="144"/>
                </a:lnTo>
                <a:lnTo>
                  <a:pt x="72" y="128"/>
                </a:lnTo>
                <a:lnTo>
                  <a:pt x="64" y="120"/>
                </a:lnTo>
                <a:lnTo>
                  <a:pt x="56" y="96"/>
                </a:lnTo>
                <a:lnTo>
                  <a:pt x="48" y="88"/>
                </a:lnTo>
                <a:lnTo>
                  <a:pt x="48" y="88"/>
                </a:lnTo>
                <a:lnTo>
                  <a:pt x="40" y="88"/>
                </a:lnTo>
                <a:lnTo>
                  <a:pt x="32" y="88"/>
                </a:lnTo>
                <a:lnTo>
                  <a:pt x="24" y="80"/>
                </a:lnTo>
                <a:lnTo>
                  <a:pt x="16" y="80"/>
                </a:lnTo>
                <a:lnTo>
                  <a:pt x="16" y="80"/>
                </a:lnTo>
                <a:lnTo>
                  <a:pt x="0" y="80"/>
                </a:lnTo>
                <a:lnTo>
                  <a:pt x="0" y="56"/>
                </a:lnTo>
                <a:lnTo>
                  <a:pt x="16" y="40"/>
                </a:lnTo>
                <a:lnTo>
                  <a:pt x="16" y="40"/>
                </a:lnTo>
                <a:lnTo>
                  <a:pt x="24" y="40"/>
                </a:lnTo>
                <a:lnTo>
                  <a:pt x="32" y="32"/>
                </a:lnTo>
                <a:lnTo>
                  <a:pt x="72" y="8"/>
                </a:lnTo>
                <a:lnTo>
                  <a:pt x="96" y="8"/>
                </a:lnTo>
                <a:lnTo>
                  <a:pt x="176" y="0"/>
                </a:lnTo>
                <a:lnTo>
                  <a:pt x="176" y="0"/>
                </a:lnTo>
                <a:lnTo>
                  <a:pt x="192" y="0"/>
                </a:lnTo>
                <a:lnTo>
                  <a:pt x="200" y="8"/>
                </a:lnTo>
                <a:lnTo>
                  <a:pt x="208" y="16"/>
                </a:lnTo>
                <a:lnTo>
                  <a:pt x="208" y="24"/>
                </a:lnTo>
                <a:lnTo>
                  <a:pt x="208" y="24"/>
                </a:lnTo>
                <a:lnTo>
                  <a:pt x="296" y="16"/>
                </a:lnTo>
                <a:lnTo>
                  <a:pt x="296" y="16"/>
                </a:lnTo>
                <a:lnTo>
                  <a:pt x="408" y="88"/>
                </a:lnTo>
                <a:lnTo>
                  <a:pt x="408" y="88"/>
                </a:lnTo>
                <a:lnTo>
                  <a:pt x="400" y="96"/>
                </a:lnTo>
                <a:lnTo>
                  <a:pt x="368" y="120"/>
                </a:lnTo>
                <a:lnTo>
                  <a:pt x="360" y="152"/>
                </a:lnTo>
                <a:lnTo>
                  <a:pt x="360" y="152"/>
                </a:lnTo>
                <a:lnTo>
                  <a:pt x="360" y="152"/>
                </a:lnTo>
                <a:lnTo>
                  <a:pt x="360" y="152"/>
                </a:lnTo>
                <a:lnTo>
                  <a:pt x="352" y="152"/>
                </a:lnTo>
                <a:lnTo>
                  <a:pt x="352" y="160"/>
                </a:lnTo>
                <a:lnTo>
                  <a:pt x="368" y="168"/>
                </a:lnTo>
                <a:lnTo>
                  <a:pt x="368" y="176"/>
                </a:lnTo>
                <a:lnTo>
                  <a:pt x="352" y="184"/>
                </a:lnTo>
                <a:lnTo>
                  <a:pt x="336" y="184"/>
                </a:lnTo>
                <a:lnTo>
                  <a:pt x="328" y="208"/>
                </a:lnTo>
                <a:lnTo>
                  <a:pt x="328" y="208"/>
                </a:lnTo>
                <a:lnTo>
                  <a:pt x="320" y="216"/>
                </a:lnTo>
                <a:lnTo>
                  <a:pt x="320" y="216"/>
                </a:lnTo>
                <a:lnTo>
                  <a:pt x="312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24"/>
                </a:lnTo>
                <a:lnTo>
                  <a:pt x="320" y="224"/>
                </a:lnTo>
                <a:lnTo>
                  <a:pt x="320" y="224"/>
                </a:lnTo>
                <a:lnTo>
                  <a:pt x="296" y="240"/>
                </a:lnTo>
                <a:lnTo>
                  <a:pt x="296" y="240"/>
                </a:lnTo>
                <a:lnTo>
                  <a:pt x="296" y="232"/>
                </a:lnTo>
                <a:lnTo>
                  <a:pt x="296" y="232"/>
                </a:lnTo>
                <a:lnTo>
                  <a:pt x="288" y="240"/>
                </a:lnTo>
                <a:lnTo>
                  <a:pt x="288" y="240"/>
                </a:lnTo>
                <a:lnTo>
                  <a:pt x="296" y="248"/>
                </a:lnTo>
                <a:lnTo>
                  <a:pt x="296" y="248"/>
                </a:lnTo>
                <a:lnTo>
                  <a:pt x="288" y="256"/>
                </a:lnTo>
                <a:lnTo>
                  <a:pt x="288" y="256"/>
                </a:lnTo>
                <a:lnTo>
                  <a:pt x="280" y="256"/>
                </a:lnTo>
                <a:lnTo>
                  <a:pt x="264" y="256"/>
                </a:lnTo>
                <a:lnTo>
                  <a:pt x="256" y="256"/>
                </a:lnTo>
                <a:lnTo>
                  <a:pt x="248" y="256"/>
                </a:lnTo>
                <a:lnTo>
                  <a:pt x="248" y="256"/>
                </a:lnTo>
                <a:lnTo>
                  <a:pt x="240" y="272"/>
                </a:lnTo>
                <a:lnTo>
                  <a:pt x="240" y="272"/>
                </a:lnTo>
                <a:lnTo>
                  <a:pt x="248" y="280"/>
                </a:lnTo>
                <a:lnTo>
                  <a:pt x="248" y="280"/>
                </a:lnTo>
                <a:lnTo>
                  <a:pt x="240" y="304"/>
                </a:lnTo>
                <a:lnTo>
                  <a:pt x="240" y="304"/>
                </a:lnTo>
                <a:lnTo>
                  <a:pt x="232" y="304"/>
                </a:lnTo>
                <a:lnTo>
                  <a:pt x="224" y="304"/>
                </a:lnTo>
                <a:lnTo>
                  <a:pt x="224" y="29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8" name="North Carolina"/>
          <p:cNvSpPr>
            <a:spLocks/>
          </p:cNvSpPr>
          <p:nvPr/>
        </p:nvSpPr>
        <p:spPr bwMode="gray">
          <a:xfrm>
            <a:off x="5867335" y="4004191"/>
            <a:ext cx="885265" cy="364191"/>
          </a:xfrm>
          <a:custGeom>
            <a:avLst/>
            <a:gdLst/>
            <a:ahLst/>
            <a:cxnLst>
              <a:cxn ang="0">
                <a:pos x="528" y="296"/>
              </a:cxn>
              <a:cxn ang="0">
                <a:pos x="536" y="272"/>
              </a:cxn>
              <a:cxn ang="0">
                <a:pos x="536" y="264"/>
              </a:cxn>
              <a:cxn ang="0">
                <a:pos x="568" y="216"/>
              </a:cxn>
              <a:cxn ang="0">
                <a:pos x="576" y="216"/>
              </a:cxn>
              <a:cxn ang="0">
                <a:pos x="616" y="192"/>
              </a:cxn>
              <a:cxn ang="0">
                <a:pos x="624" y="184"/>
              </a:cxn>
              <a:cxn ang="0">
                <a:pos x="632" y="184"/>
              </a:cxn>
              <a:cxn ang="0">
                <a:pos x="648" y="152"/>
              </a:cxn>
              <a:cxn ang="0">
                <a:pos x="640" y="160"/>
              </a:cxn>
              <a:cxn ang="0">
                <a:pos x="632" y="152"/>
              </a:cxn>
              <a:cxn ang="0">
                <a:pos x="608" y="176"/>
              </a:cxn>
              <a:cxn ang="0">
                <a:pos x="592" y="160"/>
              </a:cxn>
              <a:cxn ang="0">
                <a:pos x="616" y="168"/>
              </a:cxn>
              <a:cxn ang="0">
                <a:pos x="616" y="144"/>
              </a:cxn>
              <a:cxn ang="0">
                <a:pos x="624" y="144"/>
              </a:cxn>
              <a:cxn ang="0">
                <a:pos x="584" y="120"/>
              </a:cxn>
              <a:cxn ang="0">
                <a:pos x="608" y="120"/>
              </a:cxn>
              <a:cxn ang="0">
                <a:pos x="616" y="112"/>
              </a:cxn>
              <a:cxn ang="0">
                <a:pos x="624" y="120"/>
              </a:cxn>
              <a:cxn ang="0">
                <a:pos x="632" y="112"/>
              </a:cxn>
              <a:cxn ang="0">
                <a:pos x="672" y="88"/>
              </a:cxn>
              <a:cxn ang="0">
                <a:pos x="680" y="80"/>
              </a:cxn>
              <a:cxn ang="0">
                <a:pos x="672" y="56"/>
              </a:cxn>
              <a:cxn ang="0">
                <a:pos x="656" y="72"/>
              </a:cxn>
              <a:cxn ang="0">
                <a:pos x="656" y="72"/>
              </a:cxn>
              <a:cxn ang="0">
                <a:pos x="632" y="56"/>
              </a:cxn>
              <a:cxn ang="0">
                <a:pos x="600" y="72"/>
              </a:cxn>
              <a:cxn ang="0">
                <a:pos x="584" y="72"/>
              </a:cxn>
              <a:cxn ang="0">
                <a:pos x="592" y="48"/>
              </a:cxn>
              <a:cxn ang="0">
                <a:pos x="600" y="56"/>
              </a:cxn>
              <a:cxn ang="0">
                <a:pos x="624" y="48"/>
              </a:cxn>
              <a:cxn ang="0">
                <a:pos x="608" y="40"/>
              </a:cxn>
              <a:cxn ang="0">
                <a:pos x="632" y="48"/>
              </a:cxn>
              <a:cxn ang="0">
                <a:pos x="640" y="32"/>
              </a:cxn>
              <a:cxn ang="0">
                <a:pos x="640" y="32"/>
              </a:cxn>
              <a:cxn ang="0">
                <a:pos x="656" y="32"/>
              </a:cxn>
              <a:cxn ang="0">
                <a:pos x="656" y="32"/>
              </a:cxn>
              <a:cxn ang="0">
                <a:pos x="640" y="8"/>
              </a:cxn>
              <a:cxn ang="0">
                <a:pos x="520" y="24"/>
              </a:cxn>
              <a:cxn ang="0">
                <a:pos x="184" y="72"/>
              </a:cxn>
              <a:cxn ang="0">
                <a:pos x="184" y="104"/>
              </a:cxn>
              <a:cxn ang="0">
                <a:pos x="168" y="128"/>
              </a:cxn>
              <a:cxn ang="0">
                <a:pos x="128" y="152"/>
              </a:cxn>
              <a:cxn ang="0">
                <a:pos x="96" y="168"/>
              </a:cxn>
              <a:cxn ang="0">
                <a:pos x="64" y="192"/>
              </a:cxn>
              <a:cxn ang="0">
                <a:pos x="24" y="216"/>
              </a:cxn>
              <a:cxn ang="0">
                <a:pos x="0" y="272"/>
              </a:cxn>
              <a:cxn ang="0">
                <a:pos x="112" y="248"/>
              </a:cxn>
              <a:cxn ang="0">
                <a:pos x="256" y="216"/>
              </a:cxn>
              <a:cxn ang="0">
                <a:pos x="288" y="240"/>
              </a:cxn>
              <a:cxn ang="0">
                <a:pos x="488" y="304"/>
              </a:cxn>
            </a:cxnLst>
            <a:rect l="0" t="0" r="r" b="b"/>
            <a:pathLst>
              <a:path w="680" h="304">
                <a:moveTo>
                  <a:pt x="496" y="296"/>
                </a:moveTo>
                <a:lnTo>
                  <a:pt x="512" y="288"/>
                </a:lnTo>
                <a:lnTo>
                  <a:pt x="528" y="288"/>
                </a:lnTo>
                <a:lnTo>
                  <a:pt x="528" y="296"/>
                </a:lnTo>
                <a:lnTo>
                  <a:pt x="528" y="296"/>
                </a:lnTo>
                <a:lnTo>
                  <a:pt x="528" y="272"/>
                </a:lnTo>
                <a:lnTo>
                  <a:pt x="528" y="272"/>
                </a:lnTo>
                <a:lnTo>
                  <a:pt x="536" y="272"/>
                </a:lnTo>
                <a:lnTo>
                  <a:pt x="536" y="272"/>
                </a:lnTo>
                <a:lnTo>
                  <a:pt x="536" y="288"/>
                </a:lnTo>
                <a:lnTo>
                  <a:pt x="536" y="288"/>
                </a:lnTo>
                <a:lnTo>
                  <a:pt x="536" y="264"/>
                </a:lnTo>
                <a:lnTo>
                  <a:pt x="560" y="232"/>
                </a:lnTo>
                <a:lnTo>
                  <a:pt x="568" y="224"/>
                </a:lnTo>
                <a:lnTo>
                  <a:pt x="568" y="224"/>
                </a:lnTo>
                <a:lnTo>
                  <a:pt x="568" y="216"/>
                </a:lnTo>
                <a:lnTo>
                  <a:pt x="568" y="216"/>
                </a:lnTo>
                <a:lnTo>
                  <a:pt x="568" y="216"/>
                </a:lnTo>
                <a:lnTo>
                  <a:pt x="568" y="216"/>
                </a:lnTo>
                <a:lnTo>
                  <a:pt x="576" y="216"/>
                </a:lnTo>
                <a:lnTo>
                  <a:pt x="576" y="216"/>
                </a:lnTo>
                <a:lnTo>
                  <a:pt x="584" y="208"/>
                </a:lnTo>
                <a:lnTo>
                  <a:pt x="600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84"/>
                </a:lnTo>
                <a:lnTo>
                  <a:pt x="616" y="184"/>
                </a:lnTo>
                <a:lnTo>
                  <a:pt x="624" y="184"/>
                </a:lnTo>
                <a:lnTo>
                  <a:pt x="624" y="184"/>
                </a:lnTo>
                <a:lnTo>
                  <a:pt x="624" y="184"/>
                </a:lnTo>
                <a:lnTo>
                  <a:pt x="632" y="184"/>
                </a:lnTo>
                <a:lnTo>
                  <a:pt x="632" y="184"/>
                </a:lnTo>
                <a:lnTo>
                  <a:pt x="632" y="184"/>
                </a:lnTo>
                <a:lnTo>
                  <a:pt x="648" y="168"/>
                </a:lnTo>
                <a:lnTo>
                  <a:pt x="648" y="160"/>
                </a:lnTo>
                <a:lnTo>
                  <a:pt x="648" y="152"/>
                </a:lnTo>
                <a:lnTo>
                  <a:pt x="648" y="152"/>
                </a:lnTo>
                <a:lnTo>
                  <a:pt x="640" y="160"/>
                </a:lnTo>
                <a:lnTo>
                  <a:pt x="640" y="160"/>
                </a:lnTo>
                <a:lnTo>
                  <a:pt x="640" y="160"/>
                </a:lnTo>
                <a:lnTo>
                  <a:pt x="640" y="160"/>
                </a:lnTo>
                <a:lnTo>
                  <a:pt x="640" y="152"/>
                </a:lnTo>
                <a:lnTo>
                  <a:pt x="632" y="152"/>
                </a:lnTo>
                <a:lnTo>
                  <a:pt x="632" y="152"/>
                </a:lnTo>
                <a:lnTo>
                  <a:pt x="632" y="160"/>
                </a:lnTo>
                <a:lnTo>
                  <a:pt x="632" y="160"/>
                </a:lnTo>
                <a:lnTo>
                  <a:pt x="624" y="160"/>
                </a:lnTo>
                <a:lnTo>
                  <a:pt x="608" y="176"/>
                </a:lnTo>
                <a:lnTo>
                  <a:pt x="608" y="176"/>
                </a:lnTo>
                <a:lnTo>
                  <a:pt x="600" y="168"/>
                </a:lnTo>
                <a:lnTo>
                  <a:pt x="600" y="168"/>
                </a:lnTo>
                <a:lnTo>
                  <a:pt x="592" y="160"/>
                </a:lnTo>
                <a:lnTo>
                  <a:pt x="592" y="160"/>
                </a:lnTo>
                <a:lnTo>
                  <a:pt x="600" y="160"/>
                </a:lnTo>
                <a:lnTo>
                  <a:pt x="600" y="168"/>
                </a:lnTo>
                <a:lnTo>
                  <a:pt x="616" y="168"/>
                </a:lnTo>
                <a:lnTo>
                  <a:pt x="624" y="152"/>
                </a:lnTo>
                <a:lnTo>
                  <a:pt x="624" y="152"/>
                </a:lnTo>
                <a:lnTo>
                  <a:pt x="624" y="152"/>
                </a:lnTo>
                <a:lnTo>
                  <a:pt x="616" y="144"/>
                </a:lnTo>
                <a:lnTo>
                  <a:pt x="616" y="144"/>
                </a:lnTo>
                <a:lnTo>
                  <a:pt x="616" y="144"/>
                </a:lnTo>
                <a:lnTo>
                  <a:pt x="624" y="144"/>
                </a:lnTo>
                <a:lnTo>
                  <a:pt x="624" y="144"/>
                </a:lnTo>
                <a:lnTo>
                  <a:pt x="624" y="136"/>
                </a:lnTo>
                <a:lnTo>
                  <a:pt x="624" y="136"/>
                </a:lnTo>
                <a:lnTo>
                  <a:pt x="624" y="128"/>
                </a:lnTo>
                <a:lnTo>
                  <a:pt x="584" y="120"/>
                </a:lnTo>
                <a:lnTo>
                  <a:pt x="592" y="120"/>
                </a:lnTo>
                <a:lnTo>
                  <a:pt x="600" y="120"/>
                </a:lnTo>
                <a:lnTo>
                  <a:pt x="608" y="120"/>
                </a:lnTo>
                <a:lnTo>
                  <a:pt x="608" y="120"/>
                </a:lnTo>
                <a:lnTo>
                  <a:pt x="608" y="120"/>
                </a:lnTo>
                <a:lnTo>
                  <a:pt x="608" y="112"/>
                </a:lnTo>
                <a:lnTo>
                  <a:pt x="608" y="112"/>
                </a:lnTo>
                <a:lnTo>
                  <a:pt x="616" y="112"/>
                </a:lnTo>
                <a:lnTo>
                  <a:pt x="616" y="112"/>
                </a:lnTo>
                <a:lnTo>
                  <a:pt x="616" y="112"/>
                </a:lnTo>
                <a:lnTo>
                  <a:pt x="616" y="112"/>
                </a:lnTo>
                <a:lnTo>
                  <a:pt x="624" y="120"/>
                </a:lnTo>
                <a:lnTo>
                  <a:pt x="624" y="112"/>
                </a:lnTo>
                <a:lnTo>
                  <a:pt x="624" y="112"/>
                </a:lnTo>
                <a:lnTo>
                  <a:pt x="632" y="112"/>
                </a:lnTo>
                <a:lnTo>
                  <a:pt x="632" y="112"/>
                </a:lnTo>
                <a:lnTo>
                  <a:pt x="640" y="120"/>
                </a:lnTo>
                <a:lnTo>
                  <a:pt x="656" y="120"/>
                </a:lnTo>
                <a:lnTo>
                  <a:pt x="664" y="104"/>
                </a:lnTo>
                <a:lnTo>
                  <a:pt x="672" y="88"/>
                </a:lnTo>
                <a:lnTo>
                  <a:pt x="672" y="88"/>
                </a:lnTo>
                <a:lnTo>
                  <a:pt x="672" y="88"/>
                </a:lnTo>
                <a:lnTo>
                  <a:pt x="672" y="88"/>
                </a:lnTo>
                <a:lnTo>
                  <a:pt x="680" y="80"/>
                </a:lnTo>
                <a:lnTo>
                  <a:pt x="680" y="72"/>
                </a:lnTo>
                <a:lnTo>
                  <a:pt x="672" y="56"/>
                </a:lnTo>
                <a:lnTo>
                  <a:pt x="672" y="56"/>
                </a:lnTo>
                <a:lnTo>
                  <a:pt x="672" y="56"/>
                </a:lnTo>
                <a:lnTo>
                  <a:pt x="664" y="56"/>
                </a:lnTo>
                <a:lnTo>
                  <a:pt x="656" y="64"/>
                </a:lnTo>
                <a:lnTo>
                  <a:pt x="656" y="64"/>
                </a:lnTo>
                <a:lnTo>
                  <a:pt x="656" y="72"/>
                </a:lnTo>
                <a:lnTo>
                  <a:pt x="656" y="80"/>
                </a:lnTo>
                <a:lnTo>
                  <a:pt x="656" y="88"/>
                </a:lnTo>
                <a:lnTo>
                  <a:pt x="656" y="88"/>
                </a:lnTo>
                <a:lnTo>
                  <a:pt x="656" y="72"/>
                </a:lnTo>
                <a:lnTo>
                  <a:pt x="648" y="64"/>
                </a:lnTo>
                <a:lnTo>
                  <a:pt x="648" y="56"/>
                </a:lnTo>
                <a:lnTo>
                  <a:pt x="640" y="56"/>
                </a:lnTo>
                <a:lnTo>
                  <a:pt x="632" y="56"/>
                </a:lnTo>
                <a:lnTo>
                  <a:pt x="632" y="64"/>
                </a:lnTo>
                <a:lnTo>
                  <a:pt x="616" y="64"/>
                </a:lnTo>
                <a:lnTo>
                  <a:pt x="616" y="64"/>
                </a:lnTo>
                <a:lnTo>
                  <a:pt x="600" y="72"/>
                </a:lnTo>
                <a:lnTo>
                  <a:pt x="592" y="80"/>
                </a:lnTo>
                <a:lnTo>
                  <a:pt x="592" y="80"/>
                </a:lnTo>
                <a:lnTo>
                  <a:pt x="584" y="80"/>
                </a:lnTo>
                <a:lnTo>
                  <a:pt x="584" y="72"/>
                </a:lnTo>
                <a:lnTo>
                  <a:pt x="592" y="72"/>
                </a:lnTo>
                <a:lnTo>
                  <a:pt x="592" y="64"/>
                </a:lnTo>
                <a:lnTo>
                  <a:pt x="592" y="64"/>
                </a:lnTo>
                <a:lnTo>
                  <a:pt x="592" y="48"/>
                </a:lnTo>
                <a:lnTo>
                  <a:pt x="592" y="48"/>
                </a:lnTo>
                <a:lnTo>
                  <a:pt x="592" y="48"/>
                </a:lnTo>
                <a:lnTo>
                  <a:pt x="592" y="48"/>
                </a:lnTo>
                <a:lnTo>
                  <a:pt x="600" y="56"/>
                </a:lnTo>
                <a:lnTo>
                  <a:pt x="608" y="64"/>
                </a:lnTo>
                <a:lnTo>
                  <a:pt x="608" y="64"/>
                </a:lnTo>
                <a:lnTo>
                  <a:pt x="616" y="56"/>
                </a:lnTo>
                <a:lnTo>
                  <a:pt x="624" y="48"/>
                </a:lnTo>
                <a:lnTo>
                  <a:pt x="624" y="48"/>
                </a:lnTo>
                <a:lnTo>
                  <a:pt x="616" y="48"/>
                </a:lnTo>
                <a:lnTo>
                  <a:pt x="608" y="40"/>
                </a:lnTo>
                <a:lnTo>
                  <a:pt x="608" y="40"/>
                </a:lnTo>
                <a:lnTo>
                  <a:pt x="616" y="40"/>
                </a:lnTo>
                <a:lnTo>
                  <a:pt x="616" y="40"/>
                </a:lnTo>
                <a:lnTo>
                  <a:pt x="624" y="40"/>
                </a:lnTo>
                <a:lnTo>
                  <a:pt x="632" y="48"/>
                </a:lnTo>
                <a:lnTo>
                  <a:pt x="632" y="48"/>
                </a:lnTo>
                <a:lnTo>
                  <a:pt x="640" y="40"/>
                </a:lnTo>
                <a:lnTo>
                  <a:pt x="640" y="40"/>
                </a:lnTo>
                <a:lnTo>
                  <a:pt x="640" y="32"/>
                </a:lnTo>
                <a:lnTo>
                  <a:pt x="632" y="32"/>
                </a:lnTo>
                <a:lnTo>
                  <a:pt x="632" y="24"/>
                </a:lnTo>
                <a:lnTo>
                  <a:pt x="632" y="24"/>
                </a:lnTo>
                <a:lnTo>
                  <a:pt x="640" y="32"/>
                </a:lnTo>
                <a:lnTo>
                  <a:pt x="648" y="32"/>
                </a:lnTo>
                <a:lnTo>
                  <a:pt x="648" y="32"/>
                </a:lnTo>
                <a:lnTo>
                  <a:pt x="648" y="32"/>
                </a:lnTo>
                <a:lnTo>
                  <a:pt x="656" y="32"/>
                </a:lnTo>
                <a:lnTo>
                  <a:pt x="664" y="40"/>
                </a:lnTo>
                <a:lnTo>
                  <a:pt x="664" y="40"/>
                </a:lnTo>
                <a:lnTo>
                  <a:pt x="664" y="40"/>
                </a:lnTo>
                <a:lnTo>
                  <a:pt x="656" y="32"/>
                </a:lnTo>
                <a:lnTo>
                  <a:pt x="656" y="24"/>
                </a:lnTo>
                <a:lnTo>
                  <a:pt x="648" y="8"/>
                </a:lnTo>
                <a:lnTo>
                  <a:pt x="648" y="8"/>
                </a:lnTo>
                <a:lnTo>
                  <a:pt x="640" y="8"/>
                </a:lnTo>
                <a:lnTo>
                  <a:pt x="640" y="8"/>
                </a:lnTo>
                <a:lnTo>
                  <a:pt x="632" y="0"/>
                </a:lnTo>
                <a:lnTo>
                  <a:pt x="632" y="0"/>
                </a:lnTo>
                <a:lnTo>
                  <a:pt x="520" y="24"/>
                </a:lnTo>
                <a:lnTo>
                  <a:pt x="320" y="64"/>
                </a:lnTo>
                <a:lnTo>
                  <a:pt x="192" y="72"/>
                </a:lnTo>
                <a:lnTo>
                  <a:pt x="184" y="72"/>
                </a:lnTo>
                <a:lnTo>
                  <a:pt x="184" y="72"/>
                </a:lnTo>
                <a:lnTo>
                  <a:pt x="184" y="80"/>
                </a:lnTo>
                <a:lnTo>
                  <a:pt x="184" y="88"/>
                </a:lnTo>
                <a:lnTo>
                  <a:pt x="192" y="96"/>
                </a:lnTo>
                <a:lnTo>
                  <a:pt x="184" y="104"/>
                </a:lnTo>
                <a:lnTo>
                  <a:pt x="184" y="104"/>
                </a:lnTo>
                <a:lnTo>
                  <a:pt x="176" y="104"/>
                </a:lnTo>
                <a:lnTo>
                  <a:pt x="168" y="120"/>
                </a:lnTo>
                <a:lnTo>
                  <a:pt x="168" y="128"/>
                </a:lnTo>
                <a:lnTo>
                  <a:pt x="168" y="128"/>
                </a:lnTo>
                <a:lnTo>
                  <a:pt x="160" y="128"/>
                </a:lnTo>
                <a:lnTo>
                  <a:pt x="152" y="128"/>
                </a:lnTo>
                <a:lnTo>
                  <a:pt x="128" y="152"/>
                </a:lnTo>
                <a:lnTo>
                  <a:pt x="128" y="152"/>
                </a:lnTo>
                <a:lnTo>
                  <a:pt x="120" y="144"/>
                </a:lnTo>
                <a:lnTo>
                  <a:pt x="112" y="144"/>
                </a:lnTo>
                <a:lnTo>
                  <a:pt x="96" y="168"/>
                </a:lnTo>
                <a:lnTo>
                  <a:pt x="96" y="176"/>
                </a:lnTo>
                <a:lnTo>
                  <a:pt x="96" y="176"/>
                </a:lnTo>
                <a:lnTo>
                  <a:pt x="80" y="176"/>
                </a:lnTo>
                <a:lnTo>
                  <a:pt x="64" y="192"/>
                </a:lnTo>
                <a:lnTo>
                  <a:pt x="56" y="200"/>
                </a:lnTo>
                <a:lnTo>
                  <a:pt x="56" y="200"/>
                </a:lnTo>
                <a:lnTo>
                  <a:pt x="32" y="200"/>
                </a:lnTo>
                <a:lnTo>
                  <a:pt x="24" y="216"/>
                </a:lnTo>
                <a:lnTo>
                  <a:pt x="16" y="240"/>
                </a:lnTo>
                <a:lnTo>
                  <a:pt x="0" y="240"/>
                </a:lnTo>
                <a:lnTo>
                  <a:pt x="0" y="240"/>
                </a:lnTo>
                <a:lnTo>
                  <a:pt x="0" y="272"/>
                </a:lnTo>
                <a:lnTo>
                  <a:pt x="0" y="272"/>
                </a:lnTo>
                <a:lnTo>
                  <a:pt x="96" y="256"/>
                </a:lnTo>
                <a:lnTo>
                  <a:pt x="104" y="256"/>
                </a:lnTo>
                <a:lnTo>
                  <a:pt x="112" y="248"/>
                </a:lnTo>
                <a:lnTo>
                  <a:pt x="152" y="224"/>
                </a:lnTo>
                <a:lnTo>
                  <a:pt x="176" y="224"/>
                </a:lnTo>
                <a:lnTo>
                  <a:pt x="256" y="216"/>
                </a:lnTo>
                <a:lnTo>
                  <a:pt x="256" y="216"/>
                </a:lnTo>
                <a:lnTo>
                  <a:pt x="272" y="216"/>
                </a:lnTo>
                <a:lnTo>
                  <a:pt x="280" y="224"/>
                </a:lnTo>
                <a:lnTo>
                  <a:pt x="288" y="232"/>
                </a:lnTo>
                <a:lnTo>
                  <a:pt x="288" y="240"/>
                </a:lnTo>
                <a:lnTo>
                  <a:pt x="288" y="240"/>
                </a:lnTo>
                <a:lnTo>
                  <a:pt x="376" y="232"/>
                </a:lnTo>
                <a:lnTo>
                  <a:pt x="376" y="232"/>
                </a:lnTo>
                <a:lnTo>
                  <a:pt x="488" y="304"/>
                </a:lnTo>
                <a:lnTo>
                  <a:pt x="488" y="304"/>
                </a:lnTo>
                <a:lnTo>
                  <a:pt x="488" y="304"/>
                </a:lnTo>
                <a:lnTo>
                  <a:pt x="496" y="29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9" name="Virginia"/>
          <p:cNvSpPr>
            <a:spLocks/>
          </p:cNvSpPr>
          <p:nvPr/>
        </p:nvSpPr>
        <p:spPr bwMode="gray">
          <a:xfrm>
            <a:off x="5886945" y="3698831"/>
            <a:ext cx="823632" cy="430026"/>
          </a:xfrm>
          <a:custGeom>
            <a:avLst/>
            <a:gdLst/>
            <a:ahLst/>
            <a:cxnLst>
              <a:cxn ang="0">
                <a:pos x="624" y="240"/>
              </a:cxn>
              <a:cxn ang="0">
                <a:pos x="632" y="248"/>
              </a:cxn>
              <a:cxn ang="0">
                <a:pos x="608" y="216"/>
              </a:cxn>
              <a:cxn ang="0">
                <a:pos x="600" y="216"/>
              </a:cxn>
              <a:cxn ang="0">
                <a:pos x="592" y="224"/>
              </a:cxn>
              <a:cxn ang="0">
                <a:pos x="576" y="224"/>
              </a:cxn>
              <a:cxn ang="0">
                <a:pos x="568" y="216"/>
              </a:cxn>
              <a:cxn ang="0">
                <a:pos x="536" y="200"/>
              </a:cxn>
              <a:cxn ang="0">
                <a:pos x="560" y="200"/>
              </a:cxn>
              <a:cxn ang="0">
                <a:pos x="592" y="208"/>
              </a:cxn>
              <a:cxn ang="0">
                <a:pos x="560" y="192"/>
              </a:cxn>
              <a:cxn ang="0">
                <a:pos x="560" y="184"/>
              </a:cxn>
              <a:cxn ang="0">
                <a:pos x="576" y="184"/>
              </a:cxn>
              <a:cxn ang="0">
                <a:pos x="568" y="176"/>
              </a:cxn>
              <a:cxn ang="0">
                <a:pos x="584" y="168"/>
              </a:cxn>
              <a:cxn ang="0">
                <a:pos x="560" y="152"/>
              </a:cxn>
              <a:cxn ang="0">
                <a:pos x="520" y="120"/>
              </a:cxn>
              <a:cxn ang="0">
                <a:pos x="560" y="152"/>
              </a:cxn>
              <a:cxn ang="0">
                <a:pos x="576" y="136"/>
              </a:cxn>
              <a:cxn ang="0">
                <a:pos x="568" y="120"/>
              </a:cxn>
              <a:cxn ang="0">
                <a:pos x="520" y="104"/>
              </a:cxn>
              <a:cxn ang="0">
                <a:pos x="488" y="96"/>
              </a:cxn>
              <a:cxn ang="0">
                <a:pos x="488" y="64"/>
              </a:cxn>
              <a:cxn ang="0">
                <a:pos x="456" y="24"/>
              </a:cxn>
              <a:cxn ang="0">
                <a:pos x="440" y="0"/>
              </a:cxn>
              <a:cxn ang="0">
                <a:pos x="432" y="16"/>
              </a:cxn>
              <a:cxn ang="0">
                <a:pos x="392" y="8"/>
              </a:cxn>
              <a:cxn ang="0">
                <a:pos x="384" y="24"/>
              </a:cxn>
              <a:cxn ang="0">
                <a:pos x="368" y="56"/>
              </a:cxn>
              <a:cxn ang="0">
                <a:pos x="352" y="72"/>
              </a:cxn>
              <a:cxn ang="0">
                <a:pos x="336" y="96"/>
              </a:cxn>
              <a:cxn ang="0">
                <a:pos x="304" y="104"/>
              </a:cxn>
              <a:cxn ang="0">
                <a:pos x="296" y="128"/>
              </a:cxn>
              <a:cxn ang="0">
                <a:pos x="288" y="144"/>
              </a:cxn>
              <a:cxn ang="0">
                <a:pos x="280" y="176"/>
              </a:cxn>
              <a:cxn ang="0">
                <a:pos x="272" y="208"/>
              </a:cxn>
              <a:cxn ang="0">
                <a:pos x="272" y="224"/>
              </a:cxn>
              <a:cxn ang="0">
                <a:pos x="256" y="232"/>
              </a:cxn>
              <a:cxn ang="0">
                <a:pos x="232" y="240"/>
              </a:cxn>
              <a:cxn ang="0">
                <a:pos x="224" y="248"/>
              </a:cxn>
              <a:cxn ang="0">
                <a:pos x="192" y="256"/>
              </a:cxn>
              <a:cxn ang="0">
                <a:pos x="176" y="272"/>
              </a:cxn>
              <a:cxn ang="0">
                <a:pos x="144" y="264"/>
              </a:cxn>
              <a:cxn ang="0">
                <a:pos x="120" y="264"/>
              </a:cxn>
              <a:cxn ang="0">
                <a:pos x="88" y="288"/>
              </a:cxn>
              <a:cxn ang="0">
                <a:pos x="56" y="320"/>
              </a:cxn>
              <a:cxn ang="0">
                <a:pos x="0" y="360"/>
              </a:cxn>
              <a:cxn ang="0">
                <a:pos x="160" y="328"/>
              </a:cxn>
              <a:cxn ang="0">
                <a:pos x="616" y="256"/>
              </a:cxn>
            </a:cxnLst>
            <a:rect l="0" t="0" r="r" b="b"/>
            <a:pathLst>
              <a:path w="632" h="360">
                <a:moveTo>
                  <a:pt x="624" y="256"/>
                </a:moveTo>
                <a:lnTo>
                  <a:pt x="624" y="256"/>
                </a:lnTo>
                <a:lnTo>
                  <a:pt x="624" y="240"/>
                </a:lnTo>
                <a:lnTo>
                  <a:pt x="624" y="240"/>
                </a:lnTo>
                <a:lnTo>
                  <a:pt x="624" y="240"/>
                </a:lnTo>
                <a:lnTo>
                  <a:pt x="632" y="256"/>
                </a:lnTo>
                <a:lnTo>
                  <a:pt x="632" y="256"/>
                </a:lnTo>
                <a:lnTo>
                  <a:pt x="632" y="248"/>
                </a:lnTo>
                <a:lnTo>
                  <a:pt x="632" y="248"/>
                </a:lnTo>
                <a:lnTo>
                  <a:pt x="616" y="216"/>
                </a:lnTo>
                <a:lnTo>
                  <a:pt x="616" y="216"/>
                </a:lnTo>
                <a:lnTo>
                  <a:pt x="608" y="216"/>
                </a:lnTo>
                <a:lnTo>
                  <a:pt x="608" y="216"/>
                </a:lnTo>
                <a:lnTo>
                  <a:pt x="608" y="216"/>
                </a:lnTo>
                <a:lnTo>
                  <a:pt x="608" y="216"/>
                </a:lnTo>
                <a:lnTo>
                  <a:pt x="600" y="216"/>
                </a:lnTo>
                <a:lnTo>
                  <a:pt x="600" y="216"/>
                </a:lnTo>
                <a:lnTo>
                  <a:pt x="592" y="216"/>
                </a:lnTo>
                <a:lnTo>
                  <a:pt x="592" y="224"/>
                </a:lnTo>
                <a:lnTo>
                  <a:pt x="592" y="224"/>
                </a:lnTo>
                <a:lnTo>
                  <a:pt x="592" y="224"/>
                </a:lnTo>
                <a:lnTo>
                  <a:pt x="592" y="224"/>
                </a:lnTo>
                <a:lnTo>
                  <a:pt x="584" y="224"/>
                </a:lnTo>
                <a:lnTo>
                  <a:pt x="576" y="224"/>
                </a:lnTo>
                <a:lnTo>
                  <a:pt x="576" y="224"/>
                </a:lnTo>
                <a:lnTo>
                  <a:pt x="576" y="216"/>
                </a:lnTo>
                <a:lnTo>
                  <a:pt x="568" y="216"/>
                </a:lnTo>
                <a:lnTo>
                  <a:pt x="568" y="216"/>
                </a:lnTo>
                <a:lnTo>
                  <a:pt x="560" y="208"/>
                </a:lnTo>
                <a:lnTo>
                  <a:pt x="560" y="208"/>
                </a:lnTo>
                <a:lnTo>
                  <a:pt x="544" y="200"/>
                </a:lnTo>
                <a:lnTo>
                  <a:pt x="536" y="200"/>
                </a:lnTo>
                <a:lnTo>
                  <a:pt x="520" y="200"/>
                </a:lnTo>
                <a:lnTo>
                  <a:pt x="520" y="200"/>
                </a:lnTo>
                <a:lnTo>
                  <a:pt x="528" y="192"/>
                </a:lnTo>
                <a:lnTo>
                  <a:pt x="560" y="200"/>
                </a:lnTo>
                <a:lnTo>
                  <a:pt x="560" y="200"/>
                </a:lnTo>
                <a:lnTo>
                  <a:pt x="584" y="216"/>
                </a:lnTo>
                <a:lnTo>
                  <a:pt x="584" y="216"/>
                </a:lnTo>
                <a:lnTo>
                  <a:pt x="592" y="208"/>
                </a:lnTo>
                <a:lnTo>
                  <a:pt x="592" y="208"/>
                </a:lnTo>
                <a:lnTo>
                  <a:pt x="576" y="192"/>
                </a:lnTo>
                <a:lnTo>
                  <a:pt x="560" y="192"/>
                </a:lnTo>
                <a:lnTo>
                  <a:pt x="560" y="192"/>
                </a:lnTo>
                <a:lnTo>
                  <a:pt x="544" y="176"/>
                </a:lnTo>
                <a:lnTo>
                  <a:pt x="544" y="176"/>
                </a:lnTo>
                <a:lnTo>
                  <a:pt x="544" y="176"/>
                </a:lnTo>
                <a:lnTo>
                  <a:pt x="560" y="184"/>
                </a:lnTo>
                <a:lnTo>
                  <a:pt x="568" y="192"/>
                </a:lnTo>
                <a:lnTo>
                  <a:pt x="568" y="192"/>
                </a:lnTo>
                <a:lnTo>
                  <a:pt x="576" y="184"/>
                </a:lnTo>
                <a:lnTo>
                  <a:pt x="576" y="184"/>
                </a:lnTo>
                <a:lnTo>
                  <a:pt x="568" y="184"/>
                </a:lnTo>
                <a:lnTo>
                  <a:pt x="568" y="184"/>
                </a:lnTo>
                <a:lnTo>
                  <a:pt x="568" y="176"/>
                </a:lnTo>
                <a:lnTo>
                  <a:pt x="568" y="176"/>
                </a:lnTo>
                <a:lnTo>
                  <a:pt x="584" y="176"/>
                </a:lnTo>
                <a:lnTo>
                  <a:pt x="584" y="176"/>
                </a:lnTo>
                <a:lnTo>
                  <a:pt x="584" y="168"/>
                </a:lnTo>
                <a:lnTo>
                  <a:pt x="584" y="168"/>
                </a:lnTo>
                <a:lnTo>
                  <a:pt x="576" y="160"/>
                </a:lnTo>
                <a:lnTo>
                  <a:pt x="576" y="152"/>
                </a:lnTo>
                <a:lnTo>
                  <a:pt x="576" y="152"/>
                </a:lnTo>
                <a:lnTo>
                  <a:pt x="560" y="152"/>
                </a:lnTo>
                <a:lnTo>
                  <a:pt x="560" y="152"/>
                </a:lnTo>
                <a:lnTo>
                  <a:pt x="536" y="136"/>
                </a:lnTo>
                <a:lnTo>
                  <a:pt x="536" y="136"/>
                </a:lnTo>
                <a:lnTo>
                  <a:pt x="520" y="120"/>
                </a:lnTo>
                <a:lnTo>
                  <a:pt x="520" y="120"/>
                </a:lnTo>
                <a:lnTo>
                  <a:pt x="544" y="136"/>
                </a:lnTo>
                <a:lnTo>
                  <a:pt x="560" y="152"/>
                </a:lnTo>
                <a:lnTo>
                  <a:pt x="560" y="152"/>
                </a:lnTo>
                <a:lnTo>
                  <a:pt x="568" y="152"/>
                </a:lnTo>
                <a:lnTo>
                  <a:pt x="568" y="152"/>
                </a:lnTo>
                <a:lnTo>
                  <a:pt x="576" y="136"/>
                </a:lnTo>
                <a:lnTo>
                  <a:pt x="576" y="136"/>
                </a:lnTo>
                <a:lnTo>
                  <a:pt x="576" y="128"/>
                </a:lnTo>
                <a:lnTo>
                  <a:pt x="576" y="120"/>
                </a:lnTo>
                <a:lnTo>
                  <a:pt x="576" y="120"/>
                </a:lnTo>
                <a:lnTo>
                  <a:pt x="568" y="120"/>
                </a:lnTo>
                <a:lnTo>
                  <a:pt x="552" y="112"/>
                </a:lnTo>
                <a:lnTo>
                  <a:pt x="536" y="104"/>
                </a:lnTo>
                <a:lnTo>
                  <a:pt x="536" y="104"/>
                </a:lnTo>
                <a:lnTo>
                  <a:pt x="520" y="104"/>
                </a:lnTo>
                <a:lnTo>
                  <a:pt x="504" y="96"/>
                </a:lnTo>
                <a:lnTo>
                  <a:pt x="504" y="88"/>
                </a:lnTo>
                <a:lnTo>
                  <a:pt x="504" y="88"/>
                </a:lnTo>
                <a:lnTo>
                  <a:pt x="488" y="96"/>
                </a:lnTo>
                <a:lnTo>
                  <a:pt x="480" y="96"/>
                </a:lnTo>
                <a:lnTo>
                  <a:pt x="480" y="80"/>
                </a:lnTo>
                <a:lnTo>
                  <a:pt x="480" y="72"/>
                </a:lnTo>
                <a:lnTo>
                  <a:pt x="488" y="64"/>
                </a:lnTo>
                <a:lnTo>
                  <a:pt x="496" y="56"/>
                </a:lnTo>
                <a:lnTo>
                  <a:pt x="496" y="40"/>
                </a:lnTo>
                <a:lnTo>
                  <a:pt x="480" y="24"/>
                </a:lnTo>
                <a:lnTo>
                  <a:pt x="456" y="24"/>
                </a:lnTo>
                <a:lnTo>
                  <a:pt x="456" y="16"/>
                </a:lnTo>
                <a:lnTo>
                  <a:pt x="456" y="8"/>
                </a:lnTo>
                <a:lnTo>
                  <a:pt x="456" y="0"/>
                </a:lnTo>
                <a:lnTo>
                  <a:pt x="440" y="0"/>
                </a:lnTo>
                <a:lnTo>
                  <a:pt x="432" y="8"/>
                </a:lnTo>
                <a:lnTo>
                  <a:pt x="432" y="8"/>
                </a:lnTo>
                <a:lnTo>
                  <a:pt x="432" y="8"/>
                </a:lnTo>
                <a:lnTo>
                  <a:pt x="432" y="16"/>
                </a:lnTo>
                <a:lnTo>
                  <a:pt x="432" y="16"/>
                </a:lnTo>
                <a:lnTo>
                  <a:pt x="424" y="16"/>
                </a:lnTo>
                <a:lnTo>
                  <a:pt x="400" y="8"/>
                </a:lnTo>
                <a:lnTo>
                  <a:pt x="392" y="8"/>
                </a:lnTo>
                <a:lnTo>
                  <a:pt x="384" y="0"/>
                </a:lnTo>
                <a:lnTo>
                  <a:pt x="384" y="0"/>
                </a:lnTo>
                <a:lnTo>
                  <a:pt x="384" y="24"/>
                </a:lnTo>
                <a:lnTo>
                  <a:pt x="384" y="24"/>
                </a:lnTo>
                <a:lnTo>
                  <a:pt x="376" y="32"/>
                </a:lnTo>
                <a:lnTo>
                  <a:pt x="376" y="40"/>
                </a:lnTo>
                <a:lnTo>
                  <a:pt x="368" y="56"/>
                </a:lnTo>
                <a:lnTo>
                  <a:pt x="368" y="56"/>
                </a:lnTo>
                <a:lnTo>
                  <a:pt x="360" y="56"/>
                </a:lnTo>
                <a:lnTo>
                  <a:pt x="360" y="64"/>
                </a:lnTo>
                <a:lnTo>
                  <a:pt x="360" y="72"/>
                </a:lnTo>
                <a:lnTo>
                  <a:pt x="352" y="72"/>
                </a:lnTo>
                <a:lnTo>
                  <a:pt x="344" y="72"/>
                </a:lnTo>
                <a:lnTo>
                  <a:pt x="336" y="72"/>
                </a:lnTo>
                <a:lnTo>
                  <a:pt x="336" y="88"/>
                </a:lnTo>
                <a:lnTo>
                  <a:pt x="336" y="96"/>
                </a:lnTo>
                <a:lnTo>
                  <a:pt x="336" y="104"/>
                </a:lnTo>
                <a:lnTo>
                  <a:pt x="336" y="112"/>
                </a:lnTo>
                <a:lnTo>
                  <a:pt x="320" y="112"/>
                </a:lnTo>
                <a:lnTo>
                  <a:pt x="304" y="104"/>
                </a:lnTo>
                <a:lnTo>
                  <a:pt x="296" y="104"/>
                </a:lnTo>
                <a:lnTo>
                  <a:pt x="296" y="112"/>
                </a:lnTo>
                <a:lnTo>
                  <a:pt x="296" y="120"/>
                </a:lnTo>
                <a:lnTo>
                  <a:pt x="296" y="128"/>
                </a:lnTo>
                <a:lnTo>
                  <a:pt x="296" y="128"/>
                </a:lnTo>
                <a:lnTo>
                  <a:pt x="296" y="136"/>
                </a:lnTo>
                <a:lnTo>
                  <a:pt x="288" y="144"/>
                </a:lnTo>
                <a:lnTo>
                  <a:pt x="288" y="144"/>
                </a:lnTo>
                <a:lnTo>
                  <a:pt x="288" y="152"/>
                </a:lnTo>
                <a:lnTo>
                  <a:pt x="288" y="168"/>
                </a:lnTo>
                <a:lnTo>
                  <a:pt x="288" y="168"/>
                </a:lnTo>
                <a:lnTo>
                  <a:pt x="280" y="176"/>
                </a:lnTo>
                <a:lnTo>
                  <a:pt x="272" y="192"/>
                </a:lnTo>
                <a:lnTo>
                  <a:pt x="272" y="200"/>
                </a:lnTo>
                <a:lnTo>
                  <a:pt x="272" y="208"/>
                </a:lnTo>
                <a:lnTo>
                  <a:pt x="272" y="208"/>
                </a:lnTo>
                <a:lnTo>
                  <a:pt x="272" y="208"/>
                </a:lnTo>
                <a:lnTo>
                  <a:pt x="264" y="216"/>
                </a:lnTo>
                <a:lnTo>
                  <a:pt x="264" y="216"/>
                </a:lnTo>
                <a:lnTo>
                  <a:pt x="272" y="224"/>
                </a:lnTo>
                <a:lnTo>
                  <a:pt x="272" y="224"/>
                </a:lnTo>
                <a:lnTo>
                  <a:pt x="256" y="232"/>
                </a:lnTo>
                <a:lnTo>
                  <a:pt x="256" y="232"/>
                </a:lnTo>
                <a:lnTo>
                  <a:pt x="256" y="232"/>
                </a:lnTo>
                <a:lnTo>
                  <a:pt x="240" y="232"/>
                </a:lnTo>
                <a:lnTo>
                  <a:pt x="240" y="240"/>
                </a:lnTo>
                <a:lnTo>
                  <a:pt x="240" y="240"/>
                </a:lnTo>
                <a:lnTo>
                  <a:pt x="232" y="240"/>
                </a:lnTo>
                <a:lnTo>
                  <a:pt x="224" y="240"/>
                </a:lnTo>
                <a:lnTo>
                  <a:pt x="224" y="248"/>
                </a:lnTo>
                <a:lnTo>
                  <a:pt x="224" y="248"/>
                </a:lnTo>
                <a:lnTo>
                  <a:pt x="224" y="248"/>
                </a:lnTo>
                <a:lnTo>
                  <a:pt x="216" y="256"/>
                </a:lnTo>
                <a:lnTo>
                  <a:pt x="208" y="256"/>
                </a:lnTo>
                <a:lnTo>
                  <a:pt x="200" y="256"/>
                </a:lnTo>
                <a:lnTo>
                  <a:pt x="192" y="256"/>
                </a:lnTo>
                <a:lnTo>
                  <a:pt x="192" y="256"/>
                </a:lnTo>
                <a:lnTo>
                  <a:pt x="192" y="256"/>
                </a:lnTo>
                <a:lnTo>
                  <a:pt x="184" y="256"/>
                </a:lnTo>
                <a:lnTo>
                  <a:pt x="176" y="272"/>
                </a:lnTo>
                <a:lnTo>
                  <a:pt x="168" y="272"/>
                </a:lnTo>
                <a:lnTo>
                  <a:pt x="160" y="264"/>
                </a:lnTo>
                <a:lnTo>
                  <a:pt x="160" y="264"/>
                </a:lnTo>
                <a:lnTo>
                  <a:pt x="144" y="264"/>
                </a:lnTo>
                <a:lnTo>
                  <a:pt x="136" y="248"/>
                </a:lnTo>
                <a:lnTo>
                  <a:pt x="136" y="240"/>
                </a:lnTo>
                <a:lnTo>
                  <a:pt x="136" y="240"/>
                </a:lnTo>
                <a:lnTo>
                  <a:pt x="120" y="264"/>
                </a:lnTo>
                <a:lnTo>
                  <a:pt x="120" y="256"/>
                </a:lnTo>
                <a:lnTo>
                  <a:pt x="120" y="264"/>
                </a:lnTo>
                <a:lnTo>
                  <a:pt x="112" y="272"/>
                </a:lnTo>
                <a:lnTo>
                  <a:pt x="88" y="288"/>
                </a:lnTo>
                <a:lnTo>
                  <a:pt x="88" y="296"/>
                </a:lnTo>
                <a:lnTo>
                  <a:pt x="80" y="304"/>
                </a:lnTo>
                <a:lnTo>
                  <a:pt x="72" y="320"/>
                </a:lnTo>
                <a:lnTo>
                  <a:pt x="56" y="320"/>
                </a:lnTo>
                <a:lnTo>
                  <a:pt x="56" y="328"/>
                </a:lnTo>
                <a:lnTo>
                  <a:pt x="40" y="344"/>
                </a:lnTo>
                <a:lnTo>
                  <a:pt x="16" y="352"/>
                </a:lnTo>
                <a:lnTo>
                  <a:pt x="0" y="360"/>
                </a:lnTo>
                <a:lnTo>
                  <a:pt x="0" y="360"/>
                </a:lnTo>
                <a:lnTo>
                  <a:pt x="152" y="336"/>
                </a:lnTo>
                <a:lnTo>
                  <a:pt x="160" y="328"/>
                </a:lnTo>
                <a:lnTo>
                  <a:pt x="160" y="328"/>
                </a:lnTo>
                <a:lnTo>
                  <a:pt x="168" y="328"/>
                </a:lnTo>
                <a:lnTo>
                  <a:pt x="240" y="328"/>
                </a:lnTo>
                <a:lnTo>
                  <a:pt x="448" y="296"/>
                </a:lnTo>
                <a:lnTo>
                  <a:pt x="616" y="256"/>
                </a:lnTo>
                <a:lnTo>
                  <a:pt x="624" y="25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0" name="Maryland"/>
          <p:cNvSpPr>
            <a:spLocks/>
          </p:cNvSpPr>
          <p:nvPr/>
        </p:nvSpPr>
        <p:spPr bwMode="gray">
          <a:xfrm>
            <a:off x="6272148" y="3611985"/>
            <a:ext cx="469247" cy="219916"/>
          </a:xfrm>
          <a:custGeom>
            <a:avLst/>
            <a:gdLst/>
            <a:ahLst/>
            <a:cxnLst>
              <a:cxn ang="0">
                <a:pos x="200" y="120"/>
              </a:cxn>
              <a:cxn ang="0">
                <a:pos x="200" y="160"/>
              </a:cxn>
              <a:cxn ang="0">
                <a:pos x="208" y="152"/>
              </a:cxn>
              <a:cxn ang="0">
                <a:pos x="224" y="160"/>
              </a:cxn>
              <a:cxn ang="0">
                <a:pos x="232" y="168"/>
              </a:cxn>
              <a:cxn ang="0">
                <a:pos x="264" y="176"/>
              </a:cxn>
              <a:cxn ang="0">
                <a:pos x="272" y="176"/>
              </a:cxn>
              <a:cxn ang="0">
                <a:pos x="248" y="160"/>
              </a:cxn>
              <a:cxn ang="0">
                <a:pos x="232" y="136"/>
              </a:cxn>
              <a:cxn ang="0">
                <a:pos x="256" y="152"/>
              </a:cxn>
              <a:cxn ang="0">
                <a:pos x="240" y="120"/>
              </a:cxn>
              <a:cxn ang="0">
                <a:pos x="232" y="64"/>
              </a:cxn>
              <a:cxn ang="0">
                <a:pos x="240" y="64"/>
              </a:cxn>
              <a:cxn ang="0">
                <a:pos x="240" y="48"/>
              </a:cxn>
              <a:cxn ang="0">
                <a:pos x="248" y="48"/>
              </a:cxn>
              <a:cxn ang="0">
                <a:pos x="256" y="40"/>
              </a:cxn>
              <a:cxn ang="0">
                <a:pos x="264" y="24"/>
              </a:cxn>
              <a:cxn ang="0">
                <a:pos x="264" y="32"/>
              </a:cxn>
              <a:cxn ang="0">
                <a:pos x="272" y="32"/>
              </a:cxn>
              <a:cxn ang="0">
                <a:pos x="256" y="48"/>
              </a:cxn>
              <a:cxn ang="0">
                <a:pos x="256" y="80"/>
              </a:cxn>
              <a:cxn ang="0">
                <a:pos x="272" y="72"/>
              </a:cxn>
              <a:cxn ang="0">
                <a:pos x="264" y="96"/>
              </a:cxn>
              <a:cxn ang="0">
                <a:pos x="272" y="120"/>
              </a:cxn>
              <a:cxn ang="0">
                <a:pos x="264" y="128"/>
              </a:cxn>
              <a:cxn ang="0">
                <a:pos x="272" y="128"/>
              </a:cxn>
              <a:cxn ang="0">
                <a:pos x="272" y="152"/>
              </a:cxn>
              <a:cxn ang="0">
                <a:pos x="280" y="152"/>
              </a:cxn>
              <a:cxn ang="0">
                <a:pos x="288" y="152"/>
              </a:cxn>
              <a:cxn ang="0">
                <a:pos x="288" y="144"/>
              </a:cxn>
              <a:cxn ang="0">
                <a:pos x="296" y="152"/>
              </a:cxn>
              <a:cxn ang="0">
                <a:pos x="296" y="160"/>
              </a:cxn>
              <a:cxn ang="0">
                <a:pos x="304" y="160"/>
              </a:cxn>
              <a:cxn ang="0">
                <a:pos x="304" y="176"/>
              </a:cxn>
              <a:cxn ang="0">
                <a:pos x="320" y="184"/>
              </a:cxn>
              <a:cxn ang="0">
                <a:pos x="344" y="168"/>
              </a:cxn>
              <a:cxn ang="0">
                <a:pos x="344" y="144"/>
              </a:cxn>
              <a:cxn ang="0">
                <a:pos x="360" y="120"/>
              </a:cxn>
              <a:cxn ang="0">
                <a:pos x="352" y="176"/>
              </a:cxn>
              <a:cxn ang="0">
                <a:pos x="360" y="168"/>
              </a:cxn>
              <a:cxn ang="0">
                <a:pos x="312" y="128"/>
              </a:cxn>
              <a:cxn ang="0">
                <a:pos x="0" y="56"/>
              </a:cxn>
              <a:cxn ang="0">
                <a:pos x="32" y="80"/>
              </a:cxn>
              <a:cxn ang="0">
                <a:pos x="48" y="72"/>
              </a:cxn>
              <a:cxn ang="0">
                <a:pos x="72" y="64"/>
              </a:cxn>
              <a:cxn ang="0">
                <a:pos x="104" y="48"/>
              </a:cxn>
              <a:cxn ang="0">
                <a:pos x="128" y="48"/>
              </a:cxn>
              <a:cxn ang="0">
                <a:pos x="144" y="64"/>
              </a:cxn>
              <a:cxn ang="0">
                <a:pos x="160" y="72"/>
              </a:cxn>
              <a:cxn ang="0">
                <a:pos x="160" y="96"/>
              </a:cxn>
              <a:cxn ang="0">
                <a:pos x="192" y="104"/>
              </a:cxn>
            </a:cxnLst>
            <a:rect l="0" t="0" r="r" b="b"/>
            <a:pathLst>
              <a:path w="360" h="184">
                <a:moveTo>
                  <a:pt x="208" y="104"/>
                </a:moveTo>
                <a:lnTo>
                  <a:pt x="208" y="104"/>
                </a:lnTo>
                <a:lnTo>
                  <a:pt x="200" y="120"/>
                </a:lnTo>
                <a:lnTo>
                  <a:pt x="200" y="120"/>
                </a:lnTo>
                <a:lnTo>
                  <a:pt x="192" y="152"/>
                </a:lnTo>
                <a:lnTo>
                  <a:pt x="192" y="152"/>
                </a:lnTo>
                <a:lnTo>
                  <a:pt x="192" y="160"/>
                </a:lnTo>
                <a:lnTo>
                  <a:pt x="200" y="160"/>
                </a:lnTo>
                <a:lnTo>
                  <a:pt x="200" y="152"/>
                </a:lnTo>
                <a:lnTo>
                  <a:pt x="208" y="152"/>
                </a:lnTo>
                <a:lnTo>
                  <a:pt x="208" y="152"/>
                </a:lnTo>
                <a:lnTo>
                  <a:pt x="208" y="152"/>
                </a:lnTo>
                <a:lnTo>
                  <a:pt x="208" y="160"/>
                </a:lnTo>
                <a:lnTo>
                  <a:pt x="224" y="168"/>
                </a:lnTo>
                <a:lnTo>
                  <a:pt x="224" y="168"/>
                </a:lnTo>
                <a:lnTo>
                  <a:pt x="224" y="160"/>
                </a:lnTo>
                <a:lnTo>
                  <a:pt x="224" y="160"/>
                </a:lnTo>
                <a:lnTo>
                  <a:pt x="224" y="160"/>
                </a:lnTo>
                <a:lnTo>
                  <a:pt x="224" y="160"/>
                </a:lnTo>
                <a:lnTo>
                  <a:pt x="232" y="168"/>
                </a:lnTo>
                <a:lnTo>
                  <a:pt x="232" y="168"/>
                </a:lnTo>
                <a:lnTo>
                  <a:pt x="240" y="168"/>
                </a:lnTo>
                <a:lnTo>
                  <a:pt x="248" y="168"/>
                </a:lnTo>
                <a:lnTo>
                  <a:pt x="264" y="176"/>
                </a:lnTo>
                <a:lnTo>
                  <a:pt x="264" y="184"/>
                </a:lnTo>
                <a:lnTo>
                  <a:pt x="264" y="184"/>
                </a:lnTo>
                <a:lnTo>
                  <a:pt x="272" y="176"/>
                </a:lnTo>
                <a:lnTo>
                  <a:pt x="272" y="176"/>
                </a:lnTo>
                <a:lnTo>
                  <a:pt x="264" y="168"/>
                </a:lnTo>
                <a:lnTo>
                  <a:pt x="264" y="160"/>
                </a:lnTo>
                <a:lnTo>
                  <a:pt x="264" y="160"/>
                </a:lnTo>
                <a:lnTo>
                  <a:pt x="248" y="160"/>
                </a:lnTo>
                <a:lnTo>
                  <a:pt x="240" y="152"/>
                </a:lnTo>
                <a:lnTo>
                  <a:pt x="232" y="144"/>
                </a:lnTo>
                <a:lnTo>
                  <a:pt x="232" y="136"/>
                </a:lnTo>
                <a:lnTo>
                  <a:pt x="232" y="136"/>
                </a:lnTo>
                <a:lnTo>
                  <a:pt x="240" y="144"/>
                </a:lnTo>
                <a:lnTo>
                  <a:pt x="248" y="152"/>
                </a:lnTo>
                <a:lnTo>
                  <a:pt x="256" y="152"/>
                </a:lnTo>
                <a:lnTo>
                  <a:pt x="256" y="152"/>
                </a:lnTo>
                <a:lnTo>
                  <a:pt x="256" y="152"/>
                </a:lnTo>
                <a:lnTo>
                  <a:pt x="256" y="144"/>
                </a:lnTo>
                <a:lnTo>
                  <a:pt x="248" y="136"/>
                </a:lnTo>
                <a:lnTo>
                  <a:pt x="240" y="120"/>
                </a:lnTo>
                <a:lnTo>
                  <a:pt x="240" y="104"/>
                </a:lnTo>
                <a:lnTo>
                  <a:pt x="240" y="96"/>
                </a:lnTo>
                <a:lnTo>
                  <a:pt x="240" y="80"/>
                </a:lnTo>
                <a:lnTo>
                  <a:pt x="232" y="64"/>
                </a:lnTo>
                <a:lnTo>
                  <a:pt x="224" y="64"/>
                </a:lnTo>
                <a:lnTo>
                  <a:pt x="224" y="64"/>
                </a:lnTo>
                <a:lnTo>
                  <a:pt x="240" y="64"/>
                </a:lnTo>
                <a:lnTo>
                  <a:pt x="240" y="64"/>
                </a:lnTo>
                <a:lnTo>
                  <a:pt x="240" y="56"/>
                </a:lnTo>
                <a:lnTo>
                  <a:pt x="240" y="56"/>
                </a:lnTo>
                <a:lnTo>
                  <a:pt x="240" y="48"/>
                </a:lnTo>
                <a:lnTo>
                  <a:pt x="240" y="48"/>
                </a:lnTo>
                <a:lnTo>
                  <a:pt x="240" y="48"/>
                </a:lnTo>
                <a:lnTo>
                  <a:pt x="240" y="48"/>
                </a:lnTo>
                <a:lnTo>
                  <a:pt x="248" y="48"/>
                </a:lnTo>
                <a:lnTo>
                  <a:pt x="248" y="48"/>
                </a:lnTo>
                <a:lnTo>
                  <a:pt x="248" y="56"/>
                </a:lnTo>
                <a:lnTo>
                  <a:pt x="248" y="48"/>
                </a:lnTo>
                <a:lnTo>
                  <a:pt x="256" y="40"/>
                </a:lnTo>
                <a:lnTo>
                  <a:pt x="256" y="40"/>
                </a:lnTo>
                <a:lnTo>
                  <a:pt x="256" y="24"/>
                </a:lnTo>
                <a:lnTo>
                  <a:pt x="256" y="24"/>
                </a:lnTo>
                <a:lnTo>
                  <a:pt x="256" y="24"/>
                </a:lnTo>
                <a:lnTo>
                  <a:pt x="264" y="24"/>
                </a:lnTo>
                <a:lnTo>
                  <a:pt x="264" y="24"/>
                </a:lnTo>
                <a:lnTo>
                  <a:pt x="264" y="24"/>
                </a:lnTo>
                <a:lnTo>
                  <a:pt x="264" y="24"/>
                </a:lnTo>
                <a:lnTo>
                  <a:pt x="264" y="32"/>
                </a:lnTo>
                <a:lnTo>
                  <a:pt x="264" y="32"/>
                </a:lnTo>
                <a:lnTo>
                  <a:pt x="264" y="32"/>
                </a:lnTo>
                <a:lnTo>
                  <a:pt x="264" y="32"/>
                </a:lnTo>
                <a:lnTo>
                  <a:pt x="272" y="32"/>
                </a:lnTo>
                <a:lnTo>
                  <a:pt x="272" y="32"/>
                </a:lnTo>
                <a:lnTo>
                  <a:pt x="272" y="32"/>
                </a:lnTo>
                <a:lnTo>
                  <a:pt x="264" y="40"/>
                </a:lnTo>
                <a:lnTo>
                  <a:pt x="256" y="48"/>
                </a:lnTo>
                <a:lnTo>
                  <a:pt x="256" y="56"/>
                </a:lnTo>
                <a:lnTo>
                  <a:pt x="256" y="72"/>
                </a:lnTo>
                <a:lnTo>
                  <a:pt x="256" y="72"/>
                </a:lnTo>
                <a:lnTo>
                  <a:pt x="256" y="80"/>
                </a:lnTo>
                <a:lnTo>
                  <a:pt x="264" y="64"/>
                </a:lnTo>
                <a:lnTo>
                  <a:pt x="264" y="64"/>
                </a:lnTo>
                <a:lnTo>
                  <a:pt x="264" y="64"/>
                </a:lnTo>
                <a:lnTo>
                  <a:pt x="272" y="72"/>
                </a:lnTo>
                <a:lnTo>
                  <a:pt x="264" y="72"/>
                </a:lnTo>
                <a:lnTo>
                  <a:pt x="264" y="80"/>
                </a:lnTo>
                <a:lnTo>
                  <a:pt x="264" y="96"/>
                </a:lnTo>
                <a:lnTo>
                  <a:pt x="264" y="96"/>
                </a:lnTo>
                <a:lnTo>
                  <a:pt x="256" y="104"/>
                </a:lnTo>
                <a:lnTo>
                  <a:pt x="256" y="104"/>
                </a:lnTo>
                <a:lnTo>
                  <a:pt x="256" y="104"/>
                </a:lnTo>
                <a:lnTo>
                  <a:pt x="272" y="120"/>
                </a:lnTo>
                <a:lnTo>
                  <a:pt x="272" y="120"/>
                </a:lnTo>
                <a:lnTo>
                  <a:pt x="272" y="120"/>
                </a:lnTo>
                <a:lnTo>
                  <a:pt x="264" y="120"/>
                </a:lnTo>
                <a:lnTo>
                  <a:pt x="264" y="128"/>
                </a:lnTo>
                <a:lnTo>
                  <a:pt x="264" y="128"/>
                </a:lnTo>
                <a:lnTo>
                  <a:pt x="264" y="128"/>
                </a:lnTo>
                <a:lnTo>
                  <a:pt x="264" y="128"/>
                </a:lnTo>
                <a:lnTo>
                  <a:pt x="272" y="128"/>
                </a:lnTo>
                <a:lnTo>
                  <a:pt x="264" y="136"/>
                </a:lnTo>
                <a:lnTo>
                  <a:pt x="264" y="136"/>
                </a:lnTo>
                <a:lnTo>
                  <a:pt x="264" y="136"/>
                </a:lnTo>
                <a:lnTo>
                  <a:pt x="272" y="152"/>
                </a:lnTo>
                <a:lnTo>
                  <a:pt x="272" y="152"/>
                </a:lnTo>
                <a:lnTo>
                  <a:pt x="272" y="144"/>
                </a:lnTo>
                <a:lnTo>
                  <a:pt x="272" y="144"/>
                </a:lnTo>
                <a:lnTo>
                  <a:pt x="280" y="152"/>
                </a:lnTo>
                <a:lnTo>
                  <a:pt x="288" y="152"/>
                </a:lnTo>
                <a:lnTo>
                  <a:pt x="288" y="152"/>
                </a:lnTo>
                <a:lnTo>
                  <a:pt x="288" y="152"/>
                </a:lnTo>
                <a:lnTo>
                  <a:pt x="288" y="152"/>
                </a:lnTo>
                <a:lnTo>
                  <a:pt x="288" y="144"/>
                </a:lnTo>
                <a:lnTo>
                  <a:pt x="288" y="144"/>
                </a:lnTo>
                <a:lnTo>
                  <a:pt x="288" y="144"/>
                </a:lnTo>
                <a:lnTo>
                  <a:pt x="288" y="144"/>
                </a:lnTo>
                <a:lnTo>
                  <a:pt x="288" y="152"/>
                </a:lnTo>
                <a:lnTo>
                  <a:pt x="296" y="152"/>
                </a:lnTo>
                <a:lnTo>
                  <a:pt x="296" y="152"/>
                </a:lnTo>
                <a:lnTo>
                  <a:pt x="296" y="152"/>
                </a:lnTo>
                <a:lnTo>
                  <a:pt x="304" y="152"/>
                </a:lnTo>
                <a:lnTo>
                  <a:pt x="304" y="152"/>
                </a:lnTo>
                <a:lnTo>
                  <a:pt x="296" y="160"/>
                </a:lnTo>
                <a:lnTo>
                  <a:pt x="296" y="160"/>
                </a:lnTo>
                <a:lnTo>
                  <a:pt x="296" y="160"/>
                </a:lnTo>
                <a:lnTo>
                  <a:pt x="296" y="168"/>
                </a:lnTo>
                <a:lnTo>
                  <a:pt x="304" y="168"/>
                </a:lnTo>
                <a:lnTo>
                  <a:pt x="304" y="160"/>
                </a:lnTo>
                <a:lnTo>
                  <a:pt x="304" y="168"/>
                </a:lnTo>
                <a:lnTo>
                  <a:pt x="304" y="168"/>
                </a:lnTo>
                <a:lnTo>
                  <a:pt x="304" y="176"/>
                </a:lnTo>
                <a:lnTo>
                  <a:pt x="304" y="176"/>
                </a:lnTo>
                <a:lnTo>
                  <a:pt x="304" y="184"/>
                </a:lnTo>
                <a:lnTo>
                  <a:pt x="312" y="184"/>
                </a:lnTo>
                <a:lnTo>
                  <a:pt x="312" y="184"/>
                </a:lnTo>
                <a:lnTo>
                  <a:pt x="320" y="184"/>
                </a:lnTo>
                <a:lnTo>
                  <a:pt x="320" y="184"/>
                </a:lnTo>
                <a:lnTo>
                  <a:pt x="320" y="176"/>
                </a:lnTo>
                <a:lnTo>
                  <a:pt x="336" y="168"/>
                </a:lnTo>
                <a:lnTo>
                  <a:pt x="344" y="168"/>
                </a:lnTo>
                <a:lnTo>
                  <a:pt x="344" y="168"/>
                </a:lnTo>
                <a:lnTo>
                  <a:pt x="344" y="168"/>
                </a:lnTo>
                <a:lnTo>
                  <a:pt x="344" y="144"/>
                </a:lnTo>
                <a:lnTo>
                  <a:pt x="344" y="144"/>
                </a:lnTo>
                <a:lnTo>
                  <a:pt x="352" y="144"/>
                </a:lnTo>
                <a:lnTo>
                  <a:pt x="352" y="144"/>
                </a:lnTo>
                <a:lnTo>
                  <a:pt x="352" y="120"/>
                </a:lnTo>
                <a:lnTo>
                  <a:pt x="360" y="120"/>
                </a:lnTo>
                <a:lnTo>
                  <a:pt x="360" y="120"/>
                </a:lnTo>
                <a:lnTo>
                  <a:pt x="352" y="152"/>
                </a:lnTo>
                <a:lnTo>
                  <a:pt x="352" y="168"/>
                </a:lnTo>
                <a:lnTo>
                  <a:pt x="352" y="176"/>
                </a:lnTo>
                <a:lnTo>
                  <a:pt x="352" y="184"/>
                </a:lnTo>
                <a:lnTo>
                  <a:pt x="352" y="184"/>
                </a:lnTo>
                <a:lnTo>
                  <a:pt x="352" y="176"/>
                </a:lnTo>
                <a:lnTo>
                  <a:pt x="360" y="168"/>
                </a:lnTo>
                <a:lnTo>
                  <a:pt x="360" y="128"/>
                </a:lnTo>
                <a:lnTo>
                  <a:pt x="360" y="120"/>
                </a:lnTo>
                <a:lnTo>
                  <a:pt x="360" y="120"/>
                </a:lnTo>
                <a:lnTo>
                  <a:pt x="312" y="128"/>
                </a:lnTo>
                <a:lnTo>
                  <a:pt x="312" y="128"/>
                </a:lnTo>
                <a:lnTo>
                  <a:pt x="280" y="0"/>
                </a:lnTo>
                <a:lnTo>
                  <a:pt x="280" y="0"/>
                </a:lnTo>
                <a:lnTo>
                  <a:pt x="0" y="56"/>
                </a:lnTo>
                <a:lnTo>
                  <a:pt x="0" y="56"/>
                </a:lnTo>
                <a:lnTo>
                  <a:pt x="8" y="104"/>
                </a:lnTo>
                <a:lnTo>
                  <a:pt x="8" y="104"/>
                </a:lnTo>
                <a:lnTo>
                  <a:pt x="32" y="80"/>
                </a:lnTo>
                <a:lnTo>
                  <a:pt x="32" y="80"/>
                </a:lnTo>
                <a:lnTo>
                  <a:pt x="32" y="80"/>
                </a:lnTo>
                <a:lnTo>
                  <a:pt x="40" y="80"/>
                </a:lnTo>
                <a:lnTo>
                  <a:pt x="48" y="72"/>
                </a:lnTo>
                <a:lnTo>
                  <a:pt x="56" y="64"/>
                </a:lnTo>
                <a:lnTo>
                  <a:pt x="56" y="64"/>
                </a:lnTo>
                <a:lnTo>
                  <a:pt x="56" y="64"/>
                </a:lnTo>
                <a:lnTo>
                  <a:pt x="72" y="64"/>
                </a:lnTo>
                <a:lnTo>
                  <a:pt x="80" y="64"/>
                </a:lnTo>
                <a:lnTo>
                  <a:pt x="88" y="48"/>
                </a:lnTo>
                <a:lnTo>
                  <a:pt x="88" y="48"/>
                </a:lnTo>
                <a:lnTo>
                  <a:pt x="104" y="48"/>
                </a:lnTo>
                <a:lnTo>
                  <a:pt x="112" y="48"/>
                </a:lnTo>
                <a:lnTo>
                  <a:pt x="120" y="48"/>
                </a:lnTo>
                <a:lnTo>
                  <a:pt x="120" y="48"/>
                </a:lnTo>
                <a:lnTo>
                  <a:pt x="128" y="48"/>
                </a:lnTo>
                <a:lnTo>
                  <a:pt x="128" y="48"/>
                </a:lnTo>
                <a:lnTo>
                  <a:pt x="128" y="56"/>
                </a:lnTo>
                <a:lnTo>
                  <a:pt x="128" y="56"/>
                </a:lnTo>
                <a:lnTo>
                  <a:pt x="144" y="64"/>
                </a:lnTo>
                <a:lnTo>
                  <a:pt x="144" y="80"/>
                </a:lnTo>
                <a:lnTo>
                  <a:pt x="136" y="80"/>
                </a:lnTo>
                <a:lnTo>
                  <a:pt x="144" y="72"/>
                </a:lnTo>
                <a:lnTo>
                  <a:pt x="160" y="72"/>
                </a:lnTo>
                <a:lnTo>
                  <a:pt x="160" y="80"/>
                </a:lnTo>
                <a:lnTo>
                  <a:pt x="160" y="80"/>
                </a:lnTo>
                <a:lnTo>
                  <a:pt x="160" y="88"/>
                </a:lnTo>
                <a:lnTo>
                  <a:pt x="160" y="96"/>
                </a:lnTo>
                <a:lnTo>
                  <a:pt x="184" y="96"/>
                </a:lnTo>
                <a:lnTo>
                  <a:pt x="184" y="96"/>
                </a:lnTo>
                <a:lnTo>
                  <a:pt x="192" y="104"/>
                </a:lnTo>
                <a:lnTo>
                  <a:pt x="192" y="104"/>
                </a:lnTo>
                <a:lnTo>
                  <a:pt x="200" y="96"/>
                </a:lnTo>
                <a:lnTo>
                  <a:pt x="200" y="96"/>
                </a:lnTo>
                <a:lnTo>
                  <a:pt x="208" y="10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1" name="Georgia"/>
          <p:cNvSpPr>
            <a:spLocks/>
          </p:cNvSpPr>
          <p:nvPr/>
        </p:nvSpPr>
        <p:spPr bwMode="gray">
          <a:xfrm>
            <a:off x="5731464" y="4310953"/>
            <a:ext cx="540684" cy="536482"/>
          </a:xfrm>
          <a:custGeom>
            <a:avLst/>
            <a:gdLst/>
            <a:ahLst/>
            <a:cxnLst>
              <a:cxn ang="0">
                <a:pos x="392" y="392"/>
              </a:cxn>
              <a:cxn ang="0">
                <a:pos x="400" y="392"/>
              </a:cxn>
              <a:cxn ang="0">
                <a:pos x="400" y="384"/>
              </a:cxn>
              <a:cxn ang="0">
                <a:pos x="392" y="384"/>
              </a:cxn>
              <a:cxn ang="0">
                <a:pos x="392" y="376"/>
              </a:cxn>
              <a:cxn ang="0">
                <a:pos x="400" y="376"/>
              </a:cxn>
              <a:cxn ang="0">
                <a:pos x="392" y="376"/>
              </a:cxn>
              <a:cxn ang="0">
                <a:pos x="392" y="368"/>
              </a:cxn>
              <a:cxn ang="0">
                <a:pos x="384" y="360"/>
              </a:cxn>
              <a:cxn ang="0">
                <a:pos x="392" y="360"/>
              </a:cxn>
              <a:cxn ang="0">
                <a:pos x="392" y="368"/>
              </a:cxn>
              <a:cxn ang="0">
                <a:pos x="392" y="344"/>
              </a:cxn>
              <a:cxn ang="0">
                <a:pos x="400" y="344"/>
              </a:cxn>
              <a:cxn ang="0">
                <a:pos x="400" y="344"/>
              </a:cxn>
              <a:cxn ang="0">
                <a:pos x="400" y="320"/>
              </a:cxn>
              <a:cxn ang="0">
                <a:pos x="408" y="320"/>
              </a:cxn>
              <a:cxn ang="0">
                <a:pos x="408" y="312"/>
              </a:cxn>
              <a:cxn ang="0">
                <a:pos x="400" y="312"/>
              </a:cxn>
              <a:cxn ang="0">
                <a:pos x="408" y="304"/>
              </a:cxn>
              <a:cxn ang="0">
                <a:pos x="408" y="296"/>
              </a:cxn>
              <a:cxn ang="0">
                <a:pos x="408" y="288"/>
              </a:cxn>
              <a:cxn ang="0">
                <a:pos x="408" y="280"/>
              </a:cxn>
              <a:cxn ang="0">
                <a:pos x="416" y="272"/>
              </a:cxn>
              <a:cxn ang="0">
                <a:pos x="416" y="264"/>
              </a:cxn>
              <a:cxn ang="0">
                <a:pos x="408" y="264"/>
              </a:cxn>
              <a:cxn ang="0">
                <a:pos x="408" y="256"/>
              </a:cxn>
              <a:cxn ang="0">
                <a:pos x="384" y="216"/>
              </a:cxn>
              <a:cxn ang="0">
                <a:pos x="376" y="208"/>
              </a:cxn>
              <a:cxn ang="0">
                <a:pos x="352" y="176"/>
              </a:cxn>
              <a:cxn ang="0">
                <a:pos x="344" y="168"/>
              </a:cxn>
              <a:cxn ang="0">
                <a:pos x="320" y="152"/>
              </a:cxn>
              <a:cxn ang="0">
                <a:pos x="312" y="128"/>
              </a:cxn>
              <a:cxn ang="0">
                <a:pos x="304" y="128"/>
              </a:cxn>
              <a:cxn ang="0">
                <a:pos x="288" y="104"/>
              </a:cxn>
              <a:cxn ang="0">
                <a:pos x="280" y="104"/>
              </a:cxn>
              <a:cxn ang="0">
                <a:pos x="256" y="88"/>
              </a:cxn>
              <a:cxn ang="0">
                <a:pos x="240" y="56"/>
              </a:cxn>
              <a:cxn ang="0">
                <a:pos x="232" y="48"/>
              </a:cxn>
              <a:cxn ang="0">
                <a:pos x="216" y="48"/>
              </a:cxn>
              <a:cxn ang="0">
                <a:pos x="200" y="40"/>
              </a:cxn>
              <a:cxn ang="0">
                <a:pos x="184" y="40"/>
              </a:cxn>
              <a:cxn ang="0">
                <a:pos x="200" y="0"/>
              </a:cxn>
              <a:cxn ang="0">
                <a:pos x="200" y="0"/>
              </a:cxn>
              <a:cxn ang="0">
                <a:pos x="0" y="24"/>
              </a:cxn>
              <a:cxn ang="0">
                <a:pos x="56" y="232"/>
              </a:cxn>
              <a:cxn ang="0">
                <a:pos x="72" y="264"/>
              </a:cxn>
              <a:cxn ang="0">
                <a:pos x="80" y="288"/>
              </a:cxn>
              <a:cxn ang="0">
                <a:pos x="88" y="288"/>
              </a:cxn>
              <a:cxn ang="0">
                <a:pos x="72" y="304"/>
              </a:cxn>
              <a:cxn ang="0">
                <a:pos x="72" y="336"/>
              </a:cxn>
              <a:cxn ang="0">
                <a:pos x="80" y="368"/>
              </a:cxn>
              <a:cxn ang="0">
                <a:pos x="80" y="392"/>
              </a:cxn>
              <a:cxn ang="0">
                <a:pos x="96" y="424"/>
              </a:cxn>
              <a:cxn ang="0">
                <a:pos x="112" y="448"/>
              </a:cxn>
              <a:cxn ang="0">
                <a:pos x="336" y="432"/>
              </a:cxn>
              <a:cxn ang="0">
                <a:pos x="344" y="448"/>
              </a:cxn>
              <a:cxn ang="0">
                <a:pos x="360" y="448"/>
              </a:cxn>
              <a:cxn ang="0">
                <a:pos x="352" y="432"/>
              </a:cxn>
              <a:cxn ang="0">
                <a:pos x="352" y="408"/>
              </a:cxn>
              <a:cxn ang="0">
                <a:pos x="360" y="400"/>
              </a:cxn>
              <a:cxn ang="0">
                <a:pos x="384" y="408"/>
              </a:cxn>
              <a:cxn ang="0">
                <a:pos x="400" y="408"/>
              </a:cxn>
              <a:cxn ang="0">
                <a:pos x="400" y="400"/>
              </a:cxn>
            </a:cxnLst>
            <a:rect l="0" t="0" r="r" b="b"/>
            <a:pathLst>
              <a:path w="416" h="448">
                <a:moveTo>
                  <a:pt x="392" y="400"/>
                </a:moveTo>
                <a:lnTo>
                  <a:pt x="392" y="392"/>
                </a:lnTo>
                <a:lnTo>
                  <a:pt x="392" y="392"/>
                </a:lnTo>
                <a:lnTo>
                  <a:pt x="400" y="392"/>
                </a:lnTo>
                <a:lnTo>
                  <a:pt x="400" y="392"/>
                </a:lnTo>
                <a:lnTo>
                  <a:pt x="400" y="384"/>
                </a:lnTo>
                <a:lnTo>
                  <a:pt x="400" y="384"/>
                </a:lnTo>
                <a:lnTo>
                  <a:pt x="392" y="384"/>
                </a:lnTo>
                <a:lnTo>
                  <a:pt x="392" y="384"/>
                </a:lnTo>
                <a:lnTo>
                  <a:pt x="392" y="376"/>
                </a:lnTo>
                <a:lnTo>
                  <a:pt x="400" y="376"/>
                </a:lnTo>
                <a:lnTo>
                  <a:pt x="400" y="376"/>
                </a:lnTo>
                <a:lnTo>
                  <a:pt x="392" y="376"/>
                </a:lnTo>
                <a:lnTo>
                  <a:pt x="392" y="376"/>
                </a:lnTo>
                <a:lnTo>
                  <a:pt x="392" y="376"/>
                </a:lnTo>
                <a:lnTo>
                  <a:pt x="392" y="368"/>
                </a:lnTo>
                <a:lnTo>
                  <a:pt x="392" y="368"/>
                </a:lnTo>
                <a:lnTo>
                  <a:pt x="384" y="360"/>
                </a:lnTo>
                <a:lnTo>
                  <a:pt x="384" y="360"/>
                </a:lnTo>
                <a:lnTo>
                  <a:pt x="392" y="360"/>
                </a:lnTo>
                <a:lnTo>
                  <a:pt x="392" y="368"/>
                </a:lnTo>
                <a:lnTo>
                  <a:pt x="392" y="368"/>
                </a:lnTo>
                <a:lnTo>
                  <a:pt x="392" y="352"/>
                </a:lnTo>
                <a:lnTo>
                  <a:pt x="392" y="344"/>
                </a:lnTo>
                <a:lnTo>
                  <a:pt x="392" y="344"/>
                </a:lnTo>
                <a:lnTo>
                  <a:pt x="400" y="344"/>
                </a:lnTo>
                <a:lnTo>
                  <a:pt x="400" y="344"/>
                </a:lnTo>
                <a:lnTo>
                  <a:pt x="400" y="344"/>
                </a:lnTo>
                <a:lnTo>
                  <a:pt x="400" y="328"/>
                </a:lnTo>
                <a:lnTo>
                  <a:pt x="400" y="320"/>
                </a:lnTo>
                <a:lnTo>
                  <a:pt x="400" y="320"/>
                </a:lnTo>
                <a:lnTo>
                  <a:pt x="408" y="320"/>
                </a:lnTo>
                <a:lnTo>
                  <a:pt x="408" y="320"/>
                </a:lnTo>
                <a:lnTo>
                  <a:pt x="408" y="312"/>
                </a:lnTo>
                <a:lnTo>
                  <a:pt x="400" y="312"/>
                </a:lnTo>
                <a:lnTo>
                  <a:pt x="400" y="312"/>
                </a:lnTo>
                <a:lnTo>
                  <a:pt x="400" y="304"/>
                </a:lnTo>
                <a:lnTo>
                  <a:pt x="408" y="304"/>
                </a:lnTo>
                <a:lnTo>
                  <a:pt x="408" y="304"/>
                </a:lnTo>
                <a:lnTo>
                  <a:pt x="408" y="296"/>
                </a:lnTo>
                <a:lnTo>
                  <a:pt x="408" y="288"/>
                </a:lnTo>
                <a:lnTo>
                  <a:pt x="408" y="288"/>
                </a:lnTo>
                <a:lnTo>
                  <a:pt x="408" y="280"/>
                </a:lnTo>
                <a:lnTo>
                  <a:pt x="408" y="280"/>
                </a:lnTo>
                <a:lnTo>
                  <a:pt x="416" y="272"/>
                </a:lnTo>
                <a:lnTo>
                  <a:pt x="416" y="272"/>
                </a:lnTo>
                <a:lnTo>
                  <a:pt x="416" y="264"/>
                </a:lnTo>
                <a:lnTo>
                  <a:pt x="416" y="264"/>
                </a:lnTo>
                <a:lnTo>
                  <a:pt x="408" y="264"/>
                </a:lnTo>
                <a:lnTo>
                  <a:pt x="408" y="264"/>
                </a:lnTo>
                <a:lnTo>
                  <a:pt x="408" y="264"/>
                </a:lnTo>
                <a:lnTo>
                  <a:pt x="408" y="256"/>
                </a:lnTo>
                <a:lnTo>
                  <a:pt x="408" y="240"/>
                </a:lnTo>
                <a:lnTo>
                  <a:pt x="384" y="216"/>
                </a:lnTo>
                <a:lnTo>
                  <a:pt x="376" y="208"/>
                </a:lnTo>
                <a:lnTo>
                  <a:pt x="376" y="208"/>
                </a:lnTo>
                <a:lnTo>
                  <a:pt x="376" y="184"/>
                </a:lnTo>
                <a:lnTo>
                  <a:pt x="352" y="176"/>
                </a:lnTo>
                <a:lnTo>
                  <a:pt x="344" y="168"/>
                </a:lnTo>
                <a:lnTo>
                  <a:pt x="344" y="168"/>
                </a:lnTo>
                <a:lnTo>
                  <a:pt x="336" y="160"/>
                </a:lnTo>
                <a:lnTo>
                  <a:pt x="320" y="152"/>
                </a:lnTo>
                <a:lnTo>
                  <a:pt x="320" y="136"/>
                </a:lnTo>
                <a:lnTo>
                  <a:pt x="312" y="128"/>
                </a:lnTo>
                <a:lnTo>
                  <a:pt x="304" y="128"/>
                </a:lnTo>
                <a:lnTo>
                  <a:pt x="304" y="128"/>
                </a:lnTo>
                <a:lnTo>
                  <a:pt x="296" y="120"/>
                </a:lnTo>
                <a:lnTo>
                  <a:pt x="288" y="104"/>
                </a:lnTo>
                <a:lnTo>
                  <a:pt x="280" y="104"/>
                </a:lnTo>
                <a:lnTo>
                  <a:pt x="280" y="104"/>
                </a:lnTo>
                <a:lnTo>
                  <a:pt x="264" y="104"/>
                </a:lnTo>
                <a:lnTo>
                  <a:pt x="256" y="88"/>
                </a:lnTo>
                <a:lnTo>
                  <a:pt x="248" y="80"/>
                </a:lnTo>
                <a:lnTo>
                  <a:pt x="240" y="56"/>
                </a:lnTo>
                <a:lnTo>
                  <a:pt x="232" y="48"/>
                </a:lnTo>
                <a:lnTo>
                  <a:pt x="232" y="48"/>
                </a:lnTo>
                <a:lnTo>
                  <a:pt x="224" y="48"/>
                </a:lnTo>
                <a:lnTo>
                  <a:pt x="216" y="48"/>
                </a:lnTo>
                <a:lnTo>
                  <a:pt x="208" y="40"/>
                </a:lnTo>
                <a:lnTo>
                  <a:pt x="200" y="40"/>
                </a:lnTo>
                <a:lnTo>
                  <a:pt x="200" y="40"/>
                </a:lnTo>
                <a:lnTo>
                  <a:pt x="184" y="40"/>
                </a:lnTo>
                <a:lnTo>
                  <a:pt x="184" y="16"/>
                </a:lnTo>
                <a:lnTo>
                  <a:pt x="200" y="0"/>
                </a:lnTo>
                <a:lnTo>
                  <a:pt x="200" y="0"/>
                </a:lnTo>
                <a:lnTo>
                  <a:pt x="200" y="0"/>
                </a:lnTo>
                <a:lnTo>
                  <a:pt x="104" y="16"/>
                </a:lnTo>
                <a:lnTo>
                  <a:pt x="0" y="24"/>
                </a:lnTo>
                <a:lnTo>
                  <a:pt x="0" y="24"/>
                </a:lnTo>
                <a:lnTo>
                  <a:pt x="56" y="232"/>
                </a:lnTo>
                <a:lnTo>
                  <a:pt x="72" y="264"/>
                </a:lnTo>
                <a:lnTo>
                  <a:pt x="72" y="264"/>
                </a:lnTo>
                <a:lnTo>
                  <a:pt x="80" y="272"/>
                </a:lnTo>
                <a:lnTo>
                  <a:pt x="80" y="288"/>
                </a:lnTo>
                <a:lnTo>
                  <a:pt x="80" y="288"/>
                </a:lnTo>
                <a:lnTo>
                  <a:pt x="88" y="288"/>
                </a:lnTo>
                <a:lnTo>
                  <a:pt x="88" y="296"/>
                </a:lnTo>
                <a:lnTo>
                  <a:pt x="72" y="304"/>
                </a:lnTo>
                <a:lnTo>
                  <a:pt x="72" y="312"/>
                </a:lnTo>
                <a:lnTo>
                  <a:pt x="72" y="336"/>
                </a:lnTo>
                <a:lnTo>
                  <a:pt x="72" y="360"/>
                </a:lnTo>
                <a:lnTo>
                  <a:pt x="80" y="368"/>
                </a:lnTo>
                <a:lnTo>
                  <a:pt x="80" y="384"/>
                </a:lnTo>
                <a:lnTo>
                  <a:pt x="80" y="392"/>
                </a:lnTo>
                <a:lnTo>
                  <a:pt x="80" y="392"/>
                </a:lnTo>
                <a:lnTo>
                  <a:pt x="96" y="424"/>
                </a:lnTo>
                <a:lnTo>
                  <a:pt x="112" y="448"/>
                </a:lnTo>
                <a:lnTo>
                  <a:pt x="112" y="448"/>
                </a:lnTo>
                <a:lnTo>
                  <a:pt x="336" y="432"/>
                </a:lnTo>
                <a:lnTo>
                  <a:pt x="336" y="432"/>
                </a:lnTo>
                <a:lnTo>
                  <a:pt x="344" y="448"/>
                </a:lnTo>
                <a:lnTo>
                  <a:pt x="344" y="448"/>
                </a:lnTo>
                <a:lnTo>
                  <a:pt x="360" y="448"/>
                </a:lnTo>
                <a:lnTo>
                  <a:pt x="360" y="448"/>
                </a:lnTo>
                <a:lnTo>
                  <a:pt x="360" y="440"/>
                </a:lnTo>
                <a:lnTo>
                  <a:pt x="352" y="432"/>
                </a:lnTo>
                <a:lnTo>
                  <a:pt x="352" y="424"/>
                </a:lnTo>
                <a:lnTo>
                  <a:pt x="352" y="408"/>
                </a:lnTo>
                <a:lnTo>
                  <a:pt x="360" y="400"/>
                </a:lnTo>
                <a:lnTo>
                  <a:pt x="360" y="400"/>
                </a:lnTo>
                <a:lnTo>
                  <a:pt x="368" y="408"/>
                </a:lnTo>
                <a:lnTo>
                  <a:pt x="384" y="408"/>
                </a:lnTo>
                <a:lnTo>
                  <a:pt x="392" y="408"/>
                </a:lnTo>
                <a:lnTo>
                  <a:pt x="400" y="408"/>
                </a:lnTo>
                <a:lnTo>
                  <a:pt x="400" y="400"/>
                </a:lnTo>
                <a:lnTo>
                  <a:pt x="400" y="400"/>
                </a:lnTo>
                <a:lnTo>
                  <a:pt x="392" y="4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2" name="Rhode Island"/>
          <p:cNvSpPr>
            <a:spLocks/>
          </p:cNvSpPr>
          <p:nvPr/>
        </p:nvSpPr>
        <p:spPr bwMode="gray">
          <a:xfrm>
            <a:off x="6951504" y="3250595"/>
            <a:ext cx="74239" cy="96651"/>
          </a:xfrm>
          <a:custGeom>
            <a:avLst/>
            <a:gdLst/>
            <a:ahLst/>
            <a:cxnLst>
              <a:cxn ang="0">
                <a:pos x="8" y="72"/>
              </a:cxn>
              <a:cxn ang="0">
                <a:pos x="8" y="72"/>
              </a:cxn>
              <a:cxn ang="0">
                <a:pos x="8" y="80"/>
              </a:cxn>
              <a:cxn ang="0">
                <a:pos x="8" y="80"/>
              </a:cxn>
              <a:cxn ang="0">
                <a:pos x="16" y="80"/>
              </a:cxn>
              <a:cxn ang="0">
                <a:pos x="16" y="80"/>
              </a:cxn>
              <a:cxn ang="0">
                <a:pos x="24" y="72"/>
              </a:cxn>
              <a:cxn ang="0">
                <a:pos x="32" y="64"/>
              </a:cxn>
              <a:cxn ang="0">
                <a:pos x="32" y="64"/>
              </a:cxn>
              <a:cxn ang="0">
                <a:pos x="40" y="64"/>
              </a:cxn>
              <a:cxn ang="0">
                <a:pos x="40" y="64"/>
              </a:cxn>
              <a:cxn ang="0">
                <a:pos x="40" y="56"/>
              </a:cxn>
              <a:cxn ang="0">
                <a:pos x="32" y="24"/>
              </a:cxn>
              <a:cxn ang="0">
                <a:pos x="32" y="24"/>
              </a:cxn>
              <a:cxn ang="0">
                <a:pos x="32" y="24"/>
              </a:cxn>
              <a:cxn ang="0">
                <a:pos x="32" y="24"/>
              </a:cxn>
              <a:cxn ang="0">
                <a:pos x="40" y="32"/>
              </a:cxn>
              <a:cxn ang="0">
                <a:pos x="40" y="32"/>
              </a:cxn>
              <a:cxn ang="0">
                <a:pos x="48" y="32"/>
              </a:cxn>
              <a:cxn ang="0">
                <a:pos x="56" y="48"/>
              </a:cxn>
              <a:cxn ang="0">
                <a:pos x="56" y="48"/>
              </a:cxn>
              <a:cxn ang="0">
                <a:pos x="56" y="48"/>
              </a:cxn>
              <a:cxn ang="0">
                <a:pos x="56" y="48"/>
              </a:cxn>
              <a:cxn ang="0">
                <a:pos x="56" y="32"/>
              </a:cxn>
              <a:cxn ang="0">
                <a:pos x="48" y="32"/>
              </a:cxn>
              <a:cxn ang="0">
                <a:pos x="40" y="24"/>
              </a:cxn>
              <a:cxn ang="0">
                <a:pos x="40" y="24"/>
              </a:cxn>
              <a:cxn ang="0">
                <a:pos x="40" y="24"/>
              </a:cxn>
              <a:cxn ang="0">
                <a:pos x="32" y="16"/>
              </a:cxn>
              <a:cxn ang="0">
                <a:pos x="32" y="16"/>
              </a:cxn>
              <a:cxn ang="0">
                <a:pos x="32" y="16"/>
              </a:cxn>
              <a:cxn ang="0">
                <a:pos x="32" y="16"/>
              </a:cxn>
              <a:cxn ang="0">
                <a:pos x="24" y="0"/>
              </a:cxn>
              <a:cxn ang="0">
                <a:pos x="24" y="0"/>
              </a:cxn>
              <a:cxn ang="0">
                <a:pos x="0" y="8"/>
              </a:cxn>
              <a:cxn ang="0">
                <a:pos x="0" y="8"/>
              </a:cxn>
              <a:cxn ang="0">
                <a:pos x="16" y="64"/>
              </a:cxn>
              <a:cxn ang="0">
                <a:pos x="16" y="64"/>
              </a:cxn>
              <a:cxn ang="0">
                <a:pos x="8" y="72"/>
              </a:cxn>
            </a:cxnLst>
            <a:rect l="0" t="0" r="r" b="b"/>
            <a:pathLst>
              <a:path w="56" h="80">
                <a:moveTo>
                  <a:pt x="8" y="72"/>
                </a:moveTo>
                <a:lnTo>
                  <a:pt x="8" y="72"/>
                </a:lnTo>
                <a:lnTo>
                  <a:pt x="8" y="80"/>
                </a:lnTo>
                <a:lnTo>
                  <a:pt x="8" y="80"/>
                </a:lnTo>
                <a:lnTo>
                  <a:pt x="16" y="80"/>
                </a:lnTo>
                <a:lnTo>
                  <a:pt x="16" y="80"/>
                </a:lnTo>
                <a:lnTo>
                  <a:pt x="24" y="72"/>
                </a:lnTo>
                <a:lnTo>
                  <a:pt x="32" y="64"/>
                </a:lnTo>
                <a:lnTo>
                  <a:pt x="32" y="64"/>
                </a:lnTo>
                <a:lnTo>
                  <a:pt x="40" y="64"/>
                </a:lnTo>
                <a:lnTo>
                  <a:pt x="40" y="64"/>
                </a:lnTo>
                <a:lnTo>
                  <a:pt x="40" y="56"/>
                </a:lnTo>
                <a:lnTo>
                  <a:pt x="32" y="24"/>
                </a:lnTo>
                <a:lnTo>
                  <a:pt x="32" y="24"/>
                </a:lnTo>
                <a:lnTo>
                  <a:pt x="32" y="24"/>
                </a:lnTo>
                <a:lnTo>
                  <a:pt x="32" y="24"/>
                </a:lnTo>
                <a:lnTo>
                  <a:pt x="40" y="32"/>
                </a:lnTo>
                <a:lnTo>
                  <a:pt x="40" y="32"/>
                </a:lnTo>
                <a:lnTo>
                  <a:pt x="48" y="32"/>
                </a:lnTo>
                <a:lnTo>
                  <a:pt x="56" y="48"/>
                </a:lnTo>
                <a:lnTo>
                  <a:pt x="56" y="48"/>
                </a:lnTo>
                <a:lnTo>
                  <a:pt x="56" y="48"/>
                </a:lnTo>
                <a:lnTo>
                  <a:pt x="56" y="48"/>
                </a:lnTo>
                <a:lnTo>
                  <a:pt x="56" y="32"/>
                </a:lnTo>
                <a:lnTo>
                  <a:pt x="48" y="32"/>
                </a:lnTo>
                <a:lnTo>
                  <a:pt x="40" y="24"/>
                </a:lnTo>
                <a:lnTo>
                  <a:pt x="40" y="24"/>
                </a:lnTo>
                <a:lnTo>
                  <a:pt x="40" y="24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24" y="0"/>
                </a:lnTo>
                <a:lnTo>
                  <a:pt x="24" y="0"/>
                </a:lnTo>
                <a:lnTo>
                  <a:pt x="0" y="8"/>
                </a:lnTo>
                <a:lnTo>
                  <a:pt x="0" y="8"/>
                </a:lnTo>
                <a:lnTo>
                  <a:pt x="16" y="64"/>
                </a:lnTo>
                <a:lnTo>
                  <a:pt x="16" y="64"/>
                </a:lnTo>
                <a:lnTo>
                  <a:pt x="8" y="7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3" name="New York"/>
          <p:cNvSpPr>
            <a:spLocks/>
          </p:cNvSpPr>
          <p:nvPr/>
        </p:nvSpPr>
        <p:spPr bwMode="gray">
          <a:xfrm>
            <a:off x="6773611" y="3372460"/>
            <a:ext cx="187699" cy="105056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0" y="80"/>
              </a:cxn>
              <a:cxn ang="0">
                <a:pos x="8" y="64"/>
              </a:cxn>
              <a:cxn ang="0">
                <a:pos x="16" y="56"/>
              </a:cxn>
              <a:cxn ang="0">
                <a:pos x="24" y="48"/>
              </a:cxn>
              <a:cxn ang="0">
                <a:pos x="32" y="40"/>
              </a:cxn>
              <a:cxn ang="0">
                <a:pos x="48" y="40"/>
              </a:cxn>
              <a:cxn ang="0">
                <a:pos x="48" y="40"/>
              </a:cxn>
              <a:cxn ang="0">
                <a:pos x="64" y="32"/>
              </a:cxn>
              <a:cxn ang="0">
                <a:pos x="88" y="24"/>
              </a:cxn>
              <a:cxn ang="0">
                <a:pos x="112" y="0"/>
              </a:cxn>
              <a:cxn ang="0">
                <a:pos x="112" y="8"/>
              </a:cxn>
              <a:cxn ang="0">
                <a:pos x="104" y="16"/>
              </a:cxn>
              <a:cxn ang="0">
                <a:pos x="96" y="24"/>
              </a:cxn>
              <a:cxn ang="0">
                <a:pos x="96" y="32"/>
              </a:cxn>
              <a:cxn ang="0">
                <a:pos x="96" y="32"/>
              </a:cxn>
              <a:cxn ang="0">
                <a:pos x="96" y="32"/>
              </a:cxn>
              <a:cxn ang="0">
                <a:pos x="96" y="40"/>
              </a:cxn>
              <a:cxn ang="0">
                <a:pos x="96" y="40"/>
              </a:cxn>
              <a:cxn ang="0">
                <a:pos x="104" y="32"/>
              </a:cxn>
              <a:cxn ang="0">
                <a:pos x="104" y="32"/>
              </a:cxn>
              <a:cxn ang="0">
                <a:pos x="112" y="16"/>
              </a:cxn>
              <a:cxn ang="0">
                <a:pos x="128" y="8"/>
              </a:cxn>
              <a:cxn ang="0">
                <a:pos x="128" y="8"/>
              </a:cxn>
              <a:cxn ang="0">
                <a:pos x="136" y="0"/>
              </a:cxn>
              <a:cxn ang="0">
                <a:pos x="144" y="0"/>
              </a:cxn>
              <a:cxn ang="0">
                <a:pos x="144" y="8"/>
              </a:cxn>
              <a:cxn ang="0">
                <a:pos x="96" y="48"/>
              </a:cxn>
              <a:cxn ang="0">
                <a:pos x="72" y="64"/>
              </a:cxn>
              <a:cxn ang="0">
                <a:pos x="72" y="64"/>
              </a:cxn>
              <a:cxn ang="0">
                <a:pos x="80" y="48"/>
              </a:cxn>
              <a:cxn ang="0">
                <a:pos x="80" y="48"/>
              </a:cxn>
              <a:cxn ang="0">
                <a:pos x="56" y="56"/>
              </a:cxn>
              <a:cxn ang="0">
                <a:pos x="32" y="72"/>
              </a:cxn>
              <a:cxn ang="0">
                <a:pos x="8" y="88"/>
              </a:cxn>
              <a:cxn ang="0">
                <a:pos x="16" y="88"/>
              </a:cxn>
              <a:cxn ang="0">
                <a:pos x="16" y="80"/>
              </a:cxn>
              <a:cxn ang="0">
                <a:pos x="0" y="88"/>
              </a:cxn>
            </a:cxnLst>
            <a:rect l="0" t="0" r="r" b="b"/>
            <a:pathLst>
              <a:path w="144" h="88">
                <a:moveTo>
                  <a:pt x="0" y="88"/>
                </a:move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0" y="72"/>
                </a:lnTo>
                <a:lnTo>
                  <a:pt x="8" y="64"/>
                </a:lnTo>
                <a:lnTo>
                  <a:pt x="16" y="64"/>
                </a:lnTo>
                <a:lnTo>
                  <a:pt x="16" y="56"/>
                </a:lnTo>
                <a:lnTo>
                  <a:pt x="16" y="48"/>
                </a:lnTo>
                <a:lnTo>
                  <a:pt x="24" y="48"/>
                </a:lnTo>
                <a:lnTo>
                  <a:pt x="24" y="48"/>
                </a:lnTo>
                <a:lnTo>
                  <a:pt x="32" y="40"/>
                </a:lnTo>
                <a:lnTo>
                  <a:pt x="32" y="40"/>
                </a:lnTo>
                <a:lnTo>
                  <a:pt x="48" y="40"/>
                </a:lnTo>
                <a:lnTo>
                  <a:pt x="48" y="40"/>
                </a:lnTo>
                <a:lnTo>
                  <a:pt x="48" y="40"/>
                </a:lnTo>
                <a:lnTo>
                  <a:pt x="48" y="32"/>
                </a:lnTo>
                <a:lnTo>
                  <a:pt x="64" y="32"/>
                </a:lnTo>
                <a:lnTo>
                  <a:pt x="88" y="24"/>
                </a:lnTo>
                <a:lnTo>
                  <a:pt x="88" y="24"/>
                </a:lnTo>
                <a:lnTo>
                  <a:pt x="104" y="0"/>
                </a:lnTo>
                <a:lnTo>
                  <a:pt x="112" y="0"/>
                </a:lnTo>
                <a:lnTo>
                  <a:pt x="112" y="0"/>
                </a:lnTo>
                <a:lnTo>
                  <a:pt x="112" y="8"/>
                </a:lnTo>
                <a:lnTo>
                  <a:pt x="104" y="8"/>
                </a:lnTo>
                <a:lnTo>
                  <a:pt x="104" y="16"/>
                </a:lnTo>
                <a:lnTo>
                  <a:pt x="104" y="16"/>
                </a:lnTo>
                <a:lnTo>
                  <a:pt x="96" y="24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40"/>
                </a:lnTo>
                <a:lnTo>
                  <a:pt x="96" y="40"/>
                </a:lnTo>
                <a:lnTo>
                  <a:pt x="96" y="40"/>
                </a:lnTo>
                <a:lnTo>
                  <a:pt x="96" y="40"/>
                </a:lnTo>
                <a:lnTo>
                  <a:pt x="104" y="32"/>
                </a:lnTo>
                <a:lnTo>
                  <a:pt x="104" y="32"/>
                </a:lnTo>
                <a:lnTo>
                  <a:pt x="104" y="32"/>
                </a:lnTo>
                <a:lnTo>
                  <a:pt x="104" y="24"/>
                </a:lnTo>
                <a:lnTo>
                  <a:pt x="112" y="16"/>
                </a:lnTo>
                <a:lnTo>
                  <a:pt x="120" y="8"/>
                </a:lnTo>
                <a:lnTo>
                  <a:pt x="128" y="8"/>
                </a:lnTo>
                <a:lnTo>
                  <a:pt x="128" y="8"/>
                </a:lnTo>
                <a:lnTo>
                  <a:pt x="128" y="8"/>
                </a:lnTo>
                <a:lnTo>
                  <a:pt x="136" y="8"/>
                </a:lnTo>
                <a:lnTo>
                  <a:pt x="136" y="0"/>
                </a:lnTo>
                <a:lnTo>
                  <a:pt x="144" y="0"/>
                </a:lnTo>
                <a:lnTo>
                  <a:pt x="144" y="0"/>
                </a:lnTo>
                <a:lnTo>
                  <a:pt x="144" y="0"/>
                </a:lnTo>
                <a:lnTo>
                  <a:pt x="144" y="8"/>
                </a:lnTo>
                <a:lnTo>
                  <a:pt x="128" y="16"/>
                </a:lnTo>
                <a:lnTo>
                  <a:pt x="96" y="48"/>
                </a:lnTo>
                <a:lnTo>
                  <a:pt x="80" y="56"/>
                </a:lnTo>
                <a:lnTo>
                  <a:pt x="72" y="64"/>
                </a:lnTo>
                <a:lnTo>
                  <a:pt x="72" y="64"/>
                </a:lnTo>
                <a:lnTo>
                  <a:pt x="72" y="64"/>
                </a:lnTo>
                <a:lnTo>
                  <a:pt x="80" y="56"/>
                </a:lnTo>
                <a:lnTo>
                  <a:pt x="80" y="48"/>
                </a:lnTo>
                <a:lnTo>
                  <a:pt x="80" y="48"/>
                </a:lnTo>
                <a:lnTo>
                  <a:pt x="80" y="48"/>
                </a:lnTo>
                <a:lnTo>
                  <a:pt x="64" y="56"/>
                </a:lnTo>
                <a:lnTo>
                  <a:pt x="56" y="56"/>
                </a:lnTo>
                <a:lnTo>
                  <a:pt x="48" y="64"/>
                </a:lnTo>
                <a:lnTo>
                  <a:pt x="32" y="72"/>
                </a:lnTo>
                <a:lnTo>
                  <a:pt x="16" y="88"/>
                </a:lnTo>
                <a:lnTo>
                  <a:pt x="8" y="88"/>
                </a:lnTo>
                <a:lnTo>
                  <a:pt x="8" y="88"/>
                </a:lnTo>
                <a:lnTo>
                  <a:pt x="16" y="88"/>
                </a:lnTo>
                <a:lnTo>
                  <a:pt x="16" y="80"/>
                </a:lnTo>
                <a:lnTo>
                  <a:pt x="16" y="80"/>
                </a:lnTo>
                <a:lnTo>
                  <a:pt x="8" y="80"/>
                </a:lnTo>
                <a:lnTo>
                  <a:pt x="0" y="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4" name="Montana Label"/>
          <p:cNvSpPr>
            <a:spLocks noChangeArrowheads="1"/>
          </p:cNvSpPr>
          <p:nvPr/>
        </p:nvSpPr>
        <p:spPr bwMode="gray">
          <a:xfrm>
            <a:off x="3321349" y="280516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MT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47%</a:t>
            </a:r>
          </a:p>
        </p:txBody>
      </p:sp>
      <p:sp>
        <p:nvSpPr>
          <p:cNvPr id="245" name="Wyoming Label"/>
          <p:cNvSpPr>
            <a:spLocks noChangeArrowheads="1"/>
          </p:cNvSpPr>
          <p:nvPr/>
        </p:nvSpPr>
        <p:spPr bwMode="gray">
          <a:xfrm>
            <a:off x="3451617" y="331502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WY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44%</a:t>
            </a:r>
          </a:p>
        </p:txBody>
      </p:sp>
      <p:sp>
        <p:nvSpPr>
          <p:cNvPr id="246" name="Idaho Label"/>
          <p:cNvSpPr>
            <a:spLocks noChangeArrowheads="1"/>
          </p:cNvSpPr>
          <p:nvPr/>
        </p:nvSpPr>
        <p:spPr bwMode="gray">
          <a:xfrm>
            <a:off x="2824260" y="3092321"/>
            <a:ext cx="113814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ID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8%</a:t>
            </a:r>
          </a:p>
        </p:txBody>
      </p:sp>
      <p:sp>
        <p:nvSpPr>
          <p:cNvPr id="247" name="Washington Label"/>
          <p:cNvSpPr>
            <a:spLocks noChangeArrowheads="1"/>
          </p:cNvSpPr>
          <p:nvPr/>
        </p:nvSpPr>
        <p:spPr bwMode="gray">
          <a:xfrm>
            <a:off x="2406669" y="261886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37%</a:t>
            </a:r>
          </a:p>
        </p:txBody>
      </p:sp>
      <p:sp>
        <p:nvSpPr>
          <p:cNvPr id="248" name="Oregon Label"/>
          <p:cNvSpPr>
            <a:spLocks noChangeArrowheads="1"/>
          </p:cNvSpPr>
          <p:nvPr/>
        </p:nvSpPr>
        <p:spPr bwMode="gray">
          <a:xfrm>
            <a:off x="2273599" y="300126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OR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20%</a:t>
            </a:r>
          </a:p>
        </p:txBody>
      </p:sp>
      <p:sp>
        <p:nvSpPr>
          <p:cNvPr id="249" name="Nevada Label"/>
          <p:cNvSpPr>
            <a:spLocks noChangeArrowheads="1"/>
          </p:cNvSpPr>
          <p:nvPr/>
        </p:nvSpPr>
        <p:spPr bwMode="gray">
          <a:xfrm>
            <a:off x="2499117" y="3574165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NV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22%</a:t>
            </a:r>
          </a:p>
        </p:txBody>
      </p:sp>
      <p:sp>
        <p:nvSpPr>
          <p:cNvPr id="250" name="Utah Label"/>
          <p:cNvSpPr>
            <a:spLocks noChangeArrowheads="1"/>
          </p:cNvSpPr>
          <p:nvPr/>
        </p:nvSpPr>
        <p:spPr bwMode="gray">
          <a:xfrm>
            <a:off x="3010385" y="375345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UT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34%</a:t>
            </a:r>
          </a:p>
        </p:txBody>
      </p:sp>
      <p:sp>
        <p:nvSpPr>
          <p:cNvPr id="251" name="Califorinia Label"/>
          <p:cNvSpPr>
            <a:spLocks noChangeArrowheads="1"/>
          </p:cNvSpPr>
          <p:nvPr/>
        </p:nvSpPr>
        <p:spPr bwMode="gray">
          <a:xfrm>
            <a:off x="2139128" y="395376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CA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13%</a:t>
            </a:r>
          </a:p>
        </p:txBody>
      </p:sp>
      <p:sp>
        <p:nvSpPr>
          <p:cNvPr id="252" name="Arizona Label"/>
          <p:cNvSpPr>
            <a:spLocks noChangeArrowheads="1"/>
          </p:cNvSpPr>
          <p:nvPr/>
        </p:nvSpPr>
        <p:spPr bwMode="gray">
          <a:xfrm>
            <a:off x="2881518" y="429344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AZ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34%</a:t>
            </a:r>
          </a:p>
        </p:txBody>
      </p:sp>
      <p:sp>
        <p:nvSpPr>
          <p:cNvPr id="253" name="North Dakota Label"/>
          <p:cNvSpPr>
            <a:spLocks noChangeArrowheads="1"/>
          </p:cNvSpPr>
          <p:nvPr/>
        </p:nvSpPr>
        <p:spPr bwMode="gray">
          <a:xfrm>
            <a:off x="4189804" y="2821970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ND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45%</a:t>
            </a:r>
          </a:p>
        </p:txBody>
      </p:sp>
      <p:sp>
        <p:nvSpPr>
          <p:cNvPr id="254" name="South Dakota Label"/>
          <p:cNvSpPr>
            <a:spLocks noChangeArrowheads="1"/>
          </p:cNvSpPr>
          <p:nvPr/>
        </p:nvSpPr>
        <p:spPr bwMode="gray">
          <a:xfrm>
            <a:off x="4178599" y="3197367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SD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38%</a:t>
            </a:r>
          </a:p>
        </p:txBody>
      </p:sp>
      <p:sp>
        <p:nvSpPr>
          <p:cNvPr id="255" name="Nebraska Label"/>
          <p:cNvSpPr>
            <a:spLocks noChangeArrowheads="1"/>
          </p:cNvSpPr>
          <p:nvPr/>
        </p:nvSpPr>
        <p:spPr bwMode="gray">
          <a:xfrm>
            <a:off x="4189804" y="3564360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NE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40%</a:t>
            </a:r>
          </a:p>
        </p:txBody>
      </p:sp>
      <p:sp>
        <p:nvSpPr>
          <p:cNvPr id="256" name="Colorado Label"/>
          <p:cNvSpPr>
            <a:spLocks noChangeArrowheads="1"/>
          </p:cNvSpPr>
          <p:nvPr/>
        </p:nvSpPr>
        <p:spPr bwMode="gray">
          <a:xfrm>
            <a:off x="3609900" y="383610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CO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38%</a:t>
            </a:r>
          </a:p>
        </p:txBody>
      </p:sp>
      <p:sp>
        <p:nvSpPr>
          <p:cNvPr id="257" name="New Mexico Label"/>
          <p:cNvSpPr>
            <a:spLocks noChangeArrowheads="1"/>
          </p:cNvSpPr>
          <p:nvPr/>
        </p:nvSpPr>
        <p:spPr bwMode="gray">
          <a:xfrm>
            <a:off x="3488036" y="437678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NM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36%</a:t>
            </a:r>
          </a:p>
        </p:txBody>
      </p:sp>
      <p:sp>
        <p:nvSpPr>
          <p:cNvPr id="258" name="Texas Label"/>
          <p:cNvSpPr>
            <a:spLocks noChangeArrowheads="1"/>
          </p:cNvSpPr>
          <p:nvPr/>
        </p:nvSpPr>
        <p:spPr bwMode="gray">
          <a:xfrm>
            <a:off x="4164591" y="475778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TX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33%</a:t>
            </a:r>
          </a:p>
        </p:txBody>
      </p:sp>
      <p:sp>
        <p:nvSpPr>
          <p:cNvPr id="259" name="Oklahoma Label"/>
          <p:cNvSpPr>
            <a:spLocks noChangeArrowheads="1"/>
          </p:cNvSpPr>
          <p:nvPr/>
        </p:nvSpPr>
        <p:spPr bwMode="gray">
          <a:xfrm>
            <a:off x="4391510" y="431095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OK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32%</a:t>
            </a:r>
          </a:p>
        </p:txBody>
      </p:sp>
      <p:sp>
        <p:nvSpPr>
          <p:cNvPr id="260" name="Kansas Label"/>
          <p:cNvSpPr>
            <a:spLocks noChangeArrowheads="1"/>
          </p:cNvSpPr>
          <p:nvPr/>
        </p:nvSpPr>
        <p:spPr bwMode="gray">
          <a:xfrm>
            <a:off x="4348088" y="392715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KS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43%</a:t>
            </a:r>
          </a:p>
        </p:txBody>
      </p:sp>
      <p:sp>
        <p:nvSpPr>
          <p:cNvPr id="261" name="Arkansas Label"/>
          <p:cNvSpPr>
            <a:spLocks noChangeArrowheads="1"/>
          </p:cNvSpPr>
          <p:nvPr/>
        </p:nvSpPr>
        <p:spPr bwMode="gray">
          <a:xfrm>
            <a:off x="4915385" y="436838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AR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38%</a:t>
            </a:r>
          </a:p>
        </p:txBody>
      </p:sp>
      <p:sp>
        <p:nvSpPr>
          <p:cNvPr id="262" name="Louisiana Label"/>
          <p:cNvSpPr>
            <a:spLocks noChangeArrowheads="1"/>
          </p:cNvSpPr>
          <p:nvPr/>
        </p:nvSpPr>
        <p:spPr bwMode="gray">
          <a:xfrm>
            <a:off x="4957407" y="475078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LA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29%</a:t>
            </a:r>
          </a:p>
        </p:txBody>
      </p:sp>
      <p:sp>
        <p:nvSpPr>
          <p:cNvPr id="263" name="Missouri Label"/>
          <p:cNvSpPr>
            <a:spLocks noChangeArrowheads="1"/>
          </p:cNvSpPr>
          <p:nvPr/>
        </p:nvSpPr>
        <p:spPr bwMode="gray">
          <a:xfrm>
            <a:off x="4878966" y="394816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MO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37%</a:t>
            </a:r>
          </a:p>
        </p:txBody>
      </p:sp>
      <p:sp>
        <p:nvSpPr>
          <p:cNvPr id="264" name="Iowa Label"/>
          <p:cNvSpPr>
            <a:spLocks noChangeArrowheads="1"/>
          </p:cNvSpPr>
          <p:nvPr/>
        </p:nvSpPr>
        <p:spPr bwMode="gray">
          <a:xfrm>
            <a:off x="4836944" y="349432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42%</a:t>
            </a:r>
          </a:p>
        </p:txBody>
      </p:sp>
      <p:sp>
        <p:nvSpPr>
          <p:cNvPr id="265" name="Minnesota Label"/>
          <p:cNvSpPr>
            <a:spLocks noChangeArrowheads="1"/>
          </p:cNvSpPr>
          <p:nvPr/>
        </p:nvSpPr>
        <p:spPr bwMode="gray">
          <a:xfrm>
            <a:off x="4667456" y="297605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MN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42%</a:t>
            </a:r>
          </a:p>
        </p:txBody>
      </p:sp>
      <p:sp>
        <p:nvSpPr>
          <p:cNvPr id="266" name="Wisconsin Label"/>
          <p:cNvSpPr>
            <a:spLocks noChangeArrowheads="1"/>
          </p:cNvSpPr>
          <p:nvPr/>
        </p:nvSpPr>
        <p:spPr bwMode="gray">
          <a:xfrm>
            <a:off x="5133900" y="316935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WI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41%</a:t>
            </a:r>
          </a:p>
        </p:txBody>
      </p:sp>
      <p:sp>
        <p:nvSpPr>
          <p:cNvPr id="267" name="Illinois Label"/>
          <p:cNvSpPr>
            <a:spLocks noChangeArrowheads="1"/>
          </p:cNvSpPr>
          <p:nvPr/>
        </p:nvSpPr>
        <p:spPr bwMode="gray">
          <a:xfrm>
            <a:off x="5240356" y="371423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IL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42%</a:t>
            </a:r>
          </a:p>
        </p:txBody>
      </p:sp>
      <p:sp>
        <p:nvSpPr>
          <p:cNvPr id="268" name="Indiana Label"/>
          <p:cNvSpPr>
            <a:spLocks noChangeArrowheads="1"/>
          </p:cNvSpPr>
          <p:nvPr/>
        </p:nvSpPr>
        <p:spPr bwMode="gray">
          <a:xfrm>
            <a:off x="5555522" y="3615288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IN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39%</a:t>
            </a:r>
          </a:p>
        </p:txBody>
      </p:sp>
      <p:sp>
        <p:nvSpPr>
          <p:cNvPr id="269" name="Kentucky Label"/>
          <p:cNvSpPr>
            <a:spLocks noChangeArrowheads="1"/>
          </p:cNvSpPr>
          <p:nvPr/>
        </p:nvSpPr>
        <p:spPr bwMode="gray">
          <a:xfrm>
            <a:off x="5627264" y="4007092"/>
            <a:ext cx="285335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KY 39%</a:t>
            </a:r>
          </a:p>
        </p:txBody>
      </p:sp>
      <p:sp>
        <p:nvSpPr>
          <p:cNvPr id="270" name="Tennessee Label"/>
          <p:cNvSpPr>
            <a:spLocks noChangeArrowheads="1"/>
          </p:cNvSpPr>
          <p:nvPr/>
        </p:nvSpPr>
        <p:spPr bwMode="gray">
          <a:xfrm>
            <a:off x="5491177" y="4207298"/>
            <a:ext cx="285335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TN 39%</a:t>
            </a:r>
          </a:p>
        </p:txBody>
      </p:sp>
      <p:sp>
        <p:nvSpPr>
          <p:cNvPr id="271" name="Mississippi Label"/>
          <p:cNvSpPr>
            <a:spLocks noChangeArrowheads="1"/>
          </p:cNvSpPr>
          <p:nvPr/>
        </p:nvSpPr>
        <p:spPr bwMode="gray">
          <a:xfrm>
            <a:off x="5245959" y="4606507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MS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18%</a:t>
            </a:r>
          </a:p>
        </p:txBody>
      </p:sp>
      <p:sp>
        <p:nvSpPr>
          <p:cNvPr id="272" name="Alabama Label"/>
          <p:cNvSpPr>
            <a:spLocks noChangeArrowheads="1"/>
          </p:cNvSpPr>
          <p:nvPr/>
        </p:nvSpPr>
        <p:spPr bwMode="gray">
          <a:xfrm>
            <a:off x="5580735" y="4602305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AL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33%</a:t>
            </a:r>
          </a:p>
        </p:txBody>
      </p:sp>
      <p:sp>
        <p:nvSpPr>
          <p:cNvPr id="273" name="Georgia Label"/>
          <p:cNvSpPr>
            <a:spLocks noChangeArrowheads="1"/>
          </p:cNvSpPr>
          <p:nvPr/>
        </p:nvSpPr>
        <p:spPr bwMode="gray">
          <a:xfrm>
            <a:off x="5941887" y="454497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GA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34%</a:t>
            </a:r>
          </a:p>
        </p:txBody>
      </p:sp>
      <p:sp>
        <p:nvSpPr>
          <p:cNvPr id="274" name="Florida Label"/>
          <p:cNvSpPr>
            <a:spLocks noChangeArrowheads="1"/>
          </p:cNvSpPr>
          <p:nvPr/>
        </p:nvSpPr>
        <p:spPr bwMode="gray">
          <a:xfrm>
            <a:off x="6220871" y="504913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FL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25%</a:t>
            </a:r>
          </a:p>
        </p:txBody>
      </p:sp>
      <p:sp>
        <p:nvSpPr>
          <p:cNvPr id="275" name="South Carolina Label"/>
          <p:cNvSpPr>
            <a:spLocks noChangeArrowheads="1"/>
          </p:cNvSpPr>
          <p:nvPr/>
        </p:nvSpPr>
        <p:spPr bwMode="gray">
          <a:xfrm>
            <a:off x="6192856" y="432090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SC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35%</a:t>
            </a:r>
          </a:p>
        </p:txBody>
      </p:sp>
      <p:sp>
        <p:nvSpPr>
          <p:cNvPr id="276" name="North Carolina Label"/>
          <p:cNvSpPr>
            <a:spLocks noChangeArrowheads="1"/>
          </p:cNvSpPr>
          <p:nvPr/>
        </p:nvSpPr>
        <p:spPr bwMode="gray">
          <a:xfrm>
            <a:off x="6266317" y="4140063"/>
            <a:ext cx="294953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NC 32%</a:t>
            </a:r>
          </a:p>
        </p:txBody>
      </p:sp>
      <p:sp>
        <p:nvSpPr>
          <p:cNvPr id="277" name="Virginia Label"/>
          <p:cNvSpPr>
            <a:spLocks noChangeArrowheads="1"/>
          </p:cNvSpPr>
          <p:nvPr/>
        </p:nvSpPr>
        <p:spPr bwMode="gray">
          <a:xfrm>
            <a:off x="6269712" y="3892132"/>
            <a:ext cx="285335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VA 32%</a:t>
            </a:r>
          </a:p>
        </p:txBody>
      </p:sp>
      <p:sp>
        <p:nvSpPr>
          <p:cNvPr id="278" name="West Virginia Label"/>
          <p:cNvSpPr>
            <a:spLocks noChangeArrowheads="1"/>
          </p:cNvSpPr>
          <p:nvPr/>
        </p:nvSpPr>
        <p:spPr bwMode="gray">
          <a:xfrm>
            <a:off x="6061187" y="380538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WV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37%</a:t>
            </a:r>
          </a:p>
        </p:txBody>
      </p:sp>
      <p:sp>
        <p:nvSpPr>
          <p:cNvPr id="279" name="Ohio Label"/>
          <p:cNvSpPr>
            <a:spLocks noChangeArrowheads="1"/>
          </p:cNvSpPr>
          <p:nvPr/>
        </p:nvSpPr>
        <p:spPr bwMode="gray">
          <a:xfrm>
            <a:off x="5830066" y="361898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OH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36%</a:t>
            </a:r>
          </a:p>
        </p:txBody>
      </p:sp>
      <p:sp>
        <p:nvSpPr>
          <p:cNvPr id="280" name="Michigan Label"/>
          <p:cNvSpPr>
            <a:spLocks noChangeArrowheads="1"/>
          </p:cNvSpPr>
          <p:nvPr/>
        </p:nvSpPr>
        <p:spPr bwMode="gray">
          <a:xfrm>
            <a:off x="5646569" y="326750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MI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39%</a:t>
            </a:r>
          </a:p>
        </p:txBody>
      </p:sp>
      <p:sp>
        <p:nvSpPr>
          <p:cNvPr id="281" name="New York Label"/>
          <p:cNvSpPr>
            <a:spLocks noChangeArrowheads="1"/>
          </p:cNvSpPr>
          <p:nvPr/>
        </p:nvSpPr>
        <p:spPr bwMode="gray">
          <a:xfrm>
            <a:off x="6523429" y="309127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NY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20%</a:t>
            </a:r>
          </a:p>
        </p:txBody>
      </p:sp>
      <p:sp>
        <p:nvSpPr>
          <p:cNvPr id="282" name="Pennsylvania Label"/>
          <p:cNvSpPr>
            <a:spLocks noChangeArrowheads="1"/>
          </p:cNvSpPr>
          <p:nvPr/>
        </p:nvSpPr>
        <p:spPr bwMode="gray">
          <a:xfrm>
            <a:off x="6390361" y="340197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PA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33%</a:t>
            </a:r>
          </a:p>
        </p:txBody>
      </p:sp>
      <p:sp>
        <p:nvSpPr>
          <p:cNvPr id="283" name="Maryland Label"/>
          <p:cNvSpPr>
            <a:spLocks noChangeArrowheads="1"/>
          </p:cNvSpPr>
          <p:nvPr/>
        </p:nvSpPr>
        <p:spPr bwMode="gray">
          <a:xfrm>
            <a:off x="6770791" y="3810889"/>
            <a:ext cx="302968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MD 37%</a:t>
            </a:r>
          </a:p>
        </p:txBody>
      </p:sp>
      <p:sp>
        <p:nvSpPr>
          <p:cNvPr id="284" name="Delaware Label"/>
          <p:cNvSpPr>
            <a:spLocks noChangeArrowheads="1"/>
          </p:cNvSpPr>
          <p:nvPr/>
        </p:nvSpPr>
        <p:spPr bwMode="gray">
          <a:xfrm>
            <a:off x="6767178" y="3666614"/>
            <a:ext cx="290144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DE 24%</a:t>
            </a:r>
          </a:p>
        </p:txBody>
      </p:sp>
      <p:sp>
        <p:nvSpPr>
          <p:cNvPr id="285" name="New Jersey Label"/>
          <p:cNvSpPr>
            <a:spLocks noChangeArrowheads="1"/>
          </p:cNvSpPr>
          <p:nvPr/>
        </p:nvSpPr>
        <p:spPr bwMode="gray">
          <a:xfrm>
            <a:off x="6836651" y="3484519"/>
            <a:ext cx="277320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NJ 23%</a:t>
            </a:r>
          </a:p>
        </p:txBody>
      </p:sp>
      <p:sp>
        <p:nvSpPr>
          <p:cNvPr id="286" name="Connecticut Label"/>
          <p:cNvSpPr>
            <a:spLocks noChangeArrowheads="1"/>
          </p:cNvSpPr>
          <p:nvPr/>
        </p:nvSpPr>
        <p:spPr bwMode="gray">
          <a:xfrm>
            <a:off x="6972668" y="3379463"/>
            <a:ext cx="242054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CT 7%</a:t>
            </a:r>
          </a:p>
        </p:txBody>
      </p:sp>
      <p:sp>
        <p:nvSpPr>
          <p:cNvPr id="287" name="Rhode Island Label"/>
          <p:cNvSpPr>
            <a:spLocks noChangeArrowheads="1"/>
          </p:cNvSpPr>
          <p:nvPr/>
        </p:nvSpPr>
        <p:spPr bwMode="gray">
          <a:xfrm>
            <a:off x="7093977" y="3313629"/>
            <a:ext cx="259687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RI 16%</a:t>
            </a:r>
          </a:p>
        </p:txBody>
      </p:sp>
      <p:sp>
        <p:nvSpPr>
          <p:cNvPr id="288" name="Massachusetts Label"/>
          <p:cNvSpPr>
            <a:spLocks noChangeArrowheads="1"/>
          </p:cNvSpPr>
          <p:nvPr/>
        </p:nvSpPr>
        <p:spPr bwMode="gray">
          <a:xfrm>
            <a:off x="7084146" y="3110522"/>
            <a:ext cx="298159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MA 18%</a:t>
            </a:r>
          </a:p>
        </p:txBody>
      </p:sp>
      <p:sp>
        <p:nvSpPr>
          <p:cNvPr id="289" name="Maine Label"/>
          <p:cNvSpPr>
            <a:spLocks noChangeArrowheads="1"/>
          </p:cNvSpPr>
          <p:nvPr/>
        </p:nvSpPr>
        <p:spPr bwMode="gray">
          <a:xfrm>
            <a:off x="6985672" y="278134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ME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11%</a:t>
            </a:r>
          </a:p>
        </p:txBody>
      </p:sp>
      <p:sp>
        <p:nvSpPr>
          <p:cNvPr id="290" name="Vermont Label"/>
          <p:cNvSpPr>
            <a:spLocks noChangeArrowheads="1"/>
          </p:cNvSpPr>
          <p:nvPr/>
        </p:nvSpPr>
        <p:spPr bwMode="gray">
          <a:xfrm>
            <a:off x="6727104" y="2938232"/>
            <a:ext cx="100990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VT</a:t>
            </a:r>
          </a:p>
        </p:txBody>
      </p:sp>
      <p:sp>
        <p:nvSpPr>
          <p:cNvPr id="291" name="New Hampshire Label"/>
          <p:cNvSpPr>
            <a:spLocks noChangeArrowheads="1"/>
          </p:cNvSpPr>
          <p:nvPr/>
        </p:nvSpPr>
        <p:spPr bwMode="gray">
          <a:xfrm>
            <a:off x="6852603" y="299856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NH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23%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343211" y="2466700"/>
            <a:ext cx="2835087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b="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Rate-base reductions 2012 vs 2030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509649" y="4662538"/>
            <a:ext cx="2042846" cy="499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899010"/>
            <a:r>
              <a:rPr lang="en-US" sz="882" i="1" dirty="0">
                <a:solidFill>
                  <a:srgbClr val="000000"/>
                </a:solidFill>
                <a:latin typeface="Georgia"/>
              </a:rPr>
              <a:t>EPA has not set standards for AK or HI as they continue to collect </a:t>
            </a:r>
            <a:r>
              <a:rPr lang="en-US" sz="882" i="1" dirty="0" smtClean="0">
                <a:solidFill>
                  <a:srgbClr val="000000"/>
                </a:solidFill>
                <a:latin typeface="Georgia"/>
              </a:rPr>
              <a:t>necessary </a:t>
            </a:r>
            <a:r>
              <a:rPr lang="en-US" sz="882" i="1" dirty="0">
                <a:solidFill>
                  <a:srgbClr val="000000"/>
                </a:solidFill>
                <a:latin typeface="Georgia"/>
              </a:rPr>
              <a:t>data to do so in the future.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7882" y="3110522"/>
            <a:ext cx="201706" cy="1569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0446" y="3108516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&lt;20%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37882" y="3333140"/>
            <a:ext cx="201706" cy="15698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06824" y="3325822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20-30%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537882" y="3564673"/>
            <a:ext cx="201706" cy="15698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06824" y="3557356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31-40%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537882" y="3803787"/>
            <a:ext cx="201706" cy="15698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806824" y="3795722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&gt;40%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26527" y="2937347"/>
            <a:ext cx="954356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Reduction:</a:t>
            </a:r>
          </a:p>
        </p:txBody>
      </p:sp>
      <p:sp>
        <p:nvSpPr>
          <p:cNvPr id="171" name="Title 1"/>
          <p:cNvSpPr txBox="1">
            <a:spLocks/>
          </p:cNvSpPr>
          <p:nvPr/>
        </p:nvSpPr>
        <p:spPr>
          <a:xfrm>
            <a:off x="533400" y="824722"/>
            <a:ext cx="8077200" cy="10156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/>
                </a:solidFill>
              </a:rPr>
              <a:t>The Clean Power Plan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0" dirty="0">
                <a:solidFill>
                  <a:schemeClr val="tx1"/>
                </a:solidFill>
              </a:rPr>
              <a:t>Final ruling August 2015 - Overview</a:t>
            </a:r>
            <a:r>
              <a:rPr lang="en-US" sz="2400" b="0" dirty="0" smtClean="0">
                <a:solidFill>
                  <a:schemeClr val="tx1"/>
                </a:solidFill>
              </a:rPr>
              <a:t/>
            </a:r>
            <a:br>
              <a:rPr lang="en-US" sz="2400" b="0" dirty="0" smtClean="0">
                <a:solidFill>
                  <a:schemeClr val="tx1"/>
                </a:solidFill>
              </a:rPr>
            </a:b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72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</a:t>
            </a:r>
            <a:r>
              <a:rPr lang="en-US" sz="1000" dirty="0" smtClean="0">
                <a:latin typeface="+mj-lt"/>
              </a:rPr>
              <a:t>r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7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24</a:t>
            </a:r>
            <a:endParaRPr lang="en-GB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924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602428" y="540572"/>
            <a:ext cx="7939144" cy="6043108"/>
            <a:chOff x="530352" y="612648"/>
            <a:chExt cx="8997696" cy="6848856"/>
          </a:xfrm>
        </p:grpSpPr>
        <p:grpSp>
          <p:nvGrpSpPr>
            <p:cNvPr id="5" name="Group 4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52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4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5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50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en-US" sz="1235" dirty="0">
                <a:solidFill>
                  <a:srgbClr val="821A1A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en-US" sz="97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" y="1546661"/>
            <a:ext cx="8179724" cy="742278"/>
          </a:xfrm>
        </p:spPr>
        <p:txBody>
          <a:bodyPr/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EPA also provided mass-based goals for states who choose to pursue a program based on total CO2 emissions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37883" y="6035628"/>
            <a:ext cx="907621" cy="228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99010"/>
            <a:r>
              <a:rPr lang="en-US" sz="882" b="1" dirty="0">
                <a:solidFill>
                  <a:srgbClr val="821A1A"/>
                </a:solidFill>
                <a:latin typeface="Georgia"/>
              </a:rPr>
              <a:t>Source: EPA</a:t>
            </a:r>
          </a:p>
        </p:txBody>
      </p:sp>
      <p:sp>
        <p:nvSpPr>
          <p:cNvPr id="194" name="Florida"/>
          <p:cNvSpPr>
            <a:spLocks/>
          </p:cNvSpPr>
          <p:nvPr/>
        </p:nvSpPr>
        <p:spPr bwMode="gray">
          <a:xfrm>
            <a:off x="5563376" y="4929187"/>
            <a:ext cx="948298" cy="670953"/>
          </a:xfrm>
          <a:custGeom>
            <a:avLst/>
            <a:gdLst/>
            <a:ahLst/>
            <a:cxnLst>
              <a:cxn ang="0">
                <a:pos x="536" y="40"/>
              </a:cxn>
              <a:cxn ang="0">
                <a:pos x="520" y="64"/>
              </a:cxn>
              <a:cxn ang="0">
                <a:pos x="528" y="40"/>
              </a:cxn>
              <a:cxn ang="0">
                <a:pos x="552" y="80"/>
              </a:cxn>
              <a:cxn ang="0">
                <a:pos x="568" y="104"/>
              </a:cxn>
              <a:cxn ang="0">
                <a:pos x="600" y="160"/>
              </a:cxn>
              <a:cxn ang="0">
                <a:pos x="584" y="144"/>
              </a:cxn>
              <a:cxn ang="0">
                <a:pos x="616" y="192"/>
              </a:cxn>
              <a:cxn ang="0">
                <a:pos x="664" y="296"/>
              </a:cxn>
              <a:cxn ang="0">
                <a:pos x="704" y="368"/>
              </a:cxn>
              <a:cxn ang="0">
                <a:pos x="720" y="384"/>
              </a:cxn>
              <a:cxn ang="0">
                <a:pos x="720" y="472"/>
              </a:cxn>
              <a:cxn ang="0">
                <a:pos x="712" y="544"/>
              </a:cxn>
              <a:cxn ang="0">
                <a:pos x="672" y="552"/>
              </a:cxn>
              <a:cxn ang="0">
                <a:pos x="640" y="544"/>
              </a:cxn>
              <a:cxn ang="0">
                <a:pos x="656" y="552"/>
              </a:cxn>
              <a:cxn ang="0">
                <a:pos x="656" y="536"/>
              </a:cxn>
              <a:cxn ang="0">
                <a:pos x="648" y="520"/>
              </a:cxn>
              <a:cxn ang="0">
                <a:pos x="640" y="536"/>
              </a:cxn>
              <a:cxn ang="0">
                <a:pos x="584" y="488"/>
              </a:cxn>
              <a:cxn ang="0">
                <a:pos x="552" y="440"/>
              </a:cxn>
              <a:cxn ang="0">
                <a:pos x="536" y="408"/>
              </a:cxn>
              <a:cxn ang="0">
                <a:pos x="528" y="392"/>
              </a:cxn>
              <a:cxn ang="0">
                <a:pos x="528" y="408"/>
              </a:cxn>
              <a:cxn ang="0">
                <a:pos x="496" y="384"/>
              </a:cxn>
              <a:cxn ang="0">
                <a:pos x="480" y="344"/>
              </a:cxn>
              <a:cxn ang="0">
                <a:pos x="480" y="312"/>
              </a:cxn>
              <a:cxn ang="0">
                <a:pos x="464" y="328"/>
              </a:cxn>
              <a:cxn ang="0">
                <a:pos x="456" y="288"/>
              </a:cxn>
              <a:cxn ang="0">
                <a:pos x="456" y="216"/>
              </a:cxn>
              <a:cxn ang="0">
                <a:pos x="440" y="184"/>
              </a:cxn>
              <a:cxn ang="0">
                <a:pos x="408" y="184"/>
              </a:cxn>
              <a:cxn ang="0">
                <a:pos x="392" y="160"/>
              </a:cxn>
              <a:cxn ang="0">
                <a:pos x="328" y="104"/>
              </a:cxn>
              <a:cxn ang="0">
                <a:pos x="288" y="120"/>
              </a:cxn>
              <a:cxn ang="0">
                <a:pos x="248" y="144"/>
              </a:cxn>
              <a:cxn ang="0">
                <a:pos x="248" y="136"/>
              </a:cxn>
              <a:cxn ang="0">
                <a:pos x="208" y="160"/>
              </a:cxn>
              <a:cxn ang="0">
                <a:pos x="208" y="152"/>
              </a:cxn>
              <a:cxn ang="0">
                <a:pos x="200" y="136"/>
              </a:cxn>
              <a:cxn ang="0">
                <a:pos x="192" y="120"/>
              </a:cxn>
              <a:cxn ang="0">
                <a:pos x="184" y="96"/>
              </a:cxn>
              <a:cxn ang="0">
                <a:pos x="168" y="112"/>
              </a:cxn>
              <a:cxn ang="0">
                <a:pos x="104" y="96"/>
              </a:cxn>
              <a:cxn ang="0">
                <a:pos x="120" y="88"/>
              </a:cxn>
              <a:cxn ang="0">
                <a:pos x="80" y="96"/>
              </a:cxn>
              <a:cxn ang="0">
                <a:pos x="48" y="104"/>
              </a:cxn>
              <a:cxn ang="0">
                <a:pos x="56" y="88"/>
              </a:cxn>
              <a:cxn ang="0">
                <a:pos x="40" y="80"/>
              </a:cxn>
              <a:cxn ang="0">
                <a:pos x="32" y="104"/>
              </a:cxn>
              <a:cxn ang="0">
                <a:pos x="24" y="104"/>
              </a:cxn>
              <a:cxn ang="0">
                <a:pos x="24" y="96"/>
              </a:cxn>
              <a:cxn ang="0">
                <a:pos x="8" y="64"/>
              </a:cxn>
              <a:cxn ang="0">
                <a:pos x="224" y="24"/>
              </a:cxn>
              <a:cxn ang="0">
                <a:pos x="464" y="32"/>
              </a:cxn>
              <a:cxn ang="0">
                <a:pos x="488" y="40"/>
              </a:cxn>
              <a:cxn ang="0">
                <a:pos x="488" y="0"/>
              </a:cxn>
              <a:cxn ang="0">
                <a:pos x="528" y="16"/>
              </a:cxn>
            </a:cxnLst>
            <a:rect l="0" t="0" r="r" b="b"/>
            <a:pathLst>
              <a:path w="728" h="560">
                <a:moveTo>
                  <a:pt x="528" y="32"/>
                </a:moveTo>
                <a:lnTo>
                  <a:pt x="528" y="32"/>
                </a:lnTo>
                <a:lnTo>
                  <a:pt x="536" y="32"/>
                </a:lnTo>
                <a:lnTo>
                  <a:pt x="536" y="32"/>
                </a:lnTo>
                <a:lnTo>
                  <a:pt x="536" y="40"/>
                </a:lnTo>
                <a:lnTo>
                  <a:pt x="536" y="40"/>
                </a:lnTo>
                <a:lnTo>
                  <a:pt x="528" y="40"/>
                </a:lnTo>
                <a:lnTo>
                  <a:pt x="520" y="40"/>
                </a:lnTo>
                <a:lnTo>
                  <a:pt x="520" y="56"/>
                </a:lnTo>
                <a:lnTo>
                  <a:pt x="520" y="64"/>
                </a:lnTo>
                <a:lnTo>
                  <a:pt x="520" y="64"/>
                </a:lnTo>
                <a:lnTo>
                  <a:pt x="520" y="56"/>
                </a:lnTo>
                <a:lnTo>
                  <a:pt x="520" y="56"/>
                </a:lnTo>
                <a:lnTo>
                  <a:pt x="520" y="48"/>
                </a:lnTo>
                <a:lnTo>
                  <a:pt x="528" y="40"/>
                </a:lnTo>
                <a:lnTo>
                  <a:pt x="536" y="40"/>
                </a:lnTo>
                <a:lnTo>
                  <a:pt x="536" y="40"/>
                </a:lnTo>
                <a:lnTo>
                  <a:pt x="536" y="40"/>
                </a:lnTo>
                <a:lnTo>
                  <a:pt x="552" y="80"/>
                </a:lnTo>
                <a:lnTo>
                  <a:pt x="552" y="80"/>
                </a:lnTo>
                <a:lnTo>
                  <a:pt x="552" y="96"/>
                </a:lnTo>
                <a:lnTo>
                  <a:pt x="552" y="96"/>
                </a:lnTo>
                <a:lnTo>
                  <a:pt x="560" y="112"/>
                </a:lnTo>
                <a:lnTo>
                  <a:pt x="560" y="112"/>
                </a:lnTo>
                <a:lnTo>
                  <a:pt x="568" y="104"/>
                </a:lnTo>
                <a:lnTo>
                  <a:pt x="568" y="104"/>
                </a:lnTo>
                <a:lnTo>
                  <a:pt x="576" y="112"/>
                </a:lnTo>
                <a:lnTo>
                  <a:pt x="584" y="136"/>
                </a:lnTo>
                <a:lnTo>
                  <a:pt x="592" y="144"/>
                </a:lnTo>
                <a:lnTo>
                  <a:pt x="600" y="160"/>
                </a:lnTo>
                <a:lnTo>
                  <a:pt x="600" y="168"/>
                </a:lnTo>
                <a:lnTo>
                  <a:pt x="584" y="144"/>
                </a:lnTo>
                <a:lnTo>
                  <a:pt x="584" y="144"/>
                </a:lnTo>
                <a:lnTo>
                  <a:pt x="584" y="144"/>
                </a:lnTo>
                <a:lnTo>
                  <a:pt x="584" y="144"/>
                </a:lnTo>
                <a:lnTo>
                  <a:pt x="600" y="168"/>
                </a:lnTo>
                <a:lnTo>
                  <a:pt x="608" y="176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92"/>
                </a:lnTo>
                <a:lnTo>
                  <a:pt x="624" y="224"/>
                </a:lnTo>
                <a:lnTo>
                  <a:pt x="664" y="296"/>
                </a:lnTo>
                <a:lnTo>
                  <a:pt x="688" y="328"/>
                </a:lnTo>
                <a:lnTo>
                  <a:pt x="696" y="344"/>
                </a:lnTo>
                <a:lnTo>
                  <a:pt x="704" y="352"/>
                </a:lnTo>
                <a:lnTo>
                  <a:pt x="704" y="360"/>
                </a:lnTo>
                <a:lnTo>
                  <a:pt x="704" y="368"/>
                </a:lnTo>
                <a:lnTo>
                  <a:pt x="704" y="368"/>
                </a:lnTo>
                <a:lnTo>
                  <a:pt x="720" y="376"/>
                </a:lnTo>
                <a:lnTo>
                  <a:pt x="712" y="376"/>
                </a:lnTo>
                <a:lnTo>
                  <a:pt x="712" y="376"/>
                </a:lnTo>
                <a:lnTo>
                  <a:pt x="720" y="384"/>
                </a:lnTo>
                <a:lnTo>
                  <a:pt x="720" y="384"/>
                </a:lnTo>
                <a:lnTo>
                  <a:pt x="720" y="408"/>
                </a:lnTo>
                <a:lnTo>
                  <a:pt x="728" y="448"/>
                </a:lnTo>
                <a:lnTo>
                  <a:pt x="720" y="472"/>
                </a:lnTo>
                <a:lnTo>
                  <a:pt x="720" y="472"/>
                </a:lnTo>
                <a:lnTo>
                  <a:pt x="720" y="480"/>
                </a:lnTo>
                <a:lnTo>
                  <a:pt x="712" y="496"/>
                </a:lnTo>
                <a:lnTo>
                  <a:pt x="712" y="512"/>
                </a:lnTo>
                <a:lnTo>
                  <a:pt x="712" y="520"/>
                </a:lnTo>
                <a:lnTo>
                  <a:pt x="712" y="544"/>
                </a:lnTo>
                <a:lnTo>
                  <a:pt x="704" y="544"/>
                </a:lnTo>
                <a:lnTo>
                  <a:pt x="696" y="544"/>
                </a:lnTo>
                <a:lnTo>
                  <a:pt x="696" y="544"/>
                </a:lnTo>
                <a:lnTo>
                  <a:pt x="688" y="552"/>
                </a:lnTo>
                <a:lnTo>
                  <a:pt x="672" y="552"/>
                </a:lnTo>
                <a:lnTo>
                  <a:pt x="672" y="552"/>
                </a:lnTo>
                <a:lnTo>
                  <a:pt x="672" y="552"/>
                </a:lnTo>
                <a:lnTo>
                  <a:pt x="664" y="560"/>
                </a:lnTo>
                <a:lnTo>
                  <a:pt x="648" y="560"/>
                </a:lnTo>
                <a:lnTo>
                  <a:pt x="640" y="544"/>
                </a:lnTo>
                <a:lnTo>
                  <a:pt x="640" y="544"/>
                </a:lnTo>
                <a:lnTo>
                  <a:pt x="640" y="544"/>
                </a:lnTo>
                <a:lnTo>
                  <a:pt x="640" y="544"/>
                </a:lnTo>
                <a:lnTo>
                  <a:pt x="648" y="544"/>
                </a:lnTo>
                <a:lnTo>
                  <a:pt x="656" y="552"/>
                </a:lnTo>
                <a:lnTo>
                  <a:pt x="656" y="552"/>
                </a:lnTo>
                <a:lnTo>
                  <a:pt x="664" y="544"/>
                </a:lnTo>
                <a:lnTo>
                  <a:pt x="664" y="544"/>
                </a:lnTo>
                <a:lnTo>
                  <a:pt x="656" y="536"/>
                </a:lnTo>
                <a:lnTo>
                  <a:pt x="656" y="536"/>
                </a:lnTo>
                <a:lnTo>
                  <a:pt x="664" y="528"/>
                </a:lnTo>
                <a:lnTo>
                  <a:pt x="664" y="528"/>
                </a:lnTo>
                <a:lnTo>
                  <a:pt x="656" y="512"/>
                </a:lnTo>
                <a:lnTo>
                  <a:pt x="648" y="520"/>
                </a:lnTo>
                <a:lnTo>
                  <a:pt x="648" y="520"/>
                </a:lnTo>
                <a:lnTo>
                  <a:pt x="656" y="528"/>
                </a:lnTo>
                <a:lnTo>
                  <a:pt x="648" y="536"/>
                </a:lnTo>
                <a:lnTo>
                  <a:pt x="640" y="536"/>
                </a:lnTo>
                <a:lnTo>
                  <a:pt x="640" y="536"/>
                </a:lnTo>
                <a:lnTo>
                  <a:pt x="640" y="536"/>
                </a:lnTo>
                <a:lnTo>
                  <a:pt x="624" y="504"/>
                </a:lnTo>
                <a:lnTo>
                  <a:pt x="600" y="488"/>
                </a:lnTo>
                <a:lnTo>
                  <a:pt x="584" y="488"/>
                </a:lnTo>
                <a:lnTo>
                  <a:pt x="584" y="488"/>
                </a:lnTo>
                <a:lnTo>
                  <a:pt x="584" y="488"/>
                </a:lnTo>
                <a:lnTo>
                  <a:pt x="576" y="488"/>
                </a:lnTo>
                <a:lnTo>
                  <a:pt x="568" y="480"/>
                </a:lnTo>
                <a:lnTo>
                  <a:pt x="568" y="448"/>
                </a:lnTo>
                <a:lnTo>
                  <a:pt x="552" y="440"/>
                </a:lnTo>
                <a:lnTo>
                  <a:pt x="552" y="440"/>
                </a:lnTo>
                <a:lnTo>
                  <a:pt x="552" y="440"/>
                </a:lnTo>
                <a:lnTo>
                  <a:pt x="544" y="432"/>
                </a:lnTo>
                <a:lnTo>
                  <a:pt x="536" y="424"/>
                </a:lnTo>
                <a:lnTo>
                  <a:pt x="536" y="408"/>
                </a:lnTo>
                <a:lnTo>
                  <a:pt x="536" y="408"/>
                </a:lnTo>
                <a:lnTo>
                  <a:pt x="528" y="400"/>
                </a:lnTo>
                <a:lnTo>
                  <a:pt x="528" y="400"/>
                </a:lnTo>
                <a:lnTo>
                  <a:pt x="536" y="384"/>
                </a:lnTo>
                <a:lnTo>
                  <a:pt x="536" y="384"/>
                </a:lnTo>
                <a:lnTo>
                  <a:pt x="528" y="392"/>
                </a:lnTo>
                <a:lnTo>
                  <a:pt x="528" y="392"/>
                </a:lnTo>
                <a:lnTo>
                  <a:pt x="512" y="384"/>
                </a:lnTo>
                <a:lnTo>
                  <a:pt x="512" y="384"/>
                </a:lnTo>
                <a:lnTo>
                  <a:pt x="528" y="400"/>
                </a:lnTo>
                <a:lnTo>
                  <a:pt x="528" y="408"/>
                </a:lnTo>
                <a:lnTo>
                  <a:pt x="520" y="408"/>
                </a:lnTo>
                <a:lnTo>
                  <a:pt x="520" y="408"/>
                </a:lnTo>
                <a:lnTo>
                  <a:pt x="504" y="392"/>
                </a:lnTo>
                <a:lnTo>
                  <a:pt x="496" y="384"/>
                </a:lnTo>
                <a:lnTo>
                  <a:pt x="496" y="384"/>
                </a:lnTo>
                <a:lnTo>
                  <a:pt x="496" y="376"/>
                </a:lnTo>
                <a:lnTo>
                  <a:pt x="496" y="376"/>
                </a:lnTo>
                <a:lnTo>
                  <a:pt x="472" y="344"/>
                </a:lnTo>
                <a:lnTo>
                  <a:pt x="472" y="344"/>
                </a:lnTo>
                <a:lnTo>
                  <a:pt x="480" y="344"/>
                </a:lnTo>
                <a:lnTo>
                  <a:pt x="480" y="344"/>
                </a:lnTo>
                <a:lnTo>
                  <a:pt x="480" y="344"/>
                </a:lnTo>
                <a:lnTo>
                  <a:pt x="480" y="328"/>
                </a:lnTo>
                <a:lnTo>
                  <a:pt x="480" y="312"/>
                </a:lnTo>
                <a:lnTo>
                  <a:pt x="480" y="312"/>
                </a:lnTo>
                <a:lnTo>
                  <a:pt x="472" y="296"/>
                </a:lnTo>
                <a:lnTo>
                  <a:pt x="472" y="296"/>
                </a:lnTo>
                <a:lnTo>
                  <a:pt x="464" y="312"/>
                </a:lnTo>
                <a:lnTo>
                  <a:pt x="464" y="320"/>
                </a:lnTo>
                <a:lnTo>
                  <a:pt x="464" y="328"/>
                </a:lnTo>
                <a:lnTo>
                  <a:pt x="464" y="328"/>
                </a:lnTo>
                <a:lnTo>
                  <a:pt x="448" y="312"/>
                </a:lnTo>
                <a:lnTo>
                  <a:pt x="448" y="312"/>
                </a:lnTo>
                <a:lnTo>
                  <a:pt x="456" y="304"/>
                </a:lnTo>
                <a:lnTo>
                  <a:pt x="456" y="288"/>
                </a:lnTo>
                <a:lnTo>
                  <a:pt x="448" y="272"/>
                </a:lnTo>
                <a:lnTo>
                  <a:pt x="448" y="272"/>
                </a:lnTo>
                <a:lnTo>
                  <a:pt x="456" y="264"/>
                </a:lnTo>
                <a:lnTo>
                  <a:pt x="456" y="224"/>
                </a:lnTo>
                <a:lnTo>
                  <a:pt x="456" y="216"/>
                </a:lnTo>
                <a:lnTo>
                  <a:pt x="456" y="216"/>
                </a:lnTo>
                <a:lnTo>
                  <a:pt x="448" y="200"/>
                </a:lnTo>
                <a:lnTo>
                  <a:pt x="448" y="200"/>
                </a:lnTo>
                <a:lnTo>
                  <a:pt x="448" y="200"/>
                </a:lnTo>
                <a:lnTo>
                  <a:pt x="440" y="184"/>
                </a:lnTo>
                <a:lnTo>
                  <a:pt x="432" y="184"/>
                </a:lnTo>
                <a:lnTo>
                  <a:pt x="432" y="184"/>
                </a:lnTo>
                <a:lnTo>
                  <a:pt x="432" y="184"/>
                </a:lnTo>
                <a:lnTo>
                  <a:pt x="416" y="184"/>
                </a:lnTo>
                <a:lnTo>
                  <a:pt x="408" y="184"/>
                </a:lnTo>
                <a:lnTo>
                  <a:pt x="408" y="176"/>
                </a:lnTo>
                <a:lnTo>
                  <a:pt x="416" y="176"/>
                </a:lnTo>
                <a:lnTo>
                  <a:pt x="408" y="168"/>
                </a:lnTo>
                <a:lnTo>
                  <a:pt x="392" y="160"/>
                </a:lnTo>
                <a:lnTo>
                  <a:pt x="392" y="160"/>
                </a:lnTo>
                <a:lnTo>
                  <a:pt x="376" y="152"/>
                </a:lnTo>
                <a:lnTo>
                  <a:pt x="376" y="144"/>
                </a:lnTo>
                <a:lnTo>
                  <a:pt x="360" y="128"/>
                </a:lnTo>
                <a:lnTo>
                  <a:pt x="352" y="112"/>
                </a:lnTo>
                <a:lnTo>
                  <a:pt x="328" y="104"/>
                </a:lnTo>
                <a:lnTo>
                  <a:pt x="312" y="104"/>
                </a:lnTo>
                <a:lnTo>
                  <a:pt x="296" y="104"/>
                </a:lnTo>
                <a:lnTo>
                  <a:pt x="288" y="112"/>
                </a:lnTo>
                <a:lnTo>
                  <a:pt x="288" y="120"/>
                </a:lnTo>
                <a:lnTo>
                  <a:pt x="288" y="120"/>
                </a:lnTo>
                <a:lnTo>
                  <a:pt x="288" y="120"/>
                </a:lnTo>
                <a:lnTo>
                  <a:pt x="272" y="120"/>
                </a:lnTo>
                <a:lnTo>
                  <a:pt x="264" y="136"/>
                </a:lnTo>
                <a:lnTo>
                  <a:pt x="256" y="144"/>
                </a:lnTo>
                <a:lnTo>
                  <a:pt x="248" y="144"/>
                </a:lnTo>
                <a:lnTo>
                  <a:pt x="248" y="144"/>
                </a:lnTo>
                <a:lnTo>
                  <a:pt x="248" y="144"/>
                </a:lnTo>
                <a:lnTo>
                  <a:pt x="248" y="144"/>
                </a:lnTo>
                <a:lnTo>
                  <a:pt x="248" y="136"/>
                </a:lnTo>
                <a:lnTo>
                  <a:pt x="248" y="136"/>
                </a:lnTo>
                <a:lnTo>
                  <a:pt x="240" y="152"/>
                </a:lnTo>
                <a:lnTo>
                  <a:pt x="232" y="152"/>
                </a:lnTo>
                <a:lnTo>
                  <a:pt x="224" y="152"/>
                </a:lnTo>
                <a:lnTo>
                  <a:pt x="208" y="160"/>
                </a:lnTo>
                <a:lnTo>
                  <a:pt x="208" y="160"/>
                </a:lnTo>
                <a:lnTo>
                  <a:pt x="208" y="160"/>
                </a:lnTo>
                <a:lnTo>
                  <a:pt x="200" y="152"/>
                </a:lnTo>
                <a:lnTo>
                  <a:pt x="200" y="152"/>
                </a:lnTo>
                <a:lnTo>
                  <a:pt x="200" y="152"/>
                </a:lnTo>
                <a:lnTo>
                  <a:pt x="208" y="152"/>
                </a:lnTo>
                <a:lnTo>
                  <a:pt x="208" y="152"/>
                </a:lnTo>
                <a:lnTo>
                  <a:pt x="208" y="144"/>
                </a:lnTo>
                <a:lnTo>
                  <a:pt x="208" y="144"/>
                </a:lnTo>
                <a:lnTo>
                  <a:pt x="200" y="136"/>
                </a:lnTo>
                <a:lnTo>
                  <a:pt x="200" y="136"/>
                </a:lnTo>
                <a:lnTo>
                  <a:pt x="176" y="120"/>
                </a:lnTo>
                <a:lnTo>
                  <a:pt x="176" y="120"/>
                </a:lnTo>
                <a:lnTo>
                  <a:pt x="192" y="120"/>
                </a:lnTo>
                <a:lnTo>
                  <a:pt x="192" y="120"/>
                </a:lnTo>
                <a:lnTo>
                  <a:pt x="192" y="120"/>
                </a:lnTo>
                <a:lnTo>
                  <a:pt x="192" y="120"/>
                </a:lnTo>
                <a:lnTo>
                  <a:pt x="184" y="112"/>
                </a:lnTo>
                <a:lnTo>
                  <a:pt x="176" y="112"/>
                </a:lnTo>
                <a:lnTo>
                  <a:pt x="176" y="112"/>
                </a:lnTo>
                <a:lnTo>
                  <a:pt x="184" y="96"/>
                </a:lnTo>
                <a:lnTo>
                  <a:pt x="184" y="96"/>
                </a:lnTo>
                <a:lnTo>
                  <a:pt x="168" y="96"/>
                </a:lnTo>
                <a:lnTo>
                  <a:pt x="168" y="96"/>
                </a:lnTo>
                <a:lnTo>
                  <a:pt x="168" y="112"/>
                </a:lnTo>
                <a:lnTo>
                  <a:pt x="168" y="112"/>
                </a:lnTo>
                <a:lnTo>
                  <a:pt x="152" y="104"/>
                </a:lnTo>
                <a:lnTo>
                  <a:pt x="120" y="96"/>
                </a:lnTo>
                <a:lnTo>
                  <a:pt x="104" y="96"/>
                </a:lnTo>
                <a:lnTo>
                  <a:pt x="104" y="96"/>
                </a:lnTo>
                <a:lnTo>
                  <a:pt x="104" y="96"/>
                </a:lnTo>
                <a:lnTo>
                  <a:pt x="112" y="96"/>
                </a:lnTo>
                <a:lnTo>
                  <a:pt x="128" y="96"/>
                </a:lnTo>
                <a:lnTo>
                  <a:pt x="136" y="88"/>
                </a:lnTo>
                <a:lnTo>
                  <a:pt x="136" y="88"/>
                </a:lnTo>
                <a:lnTo>
                  <a:pt x="120" y="88"/>
                </a:lnTo>
                <a:lnTo>
                  <a:pt x="120" y="88"/>
                </a:lnTo>
                <a:lnTo>
                  <a:pt x="88" y="88"/>
                </a:lnTo>
                <a:lnTo>
                  <a:pt x="88" y="88"/>
                </a:lnTo>
                <a:lnTo>
                  <a:pt x="80" y="96"/>
                </a:lnTo>
                <a:lnTo>
                  <a:pt x="80" y="96"/>
                </a:lnTo>
                <a:lnTo>
                  <a:pt x="64" y="96"/>
                </a:lnTo>
                <a:lnTo>
                  <a:pt x="56" y="104"/>
                </a:lnTo>
                <a:lnTo>
                  <a:pt x="48" y="104"/>
                </a:lnTo>
                <a:lnTo>
                  <a:pt x="48" y="104"/>
                </a:lnTo>
                <a:lnTo>
                  <a:pt x="48" y="104"/>
                </a:lnTo>
                <a:lnTo>
                  <a:pt x="48" y="96"/>
                </a:lnTo>
                <a:lnTo>
                  <a:pt x="56" y="96"/>
                </a:lnTo>
                <a:lnTo>
                  <a:pt x="64" y="88"/>
                </a:lnTo>
                <a:lnTo>
                  <a:pt x="64" y="88"/>
                </a:lnTo>
                <a:lnTo>
                  <a:pt x="56" y="88"/>
                </a:lnTo>
                <a:lnTo>
                  <a:pt x="48" y="88"/>
                </a:lnTo>
                <a:lnTo>
                  <a:pt x="48" y="88"/>
                </a:lnTo>
                <a:lnTo>
                  <a:pt x="40" y="80"/>
                </a:lnTo>
                <a:lnTo>
                  <a:pt x="40" y="80"/>
                </a:lnTo>
                <a:lnTo>
                  <a:pt x="40" y="80"/>
                </a:lnTo>
                <a:lnTo>
                  <a:pt x="40" y="88"/>
                </a:lnTo>
                <a:lnTo>
                  <a:pt x="40" y="88"/>
                </a:lnTo>
                <a:lnTo>
                  <a:pt x="40" y="96"/>
                </a:lnTo>
                <a:lnTo>
                  <a:pt x="40" y="96"/>
                </a:lnTo>
                <a:lnTo>
                  <a:pt x="32" y="104"/>
                </a:lnTo>
                <a:lnTo>
                  <a:pt x="32" y="112"/>
                </a:lnTo>
                <a:lnTo>
                  <a:pt x="32" y="112"/>
                </a:lnTo>
                <a:lnTo>
                  <a:pt x="16" y="112"/>
                </a:lnTo>
                <a:lnTo>
                  <a:pt x="16" y="112"/>
                </a:lnTo>
                <a:lnTo>
                  <a:pt x="24" y="104"/>
                </a:lnTo>
                <a:lnTo>
                  <a:pt x="24" y="96"/>
                </a:lnTo>
                <a:lnTo>
                  <a:pt x="24" y="96"/>
                </a:lnTo>
                <a:lnTo>
                  <a:pt x="16" y="96"/>
                </a:lnTo>
                <a:lnTo>
                  <a:pt x="16" y="96"/>
                </a:lnTo>
                <a:lnTo>
                  <a:pt x="24" y="96"/>
                </a:lnTo>
                <a:lnTo>
                  <a:pt x="16" y="88"/>
                </a:lnTo>
                <a:lnTo>
                  <a:pt x="16" y="88"/>
                </a:lnTo>
                <a:lnTo>
                  <a:pt x="24" y="88"/>
                </a:lnTo>
                <a:lnTo>
                  <a:pt x="24" y="72"/>
                </a:lnTo>
                <a:lnTo>
                  <a:pt x="8" y="64"/>
                </a:lnTo>
                <a:lnTo>
                  <a:pt x="0" y="64"/>
                </a:lnTo>
                <a:lnTo>
                  <a:pt x="0" y="64"/>
                </a:lnTo>
                <a:lnTo>
                  <a:pt x="0" y="48"/>
                </a:lnTo>
                <a:lnTo>
                  <a:pt x="0" y="48"/>
                </a:lnTo>
                <a:lnTo>
                  <a:pt x="224" y="24"/>
                </a:lnTo>
                <a:lnTo>
                  <a:pt x="224" y="24"/>
                </a:lnTo>
                <a:lnTo>
                  <a:pt x="240" y="48"/>
                </a:lnTo>
                <a:lnTo>
                  <a:pt x="240" y="48"/>
                </a:lnTo>
                <a:lnTo>
                  <a:pt x="464" y="32"/>
                </a:lnTo>
                <a:lnTo>
                  <a:pt x="464" y="32"/>
                </a:lnTo>
                <a:lnTo>
                  <a:pt x="472" y="48"/>
                </a:lnTo>
                <a:lnTo>
                  <a:pt x="472" y="48"/>
                </a:lnTo>
                <a:lnTo>
                  <a:pt x="488" y="48"/>
                </a:lnTo>
                <a:lnTo>
                  <a:pt x="488" y="48"/>
                </a:lnTo>
                <a:lnTo>
                  <a:pt x="488" y="40"/>
                </a:lnTo>
                <a:lnTo>
                  <a:pt x="480" y="32"/>
                </a:lnTo>
                <a:lnTo>
                  <a:pt x="480" y="24"/>
                </a:lnTo>
                <a:lnTo>
                  <a:pt x="480" y="8"/>
                </a:lnTo>
                <a:lnTo>
                  <a:pt x="488" y="0"/>
                </a:lnTo>
                <a:lnTo>
                  <a:pt x="488" y="0"/>
                </a:lnTo>
                <a:lnTo>
                  <a:pt x="496" y="8"/>
                </a:lnTo>
                <a:lnTo>
                  <a:pt x="512" y="8"/>
                </a:lnTo>
                <a:lnTo>
                  <a:pt x="520" y="8"/>
                </a:lnTo>
                <a:lnTo>
                  <a:pt x="528" y="8"/>
                </a:lnTo>
                <a:lnTo>
                  <a:pt x="528" y="16"/>
                </a:lnTo>
                <a:lnTo>
                  <a:pt x="528" y="16"/>
                </a:lnTo>
                <a:lnTo>
                  <a:pt x="528" y="3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5" name="Oregon"/>
          <p:cNvSpPr>
            <a:spLocks/>
          </p:cNvSpPr>
          <p:nvPr/>
        </p:nvSpPr>
        <p:spPr bwMode="gray">
          <a:xfrm>
            <a:off x="1917262" y="2833687"/>
            <a:ext cx="833438" cy="641537"/>
          </a:xfrm>
          <a:custGeom>
            <a:avLst/>
            <a:gdLst/>
            <a:ahLst/>
            <a:cxnLst>
              <a:cxn ang="0">
                <a:pos x="184" y="16"/>
              </a:cxn>
              <a:cxn ang="0">
                <a:pos x="176" y="8"/>
              </a:cxn>
              <a:cxn ang="0">
                <a:pos x="176" y="8"/>
              </a:cxn>
              <a:cxn ang="0">
                <a:pos x="168" y="8"/>
              </a:cxn>
              <a:cxn ang="0">
                <a:pos x="160" y="0"/>
              </a:cxn>
              <a:cxn ang="0">
                <a:pos x="152" y="8"/>
              </a:cxn>
              <a:cxn ang="0">
                <a:pos x="144" y="0"/>
              </a:cxn>
              <a:cxn ang="0">
                <a:pos x="144" y="0"/>
              </a:cxn>
              <a:cxn ang="0">
                <a:pos x="144" y="16"/>
              </a:cxn>
              <a:cxn ang="0">
                <a:pos x="136" y="24"/>
              </a:cxn>
              <a:cxn ang="0">
                <a:pos x="136" y="32"/>
              </a:cxn>
              <a:cxn ang="0">
                <a:pos x="136" y="32"/>
              </a:cxn>
              <a:cxn ang="0">
                <a:pos x="136" y="56"/>
              </a:cxn>
              <a:cxn ang="0">
                <a:pos x="128" y="72"/>
              </a:cxn>
              <a:cxn ang="0">
                <a:pos x="112" y="112"/>
              </a:cxn>
              <a:cxn ang="0">
                <a:pos x="96" y="136"/>
              </a:cxn>
              <a:cxn ang="0">
                <a:pos x="80" y="176"/>
              </a:cxn>
              <a:cxn ang="0">
                <a:pos x="80" y="176"/>
              </a:cxn>
              <a:cxn ang="0">
                <a:pos x="40" y="264"/>
              </a:cxn>
              <a:cxn ang="0">
                <a:pos x="32" y="272"/>
              </a:cxn>
              <a:cxn ang="0">
                <a:pos x="8" y="312"/>
              </a:cxn>
              <a:cxn ang="0">
                <a:pos x="8" y="336"/>
              </a:cxn>
              <a:cxn ang="0">
                <a:pos x="8" y="352"/>
              </a:cxn>
              <a:cxn ang="0">
                <a:pos x="0" y="384"/>
              </a:cxn>
              <a:cxn ang="0">
                <a:pos x="8" y="400"/>
              </a:cxn>
              <a:cxn ang="0">
                <a:pos x="280" y="480"/>
              </a:cxn>
              <a:cxn ang="0">
                <a:pos x="480" y="528"/>
              </a:cxn>
              <a:cxn ang="0">
                <a:pos x="520" y="536"/>
              </a:cxn>
              <a:cxn ang="0">
                <a:pos x="560" y="368"/>
              </a:cxn>
              <a:cxn ang="0">
                <a:pos x="576" y="344"/>
              </a:cxn>
              <a:cxn ang="0">
                <a:pos x="576" y="336"/>
              </a:cxn>
              <a:cxn ang="0">
                <a:pos x="576" y="328"/>
              </a:cxn>
              <a:cxn ang="0">
                <a:pos x="576" y="328"/>
              </a:cxn>
              <a:cxn ang="0">
                <a:pos x="560" y="312"/>
              </a:cxn>
              <a:cxn ang="0">
                <a:pos x="560" y="304"/>
              </a:cxn>
              <a:cxn ang="0">
                <a:pos x="568" y="280"/>
              </a:cxn>
              <a:cxn ang="0">
                <a:pos x="600" y="248"/>
              </a:cxn>
              <a:cxn ang="0">
                <a:pos x="600" y="240"/>
              </a:cxn>
              <a:cxn ang="0">
                <a:pos x="640" y="192"/>
              </a:cxn>
              <a:cxn ang="0">
                <a:pos x="640" y="184"/>
              </a:cxn>
              <a:cxn ang="0">
                <a:pos x="632" y="168"/>
              </a:cxn>
              <a:cxn ang="0">
                <a:pos x="616" y="144"/>
              </a:cxn>
              <a:cxn ang="0">
                <a:pos x="480" y="112"/>
              </a:cxn>
              <a:cxn ang="0">
                <a:pos x="464" y="112"/>
              </a:cxn>
              <a:cxn ang="0">
                <a:pos x="432" y="112"/>
              </a:cxn>
              <a:cxn ang="0">
                <a:pos x="424" y="112"/>
              </a:cxn>
              <a:cxn ang="0">
                <a:pos x="424" y="112"/>
              </a:cxn>
              <a:cxn ang="0">
                <a:pos x="400" y="112"/>
              </a:cxn>
              <a:cxn ang="0">
                <a:pos x="360" y="120"/>
              </a:cxn>
              <a:cxn ang="0">
                <a:pos x="352" y="112"/>
              </a:cxn>
              <a:cxn ang="0">
                <a:pos x="344" y="112"/>
              </a:cxn>
              <a:cxn ang="0">
                <a:pos x="328" y="112"/>
              </a:cxn>
              <a:cxn ang="0">
                <a:pos x="320" y="112"/>
              </a:cxn>
              <a:cxn ang="0">
                <a:pos x="296" y="88"/>
              </a:cxn>
              <a:cxn ang="0">
                <a:pos x="280" y="88"/>
              </a:cxn>
              <a:cxn ang="0">
                <a:pos x="256" y="96"/>
              </a:cxn>
              <a:cxn ang="0">
                <a:pos x="224" y="88"/>
              </a:cxn>
              <a:cxn ang="0">
                <a:pos x="216" y="80"/>
              </a:cxn>
              <a:cxn ang="0">
                <a:pos x="208" y="64"/>
              </a:cxn>
              <a:cxn ang="0">
                <a:pos x="216" y="40"/>
              </a:cxn>
              <a:cxn ang="0">
                <a:pos x="192" y="16"/>
              </a:cxn>
              <a:cxn ang="0">
                <a:pos x="184" y="16"/>
              </a:cxn>
            </a:cxnLst>
            <a:rect l="0" t="0" r="r" b="b"/>
            <a:pathLst>
              <a:path w="640" h="536">
                <a:moveTo>
                  <a:pt x="192" y="16"/>
                </a:moveTo>
                <a:lnTo>
                  <a:pt x="184" y="16"/>
                </a:lnTo>
                <a:lnTo>
                  <a:pt x="184" y="8"/>
                </a:lnTo>
                <a:lnTo>
                  <a:pt x="176" y="8"/>
                </a:lnTo>
                <a:lnTo>
                  <a:pt x="176" y="8"/>
                </a:lnTo>
                <a:lnTo>
                  <a:pt x="176" y="8"/>
                </a:lnTo>
                <a:lnTo>
                  <a:pt x="168" y="8"/>
                </a:lnTo>
                <a:lnTo>
                  <a:pt x="168" y="8"/>
                </a:lnTo>
                <a:lnTo>
                  <a:pt x="160" y="8"/>
                </a:lnTo>
                <a:lnTo>
                  <a:pt x="160" y="0"/>
                </a:lnTo>
                <a:lnTo>
                  <a:pt x="160" y="0"/>
                </a:lnTo>
                <a:lnTo>
                  <a:pt x="152" y="8"/>
                </a:lnTo>
                <a:lnTo>
                  <a:pt x="152" y="0"/>
                </a:lnTo>
                <a:lnTo>
                  <a:pt x="144" y="0"/>
                </a:lnTo>
                <a:lnTo>
                  <a:pt x="144" y="0"/>
                </a:lnTo>
                <a:lnTo>
                  <a:pt x="144" y="0"/>
                </a:lnTo>
                <a:lnTo>
                  <a:pt x="144" y="8"/>
                </a:lnTo>
                <a:lnTo>
                  <a:pt x="144" y="16"/>
                </a:lnTo>
                <a:lnTo>
                  <a:pt x="144" y="16"/>
                </a:lnTo>
                <a:lnTo>
                  <a:pt x="136" y="24"/>
                </a:lnTo>
                <a:lnTo>
                  <a:pt x="136" y="24"/>
                </a:lnTo>
                <a:lnTo>
                  <a:pt x="136" y="32"/>
                </a:lnTo>
                <a:lnTo>
                  <a:pt x="136" y="32"/>
                </a:lnTo>
                <a:lnTo>
                  <a:pt x="136" y="32"/>
                </a:lnTo>
                <a:lnTo>
                  <a:pt x="128" y="48"/>
                </a:lnTo>
                <a:lnTo>
                  <a:pt x="136" y="56"/>
                </a:lnTo>
                <a:lnTo>
                  <a:pt x="136" y="56"/>
                </a:lnTo>
                <a:lnTo>
                  <a:pt x="128" y="72"/>
                </a:lnTo>
                <a:lnTo>
                  <a:pt x="112" y="112"/>
                </a:lnTo>
                <a:lnTo>
                  <a:pt x="112" y="112"/>
                </a:lnTo>
                <a:lnTo>
                  <a:pt x="96" y="136"/>
                </a:lnTo>
                <a:lnTo>
                  <a:pt x="96" y="136"/>
                </a:lnTo>
                <a:lnTo>
                  <a:pt x="80" y="176"/>
                </a:lnTo>
                <a:lnTo>
                  <a:pt x="80" y="176"/>
                </a:lnTo>
                <a:lnTo>
                  <a:pt x="80" y="176"/>
                </a:lnTo>
                <a:lnTo>
                  <a:pt x="80" y="176"/>
                </a:lnTo>
                <a:lnTo>
                  <a:pt x="64" y="224"/>
                </a:lnTo>
                <a:lnTo>
                  <a:pt x="40" y="264"/>
                </a:lnTo>
                <a:lnTo>
                  <a:pt x="32" y="272"/>
                </a:lnTo>
                <a:lnTo>
                  <a:pt x="32" y="272"/>
                </a:lnTo>
                <a:lnTo>
                  <a:pt x="24" y="288"/>
                </a:lnTo>
                <a:lnTo>
                  <a:pt x="8" y="312"/>
                </a:lnTo>
                <a:lnTo>
                  <a:pt x="8" y="320"/>
                </a:lnTo>
                <a:lnTo>
                  <a:pt x="8" y="336"/>
                </a:lnTo>
                <a:lnTo>
                  <a:pt x="8" y="344"/>
                </a:lnTo>
                <a:lnTo>
                  <a:pt x="8" y="352"/>
                </a:lnTo>
                <a:lnTo>
                  <a:pt x="0" y="368"/>
                </a:lnTo>
                <a:lnTo>
                  <a:pt x="0" y="384"/>
                </a:lnTo>
                <a:lnTo>
                  <a:pt x="0" y="392"/>
                </a:lnTo>
                <a:lnTo>
                  <a:pt x="8" y="400"/>
                </a:lnTo>
                <a:lnTo>
                  <a:pt x="24" y="416"/>
                </a:lnTo>
                <a:lnTo>
                  <a:pt x="280" y="480"/>
                </a:lnTo>
                <a:lnTo>
                  <a:pt x="392" y="504"/>
                </a:lnTo>
                <a:lnTo>
                  <a:pt x="480" y="528"/>
                </a:lnTo>
                <a:lnTo>
                  <a:pt x="520" y="536"/>
                </a:lnTo>
                <a:lnTo>
                  <a:pt x="520" y="536"/>
                </a:lnTo>
                <a:lnTo>
                  <a:pt x="560" y="384"/>
                </a:lnTo>
                <a:lnTo>
                  <a:pt x="560" y="368"/>
                </a:lnTo>
                <a:lnTo>
                  <a:pt x="560" y="368"/>
                </a:lnTo>
                <a:lnTo>
                  <a:pt x="576" y="344"/>
                </a:lnTo>
                <a:lnTo>
                  <a:pt x="576" y="344"/>
                </a:lnTo>
                <a:lnTo>
                  <a:pt x="576" y="336"/>
                </a:lnTo>
                <a:lnTo>
                  <a:pt x="576" y="336"/>
                </a:lnTo>
                <a:lnTo>
                  <a:pt x="576" y="328"/>
                </a:lnTo>
                <a:lnTo>
                  <a:pt x="576" y="328"/>
                </a:lnTo>
                <a:lnTo>
                  <a:pt x="576" y="328"/>
                </a:lnTo>
                <a:lnTo>
                  <a:pt x="576" y="320"/>
                </a:lnTo>
                <a:lnTo>
                  <a:pt x="560" y="312"/>
                </a:lnTo>
                <a:lnTo>
                  <a:pt x="560" y="312"/>
                </a:lnTo>
                <a:lnTo>
                  <a:pt x="560" y="304"/>
                </a:lnTo>
                <a:lnTo>
                  <a:pt x="568" y="296"/>
                </a:lnTo>
                <a:lnTo>
                  <a:pt x="568" y="280"/>
                </a:lnTo>
                <a:lnTo>
                  <a:pt x="592" y="256"/>
                </a:lnTo>
                <a:lnTo>
                  <a:pt x="600" y="248"/>
                </a:lnTo>
                <a:lnTo>
                  <a:pt x="600" y="248"/>
                </a:lnTo>
                <a:lnTo>
                  <a:pt x="600" y="240"/>
                </a:lnTo>
                <a:lnTo>
                  <a:pt x="600" y="240"/>
                </a:lnTo>
                <a:lnTo>
                  <a:pt x="640" y="192"/>
                </a:lnTo>
                <a:lnTo>
                  <a:pt x="640" y="184"/>
                </a:lnTo>
                <a:lnTo>
                  <a:pt x="640" y="184"/>
                </a:lnTo>
                <a:lnTo>
                  <a:pt x="640" y="176"/>
                </a:lnTo>
                <a:lnTo>
                  <a:pt x="632" y="168"/>
                </a:lnTo>
                <a:lnTo>
                  <a:pt x="632" y="168"/>
                </a:lnTo>
                <a:lnTo>
                  <a:pt x="616" y="144"/>
                </a:lnTo>
                <a:lnTo>
                  <a:pt x="616" y="144"/>
                </a:lnTo>
                <a:lnTo>
                  <a:pt x="480" y="112"/>
                </a:lnTo>
                <a:lnTo>
                  <a:pt x="480" y="112"/>
                </a:lnTo>
                <a:lnTo>
                  <a:pt x="464" y="112"/>
                </a:lnTo>
                <a:lnTo>
                  <a:pt x="440" y="112"/>
                </a:lnTo>
                <a:lnTo>
                  <a:pt x="432" y="112"/>
                </a:lnTo>
                <a:lnTo>
                  <a:pt x="432" y="104"/>
                </a:lnTo>
                <a:lnTo>
                  <a:pt x="424" y="112"/>
                </a:lnTo>
                <a:lnTo>
                  <a:pt x="424" y="112"/>
                </a:lnTo>
                <a:lnTo>
                  <a:pt x="424" y="112"/>
                </a:lnTo>
                <a:lnTo>
                  <a:pt x="400" y="112"/>
                </a:lnTo>
                <a:lnTo>
                  <a:pt x="400" y="112"/>
                </a:lnTo>
                <a:lnTo>
                  <a:pt x="384" y="120"/>
                </a:lnTo>
                <a:lnTo>
                  <a:pt x="360" y="120"/>
                </a:lnTo>
                <a:lnTo>
                  <a:pt x="360" y="112"/>
                </a:lnTo>
                <a:lnTo>
                  <a:pt x="352" y="112"/>
                </a:lnTo>
                <a:lnTo>
                  <a:pt x="352" y="112"/>
                </a:lnTo>
                <a:lnTo>
                  <a:pt x="344" y="112"/>
                </a:lnTo>
                <a:lnTo>
                  <a:pt x="336" y="112"/>
                </a:lnTo>
                <a:lnTo>
                  <a:pt x="328" y="112"/>
                </a:lnTo>
                <a:lnTo>
                  <a:pt x="320" y="112"/>
                </a:lnTo>
                <a:lnTo>
                  <a:pt x="320" y="112"/>
                </a:lnTo>
                <a:lnTo>
                  <a:pt x="312" y="104"/>
                </a:lnTo>
                <a:lnTo>
                  <a:pt x="296" y="88"/>
                </a:lnTo>
                <a:lnTo>
                  <a:pt x="280" y="88"/>
                </a:lnTo>
                <a:lnTo>
                  <a:pt x="280" y="88"/>
                </a:lnTo>
                <a:lnTo>
                  <a:pt x="272" y="96"/>
                </a:lnTo>
                <a:lnTo>
                  <a:pt x="256" y="96"/>
                </a:lnTo>
                <a:lnTo>
                  <a:pt x="232" y="96"/>
                </a:lnTo>
                <a:lnTo>
                  <a:pt x="224" y="88"/>
                </a:lnTo>
                <a:lnTo>
                  <a:pt x="216" y="80"/>
                </a:lnTo>
                <a:lnTo>
                  <a:pt x="216" y="80"/>
                </a:lnTo>
                <a:lnTo>
                  <a:pt x="208" y="72"/>
                </a:lnTo>
                <a:lnTo>
                  <a:pt x="208" y="64"/>
                </a:lnTo>
                <a:lnTo>
                  <a:pt x="216" y="56"/>
                </a:lnTo>
                <a:lnTo>
                  <a:pt x="216" y="40"/>
                </a:lnTo>
                <a:lnTo>
                  <a:pt x="208" y="24"/>
                </a:lnTo>
                <a:lnTo>
                  <a:pt x="192" y="16"/>
                </a:lnTo>
                <a:lnTo>
                  <a:pt x="184" y="16"/>
                </a:lnTo>
                <a:lnTo>
                  <a:pt x="184" y="16"/>
                </a:lnTo>
                <a:lnTo>
                  <a:pt x="192" y="1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6" name="California"/>
          <p:cNvSpPr>
            <a:spLocks/>
          </p:cNvSpPr>
          <p:nvPr/>
        </p:nvSpPr>
        <p:spPr bwMode="gray">
          <a:xfrm>
            <a:off x="1844423" y="3311338"/>
            <a:ext cx="833438" cy="1322294"/>
          </a:xfrm>
          <a:custGeom>
            <a:avLst/>
            <a:gdLst/>
            <a:ahLst/>
            <a:cxnLst>
              <a:cxn ang="0">
                <a:pos x="288" y="384"/>
              </a:cxn>
              <a:cxn ang="0">
                <a:pos x="632" y="920"/>
              </a:cxn>
              <a:cxn ang="0">
                <a:pos x="640" y="960"/>
              </a:cxn>
              <a:cxn ang="0">
                <a:pos x="600" y="976"/>
              </a:cxn>
              <a:cxn ang="0">
                <a:pos x="592" y="1032"/>
              </a:cxn>
              <a:cxn ang="0">
                <a:pos x="576" y="1056"/>
              </a:cxn>
              <a:cxn ang="0">
                <a:pos x="584" y="1080"/>
              </a:cxn>
              <a:cxn ang="0">
                <a:pos x="368" y="1080"/>
              </a:cxn>
              <a:cxn ang="0">
                <a:pos x="368" y="1064"/>
              </a:cxn>
              <a:cxn ang="0">
                <a:pos x="352" y="1064"/>
              </a:cxn>
              <a:cxn ang="0">
                <a:pos x="352" y="1000"/>
              </a:cxn>
              <a:cxn ang="0">
                <a:pos x="296" y="936"/>
              </a:cxn>
              <a:cxn ang="0">
                <a:pos x="288" y="928"/>
              </a:cxn>
              <a:cxn ang="0">
                <a:pos x="264" y="904"/>
              </a:cxn>
              <a:cxn ang="0">
                <a:pos x="232" y="872"/>
              </a:cxn>
              <a:cxn ang="0">
                <a:pos x="192" y="848"/>
              </a:cxn>
              <a:cxn ang="0">
                <a:pos x="176" y="832"/>
              </a:cxn>
              <a:cxn ang="0">
                <a:pos x="136" y="816"/>
              </a:cxn>
              <a:cxn ang="0">
                <a:pos x="128" y="808"/>
              </a:cxn>
              <a:cxn ang="0">
                <a:pos x="136" y="784"/>
              </a:cxn>
              <a:cxn ang="0">
                <a:pos x="144" y="744"/>
              </a:cxn>
              <a:cxn ang="0">
                <a:pos x="128" y="736"/>
              </a:cxn>
              <a:cxn ang="0">
                <a:pos x="112" y="696"/>
              </a:cxn>
              <a:cxn ang="0">
                <a:pos x="96" y="648"/>
              </a:cxn>
              <a:cxn ang="0">
                <a:pos x="80" y="616"/>
              </a:cxn>
              <a:cxn ang="0">
                <a:pos x="72" y="592"/>
              </a:cxn>
              <a:cxn ang="0">
                <a:pos x="80" y="584"/>
              </a:cxn>
              <a:cxn ang="0">
                <a:pos x="88" y="584"/>
              </a:cxn>
              <a:cxn ang="0">
                <a:pos x="88" y="544"/>
              </a:cxn>
              <a:cxn ang="0">
                <a:pos x="64" y="520"/>
              </a:cxn>
              <a:cxn ang="0">
                <a:pos x="64" y="496"/>
              </a:cxn>
              <a:cxn ang="0">
                <a:pos x="64" y="472"/>
              </a:cxn>
              <a:cxn ang="0">
                <a:pos x="80" y="456"/>
              </a:cxn>
              <a:cxn ang="0">
                <a:pos x="80" y="480"/>
              </a:cxn>
              <a:cxn ang="0">
                <a:pos x="96" y="496"/>
              </a:cxn>
              <a:cxn ang="0">
                <a:pos x="88" y="464"/>
              </a:cxn>
              <a:cxn ang="0">
                <a:pos x="80" y="440"/>
              </a:cxn>
              <a:cxn ang="0">
                <a:pos x="104" y="440"/>
              </a:cxn>
              <a:cxn ang="0">
                <a:pos x="120" y="432"/>
              </a:cxn>
              <a:cxn ang="0">
                <a:pos x="104" y="432"/>
              </a:cxn>
              <a:cxn ang="0">
                <a:pos x="80" y="424"/>
              </a:cxn>
              <a:cxn ang="0">
                <a:pos x="64" y="448"/>
              </a:cxn>
              <a:cxn ang="0">
                <a:pos x="56" y="440"/>
              </a:cxn>
              <a:cxn ang="0">
                <a:pos x="40" y="416"/>
              </a:cxn>
              <a:cxn ang="0">
                <a:pos x="48" y="400"/>
              </a:cxn>
              <a:cxn ang="0">
                <a:pos x="32" y="368"/>
              </a:cxn>
              <a:cxn ang="0">
                <a:pos x="24" y="344"/>
              </a:cxn>
              <a:cxn ang="0">
                <a:pos x="8" y="312"/>
              </a:cxn>
              <a:cxn ang="0">
                <a:pos x="16" y="280"/>
              </a:cxn>
              <a:cxn ang="0">
                <a:pos x="24" y="216"/>
              </a:cxn>
              <a:cxn ang="0">
                <a:pos x="16" y="192"/>
              </a:cxn>
              <a:cxn ang="0">
                <a:pos x="32" y="112"/>
              </a:cxn>
              <a:cxn ang="0">
                <a:pos x="56" y="56"/>
              </a:cxn>
              <a:cxn ang="0">
                <a:pos x="56" y="40"/>
              </a:cxn>
              <a:cxn ang="0">
                <a:pos x="56" y="24"/>
              </a:cxn>
              <a:cxn ang="0">
                <a:pos x="80" y="16"/>
              </a:cxn>
            </a:cxnLst>
            <a:rect l="0" t="0" r="r" b="b"/>
            <a:pathLst>
              <a:path w="640" h="1104">
                <a:moveTo>
                  <a:pt x="80" y="16"/>
                </a:moveTo>
                <a:lnTo>
                  <a:pt x="336" y="80"/>
                </a:lnTo>
                <a:lnTo>
                  <a:pt x="368" y="88"/>
                </a:lnTo>
                <a:lnTo>
                  <a:pt x="368" y="88"/>
                </a:lnTo>
                <a:lnTo>
                  <a:pt x="288" y="384"/>
                </a:lnTo>
                <a:lnTo>
                  <a:pt x="288" y="384"/>
                </a:lnTo>
                <a:lnTo>
                  <a:pt x="616" y="872"/>
                </a:lnTo>
                <a:lnTo>
                  <a:pt x="616" y="888"/>
                </a:lnTo>
                <a:lnTo>
                  <a:pt x="616" y="896"/>
                </a:lnTo>
                <a:lnTo>
                  <a:pt x="632" y="920"/>
                </a:lnTo>
                <a:lnTo>
                  <a:pt x="632" y="920"/>
                </a:lnTo>
                <a:lnTo>
                  <a:pt x="632" y="936"/>
                </a:lnTo>
                <a:lnTo>
                  <a:pt x="632" y="936"/>
                </a:lnTo>
                <a:lnTo>
                  <a:pt x="640" y="952"/>
                </a:lnTo>
                <a:lnTo>
                  <a:pt x="640" y="960"/>
                </a:lnTo>
                <a:lnTo>
                  <a:pt x="640" y="960"/>
                </a:lnTo>
                <a:lnTo>
                  <a:pt x="640" y="968"/>
                </a:lnTo>
                <a:lnTo>
                  <a:pt x="640" y="968"/>
                </a:lnTo>
                <a:lnTo>
                  <a:pt x="624" y="968"/>
                </a:lnTo>
                <a:lnTo>
                  <a:pt x="600" y="976"/>
                </a:lnTo>
                <a:lnTo>
                  <a:pt x="600" y="992"/>
                </a:lnTo>
                <a:lnTo>
                  <a:pt x="600" y="1000"/>
                </a:lnTo>
                <a:lnTo>
                  <a:pt x="600" y="1008"/>
                </a:lnTo>
                <a:lnTo>
                  <a:pt x="600" y="1024"/>
                </a:lnTo>
                <a:lnTo>
                  <a:pt x="592" y="1032"/>
                </a:lnTo>
                <a:lnTo>
                  <a:pt x="576" y="1040"/>
                </a:lnTo>
                <a:lnTo>
                  <a:pt x="576" y="1040"/>
                </a:lnTo>
                <a:lnTo>
                  <a:pt x="576" y="1048"/>
                </a:lnTo>
                <a:lnTo>
                  <a:pt x="576" y="1056"/>
                </a:lnTo>
                <a:lnTo>
                  <a:pt x="576" y="1056"/>
                </a:lnTo>
                <a:lnTo>
                  <a:pt x="576" y="1072"/>
                </a:lnTo>
                <a:lnTo>
                  <a:pt x="576" y="1072"/>
                </a:lnTo>
                <a:lnTo>
                  <a:pt x="584" y="1080"/>
                </a:lnTo>
                <a:lnTo>
                  <a:pt x="584" y="1080"/>
                </a:lnTo>
                <a:lnTo>
                  <a:pt x="584" y="1080"/>
                </a:lnTo>
                <a:lnTo>
                  <a:pt x="584" y="1104"/>
                </a:lnTo>
                <a:lnTo>
                  <a:pt x="576" y="1104"/>
                </a:lnTo>
                <a:lnTo>
                  <a:pt x="568" y="1104"/>
                </a:lnTo>
                <a:lnTo>
                  <a:pt x="368" y="1080"/>
                </a:lnTo>
                <a:lnTo>
                  <a:pt x="368" y="1080"/>
                </a:lnTo>
                <a:lnTo>
                  <a:pt x="360" y="1072"/>
                </a:lnTo>
                <a:lnTo>
                  <a:pt x="360" y="1072"/>
                </a:lnTo>
                <a:lnTo>
                  <a:pt x="368" y="1072"/>
                </a:lnTo>
                <a:lnTo>
                  <a:pt x="368" y="1072"/>
                </a:lnTo>
                <a:lnTo>
                  <a:pt x="368" y="1064"/>
                </a:lnTo>
                <a:lnTo>
                  <a:pt x="368" y="1064"/>
                </a:lnTo>
                <a:lnTo>
                  <a:pt x="360" y="1064"/>
                </a:lnTo>
                <a:lnTo>
                  <a:pt x="360" y="1064"/>
                </a:lnTo>
                <a:lnTo>
                  <a:pt x="352" y="1064"/>
                </a:lnTo>
                <a:lnTo>
                  <a:pt x="352" y="1064"/>
                </a:lnTo>
                <a:lnTo>
                  <a:pt x="352" y="1048"/>
                </a:lnTo>
                <a:lnTo>
                  <a:pt x="360" y="1048"/>
                </a:lnTo>
                <a:lnTo>
                  <a:pt x="360" y="1040"/>
                </a:lnTo>
                <a:lnTo>
                  <a:pt x="360" y="1016"/>
                </a:lnTo>
                <a:lnTo>
                  <a:pt x="352" y="1000"/>
                </a:lnTo>
                <a:lnTo>
                  <a:pt x="344" y="992"/>
                </a:lnTo>
                <a:lnTo>
                  <a:pt x="328" y="968"/>
                </a:lnTo>
                <a:lnTo>
                  <a:pt x="312" y="944"/>
                </a:lnTo>
                <a:lnTo>
                  <a:pt x="304" y="936"/>
                </a:lnTo>
                <a:lnTo>
                  <a:pt x="296" y="936"/>
                </a:lnTo>
                <a:lnTo>
                  <a:pt x="296" y="944"/>
                </a:lnTo>
                <a:lnTo>
                  <a:pt x="296" y="944"/>
                </a:lnTo>
                <a:lnTo>
                  <a:pt x="288" y="936"/>
                </a:lnTo>
                <a:lnTo>
                  <a:pt x="288" y="936"/>
                </a:lnTo>
                <a:lnTo>
                  <a:pt x="288" y="928"/>
                </a:lnTo>
                <a:lnTo>
                  <a:pt x="288" y="920"/>
                </a:lnTo>
                <a:lnTo>
                  <a:pt x="288" y="912"/>
                </a:lnTo>
                <a:lnTo>
                  <a:pt x="280" y="904"/>
                </a:lnTo>
                <a:lnTo>
                  <a:pt x="264" y="904"/>
                </a:lnTo>
                <a:lnTo>
                  <a:pt x="264" y="904"/>
                </a:lnTo>
                <a:lnTo>
                  <a:pt x="256" y="904"/>
                </a:lnTo>
                <a:lnTo>
                  <a:pt x="248" y="896"/>
                </a:lnTo>
                <a:lnTo>
                  <a:pt x="232" y="880"/>
                </a:lnTo>
                <a:lnTo>
                  <a:pt x="232" y="880"/>
                </a:lnTo>
                <a:lnTo>
                  <a:pt x="232" y="872"/>
                </a:lnTo>
                <a:lnTo>
                  <a:pt x="224" y="856"/>
                </a:lnTo>
                <a:lnTo>
                  <a:pt x="208" y="848"/>
                </a:lnTo>
                <a:lnTo>
                  <a:pt x="200" y="848"/>
                </a:lnTo>
                <a:lnTo>
                  <a:pt x="200" y="848"/>
                </a:lnTo>
                <a:lnTo>
                  <a:pt x="192" y="848"/>
                </a:lnTo>
                <a:lnTo>
                  <a:pt x="192" y="840"/>
                </a:lnTo>
                <a:lnTo>
                  <a:pt x="192" y="840"/>
                </a:lnTo>
                <a:lnTo>
                  <a:pt x="184" y="840"/>
                </a:lnTo>
                <a:lnTo>
                  <a:pt x="184" y="840"/>
                </a:lnTo>
                <a:lnTo>
                  <a:pt x="176" y="832"/>
                </a:lnTo>
                <a:lnTo>
                  <a:pt x="160" y="824"/>
                </a:lnTo>
                <a:lnTo>
                  <a:pt x="144" y="824"/>
                </a:lnTo>
                <a:lnTo>
                  <a:pt x="136" y="824"/>
                </a:lnTo>
                <a:lnTo>
                  <a:pt x="136" y="824"/>
                </a:lnTo>
                <a:lnTo>
                  <a:pt x="136" y="816"/>
                </a:lnTo>
                <a:lnTo>
                  <a:pt x="128" y="816"/>
                </a:lnTo>
                <a:lnTo>
                  <a:pt x="128" y="816"/>
                </a:lnTo>
                <a:lnTo>
                  <a:pt x="128" y="816"/>
                </a:lnTo>
                <a:lnTo>
                  <a:pt x="128" y="808"/>
                </a:lnTo>
                <a:lnTo>
                  <a:pt x="128" y="808"/>
                </a:lnTo>
                <a:lnTo>
                  <a:pt x="136" y="800"/>
                </a:lnTo>
                <a:lnTo>
                  <a:pt x="136" y="800"/>
                </a:lnTo>
                <a:lnTo>
                  <a:pt x="136" y="792"/>
                </a:lnTo>
                <a:lnTo>
                  <a:pt x="136" y="792"/>
                </a:lnTo>
                <a:lnTo>
                  <a:pt x="136" y="784"/>
                </a:lnTo>
                <a:lnTo>
                  <a:pt x="136" y="784"/>
                </a:lnTo>
                <a:lnTo>
                  <a:pt x="136" y="768"/>
                </a:lnTo>
                <a:lnTo>
                  <a:pt x="136" y="768"/>
                </a:lnTo>
                <a:lnTo>
                  <a:pt x="144" y="760"/>
                </a:lnTo>
                <a:lnTo>
                  <a:pt x="144" y="744"/>
                </a:lnTo>
                <a:lnTo>
                  <a:pt x="136" y="744"/>
                </a:lnTo>
                <a:lnTo>
                  <a:pt x="136" y="744"/>
                </a:lnTo>
                <a:lnTo>
                  <a:pt x="128" y="736"/>
                </a:lnTo>
                <a:lnTo>
                  <a:pt x="128" y="736"/>
                </a:lnTo>
                <a:lnTo>
                  <a:pt x="128" y="736"/>
                </a:lnTo>
                <a:lnTo>
                  <a:pt x="136" y="728"/>
                </a:lnTo>
                <a:lnTo>
                  <a:pt x="136" y="712"/>
                </a:lnTo>
                <a:lnTo>
                  <a:pt x="128" y="712"/>
                </a:lnTo>
                <a:lnTo>
                  <a:pt x="128" y="712"/>
                </a:lnTo>
                <a:lnTo>
                  <a:pt x="112" y="696"/>
                </a:lnTo>
                <a:lnTo>
                  <a:pt x="104" y="688"/>
                </a:lnTo>
                <a:lnTo>
                  <a:pt x="104" y="688"/>
                </a:lnTo>
                <a:lnTo>
                  <a:pt x="104" y="672"/>
                </a:lnTo>
                <a:lnTo>
                  <a:pt x="96" y="656"/>
                </a:lnTo>
                <a:lnTo>
                  <a:pt x="96" y="648"/>
                </a:lnTo>
                <a:lnTo>
                  <a:pt x="96" y="648"/>
                </a:lnTo>
                <a:lnTo>
                  <a:pt x="88" y="640"/>
                </a:lnTo>
                <a:lnTo>
                  <a:pt x="96" y="640"/>
                </a:lnTo>
                <a:lnTo>
                  <a:pt x="96" y="632"/>
                </a:lnTo>
                <a:lnTo>
                  <a:pt x="80" y="616"/>
                </a:lnTo>
                <a:lnTo>
                  <a:pt x="72" y="616"/>
                </a:lnTo>
                <a:lnTo>
                  <a:pt x="72" y="608"/>
                </a:lnTo>
                <a:lnTo>
                  <a:pt x="80" y="608"/>
                </a:lnTo>
                <a:lnTo>
                  <a:pt x="80" y="608"/>
                </a:lnTo>
                <a:lnTo>
                  <a:pt x="72" y="592"/>
                </a:lnTo>
                <a:lnTo>
                  <a:pt x="72" y="592"/>
                </a:lnTo>
                <a:lnTo>
                  <a:pt x="80" y="584"/>
                </a:lnTo>
                <a:lnTo>
                  <a:pt x="80" y="584"/>
                </a:lnTo>
                <a:lnTo>
                  <a:pt x="80" y="584"/>
                </a:lnTo>
                <a:lnTo>
                  <a:pt x="80" y="584"/>
                </a:lnTo>
                <a:lnTo>
                  <a:pt x="80" y="576"/>
                </a:lnTo>
                <a:lnTo>
                  <a:pt x="80" y="576"/>
                </a:lnTo>
                <a:lnTo>
                  <a:pt x="80" y="584"/>
                </a:lnTo>
                <a:lnTo>
                  <a:pt x="88" y="584"/>
                </a:lnTo>
                <a:lnTo>
                  <a:pt x="88" y="584"/>
                </a:lnTo>
                <a:lnTo>
                  <a:pt x="96" y="568"/>
                </a:lnTo>
                <a:lnTo>
                  <a:pt x="96" y="544"/>
                </a:lnTo>
                <a:lnTo>
                  <a:pt x="88" y="544"/>
                </a:lnTo>
                <a:lnTo>
                  <a:pt x="88" y="544"/>
                </a:lnTo>
                <a:lnTo>
                  <a:pt x="88" y="544"/>
                </a:lnTo>
                <a:lnTo>
                  <a:pt x="88" y="544"/>
                </a:lnTo>
                <a:lnTo>
                  <a:pt x="80" y="544"/>
                </a:lnTo>
                <a:lnTo>
                  <a:pt x="80" y="544"/>
                </a:lnTo>
                <a:lnTo>
                  <a:pt x="64" y="520"/>
                </a:lnTo>
                <a:lnTo>
                  <a:pt x="64" y="520"/>
                </a:lnTo>
                <a:lnTo>
                  <a:pt x="64" y="512"/>
                </a:lnTo>
                <a:lnTo>
                  <a:pt x="64" y="512"/>
                </a:lnTo>
                <a:lnTo>
                  <a:pt x="64" y="504"/>
                </a:lnTo>
                <a:lnTo>
                  <a:pt x="64" y="504"/>
                </a:lnTo>
                <a:lnTo>
                  <a:pt x="64" y="496"/>
                </a:lnTo>
                <a:lnTo>
                  <a:pt x="64" y="496"/>
                </a:lnTo>
                <a:lnTo>
                  <a:pt x="64" y="488"/>
                </a:lnTo>
                <a:lnTo>
                  <a:pt x="64" y="488"/>
                </a:lnTo>
                <a:lnTo>
                  <a:pt x="64" y="480"/>
                </a:lnTo>
                <a:lnTo>
                  <a:pt x="64" y="472"/>
                </a:lnTo>
                <a:lnTo>
                  <a:pt x="64" y="472"/>
                </a:lnTo>
                <a:lnTo>
                  <a:pt x="64" y="456"/>
                </a:lnTo>
                <a:lnTo>
                  <a:pt x="72" y="456"/>
                </a:lnTo>
                <a:lnTo>
                  <a:pt x="80" y="456"/>
                </a:lnTo>
                <a:lnTo>
                  <a:pt x="80" y="456"/>
                </a:lnTo>
                <a:lnTo>
                  <a:pt x="80" y="464"/>
                </a:lnTo>
                <a:lnTo>
                  <a:pt x="72" y="464"/>
                </a:lnTo>
                <a:lnTo>
                  <a:pt x="72" y="472"/>
                </a:lnTo>
                <a:lnTo>
                  <a:pt x="72" y="472"/>
                </a:lnTo>
                <a:lnTo>
                  <a:pt x="80" y="480"/>
                </a:lnTo>
                <a:lnTo>
                  <a:pt x="80" y="488"/>
                </a:lnTo>
                <a:lnTo>
                  <a:pt x="96" y="496"/>
                </a:lnTo>
                <a:lnTo>
                  <a:pt x="96" y="496"/>
                </a:lnTo>
                <a:lnTo>
                  <a:pt x="96" y="496"/>
                </a:lnTo>
                <a:lnTo>
                  <a:pt x="96" y="496"/>
                </a:lnTo>
                <a:lnTo>
                  <a:pt x="96" y="488"/>
                </a:lnTo>
                <a:lnTo>
                  <a:pt x="88" y="480"/>
                </a:lnTo>
                <a:lnTo>
                  <a:pt x="88" y="472"/>
                </a:lnTo>
                <a:lnTo>
                  <a:pt x="88" y="472"/>
                </a:lnTo>
                <a:lnTo>
                  <a:pt x="88" y="464"/>
                </a:lnTo>
                <a:lnTo>
                  <a:pt x="88" y="464"/>
                </a:lnTo>
                <a:lnTo>
                  <a:pt x="88" y="464"/>
                </a:lnTo>
                <a:lnTo>
                  <a:pt x="88" y="456"/>
                </a:lnTo>
                <a:lnTo>
                  <a:pt x="80" y="448"/>
                </a:lnTo>
                <a:lnTo>
                  <a:pt x="80" y="440"/>
                </a:lnTo>
                <a:lnTo>
                  <a:pt x="80" y="440"/>
                </a:lnTo>
                <a:lnTo>
                  <a:pt x="88" y="440"/>
                </a:lnTo>
                <a:lnTo>
                  <a:pt x="96" y="432"/>
                </a:lnTo>
                <a:lnTo>
                  <a:pt x="96" y="432"/>
                </a:lnTo>
                <a:lnTo>
                  <a:pt x="104" y="440"/>
                </a:lnTo>
                <a:lnTo>
                  <a:pt x="120" y="440"/>
                </a:lnTo>
                <a:lnTo>
                  <a:pt x="120" y="440"/>
                </a:lnTo>
                <a:lnTo>
                  <a:pt x="128" y="440"/>
                </a:lnTo>
                <a:lnTo>
                  <a:pt x="128" y="440"/>
                </a:lnTo>
                <a:lnTo>
                  <a:pt x="120" y="432"/>
                </a:lnTo>
                <a:lnTo>
                  <a:pt x="120" y="432"/>
                </a:lnTo>
                <a:lnTo>
                  <a:pt x="120" y="432"/>
                </a:lnTo>
                <a:lnTo>
                  <a:pt x="120" y="432"/>
                </a:lnTo>
                <a:lnTo>
                  <a:pt x="112" y="432"/>
                </a:lnTo>
                <a:lnTo>
                  <a:pt x="104" y="432"/>
                </a:lnTo>
                <a:lnTo>
                  <a:pt x="104" y="432"/>
                </a:lnTo>
                <a:lnTo>
                  <a:pt x="96" y="432"/>
                </a:lnTo>
                <a:lnTo>
                  <a:pt x="96" y="424"/>
                </a:lnTo>
                <a:lnTo>
                  <a:pt x="88" y="416"/>
                </a:lnTo>
                <a:lnTo>
                  <a:pt x="80" y="424"/>
                </a:lnTo>
                <a:lnTo>
                  <a:pt x="80" y="424"/>
                </a:lnTo>
                <a:lnTo>
                  <a:pt x="72" y="432"/>
                </a:lnTo>
                <a:lnTo>
                  <a:pt x="72" y="448"/>
                </a:lnTo>
                <a:lnTo>
                  <a:pt x="72" y="448"/>
                </a:lnTo>
                <a:lnTo>
                  <a:pt x="64" y="448"/>
                </a:lnTo>
                <a:lnTo>
                  <a:pt x="64" y="448"/>
                </a:lnTo>
                <a:lnTo>
                  <a:pt x="64" y="440"/>
                </a:lnTo>
                <a:lnTo>
                  <a:pt x="64" y="440"/>
                </a:lnTo>
                <a:lnTo>
                  <a:pt x="56" y="440"/>
                </a:lnTo>
                <a:lnTo>
                  <a:pt x="56" y="440"/>
                </a:lnTo>
                <a:lnTo>
                  <a:pt x="56" y="432"/>
                </a:lnTo>
                <a:lnTo>
                  <a:pt x="48" y="416"/>
                </a:lnTo>
                <a:lnTo>
                  <a:pt x="40" y="424"/>
                </a:lnTo>
                <a:lnTo>
                  <a:pt x="40" y="424"/>
                </a:lnTo>
                <a:lnTo>
                  <a:pt x="40" y="416"/>
                </a:lnTo>
                <a:lnTo>
                  <a:pt x="40" y="408"/>
                </a:lnTo>
                <a:lnTo>
                  <a:pt x="48" y="408"/>
                </a:lnTo>
                <a:lnTo>
                  <a:pt x="48" y="400"/>
                </a:lnTo>
                <a:lnTo>
                  <a:pt x="48" y="400"/>
                </a:lnTo>
                <a:lnTo>
                  <a:pt x="48" y="400"/>
                </a:lnTo>
                <a:lnTo>
                  <a:pt x="40" y="392"/>
                </a:lnTo>
                <a:lnTo>
                  <a:pt x="40" y="392"/>
                </a:lnTo>
                <a:lnTo>
                  <a:pt x="40" y="376"/>
                </a:lnTo>
                <a:lnTo>
                  <a:pt x="40" y="376"/>
                </a:lnTo>
                <a:lnTo>
                  <a:pt x="32" y="368"/>
                </a:lnTo>
                <a:lnTo>
                  <a:pt x="32" y="368"/>
                </a:lnTo>
                <a:lnTo>
                  <a:pt x="32" y="368"/>
                </a:lnTo>
                <a:lnTo>
                  <a:pt x="24" y="352"/>
                </a:lnTo>
                <a:lnTo>
                  <a:pt x="24" y="344"/>
                </a:lnTo>
                <a:lnTo>
                  <a:pt x="24" y="344"/>
                </a:lnTo>
                <a:lnTo>
                  <a:pt x="24" y="336"/>
                </a:lnTo>
                <a:lnTo>
                  <a:pt x="16" y="328"/>
                </a:lnTo>
                <a:lnTo>
                  <a:pt x="8" y="320"/>
                </a:lnTo>
                <a:lnTo>
                  <a:pt x="8" y="320"/>
                </a:lnTo>
                <a:lnTo>
                  <a:pt x="8" y="312"/>
                </a:lnTo>
                <a:lnTo>
                  <a:pt x="8" y="312"/>
                </a:lnTo>
                <a:lnTo>
                  <a:pt x="16" y="304"/>
                </a:lnTo>
                <a:lnTo>
                  <a:pt x="16" y="304"/>
                </a:lnTo>
                <a:lnTo>
                  <a:pt x="16" y="296"/>
                </a:lnTo>
                <a:lnTo>
                  <a:pt x="16" y="280"/>
                </a:lnTo>
                <a:lnTo>
                  <a:pt x="16" y="264"/>
                </a:lnTo>
                <a:lnTo>
                  <a:pt x="16" y="256"/>
                </a:lnTo>
                <a:lnTo>
                  <a:pt x="24" y="248"/>
                </a:lnTo>
                <a:lnTo>
                  <a:pt x="24" y="248"/>
                </a:lnTo>
                <a:lnTo>
                  <a:pt x="24" y="216"/>
                </a:lnTo>
                <a:lnTo>
                  <a:pt x="24" y="216"/>
                </a:lnTo>
                <a:lnTo>
                  <a:pt x="16" y="200"/>
                </a:lnTo>
                <a:lnTo>
                  <a:pt x="16" y="200"/>
                </a:lnTo>
                <a:lnTo>
                  <a:pt x="16" y="200"/>
                </a:lnTo>
                <a:lnTo>
                  <a:pt x="16" y="192"/>
                </a:lnTo>
                <a:lnTo>
                  <a:pt x="8" y="192"/>
                </a:lnTo>
                <a:lnTo>
                  <a:pt x="0" y="176"/>
                </a:lnTo>
                <a:lnTo>
                  <a:pt x="0" y="152"/>
                </a:lnTo>
                <a:lnTo>
                  <a:pt x="16" y="128"/>
                </a:lnTo>
                <a:lnTo>
                  <a:pt x="32" y="112"/>
                </a:lnTo>
                <a:lnTo>
                  <a:pt x="40" y="104"/>
                </a:lnTo>
                <a:lnTo>
                  <a:pt x="40" y="96"/>
                </a:lnTo>
                <a:lnTo>
                  <a:pt x="40" y="88"/>
                </a:lnTo>
                <a:lnTo>
                  <a:pt x="48" y="80"/>
                </a:lnTo>
                <a:lnTo>
                  <a:pt x="56" y="56"/>
                </a:lnTo>
                <a:lnTo>
                  <a:pt x="56" y="48"/>
                </a:lnTo>
                <a:lnTo>
                  <a:pt x="56" y="48"/>
                </a:lnTo>
                <a:lnTo>
                  <a:pt x="56" y="48"/>
                </a:lnTo>
                <a:lnTo>
                  <a:pt x="56" y="40"/>
                </a:lnTo>
                <a:lnTo>
                  <a:pt x="56" y="40"/>
                </a:lnTo>
                <a:lnTo>
                  <a:pt x="56" y="40"/>
                </a:lnTo>
                <a:lnTo>
                  <a:pt x="56" y="40"/>
                </a:lnTo>
                <a:lnTo>
                  <a:pt x="56" y="32"/>
                </a:lnTo>
                <a:lnTo>
                  <a:pt x="56" y="24"/>
                </a:lnTo>
                <a:lnTo>
                  <a:pt x="56" y="24"/>
                </a:lnTo>
                <a:lnTo>
                  <a:pt x="64" y="16"/>
                </a:lnTo>
                <a:lnTo>
                  <a:pt x="64" y="8"/>
                </a:lnTo>
                <a:lnTo>
                  <a:pt x="64" y="0"/>
                </a:lnTo>
                <a:lnTo>
                  <a:pt x="64" y="0"/>
                </a:lnTo>
                <a:lnTo>
                  <a:pt x="80" y="1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7" name="Nevada"/>
          <p:cNvSpPr>
            <a:spLocks/>
          </p:cNvSpPr>
          <p:nvPr/>
        </p:nvSpPr>
        <p:spPr bwMode="gray">
          <a:xfrm>
            <a:off x="2219820" y="3417794"/>
            <a:ext cx="665350" cy="938493"/>
          </a:xfrm>
          <a:custGeom>
            <a:avLst/>
            <a:gdLst/>
            <a:ahLst/>
            <a:cxnLst>
              <a:cxn ang="0">
                <a:pos x="0" y="296"/>
              </a:cxn>
              <a:cxn ang="0">
                <a:pos x="0" y="296"/>
              </a:cxn>
              <a:cxn ang="0">
                <a:pos x="80" y="0"/>
              </a:cxn>
              <a:cxn ang="0">
                <a:pos x="80" y="0"/>
              </a:cxn>
              <a:cxn ang="0">
                <a:pos x="160" y="16"/>
              </a:cxn>
              <a:cxn ang="0">
                <a:pos x="248" y="40"/>
              </a:cxn>
              <a:cxn ang="0">
                <a:pos x="288" y="48"/>
              </a:cxn>
              <a:cxn ang="0">
                <a:pos x="512" y="96"/>
              </a:cxn>
              <a:cxn ang="0">
                <a:pos x="512" y="96"/>
              </a:cxn>
              <a:cxn ang="0">
                <a:pos x="416" y="600"/>
              </a:cxn>
              <a:cxn ang="0">
                <a:pos x="400" y="672"/>
              </a:cxn>
              <a:cxn ang="0">
                <a:pos x="400" y="680"/>
              </a:cxn>
              <a:cxn ang="0">
                <a:pos x="392" y="696"/>
              </a:cxn>
              <a:cxn ang="0">
                <a:pos x="384" y="696"/>
              </a:cxn>
              <a:cxn ang="0">
                <a:pos x="376" y="688"/>
              </a:cxn>
              <a:cxn ang="0">
                <a:pos x="376" y="680"/>
              </a:cxn>
              <a:cxn ang="0">
                <a:pos x="360" y="680"/>
              </a:cxn>
              <a:cxn ang="0">
                <a:pos x="360" y="680"/>
              </a:cxn>
              <a:cxn ang="0">
                <a:pos x="360" y="672"/>
              </a:cxn>
              <a:cxn ang="0">
                <a:pos x="352" y="672"/>
              </a:cxn>
              <a:cxn ang="0">
                <a:pos x="352" y="680"/>
              </a:cxn>
              <a:cxn ang="0">
                <a:pos x="344" y="680"/>
              </a:cxn>
              <a:cxn ang="0">
                <a:pos x="344" y="688"/>
              </a:cxn>
              <a:cxn ang="0">
                <a:pos x="344" y="704"/>
              </a:cxn>
              <a:cxn ang="0">
                <a:pos x="344" y="736"/>
              </a:cxn>
              <a:cxn ang="0">
                <a:pos x="336" y="744"/>
              </a:cxn>
              <a:cxn ang="0">
                <a:pos x="336" y="744"/>
              </a:cxn>
              <a:cxn ang="0">
                <a:pos x="336" y="752"/>
              </a:cxn>
              <a:cxn ang="0">
                <a:pos x="336" y="768"/>
              </a:cxn>
              <a:cxn ang="0">
                <a:pos x="336" y="776"/>
              </a:cxn>
              <a:cxn ang="0">
                <a:pos x="336" y="776"/>
              </a:cxn>
              <a:cxn ang="0">
                <a:pos x="328" y="784"/>
              </a:cxn>
              <a:cxn ang="0">
                <a:pos x="328" y="784"/>
              </a:cxn>
              <a:cxn ang="0">
                <a:pos x="0" y="296"/>
              </a:cxn>
            </a:cxnLst>
            <a:rect l="0" t="0" r="r" b="b"/>
            <a:pathLst>
              <a:path w="512" h="784">
                <a:moveTo>
                  <a:pt x="0" y="296"/>
                </a:moveTo>
                <a:lnTo>
                  <a:pt x="0" y="296"/>
                </a:lnTo>
                <a:lnTo>
                  <a:pt x="80" y="0"/>
                </a:lnTo>
                <a:lnTo>
                  <a:pt x="80" y="0"/>
                </a:lnTo>
                <a:lnTo>
                  <a:pt x="160" y="16"/>
                </a:lnTo>
                <a:lnTo>
                  <a:pt x="248" y="40"/>
                </a:lnTo>
                <a:lnTo>
                  <a:pt x="288" y="48"/>
                </a:lnTo>
                <a:lnTo>
                  <a:pt x="512" y="96"/>
                </a:lnTo>
                <a:lnTo>
                  <a:pt x="512" y="96"/>
                </a:lnTo>
                <a:lnTo>
                  <a:pt x="416" y="600"/>
                </a:lnTo>
                <a:lnTo>
                  <a:pt x="400" y="672"/>
                </a:lnTo>
                <a:lnTo>
                  <a:pt x="400" y="680"/>
                </a:lnTo>
                <a:lnTo>
                  <a:pt x="392" y="696"/>
                </a:lnTo>
                <a:lnTo>
                  <a:pt x="384" y="696"/>
                </a:lnTo>
                <a:lnTo>
                  <a:pt x="376" y="688"/>
                </a:lnTo>
                <a:lnTo>
                  <a:pt x="376" y="680"/>
                </a:lnTo>
                <a:lnTo>
                  <a:pt x="360" y="680"/>
                </a:lnTo>
                <a:lnTo>
                  <a:pt x="360" y="680"/>
                </a:lnTo>
                <a:lnTo>
                  <a:pt x="360" y="672"/>
                </a:lnTo>
                <a:lnTo>
                  <a:pt x="352" y="672"/>
                </a:lnTo>
                <a:lnTo>
                  <a:pt x="352" y="680"/>
                </a:lnTo>
                <a:lnTo>
                  <a:pt x="344" y="680"/>
                </a:lnTo>
                <a:lnTo>
                  <a:pt x="344" y="688"/>
                </a:lnTo>
                <a:lnTo>
                  <a:pt x="344" y="704"/>
                </a:lnTo>
                <a:lnTo>
                  <a:pt x="344" y="736"/>
                </a:lnTo>
                <a:lnTo>
                  <a:pt x="336" y="744"/>
                </a:lnTo>
                <a:lnTo>
                  <a:pt x="336" y="744"/>
                </a:lnTo>
                <a:lnTo>
                  <a:pt x="336" y="752"/>
                </a:lnTo>
                <a:lnTo>
                  <a:pt x="336" y="768"/>
                </a:lnTo>
                <a:lnTo>
                  <a:pt x="336" y="776"/>
                </a:lnTo>
                <a:lnTo>
                  <a:pt x="336" y="776"/>
                </a:lnTo>
                <a:lnTo>
                  <a:pt x="328" y="784"/>
                </a:lnTo>
                <a:lnTo>
                  <a:pt x="328" y="784"/>
                </a:lnTo>
                <a:lnTo>
                  <a:pt x="0" y="29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8" name="Utah"/>
          <p:cNvSpPr>
            <a:spLocks/>
          </p:cNvSpPr>
          <p:nvPr/>
        </p:nvSpPr>
        <p:spPr bwMode="gray">
          <a:xfrm>
            <a:off x="2761905" y="3532654"/>
            <a:ext cx="582706" cy="679357"/>
          </a:xfrm>
          <a:custGeom>
            <a:avLst/>
            <a:gdLst/>
            <a:ahLst/>
            <a:cxnLst>
              <a:cxn ang="0">
                <a:pos x="448" y="160"/>
              </a:cxn>
              <a:cxn ang="0">
                <a:pos x="448" y="160"/>
              </a:cxn>
              <a:cxn ang="0">
                <a:pos x="296" y="136"/>
              </a:cxn>
              <a:cxn ang="0">
                <a:pos x="296" y="136"/>
              </a:cxn>
              <a:cxn ang="0">
                <a:pos x="312" y="40"/>
              </a:cxn>
              <a:cxn ang="0">
                <a:pos x="312" y="40"/>
              </a:cxn>
              <a:cxn ang="0">
                <a:pos x="96" y="0"/>
              </a:cxn>
              <a:cxn ang="0">
                <a:pos x="96" y="0"/>
              </a:cxn>
              <a:cxn ang="0">
                <a:pos x="0" y="504"/>
              </a:cxn>
              <a:cxn ang="0">
                <a:pos x="0" y="504"/>
              </a:cxn>
              <a:cxn ang="0">
                <a:pos x="392" y="568"/>
              </a:cxn>
              <a:cxn ang="0">
                <a:pos x="392" y="568"/>
              </a:cxn>
              <a:cxn ang="0">
                <a:pos x="448" y="160"/>
              </a:cxn>
            </a:cxnLst>
            <a:rect l="0" t="0" r="r" b="b"/>
            <a:pathLst>
              <a:path w="448" h="568">
                <a:moveTo>
                  <a:pt x="448" y="160"/>
                </a:moveTo>
                <a:lnTo>
                  <a:pt x="448" y="160"/>
                </a:lnTo>
                <a:lnTo>
                  <a:pt x="296" y="136"/>
                </a:lnTo>
                <a:lnTo>
                  <a:pt x="296" y="136"/>
                </a:lnTo>
                <a:lnTo>
                  <a:pt x="312" y="40"/>
                </a:lnTo>
                <a:lnTo>
                  <a:pt x="312" y="40"/>
                </a:lnTo>
                <a:lnTo>
                  <a:pt x="96" y="0"/>
                </a:lnTo>
                <a:lnTo>
                  <a:pt x="96" y="0"/>
                </a:lnTo>
                <a:lnTo>
                  <a:pt x="0" y="504"/>
                </a:lnTo>
                <a:lnTo>
                  <a:pt x="0" y="504"/>
                </a:lnTo>
                <a:lnTo>
                  <a:pt x="392" y="568"/>
                </a:lnTo>
                <a:lnTo>
                  <a:pt x="392" y="568"/>
                </a:lnTo>
                <a:lnTo>
                  <a:pt x="448" y="160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199" name="Arizona"/>
          <p:cNvSpPr>
            <a:spLocks/>
          </p:cNvSpPr>
          <p:nvPr/>
        </p:nvSpPr>
        <p:spPr bwMode="gray">
          <a:xfrm>
            <a:off x="2563001" y="4136371"/>
            <a:ext cx="708772" cy="754997"/>
          </a:xfrm>
          <a:custGeom>
            <a:avLst/>
            <a:gdLst/>
            <a:ahLst/>
            <a:cxnLst>
              <a:cxn ang="0">
                <a:pos x="32" y="416"/>
              </a:cxn>
              <a:cxn ang="0">
                <a:pos x="32" y="392"/>
              </a:cxn>
              <a:cxn ang="0">
                <a:pos x="24" y="384"/>
              </a:cxn>
              <a:cxn ang="0">
                <a:pos x="24" y="368"/>
              </a:cxn>
              <a:cxn ang="0">
                <a:pos x="24" y="360"/>
              </a:cxn>
              <a:cxn ang="0">
                <a:pos x="24" y="352"/>
              </a:cxn>
              <a:cxn ang="0">
                <a:pos x="48" y="336"/>
              </a:cxn>
              <a:cxn ang="0">
                <a:pos x="48" y="312"/>
              </a:cxn>
              <a:cxn ang="0">
                <a:pos x="48" y="296"/>
              </a:cxn>
              <a:cxn ang="0">
                <a:pos x="88" y="280"/>
              </a:cxn>
              <a:cxn ang="0">
                <a:pos x="88" y="272"/>
              </a:cxn>
              <a:cxn ang="0">
                <a:pos x="88" y="264"/>
              </a:cxn>
              <a:cxn ang="0">
                <a:pos x="80" y="248"/>
              </a:cxn>
              <a:cxn ang="0">
                <a:pos x="80" y="232"/>
              </a:cxn>
              <a:cxn ang="0">
                <a:pos x="64" y="200"/>
              </a:cxn>
              <a:cxn ang="0">
                <a:pos x="64" y="184"/>
              </a:cxn>
              <a:cxn ang="0">
                <a:pos x="72" y="176"/>
              </a:cxn>
              <a:cxn ang="0">
                <a:pos x="72" y="152"/>
              </a:cxn>
              <a:cxn ang="0">
                <a:pos x="72" y="144"/>
              </a:cxn>
              <a:cxn ang="0">
                <a:pos x="80" y="104"/>
              </a:cxn>
              <a:cxn ang="0">
                <a:pos x="80" y="80"/>
              </a:cxn>
              <a:cxn ang="0">
                <a:pos x="88" y="72"/>
              </a:cxn>
              <a:cxn ang="0">
                <a:pos x="96" y="72"/>
              </a:cxn>
              <a:cxn ang="0">
                <a:pos x="112" y="80"/>
              </a:cxn>
              <a:cxn ang="0">
                <a:pos x="120" y="96"/>
              </a:cxn>
              <a:cxn ang="0">
                <a:pos x="136" y="80"/>
              </a:cxn>
              <a:cxn ang="0">
                <a:pos x="152" y="0"/>
              </a:cxn>
              <a:cxn ang="0">
                <a:pos x="544" y="64"/>
              </a:cxn>
              <a:cxn ang="0">
                <a:pos x="464" y="632"/>
              </a:cxn>
              <a:cxn ang="0">
                <a:pos x="296" y="608"/>
              </a:cxn>
              <a:cxn ang="0">
                <a:pos x="0" y="440"/>
              </a:cxn>
              <a:cxn ang="0">
                <a:pos x="16" y="416"/>
              </a:cxn>
              <a:cxn ang="0">
                <a:pos x="24" y="416"/>
              </a:cxn>
            </a:cxnLst>
            <a:rect l="0" t="0" r="r" b="b"/>
            <a:pathLst>
              <a:path w="544" h="632">
                <a:moveTo>
                  <a:pt x="24" y="416"/>
                </a:moveTo>
                <a:lnTo>
                  <a:pt x="32" y="416"/>
                </a:lnTo>
                <a:lnTo>
                  <a:pt x="32" y="392"/>
                </a:lnTo>
                <a:lnTo>
                  <a:pt x="32" y="392"/>
                </a:lnTo>
                <a:lnTo>
                  <a:pt x="32" y="392"/>
                </a:lnTo>
                <a:lnTo>
                  <a:pt x="24" y="384"/>
                </a:lnTo>
                <a:lnTo>
                  <a:pt x="24" y="384"/>
                </a:lnTo>
                <a:lnTo>
                  <a:pt x="24" y="368"/>
                </a:lnTo>
                <a:lnTo>
                  <a:pt x="24" y="368"/>
                </a:lnTo>
                <a:lnTo>
                  <a:pt x="24" y="360"/>
                </a:lnTo>
                <a:lnTo>
                  <a:pt x="24" y="352"/>
                </a:lnTo>
                <a:lnTo>
                  <a:pt x="24" y="352"/>
                </a:lnTo>
                <a:lnTo>
                  <a:pt x="40" y="344"/>
                </a:lnTo>
                <a:lnTo>
                  <a:pt x="48" y="336"/>
                </a:lnTo>
                <a:lnTo>
                  <a:pt x="48" y="320"/>
                </a:lnTo>
                <a:lnTo>
                  <a:pt x="48" y="312"/>
                </a:lnTo>
                <a:lnTo>
                  <a:pt x="48" y="304"/>
                </a:lnTo>
                <a:lnTo>
                  <a:pt x="48" y="296"/>
                </a:lnTo>
                <a:lnTo>
                  <a:pt x="72" y="280"/>
                </a:lnTo>
                <a:lnTo>
                  <a:pt x="88" y="280"/>
                </a:lnTo>
                <a:lnTo>
                  <a:pt x="88" y="280"/>
                </a:lnTo>
                <a:lnTo>
                  <a:pt x="88" y="272"/>
                </a:lnTo>
                <a:lnTo>
                  <a:pt x="88" y="272"/>
                </a:lnTo>
                <a:lnTo>
                  <a:pt x="88" y="264"/>
                </a:lnTo>
                <a:lnTo>
                  <a:pt x="80" y="248"/>
                </a:lnTo>
                <a:lnTo>
                  <a:pt x="80" y="248"/>
                </a:lnTo>
                <a:lnTo>
                  <a:pt x="80" y="232"/>
                </a:lnTo>
                <a:lnTo>
                  <a:pt x="80" y="232"/>
                </a:lnTo>
                <a:lnTo>
                  <a:pt x="64" y="208"/>
                </a:lnTo>
                <a:lnTo>
                  <a:pt x="64" y="200"/>
                </a:lnTo>
                <a:lnTo>
                  <a:pt x="64" y="184"/>
                </a:lnTo>
                <a:lnTo>
                  <a:pt x="64" y="184"/>
                </a:lnTo>
                <a:lnTo>
                  <a:pt x="72" y="176"/>
                </a:lnTo>
                <a:lnTo>
                  <a:pt x="72" y="176"/>
                </a:lnTo>
                <a:lnTo>
                  <a:pt x="72" y="168"/>
                </a:lnTo>
                <a:lnTo>
                  <a:pt x="72" y="152"/>
                </a:lnTo>
                <a:lnTo>
                  <a:pt x="72" y="144"/>
                </a:lnTo>
                <a:lnTo>
                  <a:pt x="72" y="144"/>
                </a:lnTo>
                <a:lnTo>
                  <a:pt x="80" y="136"/>
                </a:lnTo>
                <a:lnTo>
                  <a:pt x="80" y="104"/>
                </a:lnTo>
                <a:lnTo>
                  <a:pt x="80" y="88"/>
                </a:lnTo>
                <a:lnTo>
                  <a:pt x="80" y="80"/>
                </a:lnTo>
                <a:lnTo>
                  <a:pt x="88" y="80"/>
                </a:lnTo>
                <a:lnTo>
                  <a:pt x="88" y="72"/>
                </a:lnTo>
                <a:lnTo>
                  <a:pt x="88" y="72"/>
                </a:lnTo>
                <a:lnTo>
                  <a:pt x="96" y="72"/>
                </a:lnTo>
                <a:lnTo>
                  <a:pt x="96" y="80"/>
                </a:lnTo>
                <a:lnTo>
                  <a:pt x="112" y="80"/>
                </a:lnTo>
                <a:lnTo>
                  <a:pt x="112" y="88"/>
                </a:lnTo>
                <a:lnTo>
                  <a:pt x="120" y="96"/>
                </a:lnTo>
                <a:lnTo>
                  <a:pt x="128" y="96"/>
                </a:lnTo>
                <a:lnTo>
                  <a:pt x="136" y="80"/>
                </a:lnTo>
                <a:lnTo>
                  <a:pt x="136" y="72"/>
                </a:lnTo>
                <a:lnTo>
                  <a:pt x="152" y="0"/>
                </a:lnTo>
                <a:lnTo>
                  <a:pt x="152" y="0"/>
                </a:lnTo>
                <a:lnTo>
                  <a:pt x="544" y="64"/>
                </a:lnTo>
                <a:lnTo>
                  <a:pt x="544" y="64"/>
                </a:lnTo>
                <a:lnTo>
                  <a:pt x="464" y="632"/>
                </a:lnTo>
                <a:lnTo>
                  <a:pt x="464" y="632"/>
                </a:lnTo>
                <a:lnTo>
                  <a:pt x="296" y="608"/>
                </a:lnTo>
                <a:lnTo>
                  <a:pt x="296" y="608"/>
                </a:lnTo>
                <a:lnTo>
                  <a:pt x="0" y="440"/>
                </a:lnTo>
                <a:lnTo>
                  <a:pt x="0" y="440"/>
                </a:lnTo>
                <a:lnTo>
                  <a:pt x="16" y="416"/>
                </a:lnTo>
                <a:lnTo>
                  <a:pt x="16" y="416"/>
                </a:lnTo>
                <a:lnTo>
                  <a:pt x="24" y="41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0" name="Idaho"/>
          <p:cNvSpPr>
            <a:spLocks/>
          </p:cNvSpPr>
          <p:nvPr/>
        </p:nvSpPr>
        <p:spPr bwMode="gray">
          <a:xfrm>
            <a:off x="2593817" y="2651592"/>
            <a:ext cx="626129" cy="928688"/>
          </a:xfrm>
          <a:custGeom>
            <a:avLst/>
            <a:gdLst/>
            <a:ahLst/>
            <a:cxnLst>
              <a:cxn ang="0">
                <a:pos x="208" y="128"/>
              </a:cxn>
              <a:cxn ang="0">
                <a:pos x="216" y="160"/>
              </a:cxn>
              <a:cxn ang="0">
                <a:pos x="216" y="168"/>
              </a:cxn>
              <a:cxn ang="0">
                <a:pos x="208" y="168"/>
              </a:cxn>
              <a:cxn ang="0">
                <a:pos x="224" y="184"/>
              </a:cxn>
              <a:cxn ang="0">
                <a:pos x="224" y="192"/>
              </a:cxn>
              <a:cxn ang="0">
                <a:pos x="248" y="248"/>
              </a:cxn>
              <a:cxn ang="0">
                <a:pos x="256" y="248"/>
              </a:cxn>
              <a:cxn ang="0">
                <a:pos x="264" y="256"/>
              </a:cxn>
              <a:cxn ang="0">
                <a:pos x="272" y="264"/>
              </a:cxn>
              <a:cxn ang="0">
                <a:pos x="288" y="272"/>
              </a:cxn>
              <a:cxn ang="0">
                <a:pos x="280" y="296"/>
              </a:cxn>
              <a:cxn ang="0">
                <a:pos x="272" y="304"/>
              </a:cxn>
              <a:cxn ang="0">
                <a:pos x="272" y="320"/>
              </a:cxn>
              <a:cxn ang="0">
                <a:pos x="272" y="336"/>
              </a:cxn>
              <a:cxn ang="0">
                <a:pos x="264" y="344"/>
              </a:cxn>
              <a:cxn ang="0">
                <a:pos x="256" y="368"/>
              </a:cxn>
              <a:cxn ang="0">
                <a:pos x="256" y="368"/>
              </a:cxn>
              <a:cxn ang="0">
                <a:pos x="264" y="376"/>
              </a:cxn>
              <a:cxn ang="0">
                <a:pos x="280" y="384"/>
              </a:cxn>
              <a:cxn ang="0">
                <a:pos x="296" y="368"/>
              </a:cxn>
              <a:cxn ang="0">
                <a:pos x="304" y="384"/>
              </a:cxn>
              <a:cxn ang="0">
                <a:pos x="304" y="408"/>
              </a:cxn>
              <a:cxn ang="0">
                <a:pos x="320" y="448"/>
              </a:cxn>
              <a:cxn ang="0">
                <a:pos x="320" y="464"/>
              </a:cxn>
              <a:cxn ang="0">
                <a:pos x="336" y="480"/>
              </a:cxn>
              <a:cxn ang="0">
                <a:pos x="344" y="520"/>
              </a:cxn>
              <a:cxn ang="0">
                <a:pos x="360" y="504"/>
              </a:cxn>
              <a:cxn ang="0">
                <a:pos x="376" y="512"/>
              </a:cxn>
              <a:cxn ang="0">
                <a:pos x="392" y="504"/>
              </a:cxn>
              <a:cxn ang="0">
                <a:pos x="400" y="512"/>
              </a:cxn>
              <a:cxn ang="0">
                <a:pos x="424" y="504"/>
              </a:cxn>
              <a:cxn ang="0">
                <a:pos x="440" y="512"/>
              </a:cxn>
              <a:cxn ang="0">
                <a:pos x="456" y="496"/>
              </a:cxn>
              <a:cxn ang="0">
                <a:pos x="464" y="496"/>
              </a:cxn>
              <a:cxn ang="0">
                <a:pos x="480" y="528"/>
              </a:cxn>
              <a:cxn ang="0">
                <a:pos x="224" y="736"/>
              </a:cxn>
              <a:cxn ang="0">
                <a:pos x="0" y="688"/>
              </a:cxn>
              <a:cxn ang="0">
                <a:pos x="40" y="520"/>
              </a:cxn>
              <a:cxn ang="0">
                <a:pos x="56" y="496"/>
              </a:cxn>
              <a:cxn ang="0">
                <a:pos x="56" y="480"/>
              </a:cxn>
              <a:cxn ang="0">
                <a:pos x="56" y="472"/>
              </a:cxn>
              <a:cxn ang="0">
                <a:pos x="40" y="456"/>
              </a:cxn>
              <a:cxn ang="0">
                <a:pos x="72" y="408"/>
              </a:cxn>
              <a:cxn ang="0">
                <a:pos x="80" y="392"/>
              </a:cxn>
              <a:cxn ang="0">
                <a:pos x="120" y="336"/>
              </a:cxn>
              <a:cxn ang="0">
                <a:pos x="112" y="320"/>
              </a:cxn>
              <a:cxn ang="0">
                <a:pos x="96" y="288"/>
              </a:cxn>
              <a:cxn ang="0">
                <a:pos x="96" y="256"/>
              </a:cxn>
              <a:cxn ang="0">
                <a:pos x="152" y="0"/>
              </a:cxn>
              <a:cxn ang="0">
                <a:pos x="216" y="16"/>
              </a:cxn>
            </a:cxnLst>
            <a:rect l="0" t="0" r="r" b="b"/>
            <a:pathLst>
              <a:path w="480" h="776">
                <a:moveTo>
                  <a:pt x="200" y="112"/>
                </a:moveTo>
                <a:lnTo>
                  <a:pt x="200" y="112"/>
                </a:lnTo>
                <a:lnTo>
                  <a:pt x="208" y="128"/>
                </a:lnTo>
                <a:lnTo>
                  <a:pt x="216" y="152"/>
                </a:lnTo>
                <a:lnTo>
                  <a:pt x="216" y="160"/>
                </a:lnTo>
                <a:lnTo>
                  <a:pt x="216" y="160"/>
                </a:lnTo>
                <a:lnTo>
                  <a:pt x="208" y="160"/>
                </a:lnTo>
                <a:lnTo>
                  <a:pt x="208" y="160"/>
                </a:lnTo>
                <a:lnTo>
                  <a:pt x="216" y="168"/>
                </a:lnTo>
                <a:lnTo>
                  <a:pt x="216" y="168"/>
                </a:lnTo>
                <a:lnTo>
                  <a:pt x="208" y="168"/>
                </a:lnTo>
                <a:lnTo>
                  <a:pt x="208" y="168"/>
                </a:lnTo>
                <a:lnTo>
                  <a:pt x="208" y="176"/>
                </a:lnTo>
                <a:lnTo>
                  <a:pt x="208" y="176"/>
                </a:lnTo>
                <a:lnTo>
                  <a:pt x="224" y="184"/>
                </a:lnTo>
                <a:lnTo>
                  <a:pt x="224" y="184"/>
                </a:lnTo>
                <a:lnTo>
                  <a:pt x="224" y="192"/>
                </a:lnTo>
                <a:lnTo>
                  <a:pt x="224" y="192"/>
                </a:lnTo>
                <a:lnTo>
                  <a:pt x="240" y="192"/>
                </a:lnTo>
                <a:lnTo>
                  <a:pt x="248" y="232"/>
                </a:lnTo>
                <a:lnTo>
                  <a:pt x="248" y="248"/>
                </a:lnTo>
                <a:lnTo>
                  <a:pt x="248" y="248"/>
                </a:lnTo>
                <a:lnTo>
                  <a:pt x="256" y="248"/>
                </a:lnTo>
                <a:lnTo>
                  <a:pt x="256" y="248"/>
                </a:lnTo>
                <a:lnTo>
                  <a:pt x="256" y="256"/>
                </a:lnTo>
                <a:lnTo>
                  <a:pt x="256" y="256"/>
                </a:lnTo>
                <a:lnTo>
                  <a:pt x="264" y="256"/>
                </a:lnTo>
                <a:lnTo>
                  <a:pt x="264" y="256"/>
                </a:lnTo>
                <a:lnTo>
                  <a:pt x="272" y="264"/>
                </a:lnTo>
                <a:lnTo>
                  <a:pt x="272" y="264"/>
                </a:lnTo>
                <a:lnTo>
                  <a:pt x="272" y="264"/>
                </a:lnTo>
                <a:lnTo>
                  <a:pt x="288" y="264"/>
                </a:lnTo>
                <a:lnTo>
                  <a:pt x="288" y="272"/>
                </a:lnTo>
                <a:lnTo>
                  <a:pt x="280" y="288"/>
                </a:lnTo>
                <a:lnTo>
                  <a:pt x="280" y="288"/>
                </a:lnTo>
                <a:lnTo>
                  <a:pt x="280" y="296"/>
                </a:lnTo>
                <a:lnTo>
                  <a:pt x="280" y="296"/>
                </a:lnTo>
                <a:lnTo>
                  <a:pt x="272" y="304"/>
                </a:lnTo>
                <a:lnTo>
                  <a:pt x="272" y="304"/>
                </a:lnTo>
                <a:lnTo>
                  <a:pt x="272" y="312"/>
                </a:lnTo>
                <a:lnTo>
                  <a:pt x="272" y="312"/>
                </a:lnTo>
                <a:lnTo>
                  <a:pt x="272" y="320"/>
                </a:lnTo>
                <a:lnTo>
                  <a:pt x="272" y="320"/>
                </a:lnTo>
                <a:lnTo>
                  <a:pt x="264" y="328"/>
                </a:lnTo>
                <a:lnTo>
                  <a:pt x="272" y="336"/>
                </a:lnTo>
                <a:lnTo>
                  <a:pt x="272" y="336"/>
                </a:lnTo>
                <a:lnTo>
                  <a:pt x="264" y="344"/>
                </a:lnTo>
                <a:lnTo>
                  <a:pt x="264" y="344"/>
                </a:lnTo>
                <a:lnTo>
                  <a:pt x="256" y="344"/>
                </a:lnTo>
                <a:lnTo>
                  <a:pt x="256" y="360"/>
                </a:lnTo>
                <a:lnTo>
                  <a:pt x="256" y="368"/>
                </a:lnTo>
                <a:lnTo>
                  <a:pt x="256" y="368"/>
                </a:lnTo>
                <a:lnTo>
                  <a:pt x="256" y="368"/>
                </a:lnTo>
                <a:lnTo>
                  <a:pt x="256" y="368"/>
                </a:lnTo>
                <a:lnTo>
                  <a:pt x="256" y="376"/>
                </a:lnTo>
                <a:lnTo>
                  <a:pt x="256" y="376"/>
                </a:lnTo>
                <a:lnTo>
                  <a:pt x="264" y="376"/>
                </a:lnTo>
                <a:lnTo>
                  <a:pt x="264" y="384"/>
                </a:lnTo>
                <a:lnTo>
                  <a:pt x="264" y="384"/>
                </a:lnTo>
                <a:lnTo>
                  <a:pt x="280" y="384"/>
                </a:lnTo>
                <a:lnTo>
                  <a:pt x="280" y="384"/>
                </a:lnTo>
                <a:lnTo>
                  <a:pt x="296" y="368"/>
                </a:lnTo>
                <a:lnTo>
                  <a:pt x="296" y="368"/>
                </a:lnTo>
                <a:lnTo>
                  <a:pt x="304" y="368"/>
                </a:lnTo>
                <a:lnTo>
                  <a:pt x="304" y="368"/>
                </a:lnTo>
                <a:lnTo>
                  <a:pt x="304" y="384"/>
                </a:lnTo>
                <a:lnTo>
                  <a:pt x="304" y="384"/>
                </a:lnTo>
                <a:lnTo>
                  <a:pt x="304" y="392"/>
                </a:lnTo>
                <a:lnTo>
                  <a:pt x="304" y="408"/>
                </a:lnTo>
                <a:lnTo>
                  <a:pt x="312" y="424"/>
                </a:lnTo>
                <a:lnTo>
                  <a:pt x="320" y="440"/>
                </a:lnTo>
                <a:lnTo>
                  <a:pt x="320" y="448"/>
                </a:lnTo>
                <a:lnTo>
                  <a:pt x="312" y="448"/>
                </a:lnTo>
                <a:lnTo>
                  <a:pt x="312" y="456"/>
                </a:lnTo>
                <a:lnTo>
                  <a:pt x="320" y="464"/>
                </a:lnTo>
                <a:lnTo>
                  <a:pt x="328" y="464"/>
                </a:lnTo>
                <a:lnTo>
                  <a:pt x="336" y="480"/>
                </a:lnTo>
                <a:lnTo>
                  <a:pt x="336" y="480"/>
                </a:lnTo>
                <a:lnTo>
                  <a:pt x="336" y="488"/>
                </a:lnTo>
                <a:lnTo>
                  <a:pt x="344" y="512"/>
                </a:lnTo>
                <a:lnTo>
                  <a:pt x="344" y="520"/>
                </a:lnTo>
                <a:lnTo>
                  <a:pt x="352" y="520"/>
                </a:lnTo>
                <a:lnTo>
                  <a:pt x="352" y="512"/>
                </a:lnTo>
                <a:lnTo>
                  <a:pt x="360" y="504"/>
                </a:lnTo>
                <a:lnTo>
                  <a:pt x="368" y="504"/>
                </a:lnTo>
                <a:lnTo>
                  <a:pt x="368" y="504"/>
                </a:lnTo>
                <a:lnTo>
                  <a:pt x="376" y="512"/>
                </a:lnTo>
                <a:lnTo>
                  <a:pt x="384" y="512"/>
                </a:lnTo>
                <a:lnTo>
                  <a:pt x="392" y="504"/>
                </a:lnTo>
                <a:lnTo>
                  <a:pt x="392" y="504"/>
                </a:lnTo>
                <a:lnTo>
                  <a:pt x="400" y="504"/>
                </a:lnTo>
                <a:lnTo>
                  <a:pt x="400" y="512"/>
                </a:lnTo>
                <a:lnTo>
                  <a:pt x="400" y="512"/>
                </a:lnTo>
                <a:lnTo>
                  <a:pt x="408" y="512"/>
                </a:lnTo>
                <a:lnTo>
                  <a:pt x="424" y="504"/>
                </a:lnTo>
                <a:lnTo>
                  <a:pt x="424" y="504"/>
                </a:lnTo>
                <a:lnTo>
                  <a:pt x="432" y="512"/>
                </a:lnTo>
                <a:lnTo>
                  <a:pt x="432" y="512"/>
                </a:lnTo>
                <a:lnTo>
                  <a:pt x="440" y="512"/>
                </a:lnTo>
                <a:lnTo>
                  <a:pt x="448" y="512"/>
                </a:lnTo>
                <a:lnTo>
                  <a:pt x="448" y="512"/>
                </a:lnTo>
                <a:lnTo>
                  <a:pt x="456" y="496"/>
                </a:lnTo>
                <a:lnTo>
                  <a:pt x="456" y="496"/>
                </a:lnTo>
                <a:lnTo>
                  <a:pt x="464" y="496"/>
                </a:lnTo>
                <a:lnTo>
                  <a:pt x="464" y="496"/>
                </a:lnTo>
                <a:lnTo>
                  <a:pt x="472" y="512"/>
                </a:lnTo>
                <a:lnTo>
                  <a:pt x="480" y="528"/>
                </a:lnTo>
                <a:lnTo>
                  <a:pt x="480" y="528"/>
                </a:lnTo>
                <a:lnTo>
                  <a:pt x="440" y="776"/>
                </a:lnTo>
                <a:lnTo>
                  <a:pt x="440" y="776"/>
                </a:lnTo>
                <a:lnTo>
                  <a:pt x="224" y="736"/>
                </a:lnTo>
                <a:lnTo>
                  <a:pt x="176" y="728"/>
                </a:lnTo>
                <a:lnTo>
                  <a:pt x="72" y="704"/>
                </a:lnTo>
                <a:lnTo>
                  <a:pt x="0" y="688"/>
                </a:lnTo>
                <a:lnTo>
                  <a:pt x="0" y="688"/>
                </a:lnTo>
                <a:lnTo>
                  <a:pt x="40" y="536"/>
                </a:lnTo>
                <a:lnTo>
                  <a:pt x="40" y="520"/>
                </a:lnTo>
                <a:lnTo>
                  <a:pt x="40" y="520"/>
                </a:lnTo>
                <a:lnTo>
                  <a:pt x="56" y="496"/>
                </a:lnTo>
                <a:lnTo>
                  <a:pt x="56" y="496"/>
                </a:lnTo>
                <a:lnTo>
                  <a:pt x="56" y="488"/>
                </a:lnTo>
                <a:lnTo>
                  <a:pt x="56" y="488"/>
                </a:lnTo>
                <a:lnTo>
                  <a:pt x="56" y="480"/>
                </a:lnTo>
                <a:lnTo>
                  <a:pt x="56" y="480"/>
                </a:lnTo>
                <a:lnTo>
                  <a:pt x="56" y="480"/>
                </a:lnTo>
                <a:lnTo>
                  <a:pt x="56" y="472"/>
                </a:lnTo>
                <a:lnTo>
                  <a:pt x="40" y="464"/>
                </a:lnTo>
                <a:lnTo>
                  <a:pt x="40" y="464"/>
                </a:lnTo>
                <a:lnTo>
                  <a:pt x="40" y="456"/>
                </a:lnTo>
                <a:lnTo>
                  <a:pt x="48" y="448"/>
                </a:lnTo>
                <a:lnTo>
                  <a:pt x="48" y="432"/>
                </a:lnTo>
                <a:lnTo>
                  <a:pt x="72" y="408"/>
                </a:lnTo>
                <a:lnTo>
                  <a:pt x="80" y="400"/>
                </a:lnTo>
                <a:lnTo>
                  <a:pt x="80" y="400"/>
                </a:lnTo>
                <a:lnTo>
                  <a:pt x="80" y="392"/>
                </a:lnTo>
                <a:lnTo>
                  <a:pt x="80" y="392"/>
                </a:lnTo>
                <a:lnTo>
                  <a:pt x="120" y="344"/>
                </a:lnTo>
                <a:lnTo>
                  <a:pt x="120" y="336"/>
                </a:lnTo>
                <a:lnTo>
                  <a:pt x="120" y="336"/>
                </a:lnTo>
                <a:lnTo>
                  <a:pt x="120" y="328"/>
                </a:lnTo>
                <a:lnTo>
                  <a:pt x="112" y="320"/>
                </a:lnTo>
                <a:lnTo>
                  <a:pt x="112" y="320"/>
                </a:lnTo>
                <a:lnTo>
                  <a:pt x="96" y="296"/>
                </a:lnTo>
                <a:lnTo>
                  <a:pt x="96" y="288"/>
                </a:lnTo>
                <a:lnTo>
                  <a:pt x="104" y="280"/>
                </a:lnTo>
                <a:lnTo>
                  <a:pt x="104" y="272"/>
                </a:lnTo>
                <a:lnTo>
                  <a:pt x="96" y="256"/>
                </a:lnTo>
                <a:lnTo>
                  <a:pt x="96" y="256"/>
                </a:lnTo>
                <a:lnTo>
                  <a:pt x="104" y="248"/>
                </a:lnTo>
                <a:lnTo>
                  <a:pt x="152" y="0"/>
                </a:lnTo>
                <a:lnTo>
                  <a:pt x="152" y="0"/>
                </a:lnTo>
                <a:lnTo>
                  <a:pt x="216" y="16"/>
                </a:lnTo>
                <a:lnTo>
                  <a:pt x="216" y="16"/>
                </a:lnTo>
                <a:lnTo>
                  <a:pt x="200" y="11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1" name="Wyoming"/>
          <p:cNvSpPr>
            <a:spLocks/>
          </p:cNvSpPr>
          <p:nvPr/>
        </p:nvSpPr>
        <p:spPr bwMode="gray">
          <a:xfrm>
            <a:off x="3147107" y="3216088"/>
            <a:ext cx="728382" cy="556092"/>
          </a:xfrm>
          <a:custGeom>
            <a:avLst/>
            <a:gdLst/>
            <a:ahLst/>
            <a:cxnLst>
              <a:cxn ang="0">
                <a:pos x="144" y="424"/>
              </a:cxn>
              <a:cxn ang="0">
                <a:pos x="32" y="408"/>
              </a:cxn>
              <a:cxn ang="0">
                <a:pos x="0" y="400"/>
              </a:cxn>
              <a:cxn ang="0">
                <a:pos x="0" y="400"/>
              </a:cxn>
              <a:cxn ang="0">
                <a:pos x="16" y="304"/>
              </a:cxn>
              <a:cxn ang="0">
                <a:pos x="56" y="56"/>
              </a:cxn>
              <a:cxn ang="0">
                <a:pos x="64" y="0"/>
              </a:cxn>
              <a:cxn ang="0">
                <a:pos x="64" y="0"/>
              </a:cxn>
              <a:cxn ang="0">
                <a:pos x="144" y="16"/>
              </a:cxn>
              <a:cxn ang="0">
                <a:pos x="344" y="40"/>
              </a:cxn>
              <a:cxn ang="0">
                <a:pos x="560" y="64"/>
              </a:cxn>
              <a:cxn ang="0">
                <a:pos x="560" y="64"/>
              </a:cxn>
              <a:cxn ang="0">
                <a:pos x="544" y="264"/>
              </a:cxn>
              <a:cxn ang="0">
                <a:pos x="520" y="464"/>
              </a:cxn>
              <a:cxn ang="0">
                <a:pos x="520" y="464"/>
              </a:cxn>
              <a:cxn ang="0">
                <a:pos x="480" y="464"/>
              </a:cxn>
              <a:cxn ang="0">
                <a:pos x="344" y="448"/>
              </a:cxn>
              <a:cxn ang="0">
                <a:pos x="160" y="424"/>
              </a:cxn>
              <a:cxn ang="0">
                <a:pos x="144" y="424"/>
              </a:cxn>
            </a:cxnLst>
            <a:rect l="0" t="0" r="r" b="b"/>
            <a:pathLst>
              <a:path w="560" h="464">
                <a:moveTo>
                  <a:pt x="144" y="424"/>
                </a:moveTo>
                <a:lnTo>
                  <a:pt x="32" y="408"/>
                </a:lnTo>
                <a:lnTo>
                  <a:pt x="0" y="400"/>
                </a:lnTo>
                <a:lnTo>
                  <a:pt x="0" y="400"/>
                </a:lnTo>
                <a:lnTo>
                  <a:pt x="16" y="304"/>
                </a:lnTo>
                <a:lnTo>
                  <a:pt x="56" y="56"/>
                </a:lnTo>
                <a:lnTo>
                  <a:pt x="64" y="0"/>
                </a:lnTo>
                <a:lnTo>
                  <a:pt x="64" y="0"/>
                </a:lnTo>
                <a:lnTo>
                  <a:pt x="144" y="16"/>
                </a:lnTo>
                <a:lnTo>
                  <a:pt x="344" y="40"/>
                </a:lnTo>
                <a:lnTo>
                  <a:pt x="560" y="64"/>
                </a:lnTo>
                <a:lnTo>
                  <a:pt x="560" y="64"/>
                </a:lnTo>
                <a:lnTo>
                  <a:pt x="544" y="264"/>
                </a:lnTo>
                <a:lnTo>
                  <a:pt x="520" y="464"/>
                </a:lnTo>
                <a:lnTo>
                  <a:pt x="520" y="464"/>
                </a:lnTo>
                <a:lnTo>
                  <a:pt x="480" y="464"/>
                </a:lnTo>
                <a:lnTo>
                  <a:pt x="344" y="448"/>
                </a:lnTo>
                <a:lnTo>
                  <a:pt x="160" y="424"/>
                </a:lnTo>
                <a:lnTo>
                  <a:pt x="144" y="4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2" name="New Mexico"/>
          <p:cNvSpPr>
            <a:spLocks/>
          </p:cNvSpPr>
          <p:nvPr/>
        </p:nvSpPr>
        <p:spPr bwMode="gray">
          <a:xfrm>
            <a:off x="3166717" y="4212011"/>
            <a:ext cx="729784" cy="698967"/>
          </a:xfrm>
          <a:custGeom>
            <a:avLst/>
            <a:gdLst/>
            <a:ahLst/>
            <a:cxnLst>
              <a:cxn ang="0">
                <a:pos x="80" y="536"/>
              </a:cxn>
              <a:cxn ang="0">
                <a:pos x="80" y="536"/>
              </a:cxn>
              <a:cxn ang="0">
                <a:pos x="216" y="552"/>
              </a:cxn>
              <a:cxn ang="0">
                <a:pos x="216" y="552"/>
              </a:cxn>
              <a:cxn ang="0">
                <a:pos x="216" y="544"/>
              </a:cxn>
              <a:cxn ang="0">
                <a:pos x="216" y="544"/>
              </a:cxn>
              <a:cxn ang="0">
                <a:pos x="216" y="528"/>
              </a:cxn>
              <a:cxn ang="0">
                <a:pos x="216" y="528"/>
              </a:cxn>
              <a:cxn ang="0">
                <a:pos x="520" y="560"/>
              </a:cxn>
              <a:cxn ang="0">
                <a:pos x="520" y="560"/>
              </a:cxn>
              <a:cxn ang="0">
                <a:pos x="552" y="96"/>
              </a:cxn>
              <a:cxn ang="0">
                <a:pos x="560" y="48"/>
              </a:cxn>
              <a:cxn ang="0">
                <a:pos x="560" y="48"/>
              </a:cxn>
              <a:cxn ang="0">
                <a:pos x="512" y="48"/>
              </a:cxn>
              <a:cxn ang="0">
                <a:pos x="328" y="32"/>
              </a:cxn>
              <a:cxn ang="0">
                <a:pos x="128" y="8"/>
              </a:cxn>
              <a:cxn ang="0">
                <a:pos x="80" y="0"/>
              </a:cxn>
              <a:cxn ang="0">
                <a:pos x="80" y="0"/>
              </a:cxn>
              <a:cxn ang="0">
                <a:pos x="0" y="568"/>
              </a:cxn>
              <a:cxn ang="0">
                <a:pos x="0" y="568"/>
              </a:cxn>
              <a:cxn ang="0">
                <a:pos x="72" y="584"/>
              </a:cxn>
              <a:cxn ang="0">
                <a:pos x="72" y="584"/>
              </a:cxn>
              <a:cxn ang="0">
                <a:pos x="80" y="536"/>
              </a:cxn>
            </a:cxnLst>
            <a:rect l="0" t="0" r="r" b="b"/>
            <a:pathLst>
              <a:path w="560" h="584">
                <a:moveTo>
                  <a:pt x="80" y="536"/>
                </a:moveTo>
                <a:lnTo>
                  <a:pt x="80" y="536"/>
                </a:lnTo>
                <a:lnTo>
                  <a:pt x="216" y="552"/>
                </a:lnTo>
                <a:lnTo>
                  <a:pt x="216" y="552"/>
                </a:lnTo>
                <a:lnTo>
                  <a:pt x="216" y="544"/>
                </a:lnTo>
                <a:lnTo>
                  <a:pt x="216" y="544"/>
                </a:lnTo>
                <a:lnTo>
                  <a:pt x="216" y="528"/>
                </a:lnTo>
                <a:lnTo>
                  <a:pt x="216" y="528"/>
                </a:lnTo>
                <a:lnTo>
                  <a:pt x="520" y="560"/>
                </a:lnTo>
                <a:lnTo>
                  <a:pt x="520" y="560"/>
                </a:lnTo>
                <a:lnTo>
                  <a:pt x="552" y="96"/>
                </a:lnTo>
                <a:lnTo>
                  <a:pt x="560" y="48"/>
                </a:lnTo>
                <a:lnTo>
                  <a:pt x="560" y="48"/>
                </a:lnTo>
                <a:lnTo>
                  <a:pt x="512" y="48"/>
                </a:lnTo>
                <a:lnTo>
                  <a:pt x="328" y="32"/>
                </a:lnTo>
                <a:lnTo>
                  <a:pt x="128" y="8"/>
                </a:lnTo>
                <a:lnTo>
                  <a:pt x="80" y="0"/>
                </a:lnTo>
                <a:lnTo>
                  <a:pt x="80" y="0"/>
                </a:lnTo>
                <a:lnTo>
                  <a:pt x="0" y="568"/>
                </a:lnTo>
                <a:lnTo>
                  <a:pt x="0" y="568"/>
                </a:lnTo>
                <a:lnTo>
                  <a:pt x="72" y="584"/>
                </a:lnTo>
                <a:lnTo>
                  <a:pt x="72" y="584"/>
                </a:lnTo>
                <a:lnTo>
                  <a:pt x="80" y="53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3" name="Montana"/>
          <p:cNvSpPr>
            <a:spLocks/>
          </p:cNvSpPr>
          <p:nvPr/>
        </p:nvSpPr>
        <p:spPr bwMode="gray">
          <a:xfrm>
            <a:off x="2855754" y="2671202"/>
            <a:ext cx="1061757" cy="621926"/>
          </a:xfrm>
          <a:custGeom>
            <a:avLst/>
            <a:gdLst/>
            <a:ahLst/>
            <a:cxnLst>
              <a:cxn ang="0">
                <a:pos x="568" y="496"/>
              </a:cxn>
              <a:cxn ang="0">
                <a:pos x="784" y="520"/>
              </a:cxn>
              <a:cxn ang="0">
                <a:pos x="816" y="112"/>
              </a:cxn>
              <a:cxn ang="0">
                <a:pos x="328" y="56"/>
              </a:cxn>
              <a:cxn ang="0">
                <a:pos x="16" y="0"/>
              </a:cxn>
              <a:cxn ang="0">
                <a:pos x="0" y="96"/>
              </a:cxn>
              <a:cxn ang="0">
                <a:pos x="8" y="112"/>
              </a:cxn>
              <a:cxn ang="0">
                <a:pos x="16" y="144"/>
              </a:cxn>
              <a:cxn ang="0">
                <a:pos x="8" y="144"/>
              </a:cxn>
              <a:cxn ang="0">
                <a:pos x="16" y="152"/>
              </a:cxn>
              <a:cxn ang="0">
                <a:pos x="8" y="152"/>
              </a:cxn>
              <a:cxn ang="0">
                <a:pos x="8" y="160"/>
              </a:cxn>
              <a:cxn ang="0">
                <a:pos x="24" y="168"/>
              </a:cxn>
              <a:cxn ang="0">
                <a:pos x="24" y="176"/>
              </a:cxn>
              <a:cxn ang="0">
                <a:pos x="40" y="176"/>
              </a:cxn>
              <a:cxn ang="0">
                <a:pos x="48" y="232"/>
              </a:cxn>
              <a:cxn ang="0">
                <a:pos x="56" y="232"/>
              </a:cxn>
              <a:cxn ang="0">
                <a:pos x="56" y="240"/>
              </a:cxn>
              <a:cxn ang="0">
                <a:pos x="64" y="240"/>
              </a:cxn>
              <a:cxn ang="0">
                <a:pos x="72" y="248"/>
              </a:cxn>
              <a:cxn ang="0">
                <a:pos x="72" y="248"/>
              </a:cxn>
              <a:cxn ang="0">
                <a:pos x="88" y="256"/>
              </a:cxn>
              <a:cxn ang="0">
                <a:pos x="80" y="272"/>
              </a:cxn>
              <a:cxn ang="0">
                <a:pos x="80" y="280"/>
              </a:cxn>
              <a:cxn ang="0">
                <a:pos x="72" y="288"/>
              </a:cxn>
              <a:cxn ang="0">
                <a:pos x="72" y="296"/>
              </a:cxn>
              <a:cxn ang="0">
                <a:pos x="72" y="304"/>
              </a:cxn>
              <a:cxn ang="0">
                <a:pos x="72" y="320"/>
              </a:cxn>
              <a:cxn ang="0">
                <a:pos x="64" y="328"/>
              </a:cxn>
              <a:cxn ang="0">
                <a:pos x="56" y="328"/>
              </a:cxn>
              <a:cxn ang="0">
                <a:pos x="56" y="352"/>
              </a:cxn>
              <a:cxn ang="0">
                <a:pos x="56" y="352"/>
              </a:cxn>
              <a:cxn ang="0">
                <a:pos x="56" y="360"/>
              </a:cxn>
              <a:cxn ang="0">
                <a:pos x="64" y="360"/>
              </a:cxn>
              <a:cxn ang="0">
                <a:pos x="64" y="368"/>
              </a:cxn>
              <a:cxn ang="0">
                <a:pos x="80" y="368"/>
              </a:cxn>
              <a:cxn ang="0">
                <a:pos x="96" y="352"/>
              </a:cxn>
              <a:cxn ang="0">
                <a:pos x="104" y="352"/>
              </a:cxn>
              <a:cxn ang="0">
                <a:pos x="104" y="368"/>
              </a:cxn>
              <a:cxn ang="0">
                <a:pos x="104" y="392"/>
              </a:cxn>
              <a:cxn ang="0">
                <a:pos x="120" y="424"/>
              </a:cxn>
              <a:cxn ang="0">
                <a:pos x="112" y="432"/>
              </a:cxn>
              <a:cxn ang="0">
                <a:pos x="120" y="448"/>
              </a:cxn>
              <a:cxn ang="0">
                <a:pos x="136" y="464"/>
              </a:cxn>
              <a:cxn ang="0">
                <a:pos x="136" y="472"/>
              </a:cxn>
              <a:cxn ang="0">
                <a:pos x="144" y="504"/>
              </a:cxn>
              <a:cxn ang="0">
                <a:pos x="152" y="496"/>
              </a:cxn>
              <a:cxn ang="0">
                <a:pos x="168" y="488"/>
              </a:cxn>
              <a:cxn ang="0">
                <a:pos x="176" y="496"/>
              </a:cxn>
              <a:cxn ang="0">
                <a:pos x="192" y="488"/>
              </a:cxn>
              <a:cxn ang="0">
                <a:pos x="200" y="488"/>
              </a:cxn>
              <a:cxn ang="0">
                <a:pos x="200" y="496"/>
              </a:cxn>
              <a:cxn ang="0">
                <a:pos x="224" y="488"/>
              </a:cxn>
              <a:cxn ang="0">
                <a:pos x="232" y="496"/>
              </a:cxn>
              <a:cxn ang="0">
                <a:pos x="240" y="496"/>
              </a:cxn>
              <a:cxn ang="0">
                <a:pos x="248" y="496"/>
              </a:cxn>
              <a:cxn ang="0">
                <a:pos x="256" y="480"/>
              </a:cxn>
              <a:cxn ang="0">
                <a:pos x="264" y="480"/>
              </a:cxn>
              <a:cxn ang="0">
                <a:pos x="280" y="512"/>
              </a:cxn>
              <a:cxn ang="0">
                <a:pos x="288" y="456"/>
              </a:cxn>
              <a:cxn ang="0">
                <a:pos x="368" y="472"/>
              </a:cxn>
            </a:cxnLst>
            <a:rect l="0" t="0" r="r" b="b"/>
            <a:pathLst>
              <a:path w="816" h="520">
                <a:moveTo>
                  <a:pt x="368" y="472"/>
                </a:moveTo>
                <a:lnTo>
                  <a:pt x="568" y="496"/>
                </a:lnTo>
                <a:lnTo>
                  <a:pt x="784" y="520"/>
                </a:lnTo>
                <a:lnTo>
                  <a:pt x="784" y="520"/>
                </a:lnTo>
                <a:lnTo>
                  <a:pt x="816" y="112"/>
                </a:lnTo>
                <a:lnTo>
                  <a:pt x="816" y="112"/>
                </a:lnTo>
                <a:lnTo>
                  <a:pt x="696" y="112"/>
                </a:lnTo>
                <a:lnTo>
                  <a:pt x="328" y="56"/>
                </a:lnTo>
                <a:lnTo>
                  <a:pt x="88" y="16"/>
                </a:lnTo>
                <a:lnTo>
                  <a:pt x="16" y="0"/>
                </a:lnTo>
                <a:lnTo>
                  <a:pt x="16" y="0"/>
                </a:lnTo>
                <a:lnTo>
                  <a:pt x="0" y="96"/>
                </a:lnTo>
                <a:lnTo>
                  <a:pt x="0" y="96"/>
                </a:lnTo>
                <a:lnTo>
                  <a:pt x="8" y="112"/>
                </a:lnTo>
                <a:lnTo>
                  <a:pt x="16" y="136"/>
                </a:lnTo>
                <a:lnTo>
                  <a:pt x="16" y="144"/>
                </a:lnTo>
                <a:lnTo>
                  <a:pt x="16" y="144"/>
                </a:lnTo>
                <a:lnTo>
                  <a:pt x="8" y="144"/>
                </a:lnTo>
                <a:lnTo>
                  <a:pt x="8" y="144"/>
                </a:lnTo>
                <a:lnTo>
                  <a:pt x="16" y="152"/>
                </a:lnTo>
                <a:lnTo>
                  <a:pt x="16" y="152"/>
                </a:lnTo>
                <a:lnTo>
                  <a:pt x="8" y="152"/>
                </a:lnTo>
                <a:lnTo>
                  <a:pt x="8" y="152"/>
                </a:lnTo>
                <a:lnTo>
                  <a:pt x="8" y="160"/>
                </a:lnTo>
                <a:lnTo>
                  <a:pt x="8" y="160"/>
                </a:lnTo>
                <a:lnTo>
                  <a:pt x="24" y="168"/>
                </a:lnTo>
                <a:lnTo>
                  <a:pt x="24" y="168"/>
                </a:lnTo>
                <a:lnTo>
                  <a:pt x="24" y="176"/>
                </a:lnTo>
                <a:lnTo>
                  <a:pt x="24" y="176"/>
                </a:lnTo>
                <a:lnTo>
                  <a:pt x="40" y="176"/>
                </a:lnTo>
                <a:lnTo>
                  <a:pt x="48" y="216"/>
                </a:lnTo>
                <a:lnTo>
                  <a:pt x="48" y="232"/>
                </a:lnTo>
                <a:lnTo>
                  <a:pt x="48" y="232"/>
                </a:lnTo>
                <a:lnTo>
                  <a:pt x="56" y="232"/>
                </a:lnTo>
                <a:lnTo>
                  <a:pt x="56" y="232"/>
                </a:lnTo>
                <a:lnTo>
                  <a:pt x="56" y="240"/>
                </a:lnTo>
                <a:lnTo>
                  <a:pt x="56" y="240"/>
                </a:lnTo>
                <a:lnTo>
                  <a:pt x="64" y="240"/>
                </a:lnTo>
                <a:lnTo>
                  <a:pt x="64" y="240"/>
                </a:lnTo>
                <a:lnTo>
                  <a:pt x="72" y="248"/>
                </a:lnTo>
                <a:lnTo>
                  <a:pt x="72" y="248"/>
                </a:lnTo>
                <a:lnTo>
                  <a:pt x="72" y="248"/>
                </a:lnTo>
                <a:lnTo>
                  <a:pt x="88" y="248"/>
                </a:lnTo>
                <a:lnTo>
                  <a:pt x="88" y="256"/>
                </a:lnTo>
                <a:lnTo>
                  <a:pt x="80" y="272"/>
                </a:lnTo>
                <a:lnTo>
                  <a:pt x="80" y="272"/>
                </a:lnTo>
                <a:lnTo>
                  <a:pt x="80" y="280"/>
                </a:lnTo>
                <a:lnTo>
                  <a:pt x="80" y="280"/>
                </a:lnTo>
                <a:lnTo>
                  <a:pt x="72" y="288"/>
                </a:lnTo>
                <a:lnTo>
                  <a:pt x="72" y="288"/>
                </a:lnTo>
                <a:lnTo>
                  <a:pt x="72" y="296"/>
                </a:lnTo>
                <a:lnTo>
                  <a:pt x="72" y="296"/>
                </a:lnTo>
                <a:lnTo>
                  <a:pt x="72" y="304"/>
                </a:lnTo>
                <a:lnTo>
                  <a:pt x="72" y="304"/>
                </a:lnTo>
                <a:lnTo>
                  <a:pt x="64" y="312"/>
                </a:lnTo>
                <a:lnTo>
                  <a:pt x="72" y="320"/>
                </a:lnTo>
                <a:lnTo>
                  <a:pt x="72" y="320"/>
                </a:lnTo>
                <a:lnTo>
                  <a:pt x="64" y="328"/>
                </a:lnTo>
                <a:lnTo>
                  <a:pt x="64" y="328"/>
                </a:lnTo>
                <a:lnTo>
                  <a:pt x="56" y="328"/>
                </a:lnTo>
                <a:lnTo>
                  <a:pt x="56" y="344"/>
                </a:lnTo>
                <a:lnTo>
                  <a:pt x="56" y="352"/>
                </a:lnTo>
                <a:lnTo>
                  <a:pt x="56" y="352"/>
                </a:lnTo>
                <a:lnTo>
                  <a:pt x="56" y="352"/>
                </a:lnTo>
                <a:lnTo>
                  <a:pt x="56" y="352"/>
                </a:lnTo>
                <a:lnTo>
                  <a:pt x="56" y="360"/>
                </a:lnTo>
                <a:lnTo>
                  <a:pt x="56" y="360"/>
                </a:lnTo>
                <a:lnTo>
                  <a:pt x="64" y="360"/>
                </a:lnTo>
                <a:lnTo>
                  <a:pt x="64" y="368"/>
                </a:lnTo>
                <a:lnTo>
                  <a:pt x="64" y="368"/>
                </a:lnTo>
                <a:lnTo>
                  <a:pt x="80" y="368"/>
                </a:lnTo>
                <a:lnTo>
                  <a:pt x="80" y="368"/>
                </a:lnTo>
                <a:lnTo>
                  <a:pt x="96" y="352"/>
                </a:lnTo>
                <a:lnTo>
                  <a:pt x="96" y="352"/>
                </a:lnTo>
                <a:lnTo>
                  <a:pt x="104" y="352"/>
                </a:lnTo>
                <a:lnTo>
                  <a:pt x="104" y="352"/>
                </a:lnTo>
                <a:lnTo>
                  <a:pt x="104" y="368"/>
                </a:lnTo>
                <a:lnTo>
                  <a:pt x="104" y="368"/>
                </a:lnTo>
                <a:lnTo>
                  <a:pt x="104" y="376"/>
                </a:lnTo>
                <a:lnTo>
                  <a:pt x="104" y="392"/>
                </a:lnTo>
                <a:lnTo>
                  <a:pt x="112" y="408"/>
                </a:lnTo>
                <a:lnTo>
                  <a:pt x="120" y="424"/>
                </a:lnTo>
                <a:lnTo>
                  <a:pt x="120" y="432"/>
                </a:lnTo>
                <a:lnTo>
                  <a:pt x="112" y="432"/>
                </a:lnTo>
                <a:lnTo>
                  <a:pt x="112" y="440"/>
                </a:lnTo>
                <a:lnTo>
                  <a:pt x="120" y="448"/>
                </a:lnTo>
                <a:lnTo>
                  <a:pt x="128" y="448"/>
                </a:lnTo>
                <a:lnTo>
                  <a:pt x="136" y="464"/>
                </a:lnTo>
                <a:lnTo>
                  <a:pt x="136" y="464"/>
                </a:lnTo>
                <a:lnTo>
                  <a:pt x="136" y="472"/>
                </a:lnTo>
                <a:lnTo>
                  <a:pt x="144" y="496"/>
                </a:lnTo>
                <a:lnTo>
                  <a:pt x="144" y="504"/>
                </a:lnTo>
                <a:lnTo>
                  <a:pt x="152" y="504"/>
                </a:lnTo>
                <a:lnTo>
                  <a:pt x="152" y="496"/>
                </a:lnTo>
                <a:lnTo>
                  <a:pt x="160" y="488"/>
                </a:lnTo>
                <a:lnTo>
                  <a:pt x="168" y="488"/>
                </a:lnTo>
                <a:lnTo>
                  <a:pt x="168" y="488"/>
                </a:lnTo>
                <a:lnTo>
                  <a:pt x="176" y="496"/>
                </a:lnTo>
                <a:lnTo>
                  <a:pt x="184" y="496"/>
                </a:lnTo>
                <a:lnTo>
                  <a:pt x="192" y="488"/>
                </a:lnTo>
                <a:lnTo>
                  <a:pt x="192" y="488"/>
                </a:lnTo>
                <a:lnTo>
                  <a:pt x="200" y="488"/>
                </a:lnTo>
                <a:lnTo>
                  <a:pt x="200" y="496"/>
                </a:lnTo>
                <a:lnTo>
                  <a:pt x="200" y="496"/>
                </a:lnTo>
                <a:lnTo>
                  <a:pt x="208" y="496"/>
                </a:lnTo>
                <a:lnTo>
                  <a:pt x="224" y="488"/>
                </a:lnTo>
                <a:lnTo>
                  <a:pt x="224" y="488"/>
                </a:lnTo>
                <a:lnTo>
                  <a:pt x="232" y="496"/>
                </a:lnTo>
                <a:lnTo>
                  <a:pt x="232" y="496"/>
                </a:lnTo>
                <a:lnTo>
                  <a:pt x="240" y="496"/>
                </a:lnTo>
                <a:lnTo>
                  <a:pt x="248" y="496"/>
                </a:lnTo>
                <a:lnTo>
                  <a:pt x="248" y="496"/>
                </a:lnTo>
                <a:lnTo>
                  <a:pt x="256" y="480"/>
                </a:lnTo>
                <a:lnTo>
                  <a:pt x="256" y="480"/>
                </a:lnTo>
                <a:lnTo>
                  <a:pt x="264" y="480"/>
                </a:lnTo>
                <a:lnTo>
                  <a:pt x="264" y="480"/>
                </a:lnTo>
                <a:lnTo>
                  <a:pt x="272" y="496"/>
                </a:lnTo>
                <a:lnTo>
                  <a:pt x="280" y="512"/>
                </a:lnTo>
                <a:lnTo>
                  <a:pt x="280" y="512"/>
                </a:lnTo>
                <a:lnTo>
                  <a:pt x="288" y="456"/>
                </a:lnTo>
                <a:lnTo>
                  <a:pt x="288" y="456"/>
                </a:lnTo>
                <a:lnTo>
                  <a:pt x="368" y="47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4" name="Colorado"/>
          <p:cNvSpPr>
            <a:spLocks/>
          </p:cNvSpPr>
          <p:nvPr/>
        </p:nvSpPr>
        <p:spPr bwMode="gray">
          <a:xfrm>
            <a:off x="3271773" y="3724555"/>
            <a:ext cx="760600" cy="554691"/>
          </a:xfrm>
          <a:custGeom>
            <a:avLst/>
            <a:gdLst/>
            <a:ahLst/>
            <a:cxnLst>
              <a:cxn ang="0">
                <a:pos x="432" y="456"/>
              </a:cxn>
              <a:cxn ang="0">
                <a:pos x="248" y="440"/>
              </a:cxn>
              <a:cxn ang="0">
                <a:pos x="48" y="416"/>
              </a:cxn>
              <a:cxn ang="0">
                <a:pos x="0" y="408"/>
              </a:cxn>
              <a:cxn ang="0">
                <a:pos x="0" y="408"/>
              </a:cxn>
              <a:cxn ang="0">
                <a:pos x="56" y="0"/>
              </a:cxn>
              <a:cxn ang="0">
                <a:pos x="56" y="0"/>
              </a:cxn>
              <a:cxn ang="0">
                <a:pos x="248" y="24"/>
              </a:cxn>
              <a:cxn ang="0">
                <a:pos x="384" y="40"/>
              </a:cxn>
              <a:cxn ang="0">
                <a:pos x="424" y="40"/>
              </a:cxn>
              <a:cxn ang="0">
                <a:pos x="424" y="40"/>
              </a:cxn>
              <a:cxn ang="0">
                <a:pos x="584" y="56"/>
              </a:cxn>
              <a:cxn ang="0">
                <a:pos x="584" y="56"/>
              </a:cxn>
              <a:cxn ang="0">
                <a:pos x="576" y="152"/>
              </a:cxn>
              <a:cxn ang="0">
                <a:pos x="552" y="464"/>
              </a:cxn>
              <a:cxn ang="0">
                <a:pos x="552" y="464"/>
              </a:cxn>
              <a:cxn ang="0">
                <a:pos x="480" y="456"/>
              </a:cxn>
              <a:cxn ang="0">
                <a:pos x="432" y="456"/>
              </a:cxn>
            </a:cxnLst>
            <a:rect l="0" t="0" r="r" b="b"/>
            <a:pathLst>
              <a:path w="584" h="464">
                <a:moveTo>
                  <a:pt x="432" y="456"/>
                </a:moveTo>
                <a:lnTo>
                  <a:pt x="248" y="440"/>
                </a:lnTo>
                <a:lnTo>
                  <a:pt x="48" y="416"/>
                </a:lnTo>
                <a:lnTo>
                  <a:pt x="0" y="408"/>
                </a:lnTo>
                <a:lnTo>
                  <a:pt x="0" y="408"/>
                </a:lnTo>
                <a:lnTo>
                  <a:pt x="56" y="0"/>
                </a:lnTo>
                <a:lnTo>
                  <a:pt x="56" y="0"/>
                </a:lnTo>
                <a:lnTo>
                  <a:pt x="248" y="24"/>
                </a:lnTo>
                <a:lnTo>
                  <a:pt x="384" y="40"/>
                </a:lnTo>
                <a:lnTo>
                  <a:pt x="424" y="40"/>
                </a:lnTo>
                <a:lnTo>
                  <a:pt x="424" y="40"/>
                </a:lnTo>
                <a:lnTo>
                  <a:pt x="584" y="56"/>
                </a:lnTo>
                <a:lnTo>
                  <a:pt x="584" y="56"/>
                </a:lnTo>
                <a:lnTo>
                  <a:pt x="576" y="152"/>
                </a:lnTo>
                <a:lnTo>
                  <a:pt x="552" y="464"/>
                </a:lnTo>
                <a:lnTo>
                  <a:pt x="552" y="464"/>
                </a:lnTo>
                <a:lnTo>
                  <a:pt x="480" y="456"/>
                </a:lnTo>
                <a:lnTo>
                  <a:pt x="432" y="45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5" name="North Dakota"/>
          <p:cNvSpPr>
            <a:spLocks/>
          </p:cNvSpPr>
          <p:nvPr/>
        </p:nvSpPr>
        <p:spPr bwMode="gray">
          <a:xfrm>
            <a:off x="3886696" y="2804272"/>
            <a:ext cx="687761" cy="403412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0" y="304"/>
              </a:cxn>
              <a:cxn ang="0">
                <a:pos x="0" y="288"/>
              </a:cxn>
              <a:cxn ang="0">
                <a:pos x="16" y="96"/>
              </a:cxn>
              <a:cxn ang="0">
                <a:pos x="24" y="0"/>
              </a:cxn>
              <a:cxn ang="0">
                <a:pos x="24" y="8"/>
              </a:cxn>
              <a:cxn ang="0">
                <a:pos x="32" y="8"/>
              </a:cxn>
              <a:cxn ang="0">
                <a:pos x="280" y="16"/>
              </a:cxn>
              <a:cxn ang="0">
                <a:pos x="441" y="24"/>
              </a:cxn>
              <a:cxn ang="0">
                <a:pos x="473" y="24"/>
              </a:cxn>
              <a:cxn ang="0">
                <a:pos x="481" y="24"/>
              </a:cxn>
              <a:cxn ang="0">
                <a:pos x="481" y="24"/>
              </a:cxn>
              <a:cxn ang="0">
                <a:pos x="489" y="56"/>
              </a:cxn>
              <a:cxn ang="0">
                <a:pos x="489" y="56"/>
              </a:cxn>
              <a:cxn ang="0">
                <a:pos x="489" y="72"/>
              </a:cxn>
              <a:cxn ang="0">
                <a:pos x="489" y="112"/>
              </a:cxn>
              <a:cxn ang="0">
                <a:pos x="489" y="136"/>
              </a:cxn>
              <a:cxn ang="0">
                <a:pos x="497" y="144"/>
              </a:cxn>
              <a:cxn ang="0">
                <a:pos x="497" y="144"/>
              </a:cxn>
              <a:cxn ang="0">
                <a:pos x="505" y="152"/>
              </a:cxn>
              <a:cxn ang="0">
                <a:pos x="505" y="184"/>
              </a:cxn>
              <a:cxn ang="0">
                <a:pos x="505" y="200"/>
              </a:cxn>
              <a:cxn ang="0">
                <a:pos x="505" y="216"/>
              </a:cxn>
              <a:cxn ang="0">
                <a:pos x="505" y="224"/>
              </a:cxn>
              <a:cxn ang="0">
                <a:pos x="505" y="224"/>
              </a:cxn>
              <a:cxn ang="0">
                <a:pos x="513" y="240"/>
              </a:cxn>
              <a:cxn ang="0">
                <a:pos x="513" y="240"/>
              </a:cxn>
              <a:cxn ang="0">
                <a:pos x="513" y="256"/>
              </a:cxn>
              <a:cxn ang="0">
                <a:pos x="513" y="280"/>
              </a:cxn>
              <a:cxn ang="0">
                <a:pos x="513" y="280"/>
              </a:cxn>
              <a:cxn ang="0">
                <a:pos x="521" y="288"/>
              </a:cxn>
              <a:cxn ang="0">
                <a:pos x="529" y="304"/>
              </a:cxn>
              <a:cxn ang="0">
                <a:pos x="529" y="304"/>
              </a:cxn>
              <a:cxn ang="0">
                <a:pos x="529" y="328"/>
              </a:cxn>
              <a:cxn ang="0">
                <a:pos x="529" y="336"/>
              </a:cxn>
              <a:cxn ang="0">
                <a:pos x="505" y="336"/>
              </a:cxn>
              <a:cxn ang="0">
                <a:pos x="296" y="328"/>
              </a:cxn>
              <a:cxn ang="0">
                <a:pos x="16" y="312"/>
              </a:cxn>
              <a:cxn ang="0">
                <a:pos x="0" y="312"/>
              </a:cxn>
            </a:cxnLst>
            <a:rect l="0" t="0" r="r" b="b"/>
            <a:pathLst>
              <a:path w="529" h="336">
                <a:moveTo>
                  <a:pt x="0" y="312"/>
                </a:moveTo>
                <a:lnTo>
                  <a:pt x="0" y="304"/>
                </a:lnTo>
                <a:lnTo>
                  <a:pt x="0" y="288"/>
                </a:lnTo>
                <a:lnTo>
                  <a:pt x="16" y="96"/>
                </a:lnTo>
                <a:lnTo>
                  <a:pt x="24" y="0"/>
                </a:lnTo>
                <a:lnTo>
                  <a:pt x="24" y="8"/>
                </a:lnTo>
                <a:lnTo>
                  <a:pt x="32" y="8"/>
                </a:lnTo>
                <a:lnTo>
                  <a:pt x="280" y="16"/>
                </a:lnTo>
                <a:lnTo>
                  <a:pt x="441" y="24"/>
                </a:lnTo>
                <a:lnTo>
                  <a:pt x="473" y="24"/>
                </a:lnTo>
                <a:lnTo>
                  <a:pt x="481" y="24"/>
                </a:lnTo>
                <a:lnTo>
                  <a:pt x="481" y="24"/>
                </a:lnTo>
                <a:lnTo>
                  <a:pt x="489" y="56"/>
                </a:lnTo>
                <a:lnTo>
                  <a:pt x="489" y="56"/>
                </a:lnTo>
                <a:lnTo>
                  <a:pt x="489" y="72"/>
                </a:lnTo>
                <a:lnTo>
                  <a:pt x="489" y="112"/>
                </a:lnTo>
                <a:lnTo>
                  <a:pt x="489" y="136"/>
                </a:lnTo>
                <a:lnTo>
                  <a:pt x="497" y="144"/>
                </a:lnTo>
                <a:lnTo>
                  <a:pt x="497" y="144"/>
                </a:lnTo>
                <a:lnTo>
                  <a:pt x="505" y="152"/>
                </a:lnTo>
                <a:lnTo>
                  <a:pt x="505" y="184"/>
                </a:lnTo>
                <a:lnTo>
                  <a:pt x="505" y="200"/>
                </a:lnTo>
                <a:lnTo>
                  <a:pt x="505" y="216"/>
                </a:lnTo>
                <a:lnTo>
                  <a:pt x="505" y="224"/>
                </a:lnTo>
                <a:lnTo>
                  <a:pt x="505" y="224"/>
                </a:lnTo>
                <a:lnTo>
                  <a:pt x="513" y="240"/>
                </a:lnTo>
                <a:lnTo>
                  <a:pt x="513" y="240"/>
                </a:lnTo>
                <a:lnTo>
                  <a:pt x="513" y="256"/>
                </a:lnTo>
                <a:lnTo>
                  <a:pt x="513" y="280"/>
                </a:lnTo>
                <a:lnTo>
                  <a:pt x="513" y="280"/>
                </a:lnTo>
                <a:lnTo>
                  <a:pt x="521" y="288"/>
                </a:lnTo>
                <a:lnTo>
                  <a:pt x="529" y="304"/>
                </a:lnTo>
                <a:lnTo>
                  <a:pt x="529" y="304"/>
                </a:lnTo>
                <a:lnTo>
                  <a:pt x="529" y="328"/>
                </a:lnTo>
                <a:lnTo>
                  <a:pt x="529" y="336"/>
                </a:lnTo>
                <a:lnTo>
                  <a:pt x="505" y="336"/>
                </a:lnTo>
                <a:lnTo>
                  <a:pt x="296" y="328"/>
                </a:lnTo>
                <a:lnTo>
                  <a:pt x="16" y="312"/>
                </a:lnTo>
                <a:lnTo>
                  <a:pt x="0" y="31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6" name="South Dakota"/>
          <p:cNvSpPr>
            <a:spLocks/>
          </p:cNvSpPr>
          <p:nvPr/>
        </p:nvSpPr>
        <p:spPr bwMode="gray">
          <a:xfrm>
            <a:off x="3854479" y="3178268"/>
            <a:ext cx="731184" cy="459441"/>
          </a:xfrm>
          <a:custGeom>
            <a:avLst/>
            <a:gdLst/>
            <a:ahLst/>
            <a:cxnLst>
              <a:cxn ang="0">
                <a:pos x="432" y="336"/>
              </a:cxn>
              <a:cxn ang="0">
                <a:pos x="440" y="344"/>
              </a:cxn>
              <a:cxn ang="0">
                <a:pos x="456" y="328"/>
              </a:cxn>
              <a:cxn ang="0">
                <a:pos x="497" y="328"/>
              </a:cxn>
              <a:cxn ang="0">
                <a:pos x="505" y="336"/>
              </a:cxn>
              <a:cxn ang="0">
                <a:pos x="513" y="344"/>
              </a:cxn>
              <a:cxn ang="0">
                <a:pos x="529" y="344"/>
              </a:cxn>
              <a:cxn ang="0">
                <a:pos x="553" y="376"/>
              </a:cxn>
              <a:cxn ang="0">
                <a:pos x="561" y="384"/>
              </a:cxn>
              <a:cxn ang="0">
                <a:pos x="561" y="376"/>
              </a:cxn>
              <a:cxn ang="0">
                <a:pos x="553" y="360"/>
              </a:cxn>
              <a:cxn ang="0">
                <a:pos x="545" y="344"/>
              </a:cxn>
              <a:cxn ang="0">
                <a:pos x="561" y="296"/>
              </a:cxn>
              <a:cxn ang="0">
                <a:pos x="545" y="296"/>
              </a:cxn>
              <a:cxn ang="0">
                <a:pos x="545" y="288"/>
              </a:cxn>
              <a:cxn ang="0">
                <a:pos x="553" y="288"/>
              </a:cxn>
              <a:cxn ang="0">
                <a:pos x="545" y="272"/>
              </a:cxn>
              <a:cxn ang="0">
                <a:pos x="545" y="264"/>
              </a:cxn>
              <a:cxn ang="0">
                <a:pos x="561" y="264"/>
              </a:cxn>
              <a:cxn ang="0">
                <a:pos x="561" y="80"/>
              </a:cxn>
              <a:cxn ang="0">
                <a:pos x="537" y="64"/>
              </a:cxn>
              <a:cxn ang="0">
                <a:pos x="529" y="48"/>
              </a:cxn>
              <a:cxn ang="0">
                <a:pos x="537" y="40"/>
              </a:cxn>
              <a:cxn ang="0">
                <a:pos x="553" y="24"/>
              </a:cxn>
              <a:cxn ang="0">
                <a:pos x="553" y="16"/>
              </a:cxn>
              <a:cxn ang="0">
                <a:pos x="529" y="24"/>
              </a:cxn>
              <a:cxn ang="0">
                <a:pos x="40" y="0"/>
              </a:cxn>
              <a:cxn ang="0">
                <a:pos x="24" y="0"/>
              </a:cxn>
              <a:cxn ang="0">
                <a:pos x="16" y="96"/>
              </a:cxn>
              <a:cxn ang="0">
                <a:pos x="0" y="296"/>
              </a:cxn>
              <a:cxn ang="0">
                <a:pos x="208" y="304"/>
              </a:cxn>
              <a:cxn ang="0">
                <a:pos x="400" y="312"/>
              </a:cxn>
            </a:cxnLst>
            <a:rect l="0" t="0" r="r" b="b"/>
            <a:pathLst>
              <a:path w="561" h="384">
                <a:moveTo>
                  <a:pt x="400" y="312"/>
                </a:moveTo>
                <a:lnTo>
                  <a:pt x="432" y="336"/>
                </a:lnTo>
                <a:lnTo>
                  <a:pt x="440" y="344"/>
                </a:lnTo>
                <a:lnTo>
                  <a:pt x="440" y="344"/>
                </a:lnTo>
                <a:lnTo>
                  <a:pt x="448" y="336"/>
                </a:lnTo>
                <a:lnTo>
                  <a:pt x="456" y="328"/>
                </a:lnTo>
                <a:lnTo>
                  <a:pt x="456" y="328"/>
                </a:lnTo>
                <a:lnTo>
                  <a:pt x="497" y="328"/>
                </a:lnTo>
                <a:lnTo>
                  <a:pt x="497" y="328"/>
                </a:lnTo>
                <a:lnTo>
                  <a:pt x="505" y="336"/>
                </a:lnTo>
                <a:lnTo>
                  <a:pt x="505" y="336"/>
                </a:lnTo>
                <a:lnTo>
                  <a:pt x="513" y="344"/>
                </a:lnTo>
                <a:lnTo>
                  <a:pt x="521" y="344"/>
                </a:lnTo>
                <a:lnTo>
                  <a:pt x="529" y="344"/>
                </a:lnTo>
                <a:lnTo>
                  <a:pt x="545" y="360"/>
                </a:lnTo>
                <a:lnTo>
                  <a:pt x="553" y="376"/>
                </a:lnTo>
                <a:lnTo>
                  <a:pt x="553" y="384"/>
                </a:lnTo>
                <a:lnTo>
                  <a:pt x="561" y="384"/>
                </a:lnTo>
                <a:lnTo>
                  <a:pt x="561" y="384"/>
                </a:lnTo>
                <a:lnTo>
                  <a:pt x="561" y="376"/>
                </a:lnTo>
                <a:lnTo>
                  <a:pt x="561" y="376"/>
                </a:lnTo>
                <a:lnTo>
                  <a:pt x="553" y="360"/>
                </a:lnTo>
                <a:lnTo>
                  <a:pt x="545" y="344"/>
                </a:lnTo>
                <a:lnTo>
                  <a:pt x="545" y="344"/>
                </a:lnTo>
                <a:lnTo>
                  <a:pt x="545" y="336"/>
                </a:lnTo>
                <a:lnTo>
                  <a:pt x="561" y="296"/>
                </a:lnTo>
                <a:lnTo>
                  <a:pt x="561" y="296"/>
                </a:lnTo>
                <a:lnTo>
                  <a:pt x="545" y="296"/>
                </a:lnTo>
                <a:lnTo>
                  <a:pt x="545" y="296"/>
                </a:lnTo>
                <a:lnTo>
                  <a:pt x="545" y="288"/>
                </a:lnTo>
                <a:lnTo>
                  <a:pt x="553" y="288"/>
                </a:lnTo>
                <a:lnTo>
                  <a:pt x="553" y="288"/>
                </a:lnTo>
                <a:lnTo>
                  <a:pt x="553" y="280"/>
                </a:lnTo>
                <a:lnTo>
                  <a:pt x="545" y="272"/>
                </a:lnTo>
                <a:lnTo>
                  <a:pt x="545" y="264"/>
                </a:lnTo>
                <a:lnTo>
                  <a:pt x="545" y="264"/>
                </a:lnTo>
                <a:lnTo>
                  <a:pt x="561" y="264"/>
                </a:lnTo>
                <a:lnTo>
                  <a:pt x="561" y="264"/>
                </a:lnTo>
                <a:lnTo>
                  <a:pt x="561" y="80"/>
                </a:lnTo>
                <a:lnTo>
                  <a:pt x="561" y="80"/>
                </a:lnTo>
                <a:lnTo>
                  <a:pt x="553" y="80"/>
                </a:lnTo>
                <a:lnTo>
                  <a:pt x="537" y="64"/>
                </a:lnTo>
                <a:lnTo>
                  <a:pt x="529" y="56"/>
                </a:lnTo>
                <a:lnTo>
                  <a:pt x="529" y="48"/>
                </a:lnTo>
                <a:lnTo>
                  <a:pt x="537" y="48"/>
                </a:lnTo>
                <a:lnTo>
                  <a:pt x="537" y="40"/>
                </a:lnTo>
                <a:lnTo>
                  <a:pt x="553" y="24"/>
                </a:lnTo>
                <a:lnTo>
                  <a:pt x="553" y="24"/>
                </a:lnTo>
                <a:lnTo>
                  <a:pt x="545" y="24"/>
                </a:lnTo>
                <a:lnTo>
                  <a:pt x="553" y="16"/>
                </a:lnTo>
                <a:lnTo>
                  <a:pt x="553" y="24"/>
                </a:lnTo>
                <a:lnTo>
                  <a:pt x="529" y="24"/>
                </a:lnTo>
                <a:lnTo>
                  <a:pt x="320" y="16"/>
                </a:lnTo>
                <a:lnTo>
                  <a:pt x="40" y="0"/>
                </a:lnTo>
                <a:lnTo>
                  <a:pt x="24" y="0"/>
                </a:lnTo>
                <a:lnTo>
                  <a:pt x="24" y="0"/>
                </a:lnTo>
                <a:lnTo>
                  <a:pt x="16" y="96"/>
                </a:lnTo>
                <a:lnTo>
                  <a:pt x="16" y="96"/>
                </a:lnTo>
                <a:lnTo>
                  <a:pt x="0" y="296"/>
                </a:lnTo>
                <a:lnTo>
                  <a:pt x="0" y="296"/>
                </a:lnTo>
                <a:lnTo>
                  <a:pt x="8" y="296"/>
                </a:lnTo>
                <a:lnTo>
                  <a:pt x="208" y="304"/>
                </a:lnTo>
                <a:lnTo>
                  <a:pt x="352" y="312"/>
                </a:lnTo>
                <a:lnTo>
                  <a:pt x="400" y="31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7" name="Nebraska"/>
          <p:cNvSpPr>
            <a:spLocks/>
          </p:cNvSpPr>
          <p:nvPr/>
        </p:nvSpPr>
        <p:spPr bwMode="gray">
          <a:xfrm>
            <a:off x="3823663" y="3532654"/>
            <a:ext cx="865654" cy="392206"/>
          </a:xfrm>
          <a:custGeom>
            <a:avLst/>
            <a:gdLst/>
            <a:ahLst/>
            <a:cxnLst>
              <a:cxn ang="0">
                <a:pos x="665" y="328"/>
              </a:cxn>
              <a:cxn ang="0">
                <a:pos x="649" y="304"/>
              </a:cxn>
              <a:cxn ang="0">
                <a:pos x="649" y="304"/>
              </a:cxn>
              <a:cxn ang="0">
                <a:pos x="641" y="296"/>
              </a:cxn>
              <a:cxn ang="0">
                <a:pos x="641" y="296"/>
              </a:cxn>
              <a:cxn ang="0">
                <a:pos x="641" y="288"/>
              </a:cxn>
              <a:cxn ang="0">
                <a:pos x="633" y="264"/>
              </a:cxn>
              <a:cxn ang="0">
                <a:pos x="625" y="264"/>
              </a:cxn>
              <a:cxn ang="0">
                <a:pos x="625" y="232"/>
              </a:cxn>
              <a:cxn ang="0">
                <a:pos x="625" y="224"/>
              </a:cxn>
              <a:cxn ang="0">
                <a:pos x="625" y="216"/>
              </a:cxn>
              <a:cxn ang="0">
                <a:pos x="625" y="216"/>
              </a:cxn>
              <a:cxn ang="0">
                <a:pos x="625" y="208"/>
              </a:cxn>
              <a:cxn ang="0">
                <a:pos x="625" y="208"/>
              </a:cxn>
              <a:cxn ang="0">
                <a:pos x="617" y="184"/>
              </a:cxn>
              <a:cxn ang="0">
                <a:pos x="617" y="176"/>
              </a:cxn>
              <a:cxn ang="0">
                <a:pos x="609" y="176"/>
              </a:cxn>
              <a:cxn ang="0">
                <a:pos x="609" y="160"/>
              </a:cxn>
              <a:cxn ang="0">
                <a:pos x="609" y="128"/>
              </a:cxn>
              <a:cxn ang="0">
                <a:pos x="593" y="120"/>
              </a:cxn>
              <a:cxn ang="0">
                <a:pos x="585" y="112"/>
              </a:cxn>
              <a:cxn ang="0">
                <a:pos x="585" y="104"/>
              </a:cxn>
              <a:cxn ang="0">
                <a:pos x="585" y="104"/>
              </a:cxn>
              <a:cxn ang="0">
                <a:pos x="585" y="96"/>
              </a:cxn>
              <a:cxn ang="0">
                <a:pos x="585" y="88"/>
              </a:cxn>
              <a:cxn ang="0">
                <a:pos x="585" y="88"/>
              </a:cxn>
              <a:cxn ang="0">
                <a:pos x="585" y="88"/>
              </a:cxn>
              <a:cxn ang="0">
                <a:pos x="569" y="72"/>
              </a:cxn>
              <a:cxn ang="0">
                <a:pos x="569" y="64"/>
              </a:cxn>
              <a:cxn ang="0">
                <a:pos x="553" y="48"/>
              </a:cxn>
              <a:cxn ang="0">
                <a:pos x="545" y="48"/>
              </a:cxn>
              <a:cxn ang="0">
                <a:pos x="537" y="48"/>
              </a:cxn>
              <a:cxn ang="0">
                <a:pos x="529" y="40"/>
              </a:cxn>
              <a:cxn ang="0">
                <a:pos x="529" y="40"/>
              </a:cxn>
              <a:cxn ang="0">
                <a:pos x="521" y="32"/>
              </a:cxn>
              <a:cxn ang="0">
                <a:pos x="521" y="32"/>
              </a:cxn>
              <a:cxn ang="0">
                <a:pos x="480" y="32"/>
              </a:cxn>
              <a:cxn ang="0">
                <a:pos x="480" y="32"/>
              </a:cxn>
              <a:cxn ang="0">
                <a:pos x="472" y="40"/>
              </a:cxn>
              <a:cxn ang="0">
                <a:pos x="464" y="48"/>
              </a:cxn>
              <a:cxn ang="0">
                <a:pos x="464" y="48"/>
              </a:cxn>
              <a:cxn ang="0">
                <a:pos x="456" y="40"/>
              </a:cxn>
              <a:cxn ang="0">
                <a:pos x="424" y="16"/>
              </a:cxn>
              <a:cxn ang="0">
                <a:pos x="424" y="16"/>
              </a:cxn>
              <a:cxn ang="0">
                <a:pos x="303" y="12"/>
              </a:cxn>
              <a:cxn ang="0">
                <a:pos x="55" y="0"/>
              </a:cxn>
              <a:cxn ang="0">
                <a:pos x="24" y="0"/>
              </a:cxn>
              <a:cxn ang="0">
                <a:pos x="24" y="0"/>
              </a:cxn>
              <a:cxn ang="0">
                <a:pos x="0" y="200"/>
              </a:cxn>
              <a:cxn ang="0">
                <a:pos x="0" y="200"/>
              </a:cxn>
              <a:cxn ang="0">
                <a:pos x="160" y="216"/>
              </a:cxn>
              <a:cxn ang="0">
                <a:pos x="160" y="216"/>
              </a:cxn>
              <a:cxn ang="0">
                <a:pos x="152" y="312"/>
              </a:cxn>
              <a:cxn ang="0">
                <a:pos x="152" y="312"/>
              </a:cxn>
              <a:cxn ang="0">
                <a:pos x="184" y="320"/>
              </a:cxn>
              <a:cxn ang="0">
                <a:pos x="424" y="328"/>
              </a:cxn>
              <a:cxn ang="0">
                <a:pos x="649" y="328"/>
              </a:cxn>
              <a:cxn ang="0">
                <a:pos x="665" y="328"/>
              </a:cxn>
            </a:cxnLst>
            <a:rect l="0" t="0" r="r" b="b"/>
            <a:pathLst>
              <a:path w="665" h="328">
                <a:moveTo>
                  <a:pt x="665" y="328"/>
                </a:moveTo>
                <a:lnTo>
                  <a:pt x="649" y="304"/>
                </a:lnTo>
                <a:lnTo>
                  <a:pt x="649" y="304"/>
                </a:lnTo>
                <a:lnTo>
                  <a:pt x="641" y="296"/>
                </a:lnTo>
                <a:lnTo>
                  <a:pt x="641" y="296"/>
                </a:lnTo>
                <a:lnTo>
                  <a:pt x="641" y="288"/>
                </a:lnTo>
                <a:lnTo>
                  <a:pt x="633" y="264"/>
                </a:lnTo>
                <a:lnTo>
                  <a:pt x="625" y="264"/>
                </a:lnTo>
                <a:lnTo>
                  <a:pt x="625" y="232"/>
                </a:lnTo>
                <a:lnTo>
                  <a:pt x="625" y="224"/>
                </a:lnTo>
                <a:lnTo>
                  <a:pt x="625" y="216"/>
                </a:lnTo>
                <a:lnTo>
                  <a:pt x="625" y="216"/>
                </a:lnTo>
                <a:lnTo>
                  <a:pt x="625" y="208"/>
                </a:lnTo>
                <a:lnTo>
                  <a:pt x="625" y="208"/>
                </a:lnTo>
                <a:lnTo>
                  <a:pt x="617" y="184"/>
                </a:lnTo>
                <a:lnTo>
                  <a:pt x="617" y="176"/>
                </a:lnTo>
                <a:lnTo>
                  <a:pt x="609" y="176"/>
                </a:lnTo>
                <a:lnTo>
                  <a:pt x="609" y="160"/>
                </a:lnTo>
                <a:lnTo>
                  <a:pt x="609" y="128"/>
                </a:lnTo>
                <a:lnTo>
                  <a:pt x="593" y="120"/>
                </a:lnTo>
                <a:lnTo>
                  <a:pt x="585" y="112"/>
                </a:lnTo>
                <a:lnTo>
                  <a:pt x="585" y="104"/>
                </a:lnTo>
                <a:lnTo>
                  <a:pt x="585" y="104"/>
                </a:lnTo>
                <a:lnTo>
                  <a:pt x="585" y="96"/>
                </a:lnTo>
                <a:lnTo>
                  <a:pt x="585" y="88"/>
                </a:lnTo>
                <a:lnTo>
                  <a:pt x="585" y="88"/>
                </a:lnTo>
                <a:lnTo>
                  <a:pt x="585" y="88"/>
                </a:lnTo>
                <a:lnTo>
                  <a:pt x="569" y="72"/>
                </a:lnTo>
                <a:lnTo>
                  <a:pt x="569" y="64"/>
                </a:lnTo>
                <a:lnTo>
                  <a:pt x="553" y="48"/>
                </a:lnTo>
                <a:lnTo>
                  <a:pt x="545" y="48"/>
                </a:lnTo>
                <a:lnTo>
                  <a:pt x="537" y="48"/>
                </a:lnTo>
                <a:lnTo>
                  <a:pt x="529" y="40"/>
                </a:lnTo>
                <a:lnTo>
                  <a:pt x="529" y="40"/>
                </a:lnTo>
                <a:lnTo>
                  <a:pt x="521" y="32"/>
                </a:lnTo>
                <a:lnTo>
                  <a:pt x="521" y="32"/>
                </a:lnTo>
                <a:lnTo>
                  <a:pt x="480" y="32"/>
                </a:lnTo>
                <a:lnTo>
                  <a:pt x="480" y="32"/>
                </a:lnTo>
                <a:lnTo>
                  <a:pt x="472" y="40"/>
                </a:lnTo>
                <a:lnTo>
                  <a:pt x="464" y="48"/>
                </a:lnTo>
                <a:lnTo>
                  <a:pt x="464" y="48"/>
                </a:lnTo>
                <a:lnTo>
                  <a:pt x="456" y="40"/>
                </a:lnTo>
                <a:lnTo>
                  <a:pt x="424" y="16"/>
                </a:lnTo>
                <a:lnTo>
                  <a:pt x="424" y="16"/>
                </a:lnTo>
                <a:lnTo>
                  <a:pt x="303" y="12"/>
                </a:lnTo>
                <a:lnTo>
                  <a:pt x="55" y="0"/>
                </a:lnTo>
                <a:lnTo>
                  <a:pt x="24" y="0"/>
                </a:lnTo>
                <a:lnTo>
                  <a:pt x="24" y="0"/>
                </a:lnTo>
                <a:lnTo>
                  <a:pt x="0" y="200"/>
                </a:lnTo>
                <a:lnTo>
                  <a:pt x="0" y="200"/>
                </a:lnTo>
                <a:lnTo>
                  <a:pt x="160" y="216"/>
                </a:lnTo>
                <a:lnTo>
                  <a:pt x="160" y="216"/>
                </a:lnTo>
                <a:lnTo>
                  <a:pt x="152" y="312"/>
                </a:lnTo>
                <a:lnTo>
                  <a:pt x="152" y="312"/>
                </a:lnTo>
                <a:lnTo>
                  <a:pt x="184" y="320"/>
                </a:lnTo>
                <a:lnTo>
                  <a:pt x="424" y="328"/>
                </a:lnTo>
                <a:lnTo>
                  <a:pt x="649" y="328"/>
                </a:lnTo>
                <a:lnTo>
                  <a:pt x="665" y="32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8" name="Kansas"/>
          <p:cNvSpPr>
            <a:spLocks/>
          </p:cNvSpPr>
          <p:nvPr/>
        </p:nvSpPr>
        <p:spPr bwMode="gray">
          <a:xfrm>
            <a:off x="3990350" y="3905251"/>
            <a:ext cx="771806" cy="383801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24" y="0"/>
              </a:cxn>
              <a:cxn ang="0">
                <a:pos x="24" y="0"/>
              </a:cxn>
              <a:cxn ang="0">
                <a:pos x="56" y="8"/>
              </a:cxn>
              <a:cxn ang="0">
                <a:pos x="296" y="16"/>
              </a:cxn>
              <a:cxn ang="0">
                <a:pos x="521" y="16"/>
              </a:cxn>
              <a:cxn ang="0">
                <a:pos x="537" y="16"/>
              </a:cxn>
              <a:cxn ang="0">
                <a:pos x="529" y="16"/>
              </a:cxn>
              <a:cxn ang="0">
                <a:pos x="545" y="24"/>
              </a:cxn>
              <a:cxn ang="0">
                <a:pos x="553" y="32"/>
              </a:cxn>
              <a:cxn ang="0">
                <a:pos x="553" y="32"/>
              </a:cxn>
              <a:cxn ang="0">
                <a:pos x="561" y="24"/>
              </a:cxn>
              <a:cxn ang="0">
                <a:pos x="561" y="32"/>
              </a:cxn>
              <a:cxn ang="0">
                <a:pos x="569" y="32"/>
              </a:cxn>
              <a:cxn ang="0">
                <a:pos x="569" y="40"/>
              </a:cxn>
              <a:cxn ang="0">
                <a:pos x="569" y="48"/>
              </a:cxn>
              <a:cxn ang="0">
                <a:pos x="553" y="56"/>
              </a:cxn>
              <a:cxn ang="0">
                <a:pos x="553" y="56"/>
              </a:cxn>
              <a:cxn ang="0">
                <a:pos x="553" y="64"/>
              </a:cxn>
              <a:cxn ang="0">
                <a:pos x="553" y="64"/>
              </a:cxn>
              <a:cxn ang="0">
                <a:pos x="569" y="72"/>
              </a:cxn>
              <a:cxn ang="0">
                <a:pos x="569" y="80"/>
              </a:cxn>
              <a:cxn ang="0">
                <a:pos x="569" y="88"/>
              </a:cxn>
              <a:cxn ang="0">
                <a:pos x="569" y="88"/>
              </a:cxn>
              <a:cxn ang="0">
                <a:pos x="577" y="104"/>
              </a:cxn>
              <a:cxn ang="0">
                <a:pos x="577" y="104"/>
              </a:cxn>
              <a:cxn ang="0">
                <a:pos x="593" y="104"/>
              </a:cxn>
              <a:cxn ang="0">
                <a:pos x="593" y="104"/>
              </a:cxn>
              <a:cxn ang="0">
                <a:pos x="593" y="320"/>
              </a:cxn>
              <a:cxn ang="0">
                <a:pos x="593" y="320"/>
              </a:cxn>
              <a:cxn ang="0">
                <a:pos x="529" y="320"/>
              </a:cxn>
              <a:cxn ang="0">
                <a:pos x="369" y="320"/>
              </a:cxn>
              <a:cxn ang="0">
                <a:pos x="56" y="312"/>
              </a:cxn>
              <a:cxn ang="0">
                <a:pos x="0" y="312"/>
              </a:cxn>
            </a:cxnLst>
            <a:rect l="0" t="0" r="r" b="b"/>
            <a:pathLst>
              <a:path w="593" h="320">
                <a:moveTo>
                  <a:pt x="0" y="312"/>
                </a:moveTo>
                <a:lnTo>
                  <a:pt x="24" y="0"/>
                </a:lnTo>
                <a:lnTo>
                  <a:pt x="24" y="0"/>
                </a:lnTo>
                <a:lnTo>
                  <a:pt x="56" y="8"/>
                </a:lnTo>
                <a:lnTo>
                  <a:pt x="296" y="16"/>
                </a:lnTo>
                <a:lnTo>
                  <a:pt x="521" y="16"/>
                </a:lnTo>
                <a:lnTo>
                  <a:pt x="537" y="16"/>
                </a:lnTo>
                <a:lnTo>
                  <a:pt x="529" y="16"/>
                </a:lnTo>
                <a:lnTo>
                  <a:pt x="545" y="24"/>
                </a:lnTo>
                <a:lnTo>
                  <a:pt x="553" y="32"/>
                </a:lnTo>
                <a:lnTo>
                  <a:pt x="553" y="32"/>
                </a:lnTo>
                <a:lnTo>
                  <a:pt x="561" y="24"/>
                </a:lnTo>
                <a:lnTo>
                  <a:pt x="561" y="32"/>
                </a:lnTo>
                <a:lnTo>
                  <a:pt x="569" y="32"/>
                </a:lnTo>
                <a:lnTo>
                  <a:pt x="569" y="40"/>
                </a:lnTo>
                <a:lnTo>
                  <a:pt x="569" y="48"/>
                </a:lnTo>
                <a:lnTo>
                  <a:pt x="553" y="56"/>
                </a:lnTo>
                <a:lnTo>
                  <a:pt x="553" y="56"/>
                </a:lnTo>
                <a:lnTo>
                  <a:pt x="553" y="64"/>
                </a:lnTo>
                <a:lnTo>
                  <a:pt x="553" y="64"/>
                </a:lnTo>
                <a:lnTo>
                  <a:pt x="569" y="72"/>
                </a:lnTo>
                <a:lnTo>
                  <a:pt x="569" y="80"/>
                </a:lnTo>
                <a:lnTo>
                  <a:pt x="569" y="88"/>
                </a:lnTo>
                <a:lnTo>
                  <a:pt x="569" y="88"/>
                </a:lnTo>
                <a:lnTo>
                  <a:pt x="577" y="104"/>
                </a:lnTo>
                <a:lnTo>
                  <a:pt x="577" y="104"/>
                </a:lnTo>
                <a:lnTo>
                  <a:pt x="593" y="104"/>
                </a:lnTo>
                <a:lnTo>
                  <a:pt x="593" y="104"/>
                </a:lnTo>
                <a:lnTo>
                  <a:pt x="593" y="320"/>
                </a:lnTo>
                <a:lnTo>
                  <a:pt x="593" y="320"/>
                </a:lnTo>
                <a:lnTo>
                  <a:pt x="529" y="320"/>
                </a:lnTo>
                <a:lnTo>
                  <a:pt x="369" y="320"/>
                </a:lnTo>
                <a:lnTo>
                  <a:pt x="56" y="312"/>
                </a:lnTo>
                <a:lnTo>
                  <a:pt x="0" y="31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09" name="Oklahoma"/>
          <p:cNvSpPr>
            <a:spLocks/>
          </p:cNvSpPr>
          <p:nvPr/>
        </p:nvSpPr>
        <p:spPr bwMode="gray">
          <a:xfrm>
            <a:off x="3886695" y="4269441"/>
            <a:ext cx="907676" cy="431426"/>
          </a:xfrm>
          <a:custGeom>
            <a:avLst/>
            <a:gdLst/>
            <a:ahLst/>
            <a:cxnLst>
              <a:cxn ang="0">
                <a:pos x="240" y="264"/>
              </a:cxn>
              <a:cxn ang="0">
                <a:pos x="248" y="264"/>
              </a:cxn>
              <a:cxn ang="0">
                <a:pos x="264" y="280"/>
              </a:cxn>
              <a:cxn ang="0">
                <a:pos x="272" y="280"/>
              </a:cxn>
              <a:cxn ang="0">
                <a:pos x="288" y="280"/>
              </a:cxn>
              <a:cxn ang="0">
                <a:pos x="296" y="272"/>
              </a:cxn>
              <a:cxn ang="0">
                <a:pos x="312" y="304"/>
              </a:cxn>
              <a:cxn ang="0">
                <a:pos x="328" y="304"/>
              </a:cxn>
              <a:cxn ang="0">
                <a:pos x="344" y="312"/>
              </a:cxn>
              <a:cxn ang="0">
                <a:pos x="360" y="304"/>
              </a:cxn>
              <a:cxn ang="0">
                <a:pos x="368" y="320"/>
              </a:cxn>
              <a:cxn ang="0">
                <a:pos x="376" y="312"/>
              </a:cxn>
              <a:cxn ang="0">
                <a:pos x="384" y="312"/>
              </a:cxn>
              <a:cxn ang="0">
                <a:pos x="392" y="304"/>
              </a:cxn>
              <a:cxn ang="0">
                <a:pos x="392" y="320"/>
              </a:cxn>
              <a:cxn ang="0">
                <a:pos x="408" y="320"/>
              </a:cxn>
              <a:cxn ang="0">
                <a:pos x="408" y="328"/>
              </a:cxn>
              <a:cxn ang="0">
                <a:pos x="416" y="336"/>
              </a:cxn>
              <a:cxn ang="0">
                <a:pos x="424" y="328"/>
              </a:cxn>
              <a:cxn ang="0">
                <a:pos x="432" y="328"/>
              </a:cxn>
              <a:cxn ang="0">
                <a:pos x="441" y="336"/>
              </a:cxn>
              <a:cxn ang="0">
                <a:pos x="449" y="336"/>
              </a:cxn>
              <a:cxn ang="0">
                <a:pos x="457" y="344"/>
              </a:cxn>
              <a:cxn ang="0">
                <a:pos x="465" y="328"/>
              </a:cxn>
              <a:cxn ang="0">
                <a:pos x="473" y="352"/>
              </a:cxn>
              <a:cxn ang="0">
                <a:pos x="473" y="352"/>
              </a:cxn>
              <a:cxn ang="0">
                <a:pos x="481" y="344"/>
              </a:cxn>
              <a:cxn ang="0">
                <a:pos x="489" y="328"/>
              </a:cxn>
              <a:cxn ang="0">
                <a:pos x="505" y="336"/>
              </a:cxn>
              <a:cxn ang="0">
                <a:pos x="513" y="336"/>
              </a:cxn>
              <a:cxn ang="0">
                <a:pos x="513" y="344"/>
              </a:cxn>
              <a:cxn ang="0">
                <a:pos x="545" y="360"/>
              </a:cxn>
              <a:cxn ang="0">
                <a:pos x="577" y="336"/>
              </a:cxn>
              <a:cxn ang="0">
                <a:pos x="585" y="344"/>
              </a:cxn>
              <a:cxn ang="0">
                <a:pos x="593" y="336"/>
              </a:cxn>
              <a:cxn ang="0">
                <a:pos x="593" y="328"/>
              </a:cxn>
              <a:cxn ang="0">
                <a:pos x="593" y="328"/>
              </a:cxn>
              <a:cxn ang="0">
                <a:pos x="609" y="344"/>
              </a:cxn>
              <a:cxn ang="0">
                <a:pos x="617" y="344"/>
              </a:cxn>
              <a:cxn ang="0">
                <a:pos x="641" y="328"/>
              </a:cxn>
              <a:cxn ang="0">
                <a:pos x="641" y="336"/>
              </a:cxn>
              <a:cxn ang="0">
                <a:pos x="665" y="352"/>
              </a:cxn>
              <a:cxn ang="0">
                <a:pos x="689" y="360"/>
              </a:cxn>
              <a:cxn ang="0">
                <a:pos x="697" y="184"/>
              </a:cxn>
              <a:cxn ang="0">
                <a:pos x="681" y="72"/>
              </a:cxn>
              <a:cxn ang="0">
                <a:pos x="673" y="16"/>
              </a:cxn>
              <a:cxn ang="0">
                <a:pos x="449" y="16"/>
              </a:cxn>
              <a:cxn ang="0">
                <a:pos x="80" y="8"/>
              </a:cxn>
              <a:cxn ang="0">
                <a:pos x="8" y="0"/>
              </a:cxn>
              <a:cxn ang="0">
                <a:pos x="0" y="48"/>
              </a:cxn>
              <a:cxn ang="0">
                <a:pos x="248" y="64"/>
              </a:cxn>
            </a:cxnLst>
            <a:rect l="0" t="0" r="r" b="b"/>
            <a:pathLst>
              <a:path w="697" h="360">
                <a:moveTo>
                  <a:pt x="240" y="264"/>
                </a:moveTo>
                <a:lnTo>
                  <a:pt x="240" y="264"/>
                </a:lnTo>
                <a:lnTo>
                  <a:pt x="248" y="264"/>
                </a:lnTo>
                <a:lnTo>
                  <a:pt x="248" y="264"/>
                </a:lnTo>
                <a:lnTo>
                  <a:pt x="264" y="280"/>
                </a:lnTo>
                <a:lnTo>
                  <a:pt x="264" y="280"/>
                </a:lnTo>
                <a:lnTo>
                  <a:pt x="272" y="280"/>
                </a:lnTo>
                <a:lnTo>
                  <a:pt x="272" y="280"/>
                </a:lnTo>
                <a:lnTo>
                  <a:pt x="288" y="280"/>
                </a:lnTo>
                <a:lnTo>
                  <a:pt x="288" y="280"/>
                </a:lnTo>
                <a:lnTo>
                  <a:pt x="296" y="272"/>
                </a:lnTo>
                <a:lnTo>
                  <a:pt x="296" y="272"/>
                </a:lnTo>
                <a:lnTo>
                  <a:pt x="312" y="304"/>
                </a:lnTo>
                <a:lnTo>
                  <a:pt x="312" y="304"/>
                </a:lnTo>
                <a:lnTo>
                  <a:pt x="328" y="304"/>
                </a:lnTo>
                <a:lnTo>
                  <a:pt x="328" y="304"/>
                </a:lnTo>
                <a:lnTo>
                  <a:pt x="336" y="312"/>
                </a:lnTo>
                <a:lnTo>
                  <a:pt x="344" y="312"/>
                </a:lnTo>
                <a:lnTo>
                  <a:pt x="344" y="304"/>
                </a:lnTo>
                <a:lnTo>
                  <a:pt x="360" y="304"/>
                </a:lnTo>
                <a:lnTo>
                  <a:pt x="368" y="312"/>
                </a:lnTo>
                <a:lnTo>
                  <a:pt x="368" y="320"/>
                </a:lnTo>
                <a:lnTo>
                  <a:pt x="368" y="320"/>
                </a:lnTo>
                <a:lnTo>
                  <a:pt x="376" y="312"/>
                </a:lnTo>
                <a:lnTo>
                  <a:pt x="376" y="312"/>
                </a:lnTo>
                <a:lnTo>
                  <a:pt x="384" y="312"/>
                </a:lnTo>
                <a:lnTo>
                  <a:pt x="384" y="312"/>
                </a:lnTo>
                <a:lnTo>
                  <a:pt x="392" y="304"/>
                </a:lnTo>
                <a:lnTo>
                  <a:pt x="392" y="304"/>
                </a:lnTo>
                <a:lnTo>
                  <a:pt x="392" y="320"/>
                </a:lnTo>
                <a:lnTo>
                  <a:pt x="392" y="320"/>
                </a:lnTo>
                <a:lnTo>
                  <a:pt x="408" y="320"/>
                </a:lnTo>
                <a:lnTo>
                  <a:pt x="408" y="320"/>
                </a:lnTo>
                <a:lnTo>
                  <a:pt x="408" y="328"/>
                </a:lnTo>
                <a:lnTo>
                  <a:pt x="408" y="328"/>
                </a:lnTo>
                <a:lnTo>
                  <a:pt x="416" y="336"/>
                </a:lnTo>
                <a:lnTo>
                  <a:pt x="416" y="336"/>
                </a:lnTo>
                <a:lnTo>
                  <a:pt x="424" y="328"/>
                </a:lnTo>
                <a:lnTo>
                  <a:pt x="424" y="328"/>
                </a:lnTo>
                <a:lnTo>
                  <a:pt x="432" y="328"/>
                </a:lnTo>
                <a:lnTo>
                  <a:pt x="432" y="328"/>
                </a:lnTo>
                <a:lnTo>
                  <a:pt x="441" y="336"/>
                </a:lnTo>
                <a:lnTo>
                  <a:pt x="449" y="336"/>
                </a:lnTo>
                <a:lnTo>
                  <a:pt x="449" y="336"/>
                </a:lnTo>
                <a:lnTo>
                  <a:pt x="449" y="344"/>
                </a:lnTo>
                <a:lnTo>
                  <a:pt x="457" y="344"/>
                </a:lnTo>
                <a:lnTo>
                  <a:pt x="465" y="336"/>
                </a:lnTo>
                <a:lnTo>
                  <a:pt x="465" y="328"/>
                </a:lnTo>
                <a:lnTo>
                  <a:pt x="465" y="336"/>
                </a:lnTo>
                <a:lnTo>
                  <a:pt x="473" y="352"/>
                </a:lnTo>
                <a:lnTo>
                  <a:pt x="473" y="352"/>
                </a:lnTo>
                <a:lnTo>
                  <a:pt x="473" y="352"/>
                </a:lnTo>
                <a:lnTo>
                  <a:pt x="481" y="344"/>
                </a:lnTo>
                <a:lnTo>
                  <a:pt x="481" y="344"/>
                </a:lnTo>
                <a:lnTo>
                  <a:pt x="489" y="328"/>
                </a:lnTo>
                <a:lnTo>
                  <a:pt x="489" y="328"/>
                </a:lnTo>
                <a:lnTo>
                  <a:pt x="505" y="336"/>
                </a:lnTo>
                <a:lnTo>
                  <a:pt x="505" y="336"/>
                </a:lnTo>
                <a:lnTo>
                  <a:pt x="513" y="336"/>
                </a:lnTo>
                <a:lnTo>
                  <a:pt x="513" y="336"/>
                </a:lnTo>
                <a:lnTo>
                  <a:pt x="513" y="336"/>
                </a:lnTo>
                <a:lnTo>
                  <a:pt x="513" y="344"/>
                </a:lnTo>
                <a:lnTo>
                  <a:pt x="537" y="352"/>
                </a:lnTo>
                <a:lnTo>
                  <a:pt x="545" y="360"/>
                </a:lnTo>
                <a:lnTo>
                  <a:pt x="561" y="336"/>
                </a:lnTo>
                <a:lnTo>
                  <a:pt x="577" y="336"/>
                </a:lnTo>
                <a:lnTo>
                  <a:pt x="577" y="344"/>
                </a:lnTo>
                <a:lnTo>
                  <a:pt x="585" y="344"/>
                </a:lnTo>
                <a:lnTo>
                  <a:pt x="585" y="344"/>
                </a:lnTo>
                <a:lnTo>
                  <a:pt x="593" y="336"/>
                </a:lnTo>
                <a:lnTo>
                  <a:pt x="593" y="328"/>
                </a:lnTo>
                <a:lnTo>
                  <a:pt x="593" y="328"/>
                </a:lnTo>
                <a:lnTo>
                  <a:pt x="593" y="328"/>
                </a:lnTo>
                <a:lnTo>
                  <a:pt x="593" y="328"/>
                </a:lnTo>
                <a:lnTo>
                  <a:pt x="593" y="328"/>
                </a:lnTo>
                <a:lnTo>
                  <a:pt x="609" y="344"/>
                </a:lnTo>
                <a:lnTo>
                  <a:pt x="617" y="344"/>
                </a:lnTo>
                <a:lnTo>
                  <a:pt x="617" y="344"/>
                </a:lnTo>
                <a:lnTo>
                  <a:pt x="625" y="328"/>
                </a:lnTo>
                <a:lnTo>
                  <a:pt x="641" y="328"/>
                </a:lnTo>
                <a:lnTo>
                  <a:pt x="641" y="336"/>
                </a:lnTo>
                <a:lnTo>
                  <a:pt x="641" y="336"/>
                </a:lnTo>
                <a:lnTo>
                  <a:pt x="665" y="352"/>
                </a:lnTo>
                <a:lnTo>
                  <a:pt x="665" y="352"/>
                </a:lnTo>
                <a:lnTo>
                  <a:pt x="681" y="352"/>
                </a:lnTo>
                <a:lnTo>
                  <a:pt x="689" y="360"/>
                </a:lnTo>
                <a:lnTo>
                  <a:pt x="689" y="360"/>
                </a:lnTo>
                <a:lnTo>
                  <a:pt x="697" y="184"/>
                </a:lnTo>
                <a:lnTo>
                  <a:pt x="697" y="184"/>
                </a:lnTo>
                <a:lnTo>
                  <a:pt x="681" y="72"/>
                </a:lnTo>
                <a:lnTo>
                  <a:pt x="673" y="16"/>
                </a:lnTo>
                <a:lnTo>
                  <a:pt x="673" y="16"/>
                </a:lnTo>
                <a:lnTo>
                  <a:pt x="609" y="16"/>
                </a:lnTo>
                <a:lnTo>
                  <a:pt x="449" y="16"/>
                </a:lnTo>
                <a:lnTo>
                  <a:pt x="136" y="8"/>
                </a:lnTo>
                <a:lnTo>
                  <a:pt x="80" y="8"/>
                </a:lnTo>
                <a:lnTo>
                  <a:pt x="8" y="0"/>
                </a:lnTo>
                <a:lnTo>
                  <a:pt x="8" y="0"/>
                </a:lnTo>
                <a:lnTo>
                  <a:pt x="0" y="48"/>
                </a:lnTo>
                <a:lnTo>
                  <a:pt x="0" y="48"/>
                </a:lnTo>
                <a:lnTo>
                  <a:pt x="248" y="64"/>
                </a:lnTo>
                <a:lnTo>
                  <a:pt x="248" y="64"/>
                </a:lnTo>
                <a:lnTo>
                  <a:pt x="240" y="264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0" name="Texas"/>
          <p:cNvSpPr>
            <a:spLocks/>
          </p:cNvSpPr>
          <p:nvPr/>
        </p:nvSpPr>
        <p:spPr bwMode="gray">
          <a:xfrm>
            <a:off x="3448266" y="4326871"/>
            <a:ext cx="1449761" cy="1320894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584" y="216"/>
              </a:cxn>
              <a:cxn ang="0">
                <a:pos x="632" y="224"/>
              </a:cxn>
              <a:cxn ang="0">
                <a:pos x="680" y="264"/>
              </a:cxn>
              <a:cxn ang="0">
                <a:pos x="712" y="264"/>
              </a:cxn>
              <a:cxn ang="0">
                <a:pos x="744" y="272"/>
              </a:cxn>
              <a:cxn ang="0">
                <a:pos x="760" y="280"/>
              </a:cxn>
              <a:cxn ang="0">
                <a:pos x="793" y="296"/>
              </a:cxn>
              <a:cxn ang="0">
                <a:pos x="817" y="296"/>
              </a:cxn>
              <a:cxn ang="0">
                <a:pos x="849" y="288"/>
              </a:cxn>
              <a:cxn ang="0">
                <a:pos x="913" y="296"/>
              </a:cxn>
              <a:cxn ang="0">
                <a:pos x="929" y="280"/>
              </a:cxn>
              <a:cxn ang="0">
                <a:pos x="977" y="288"/>
              </a:cxn>
              <a:cxn ang="0">
                <a:pos x="1033" y="320"/>
              </a:cxn>
              <a:cxn ang="0">
                <a:pos x="1073" y="472"/>
              </a:cxn>
              <a:cxn ang="0">
                <a:pos x="1105" y="552"/>
              </a:cxn>
              <a:cxn ang="0">
                <a:pos x="1105" y="632"/>
              </a:cxn>
              <a:cxn ang="0">
                <a:pos x="1097" y="680"/>
              </a:cxn>
              <a:cxn ang="0">
                <a:pos x="1089" y="712"/>
              </a:cxn>
              <a:cxn ang="0">
                <a:pos x="1017" y="736"/>
              </a:cxn>
              <a:cxn ang="0">
                <a:pos x="1025" y="728"/>
              </a:cxn>
              <a:cxn ang="0">
                <a:pos x="1017" y="712"/>
              </a:cxn>
              <a:cxn ang="0">
                <a:pos x="1001" y="720"/>
              </a:cxn>
              <a:cxn ang="0">
                <a:pos x="993" y="720"/>
              </a:cxn>
              <a:cxn ang="0">
                <a:pos x="985" y="768"/>
              </a:cxn>
              <a:cxn ang="0">
                <a:pos x="969" y="792"/>
              </a:cxn>
              <a:cxn ang="0">
                <a:pos x="881" y="840"/>
              </a:cxn>
              <a:cxn ang="0">
                <a:pos x="889" y="824"/>
              </a:cxn>
              <a:cxn ang="0">
                <a:pos x="873" y="824"/>
              </a:cxn>
              <a:cxn ang="0">
                <a:pos x="865" y="824"/>
              </a:cxn>
              <a:cxn ang="0">
                <a:pos x="873" y="840"/>
              </a:cxn>
              <a:cxn ang="0">
                <a:pos x="841" y="840"/>
              </a:cxn>
              <a:cxn ang="0">
                <a:pos x="841" y="848"/>
              </a:cxn>
              <a:cxn ang="0">
                <a:pos x="825" y="872"/>
              </a:cxn>
              <a:cxn ang="0">
                <a:pos x="801" y="880"/>
              </a:cxn>
              <a:cxn ang="0">
                <a:pos x="817" y="880"/>
              </a:cxn>
              <a:cxn ang="0">
                <a:pos x="801" y="904"/>
              </a:cxn>
              <a:cxn ang="0">
                <a:pos x="785" y="912"/>
              </a:cxn>
              <a:cxn ang="0">
                <a:pos x="777" y="952"/>
              </a:cxn>
              <a:cxn ang="0">
                <a:pos x="760" y="960"/>
              </a:cxn>
              <a:cxn ang="0">
                <a:pos x="760" y="968"/>
              </a:cxn>
              <a:cxn ang="0">
                <a:pos x="768" y="1008"/>
              </a:cxn>
              <a:cxn ang="0">
                <a:pos x="793" y="1088"/>
              </a:cxn>
              <a:cxn ang="0">
                <a:pos x="728" y="1080"/>
              </a:cxn>
              <a:cxn ang="0">
                <a:pos x="664" y="1064"/>
              </a:cxn>
              <a:cxn ang="0">
                <a:pos x="624" y="1032"/>
              </a:cxn>
              <a:cxn ang="0">
                <a:pos x="600" y="968"/>
              </a:cxn>
              <a:cxn ang="0">
                <a:pos x="576" y="920"/>
              </a:cxn>
              <a:cxn ang="0">
                <a:pos x="488" y="768"/>
              </a:cxn>
              <a:cxn ang="0">
                <a:pos x="360" y="680"/>
              </a:cxn>
              <a:cxn ang="0">
                <a:pos x="328" y="688"/>
              </a:cxn>
              <a:cxn ang="0">
                <a:pos x="280" y="760"/>
              </a:cxn>
              <a:cxn ang="0">
                <a:pos x="208" y="728"/>
              </a:cxn>
              <a:cxn ang="0">
                <a:pos x="152" y="640"/>
              </a:cxn>
              <a:cxn ang="0">
                <a:pos x="96" y="560"/>
              </a:cxn>
              <a:cxn ang="0">
                <a:pos x="32" y="496"/>
              </a:cxn>
            </a:cxnLst>
            <a:rect l="0" t="0" r="r" b="b"/>
            <a:pathLst>
              <a:path w="1113" h="1104">
                <a:moveTo>
                  <a:pt x="0" y="448"/>
                </a:moveTo>
                <a:lnTo>
                  <a:pt x="0" y="448"/>
                </a:lnTo>
                <a:lnTo>
                  <a:pt x="0" y="432"/>
                </a:lnTo>
                <a:lnTo>
                  <a:pt x="0" y="432"/>
                </a:lnTo>
                <a:lnTo>
                  <a:pt x="304" y="464"/>
                </a:lnTo>
                <a:lnTo>
                  <a:pt x="304" y="464"/>
                </a:lnTo>
                <a:lnTo>
                  <a:pt x="336" y="0"/>
                </a:lnTo>
                <a:lnTo>
                  <a:pt x="336" y="0"/>
                </a:lnTo>
                <a:lnTo>
                  <a:pt x="584" y="16"/>
                </a:lnTo>
                <a:lnTo>
                  <a:pt x="584" y="16"/>
                </a:lnTo>
                <a:lnTo>
                  <a:pt x="576" y="216"/>
                </a:lnTo>
                <a:lnTo>
                  <a:pt x="576" y="216"/>
                </a:lnTo>
                <a:lnTo>
                  <a:pt x="584" y="216"/>
                </a:lnTo>
                <a:lnTo>
                  <a:pt x="584" y="216"/>
                </a:lnTo>
                <a:lnTo>
                  <a:pt x="600" y="232"/>
                </a:lnTo>
                <a:lnTo>
                  <a:pt x="600" y="232"/>
                </a:lnTo>
                <a:lnTo>
                  <a:pt x="608" y="232"/>
                </a:lnTo>
                <a:lnTo>
                  <a:pt x="608" y="232"/>
                </a:lnTo>
                <a:lnTo>
                  <a:pt x="624" y="232"/>
                </a:lnTo>
                <a:lnTo>
                  <a:pt x="624" y="232"/>
                </a:lnTo>
                <a:lnTo>
                  <a:pt x="632" y="224"/>
                </a:lnTo>
                <a:lnTo>
                  <a:pt x="632" y="224"/>
                </a:lnTo>
                <a:lnTo>
                  <a:pt x="648" y="256"/>
                </a:lnTo>
                <a:lnTo>
                  <a:pt x="648" y="256"/>
                </a:lnTo>
                <a:lnTo>
                  <a:pt x="664" y="256"/>
                </a:lnTo>
                <a:lnTo>
                  <a:pt x="664" y="256"/>
                </a:lnTo>
                <a:lnTo>
                  <a:pt x="672" y="264"/>
                </a:lnTo>
                <a:lnTo>
                  <a:pt x="680" y="264"/>
                </a:lnTo>
                <a:lnTo>
                  <a:pt x="680" y="256"/>
                </a:lnTo>
                <a:lnTo>
                  <a:pt x="696" y="256"/>
                </a:lnTo>
                <a:lnTo>
                  <a:pt x="704" y="264"/>
                </a:lnTo>
                <a:lnTo>
                  <a:pt x="704" y="272"/>
                </a:lnTo>
                <a:lnTo>
                  <a:pt x="704" y="272"/>
                </a:lnTo>
                <a:lnTo>
                  <a:pt x="712" y="264"/>
                </a:lnTo>
                <a:lnTo>
                  <a:pt x="712" y="264"/>
                </a:lnTo>
                <a:lnTo>
                  <a:pt x="720" y="264"/>
                </a:lnTo>
                <a:lnTo>
                  <a:pt x="720" y="264"/>
                </a:lnTo>
                <a:lnTo>
                  <a:pt x="728" y="256"/>
                </a:lnTo>
                <a:lnTo>
                  <a:pt x="728" y="256"/>
                </a:lnTo>
                <a:lnTo>
                  <a:pt x="728" y="272"/>
                </a:lnTo>
                <a:lnTo>
                  <a:pt x="728" y="272"/>
                </a:lnTo>
                <a:lnTo>
                  <a:pt x="744" y="272"/>
                </a:lnTo>
                <a:lnTo>
                  <a:pt x="744" y="272"/>
                </a:lnTo>
                <a:lnTo>
                  <a:pt x="744" y="280"/>
                </a:lnTo>
                <a:lnTo>
                  <a:pt x="744" y="280"/>
                </a:lnTo>
                <a:lnTo>
                  <a:pt x="752" y="288"/>
                </a:lnTo>
                <a:lnTo>
                  <a:pt x="752" y="288"/>
                </a:lnTo>
                <a:lnTo>
                  <a:pt x="760" y="280"/>
                </a:lnTo>
                <a:lnTo>
                  <a:pt x="760" y="280"/>
                </a:lnTo>
                <a:lnTo>
                  <a:pt x="768" y="280"/>
                </a:lnTo>
                <a:lnTo>
                  <a:pt x="768" y="280"/>
                </a:lnTo>
                <a:lnTo>
                  <a:pt x="777" y="288"/>
                </a:lnTo>
                <a:lnTo>
                  <a:pt x="785" y="288"/>
                </a:lnTo>
                <a:lnTo>
                  <a:pt x="785" y="288"/>
                </a:lnTo>
                <a:lnTo>
                  <a:pt x="785" y="296"/>
                </a:lnTo>
                <a:lnTo>
                  <a:pt x="793" y="296"/>
                </a:lnTo>
                <a:lnTo>
                  <a:pt x="801" y="288"/>
                </a:lnTo>
                <a:lnTo>
                  <a:pt x="801" y="280"/>
                </a:lnTo>
                <a:lnTo>
                  <a:pt x="801" y="288"/>
                </a:lnTo>
                <a:lnTo>
                  <a:pt x="809" y="304"/>
                </a:lnTo>
                <a:lnTo>
                  <a:pt x="809" y="304"/>
                </a:lnTo>
                <a:lnTo>
                  <a:pt x="809" y="304"/>
                </a:lnTo>
                <a:lnTo>
                  <a:pt x="817" y="296"/>
                </a:lnTo>
                <a:lnTo>
                  <a:pt x="817" y="296"/>
                </a:lnTo>
                <a:lnTo>
                  <a:pt x="825" y="280"/>
                </a:lnTo>
                <a:lnTo>
                  <a:pt x="825" y="280"/>
                </a:lnTo>
                <a:lnTo>
                  <a:pt x="841" y="288"/>
                </a:lnTo>
                <a:lnTo>
                  <a:pt x="841" y="288"/>
                </a:lnTo>
                <a:lnTo>
                  <a:pt x="849" y="288"/>
                </a:lnTo>
                <a:lnTo>
                  <a:pt x="849" y="288"/>
                </a:lnTo>
                <a:lnTo>
                  <a:pt x="849" y="288"/>
                </a:lnTo>
                <a:lnTo>
                  <a:pt x="849" y="296"/>
                </a:lnTo>
                <a:lnTo>
                  <a:pt x="873" y="304"/>
                </a:lnTo>
                <a:lnTo>
                  <a:pt x="881" y="312"/>
                </a:lnTo>
                <a:lnTo>
                  <a:pt x="897" y="288"/>
                </a:lnTo>
                <a:lnTo>
                  <a:pt x="913" y="288"/>
                </a:lnTo>
                <a:lnTo>
                  <a:pt x="913" y="296"/>
                </a:lnTo>
                <a:lnTo>
                  <a:pt x="921" y="296"/>
                </a:lnTo>
                <a:lnTo>
                  <a:pt x="921" y="296"/>
                </a:lnTo>
                <a:lnTo>
                  <a:pt x="929" y="288"/>
                </a:lnTo>
                <a:lnTo>
                  <a:pt x="929" y="280"/>
                </a:lnTo>
                <a:lnTo>
                  <a:pt x="929" y="280"/>
                </a:lnTo>
                <a:lnTo>
                  <a:pt x="929" y="280"/>
                </a:lnTo>
                <a:lnTo>
                  <a:pt x="929" y="280"/>
                </a:lnTo>
                <a:lnTo>
                  <a:pt x="929" y="280"/>
                </a:lnTo>
                <a:lnTo>
                  <a:pt x="945" y="296"/>
                </a:lnTo>
                <a:lnTo>
                  <a:pt x="953" y="296"/>
                </a:lnTo>
                <a:lnTo>
                  <a:pt x="953" y="296"/>
                </a:lnTo>
                <a:lnTo>
                  <a:pt x="961" y="280"/>
                </a:lnTo>
                <a:lnTo>
                  <a:pt x="977" y="280"/>
                </a:lnTo>
                <a:lnTo>
                  <a:pt x="977" y="288"/>
                </a:lnTo>
                <a:lnTo>
                  <a:pt x="977" y="288"/>
                </a:lnTo>
                <a:lnTo>
                  <a:pt x="1001" y="304"/>
                </a:lnTo>
                <a:lnTo>
                  <a:pt x="1001" y="304"/>
                </a:lnTo>
                <a:lnTo>
                  <a:pt x="1017" y="304"/>
                </a:lnTo>
                <a:lnTo>
                  <a:pt x="1025" y="312"/>
                </a:lnTo>
                <a:lnTo>
                  <a:pt x="1025" y="312"/>
                </a:lnTo>
                <a:lnTo>
                  <a:pt x="1033" y="320"/>
                </a:lnTo>
                <a:lnTo>
                  <a:pt x="1033" y="320"/>
                </a:lnTo>
                <a:lnTo>
                  <a:pt x="1057" y="320"/>
                </a:lnTo>
                <a:lnTo>
                  <a:pt x="1065" y="320"/>
                </a:lnTo>
                <a:lnTo>
                  <a:pt x="1065" y="320"/>
                </a:lnTo>
                <a:lnTo>
                  <a:pt x="1065" y="376"/>
                </a:lnTo>
                <a:lnTo>
                  <a:pt x="1073" y="472"/>
                </a:lnTo>
                <a:lnTo>
                  <a:pt x="1073" y="472"/>
                </a:lnTo>
                <a:lnTo>
                  <a:pt x="1089" y="496"/>
                </a:lnTo>
                <a:lnTo>
                  <a:pt x="1089" y="496"/>
                </a:lnTo>
                <a:lnTo>
                  <a:pt x="1089" y="528"/>
                </a:lnTo>
                <a:lnTo>
                  <a:pt x="1089" y="528"/>
                </a:lnTo>
                <a:lnTo>
                  <a:pt x="1097" y="536"/>
                </a:lnTo>
                <a:lnTo>
                  <a:pt x="1097" y="536"/>
                </a:lnTo>
                <a:lnTo>
                  <a:pt x="1105" y="552"/>
                </a:lnTo>
                <a:lnTo>
                  <a:pt x="1105" y="560"/>
                </a:lnTo>
                <a:lnTo>
                  <a:pt x="1113" y="576"/>
                </a:lnTo>
                <a:lnTo>
                  <a:pt x="1113" y="600"/>
                </a:lnTo>
                <a:lnTo>
                  <a:pt x="1097" y="616"/>
                </a:lnTo>
                <a:lnTo>
                  <a:pt x="1097" y="632"/>
                </a:lnTo>
                <a:lnTo>
                  <a:pt x="1097" y="632"/>
                </a:lnTo>
                <a:lnTo>
                  <a:pt x="1105" y="632"/>
                </a:lnTo>
                <a:lnTo>
                  <a:pt x="1097" y="648"/>
                </a:lnTo>
                <a:lnTo>
                  <a:pt x="1097" y="648"/>
                </a:lnTo>
                <a:lnTo>
                  <a:pt x="1105" y="656"/>
                </a:lnTo>
                <a:lnTo>
                  <a:pt x="1105" y="664"/>
                </a:lnTo>
                <a:lnTo>
                  <a:pt x="1105" y="672"/>
                </a:lnTo>
                <a:lnTo>
                  <a:pt x="1097" y="680"/>
                </a:lnTo>
                <a:lnTo>
                  <a:pt x="1097" y="680"/>
                </a:lnTo>
                <a:lnTo>
                  <a:pt x="1089" y="680"/>
                </a:lnTo>
                <a:lnTo>
                  <a:pt x="1089" y="680"/>
                </a:lnTo>
                <a:lnTo>
                  <a:pt x="1081" y="696"/>
                </a:lnTo>
                <a:lnTo>
                  <a:pt x="1081" y="696"/>
                </a:lnTo>
                <a:lnTo>
                  <a:pt x="1089" y="704"/>
                </a:lnTo>
                <a:lnTo>
                  <a:pt x="1089" y="712"/>
                </a:lnTo>
                <a:lnTo>
                  <a:pt x="1089" y="712"/>
                </a:lnTo>
                <a:lnTo>
                  <a:pt x="1081" y="712"/>
                </a:lnTo>
                <a:lnTo>
                  <a:pt x="1081" y="712"/>
                </a:lnTo>
                <a:lnTo>
                  <a:pt x="1049" y="728"/>
                </a:lnTo>
                <a:lnTo>
                  <a:pt x="1009" y="744"/>
                </a:lnTo>
                <a:lnTo>
                  <a:pt x="1009" y="744"/>
                </a:lnTo>
                <a:lnTo>
                  <a:pt x="1017" y="736"/>
                </a:lnTo>
                <a:lnTo>
                  <a:pt x="1017" y="736"/>
                </a:lnTo>
                <a:lnTo>
                  <a:pt x="1033" y="728"/>
                </a:lnTo>
                <a:lnTo>
                  <a:pt x="1033" y="728"/>
                </a:lnTo>
                <a:lnTo>
                  <a:pt x="1033" y="728"/>
                </a:lnTo>
                <a:lnTo>
                  <a:pt x="1033" y="728"/>
                </a:lnTo>
                <a:lnTo>
                  <a:pt x="1033" y="728"/>
                </a:lnTo>
                <a:lnTo>
                  <a:pt x="1025" y="728"/>
                </a:lnTo>
                <a:lnTo>
                  <a:pt x="1025" y="728"/>
                </a:lnTo>
                <a:lnTo>
                  <a:pt x="1017" y="728"/>
                </a:lnTo>
                <a:lnTo>
                  <a:pt x="1017" y="728"/>
                </a:lnTo>
                <a:lnTo>
                  <a:pt x="1009" y="728"/>
                </a:lnTo>
                <a:lnTo>
                  <a:pt x="1009" y="728"/>
                </a:lnTo>
                <a:lnTo>
                  <a:pt x="1009" y="728"/>
                </a:lnTo>
                <a:lnTo>
                  <a:pt x="1017" y="712"/>
                </a:lnTo>
                <a:lnTo>
                  <a:pt x="1017" y="712"/>
                </a:lnTo>
                <a:lnTo>
                  <a:pt x="1017" y="712"/>
                </a:lnTo>
                <a:lnTo>
                  <a:pt x="1017" y="712"/>
                </a:lnTo>
                <a:lnTo>
                  <a:pt x="1017" y="704"/>
                </a:lnTo>
                <a:lnTo>
                  <a:pt x="1009" y="712"/>
                </a:lnTo>
                <a:lnTo>
                  <a:pt x="1001" y="712"/>
                </a:lnTo>
                <a:lnTo>
                  <a:pt x="1001" y="720"/>
                </a:lnTo>
                <a:lnTo>
                  <a:pt x="1001" y="720"/>
                </a:lnTo>
                <a:lnTo>
                  <a:pt x="993" y="720"/>
                </a:lnTo>
                <a:lnTo>
                  <a:pt x="993" y="712"/>
                </a:lnTo>
                <a:lnTo>
                  <a:pt x="985" y="712"/>
                </a:lnTo>
                <a:lnTo>
                  <a:pt x="985" y="712"/>
                </a:lnTo>
                <a:lnTo>
                  <a:pt x="985" y="712"/>
                </a:lnTo>
                <a:lnTo>
                  <a:pt x="993" y="720"/>
                </a:lnTo>
                <a:lnTo>
                  <a:pt x="993" y="720"/>
                </a:lnTo>
                <a:lnTo>
                  <a:pt x="985" y="728"/>
                </a:lnTo>
                <a:lnTo>
                  <a:pt x="985" y="736"/>
                </a:lnTo>
                <a:lnTo>
                  <a:pt x="1001" y="744"/>
                </a:lnTo>
                <a:lnTo>
                  <a:pt x="1001" y="744"/>
                </a:lnTo>
                <a:lnTo>
                  <a:pt x="1001" y="752"/>
                </a:lnTo>
                <a:lnTo>
                  <a:pt x="985" y="768"/>
                </a:lnTo>
                <a:lnTo>
                  <a:pt x="985" y="768"/>
                </a:lnTo>
                <a:lnTo>
                  <a:pt x="977" y="768"/>
                </a:lnTo>
                <a:lnTo>
                  <a:pt x="977" y="768"/>
                </a:lnTo>
                <a:lnTo>
                  <a:pt x="969" y="784"/>
                </a:lnTo>
                <a:lnTo>
                  <a:pt x="969" y="784"/>
                </a:lnTo>
                <a:lnTo>
                  <a:pt x="977" y="784"/>
                </a:lnTo>
                <a:lnTo>
                  <a:pt x="977" y="784"/>
                </a:lnTo>
                <a:lnTo>
                  <a:pt x="969" y="792"/>
                </a:lnTo>
                <a:lnTo>
                  <a:pt x="937" y="816"/>
                </a:lnTo>
                <a:lnTo>
                  <a:pt x="921" y="816"/>
                </a:lnTo>
                <a:lnTo>
                  <a:pt x="905" y="832"/>
                </a:lnTo>
                <a:lnTo>
                  <a:pt x="889" y="840"/>
                </a:lnTo>
                <a:lnTo>
                  <a:pt x="881" y="848"/>
                </a:lnTo>
                <a:lnTo>
                  <a:pt x="873" y="848"/>
                </a:lnTo>
                <a:lnTo>
                  <a:pt x="881" y="840"/>
                </a:lnTo>
                <a:lnTo>
                  <a:pt x="889" y="840"/>
                </a:lnTo>
                <a:lnTo>
                  <a:pt x="897" y="832"/>
                </a:lnTo>
                <a:lnTo>
                  <a:pt x="929" y="808"/>
                </a:lnTo>
                <a:lnTo>
                  <a:pt x="929" y="808"/>
                </a:lnTo>
                <a:lnTo>
                  <a:pt x="929" y="808"/>
                </a:lnTo>
                <a:lnTo>
                  <a:pt x="889" y="832"/>
                </a:lnTo>
                <a:lnTo>
                  <a:pt x="889" y="824"/>
                </a:lnTo>
                <a:lnTo>
                  <a:pt x="889" y="824"/>
                </a:lnTo>
                <a:lnTo>
                  <a:pt x="889" y="824"/>
                </a:lnTo>
                <a:lnTo>
                  <a:pt x="889" y="808"/>
                </a:lnTo>
                <a:lnTo>
                  <a:pt x="889" y="808"/>
                </a:lnTo>
                <a:lnTo>
                  <a:pt x="881" y="824"/>
                </a:lnTo>
                <a:lnTo>
                  <a:pt x="873" y="824"/>
                </a:lnTo>
                <a:lnTo>
                  <a:pt x="873" y="824"/>
                </a:lnTo>
                <a:lnTo>
                  <a:pt x="873" y="816"/>
                </a:lnTo>
                <a:lnTo>
                  <a:pt x="873" y="816"/>
                </a:lnTo>
                <a:lnTo>
                  <a:pt x="873" y="824"/>
                </a:lnTo>
                <a:lnTo>
                  <a:pt x="873" y="824"/>
                </a:lnTo>
                <a:lnTo>
                  <a:pt x="865" y="832"/>
                </a:lnTo>
                <a:lnTo>
                  <a:pt x="865" y="832"/>
                </a:lnTo>
                <a:lnTo>
                  <a:pt x="865" y="824"/>
                </a:lnTo>
                <a:lnTo>
                  <a:pt x="857" y="816"/>
                </a:lnTo>
                <a:lnTo>
                  <a:pt x="849" y="816"/>
                </a:lnTo>
                <a:lnTo>
                  <a:pt x="849" y="816"/>
                </a:lnTo>
                <a:lnTo>
                  <a:pt x="857" y="832"/>
                </a:lnTo>
                <a:lnTo>
                  <a:pt x="857" y="832"/>
                </a:lnTo>
                <a:lnTo>
                  <a:pt x="865" y="840"/>
                </a:lnTo>
                <a:lnTo>
                  <a:pt x="873" y="840"/>
                </a:lnTo>
                <a:lnTo>
                  <a:pt x="865" y="848"/>
                </a:lnTo>
                <a:lnTo>
                  <a:pt x="865" y="848"/>
                </a:lnTo>
                <a:lnTo>
                  <a:pt x="857" y="848"/>
                </a:lnTo>
                <a:lnTo>
                  <a:pt x="849" y="856"/>
                </a:lnTo>
                <a:lnTo>
                  <a:pt x="849" y="856"/>
                </a:lnTo>
                <a:lnTo>
                  <a:pt x="841" y="856"/>
                </a:lnTo>
                <a:lnTo>
                  <a:pt x="841" y="840"/>
                </a:lnTo>
                <a:lnTo>
                  <a:pt x="841" y="840"/>
                </a:lnTo>
                <a:lnTo>
                  <a:pt x="833" y="840"/>
                </a:lnTo>
                <a:lnTo>
                  <a:pt x="825" y="824"/>
                </a:lnTo>
                <a:lnTo>
                  <a:pt x="825" y="824"/>
                </a:lnTo>
                <a:lnTo>
                  <a:pt x="833" y="840"/>
                </a:lnTo>
                <a:lnTo>
                  <a:pt x="833" y="840"/>
                </a:lnTo>
                <a:lnTo>
                  <a:pt x="841" y="848"/>
                </a:lnTo>
                <a:lnTo>
                  <a:pt x="841" y="848"/>
                </a:lnTo>
                <a:lnTo>
                  <a:pt x="833" y="848"/>
                </a:lnTo>
                <a:lnTo>
                  <a:pt x="833" y="848"/>
                </a:lnTo>
                <a:lnTo>
                  <a:pt x="833" y="864"/>
                </a:lnTo>
                <a:lnTo>
                  <a:pt x="833" y="864"/>
                </a:lnTo>
                <a:lnTo>
                  <a:pt x="825" y="872"/>
                </a:lnTo>
                <a:lnTo>
                  <a:pt x="825" y="872"/>
                </a:lnTo>
                <a:lnTo>
                  <a:pt x="825" y="864"/>
                </a:lnTo>
                <a:lnTo>
                  <a:pt x="825" y="864"/>
                </a:lnTo>
                <a:lnTo>
                  <a:pt x="817" y="872"/>
                </a:lnTo>
                <a:lnTo>
                  <a:pt x="817" y="872"/>
                </a:lnTo>
                <a:lnTo>
                  <a:pt x="817" y="872"/>
                </a:lnTo>
                <a:lnTo>
                  <a:pt x="817" y="872"/>
                </a:lnTo>
                <a:lnTo>
                  <a:pt x="801" y="880"/>
                </a:lnTo>
                <a:lnTo>
                  <a:pt x="801" y="880"/>
                </a:lnTo>
                <a:lnTo>
                  <a:pt x="801" y="888"/>
                </a:lnTo>
                <a:lnTo>
                  <a:pt x="801" y="888"/>
                </a:lnTo>
                <a:lnTo>
                  <a:pt x="809" y="880"/>
                </a:lnTo>
                <a:lnTo>
                  <a:pt x="809" y="880"/>
                </a:lnTo>
                <a:lnTo>
                  <a:pt x="817" y="880"/>
                </a:lnTo>
                <a:lnTo>
                  <a:pt x="817" y="880"/>
                </a:lnTo>
                <a:lnTo>
                  <a:pt x="817" y="880"/>
                </a:lnTo>
                <a:lnTo>
                  <a:pt x="809" y="888"/>
                </a:lnTo>
                <a:lnTo>
                  <a:pt x="801" y="904"/>
                </a:lnTo>
                <a:lnTo>
                  <a:pt x="801" y="904"/>
                </a:lnTo>
                <a:lnTo>
                  <a:pt x="801" y="904"/>
                </a:lnTo>
                <a:lnTo>
                  <a:pt x="801" y="904"/>
                </a:lnTo>
                <a:lnTo>
                  <a:pt x="801" y="904"/>
                </a:lnTo>
                <a:lnTo>
                  <a:pt x="768" y="904"/>
                </a:lnTo>
                <a:lnTo>
                  <a:pt x="768" y="904"/>
                </a:lnTo>
                <a:lnTo>
                  <a:pt x="777" y="904"/>
                </a:lnTo>
                <a:lnTo>
                  <a:pt x="777" y="904"/>
                </a:lnTo>
                <a:lnTo>
                  <a:pt x="785" y="904"/>
                </a:lnTo>
                <a:lnTo>
                  <a:pt x="785" y="904"/>
                </a:lnTo>
                <a:lnTo>
                  <a:pt x="785" y="912"/>
                </a:lnTo>
                <a:lnTo>
                  <a:pt x="785" y="920"/>
                </a:lnTo>
                <a:lnTo>
                  <a:pt x="793" y="920"/>
                </a:lnTo>
                <a:lnTo>
                  <a:pt x="793" y="920"/>
                </a:lnTo>
                <a:lnTo>
                  <a:pt x="785" y="952"/>
                </a:lnTo>
                <a:lnTo>
                  <a:pt x="777" y="960"/>
                </a:lnTo>
                <a:lnTo>
                  <a:pt x="777" y="960"/>
                </a:lnTo>
                <a:lnTo>
                  <a:pt x="777" y="952"/>
                </a:lnTo>
                <a:lnTo>
                  <a:pt x="777" y="944"/>
                </a:lnTo>
                <a:lnTo>
                  <a:pt x="768" y="944"/>
                </a:lnTo>
                <a:lnTo>
                  <a:pt x="768" y="944"/>
                </a:lnTo>
                <a:lnTo>
                  <a:pt x="768" y="944"/>
                </a:lnTo>
                <a:lnTo>
                  <a:pt x="768" y="952"/>
                </a:lnTo>
                <a:lnTo>
                  <a:pt x="760" y="960"/>
                </a:lnTo>
                <a:lnTo>
                  <a:pt x="760" y="960"/>
                </a:lnTo>
                <a:lnTo>
                  <a:pt x="752" y="952"/>
                </a:lnTo>
                <a:lnTo>
                  <a:pt x="752" y="952"/>
                </a:lnTo>
                <a:lnTo>
                  <a:pt x="752" y="960"/>
                </a:lnTo>
                <a:lnTo>
                  <a:pt x="752" y="960"/>
                </a:lnTo>
                <a:lnTo>
                  <a:pt x="752" y="960"/>
                </a:lnTo>
                <a:lnTo>
                  <a:pt x="760" y="968"/>
                </a:lnTo>
                <a:lnTo>
                  <a:pt x="760" y="968"/>
                </a:lnTo>
                <a:lnTo>
                  <a:pt x="777" y="968"/>
                </a:lnTo>
                <a:lnTo>
                  <a:pt x="777" y="968"/>
                </a:lnTo>
                <a:lnTo>
                  <a:pt x="777" y="976"/>
                </a:lnTo>
                <a:lnTo>
                  <a:pt x="777" y="976"/>
                </a:lnTo>
                <a:lnTo>
                  <a:pt x="768" y="1000"/>
                </a:lnTo>
                <a:lnTo>
                  <a:pt x="768" y="1000"/>
                </a:lnTo>
                <a:lnTo>
                  <a:pt x="768" y="1008"/>
                </a:lnTo>
                <a:lnTo>
                  <a:pt x="785" y="1032"/>
                </a:lnTo>
                <a:lnTo>
                  <a:pt x="785" y="1032"/>
                </a:lnTo>
                <a:lnTo>
                  <a:pt x="777" y="1056"/>
                </a:lnTo>
                <a:lnTo>
                  <a:pt x="777" y="1056"/>
                </a:lnTo>
                <a:lnTo>
                  <a:pt x="785" y="1064"/>
                </a:lnTo>
                <a:lnTo>
                  <a:pt x="793" y="1080"/>
                </a:lnTo>
                <a:lnTo>
                  <a:pt x="793" y="1088"/>
                </a:lnTo>
                <a:lnTo>
                  <a:pt x="793" y="1088"/>
                </a:lnTo>
                <a:lnTo>
                  <a:pt x="785" y="1096"/>
                </a:lnTo>
                <a:lnTo>
                  <a:pt x="777" y="1104"/>
                </a:lnTo>
                <a:lnTo>
                  <a:pt x="777" y="1104"/>
                </a:lnTo>
                <a:lnTo>
                  <a:pt x="768" y="1096"/>
                </a:lnTo>
                <a:lnTo>
                  <a:pt x="752" y="1080"/>
                </a:lnTo>
                <a:lnTo>
                  <a:pt x="728" y="1080"/>
                </a:lnTo>
                <a:lnTo>
                  <a:pt x="720" y="1080"/>
                </a:lnTo>
                <a:lnTo>
                  <a:pt x="704" y="1080"/>
                </a:lnTo>
                <a:lnTo>
                  <a:pt x="704" y="1080"/>
                </a:lnTo>
                <a:lnTo>
                  <a:pt x="680" y="1064"/>
                </a:lnTo>
                <a:lnTo>
                  <a:pt x="680" y="1064"/>
                </a:lnTo>
                <a:lnTo>
                  <a:pt x="664" y="1064"/>
                </a:lnTo>
                <a:lnTo>
                  <a:pt x="664" y="1064"/>
                </a:lnTo>
                <a:lnTo>
                  <a:pt x="664" y="1056"/>
                </a:lnTo>
                <a:lnTo>
                  <a:pt x="656" y="1048"/>
                </a:lnTo>
                <a:lnTo>
                  <a:pt x="632" y="1048"/>
                </a:lnTo>
                <a:lnTo>
                  <a:pt x="624" y="1048"/>
                </a:lnTo>
                <a:lnTo>
                  <a:pt x="624" y="1048"/>
                </a:lnTo>
                <a:lnTo>
                  <a:pt x="624" y="1032"/>
                </a:lnTo>
                <a:lnTo>
                  <a:pt x="624" y="1032"/>
                </a:lnTo>
                <a:lnTo>
                  <a:pt x="624" y="1032"/>
                </a:lnTo>
                <a:lnTo>
                  <a:pt x="624" y="1032"/>
                </a:lnTo>
                <a:lnTo>
                  <a:pt x="616" y="1016"/>
                </a:lnTo>
                <a:lnTo>
                  <a:pt x="608" y="984"/>
                </a:lnTo>
                <a:lnTo>
                  <a:pt x="600" y="984"/>
                </a:lnTo>
                <a:lnTo>
                  <a:pt x="600" y="984"/>
                </a:lnTo>
                <a:lnTo>
                  <a:pt x="600" y="968"/>
                </a:lnTo>
                <a:lnTo>
                  <a:pt x="600" y="960"/>
                </a:lnTo>
                <a:lnTo>
                  <a:pt x="600" y="960"/>
                </a:lnTo>
                <a:lnTo>
                  <a:pt x="592" y="952"/>
                </a:lnTo>
                <a:lnTo>
                  <a:pt x="592" y="952"/>
                </a:lnTo>
                <a:lnTo>
                  <a:pt x="592" y="944"/>
                </a:lnTo>
                <a:lnTo>
                  <a:pt x="592" y="920"/>
                </a:lnTo>
                <a:lnTo>
                  <a:pt x="576" y="920"/>
                </a:lnTo>
                <a:lnTo>
                  <a:pt x="552" y="888"/>
                </a:lnTo>
                <a:lnTo>
                  <a:pt x="544" y="864"/>
                </a:lnTo>
                <a:lnTo>
                  <a:pt x="536" y="856"/>
                </a:lnTo>
                <a:lnTo>
                  <a:pt x="528" y="848"/>
                </a:lnTo>
                <a:lnTo>
                  <a:pt x="496" y="776"/>
                </a:lnTo>
                <a:lnTo>
                  <a:pt x="488" y="768"/>
                </a:lnTo>
                <a:lnTo>
                  <a:pt x="488" y="768"/>
                </a:lnTo>
                <a:lnTo>
                  <a:pt x="480" y="744"/>
                </a:lnTo>
                <a:lnTo>
                  <a:pt x="456" y="728"/>
                </a:lnTo>
                <a:lnTo>
                  <a:pt x="448" y="720"/>
                </a:lnTo>
                <a:lnTo>
                  <a:pt x="432" y="696"/>
                </a:lnTo>
                <a:lnTo>
                  <a:pt x="400" y="696"/>
                </a:lnTo>
                <a:lnTo>
                  <a:pt x="368" y="688"/>
                </a:lnTo>
                <a:lnTo>
                  <a:pt x="360" y="680"/>
                </a:lnTo>
                <a:lnTo>
                  <a:pt x="360" y="680"/>
                </a:lnTo>
                <a:lnTo>
                  <a:pt x="352" y="680"/>
                </a:lnTo>
                <a:lnTo>
                  <a:pt x="344" y="696"/>
                </a:lnTo>
                <a:lnTo>
                  <a:pt x="336" y="696"/>
                </a:lnTo>
                <a:lnTo>
                  <a:pt x="336" y="688"/>
                </a:lnTo>
                <a:lnTo>
                  <a:pt x="336" y="688"/>
                </a:lnTo>
                <a:lnTo>
                  <a:pt x="328" y="688"/>
                </a:lnTo>
                <a:lnTo>
                  <a:pt x="320" y="688"/>
                </a:lnTo>
                <a:lnTo>
                  <a:pt x="304" y="704"/>
                </a:lnTo>
                <a:lnTo>
                  <a:pt x="304" y="728"/>
                </a:lnTo>
                <a:lnTo>
                  <a:pt x="296" y="736"/>
                </a:lnTo>
                <a:lnTo>
                  <a:pt x="296" y="744"/>
                </a:lnTo>
                <a:lnTo>
                  <a:pt x="288" y="744"/>
                </a:lnTo>
                <a:lnTo>
                  <a:pt x="280" y="760"/>
                </a:lnTo>
                <a:lnTo>
                  <a:pt x="280" y="760"/>
                </a:lnTo>
                <a:lnTo>
                  <a:pt x="280" y="768"/>
                </a:lnTo>
                <a:lnTo>
                  <a:pt x="264" y="768"/>
                </a:lnTo>
                <a:lnTo>
                  <a:pt x="256" y="760"/>
                </a:lnTo>
                <a:lnTo>
                  <a:pt x="216" y="736"/>
                </a:lnTo>
                <a:lnTo>
                  <a:pt x="208" y="728"/>
                </a:lnTo>
                <a:lnTo>
                  <a:pt x="208" y="728"/>
                </a:lnTo>
                <a:lnTo>
                  <a:pt x="192" y="720"/>
                </a:lnTo>
                <a:lnTo>
                  <a:pt x="176" y="704"/>
                </a:lnTo>
                <a:lnTo>
                  <a:pt x="160" y="688"/>
                </a:lnTo>
                <a:lnTo>
                  <a:pt x="152" y="672"/>
                </a:lnTo>
                <a:lnTo>
                  <a:pt x="152" y="672"/>
                </a:lnTo>
                <a:lnTo>
                  <a:pt x="152" y="648"/>
                </a:lnTo>
                <a:lnTo>
                  <a:pt x="152" y="640"/>
                </a:lnTo>
                <a:lnTo>
                  <a:pt x="144" y="632"/>
                </a:lnTo>
                <a:lnTo>
                  <a:pt x="144" y="632"/>
                </a:lnTo>
                <a:lnTo>
                  <a:pt x="136" y="616"/>
                </a:lnTo>
                <a:lnTo>
                  <a:pt x="136" y="608"/>
                </a:lnTo>
                <a:lnTo>
                  <a:pt x="136" y="608"/>
                </a:lnTo>
                <a:lnTo>
                  <a:pt x="128" y="584"/>
                </a:lnTo>
                <a:lnTo>
                  <a:pt x="96" y="560"/>
                </a:lnTo>
                <a:lnTo>
                  <a:pt x="88" y="552"/>
                </a:lnTo>
                <a:lnTo>
                  <a:pt x="80" y="544"/>
                </a:lnTo>
                <a:lnTo>
                  <a:pt x="72" y="528"/>
                </a:lnTo>
                <a:lnTo>
                  <a:pt x="48" y="496"/>
                </a:lnTo>
                <a:lnTo>
                  <a:pt x="48" y="496"/>
                </a:lnTo>
                <a:lnTo>
                  <a:pt x="32" y="496"/>
                </a:lnTo>
                <a:lnTo>
                  <a:pt x="32" y="496"/>
                </a:lnTo>
                <a:lnTo>
                  <a:pt x="16" y="456"/>
                </a:lnTo>
                <a:lnTo>
                  <a:pt x="16" y="456"/>
                </a:lnTo>
                <a:lnTo>
                  <a:pt x="0" y="456"/>
                </a:lnTo>
                <a:lnTo>
                  <a:pt x="0" y="456"/>
                </a:lnTo>
                <a:lnTo>
                  <a:pt x="0" y="448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1" name="Minnesota"/>
          <p:cNvSpPr>
            <a:spLocks/>
          </p:cNvSpPr>
          <p:nvPr/>
        </p:nvSpPr>
        <p:spPr bwMode="gray">
          <a:xfrm>
            <a:off x="4511424" y="2786062"/>
            <a:ext cx="687761" cy="707372"/>
          </a:xfrm>
          <a:custGeom>
            <a:avLst/>
            <a:gdLst/>
            <a:ahLst/>
            <a:cxnLst>
              <a:cxn ang="0">
                <a:pos x="424" y="544"/>
              </a:cxn>
              <a:cxn ang="0">
                <a:pos x="376" y="496"/>
              </a:cxn>
              <a:cxn ang="0">
                <a:pos x="352" y="488"/>
              </a:cxn>
              <a:cxn ang="0">
                <a:pos x="344" y="480"/>
              </a:cxn>
              <a:cxn ang="0">
                <a:pos x="336" y="480"/>
              </a:cxn>
              <a:cxn ang="0">
                <a:pos x="312" y="464"/>
              </a:cxn>
              <a:cxn ang="0">
                <a:pos x="320" y="440"/>
              </a:cxn>
              <a:cxn ang="0">
                <a:pos x="312" y="416"/>
              </a:cxn>
              <a:cxn ang="0">
                <a:pos x="320" y="392"/>
              </a:cxn>
              <a:cxn ang="0">
                <a:pos x="304" y="384"/>
              </a:cxn>
              <a:cxn ang="0">
                <a:pos x="304" y="368"/>
              </a:cxn>
              <a:cxn ang="0">
                <a:pos x="336" y="336"/>
              </a:cxn>
              <a:cxn ang="0">
                <a:pos x="344" y="272"/>
              </a:cxn>
              <a:cxn ang="0">
                <a:pos x="376" y="240"/>
              </a:cxn>
              <a:cxn ang="0">
                <a:pos x="456" y="152"/>
              </a:cxn>
              <a:cxn ang="0">
                <a:pos x="520" y="120"/>
              </a:cxn>
              <a:cxn ang="0">
                <a:pos x="520" y="120"/>
              </a:cxn>
              <a:cxn ang="0">
                <a:pos x="488" y="120"/>
              </a:cxn>
              <a:cxn ang="0">
                <a:pos x="432" y="120"/>
              </a:cxn>
              <a:cxn ang="0">
                <a:pos x="424" y="104"/>
              </a:cxn>
              <a:cxn ang="0">
                <a:pos x="368" y="120"/>
              </a:cxn>
              <a:cxn ang="0">
                <a:pos x="352" y="112"/>
              </a:cxn>
              <a:cxn ang="0">
                <a:pos x="328" y="112"/>
              </a:cxn>
              <a:cxn ang="0">
                <a:pos x="312" y="88"/>
              </a:cxn>
              <a:cxn ang="0">
                <a:pos x="312" y="80"/>
              </a:cxn>
              <a:cxn ang="0">
                <a:pos x="288" y="80"/>
              </a:cxn>
              <a:cxn ang="0">
                <a:pos x="248" y="88"/>
              </a:cxn>
              <a:cxn ang="0">
                <a:pos x="232" y="88"/>
              </a:cxn>
              <a:cxn ang="0">
                <a:pos x="200" y="72"/>
              </a:cxn>
              <a:cxn ang="0">
                <a:pos x="200" y="64"/>
              </a:cxn>
              <a:cxn ang="0">
                <a:pos x="168" y="64"/>
              </a:cxn>
              <a:cxn ang="0">
                <a:pos x="168" y="24"/>
              </a:cxn>
              <a:cxn ang="0">
                <a:pos x="136" y="0"/>
              </a:cxn>
              <a:cxn ang="0">
                <a:pos x="136" y="32"/>
              </a:cxn>
              <a:cxn ang="0">
                <a:pos x="0" y="40"/>
              </a:cxn>
              <a:cxn ang="0">
                <a:pos x="8" y="72"/>
              </a:cxn>
              <a:cxn ang="0">
                <a:pos x="8" y="152"/>
              </a:cxn>
              <a:cxn ang="0">
                <a:pos x="24" y="168"/>
              </a:cxn>
              <a:cxn ang="0">
                <a:pos x="24" y="232"/>
              </a:cxn>
              <a:cxn ang="0">
                <a:pos x="32" y="256"/>
              </a:cxn>
              <a:cxn ang="0">
                <a:pos x="32" y="296"/>
              </a:cxn>
              <a:cxn ang="0">
                <a:pos x="48" y="320"/>
              </a:cxn>
              <a:cxn ang="0">
                <a:pos x="48" y="352"/>
              </a:cxn>
              <a:cxn ang="0">
                <a:pos x="32" y="368"/>
              </a:cxn>
              <a:cxn ang="0">
                <a:pos x="40" y="400"/>
              </a:cxn>
              <a:cxn ang="0">
                <a:pos x="56" y="408"/>
              </a:cxn>
              <a:cxn ang="0">
                <a:pos x="56" y="584"/>
              </a:cxn>
              <a:cxn ang="0">
                <a:pos x="56" y="592"/>
              </a:cxn>
              <a:cxn ang="0">
                <a:pos x="432" y="584"/>
              </a:cxn>
            </a:cxnLst>
            <a:rect l="0" t="0" r="r" b="b"/>
            <a:pathLst>
              <a:path w="528" h="592">
                <a:moveTo>
                  <a:pt x="432" y="584"/>
                </a:moveTo>
                <a:lnTo>
                  <a:pt x="432" y="576"/>
                </a:lnTo>
                <a:lnTo>
                  <a:pt x="424" y="544"/>
                </a:lnTo>
                <a:lnTo>
                  <a:pt x="400" y="536"/>
                </a:lnTo>
                <a:lnTo>
                  <a:pt x="376" y="512"/>
                </a:lnTo>
                <a:lnTo>
                  <a:pt x="376" y="496"/>
                </a:lnTo>
                <a:lnTo>
                  <a:pt x="376" y="496"/>
                </a:lnTo>
                <a:lnTo>
                  <a:pt x="352" y="488"/>
                </a:lnTo>
                <a:lnTo>
                  <a:pt x="352" y="488"/>
                </a:lnTo>
                <a:lnTo>
                  <a:pt x="344" y="480"/>
                </a:lnTo>
                <a:lnTo>
                  <a:pt x="344" y="480"/>
                </a:lnTo>
                <a:lnTo>
                  <a:pt x="344" y="480"/>
                </a:lnTo>
                <a:lnTo>
                  <a:pt x="344" y="480"/>
                </a:lnTo>
                <a:lnTo>
                  <a:pt x="336" y="480"/>
                </a:lnTo>
                <a:lnTo>
                  <a:pt x="336" y="480"/>
                </a:lnTo>
                <a:lnTo>
                  <a:pt x="328" y="480"/>
                </a:lnTo>
                <a:lnTo>
                  <a:pt x="312" y="464"/>
                </a:lnTo>
                <a:lnTo>
                  <a:pt x="312" y="464"/>
                </a:lnTo>
                <a:lnTo>
                  <a:pt x="312" y="456"/>
                </a:lnTo>
                <a:lnTo>
                  <a:pt x="320" y="448"/>
                </a:lnTo>
                <a:lnTo>
                  <a:pt x="320" y="440"/>
                </a:lnTo>
                <a:lnTo>
                  <a:pt x="312" y="432"/>
                </a:lnTo>
                <a:lnTo>
                  <a:pt x="312" y="424"/>
                </a:lnTo>
                <a:lnTo>
                  <a:pt x="312" y="416"/>
                </a:lnTo>
                <a:lnTo>
                  <a:pt x="320" y="392"/>
                </a:lnTo>
                <a:lnTo>
                  <a:pt x="320" y="392"/>
                </a:lnTo>
                <a:lnTo>
                  <a:pt x="320" y="392"/>
                </a:lnTo>
                <a:lnTo>
                  <a:pt x="312" y="384"/>
                </a:lnTo>
                <a:lnTo>
                  <a:pt x="312" y="384"/>
                </a:lnTo>
                <a:lnTo>
                  <a:pt x="304" y="384"/>
                </a:lnTo>
                <a:lnTo>
                  <a:pt x="304" y="384"/>
                </a:lnTo>
                <a:lnTo>
                  <a:pt x="304" y="368"/>
                </a:lnTo>
                <a:lnTo>
                  <a:pt x="304" y="368"/>
                </a:lnTo>
                <a:lnTo>
                  <a:pt x="304" y="360"/>
                </a:lnTo>
                <a:lnTo>
                  <a:pt x="312" y="352"/>
                </a:lnTo>
                <a:lnTo>
                  <a:pt x="336" y="336"/>
                </a:lnTo>
                <a:lnTo>
                  <a:pt x="344" y="328"/>
                </a:lnTo>
                <a:lnTo>
                  <a:pt x="344" y="328"/>
                </a:lnTo>
                <a:lnTo>
                  <a:pt x="344" y="272"/>
                </a:lnTo>
                <a:lnTo>
                  <a:pt x="336" y="272"/>
                </a:lnTo>
                <a:lnTo>
                  <a:pt x="344" y="264"/>
                </a:lnTo>
                <a:lnTo>
                  <a:pt x="376" y="240"/>
                </a:lnTo>
                <a:lnTo>
                  <a:pt x="416" y="200"/>
                </a:lnTo>
                <a:lnTo>
                  <a:pt x="424" y="176"/>
                </a:lnTo>
                <a:lnTo>
                  <a:pt x="456" y="152"/>
                </a:lnTo>
                <a:lnTo>
                  <a:pt x="488" y="152"/>
                </a:lnTo>
                <a:lnTo>
                  <a:pt x="512" y="136"/>
                </a:lnTo>
                <a:lnTo>
                  <a:pt x="520" y="120"/>
                </a:lnTo>
                <a:lnTo>
                  <a:pt x="528" y="120"/>
                </a:lnTo>
                <a:lnTo>
                  <a:pt x="520" y="120"/>
                </a:lnTo>
                <a:lnTo>
                  <a:pt x="520" y="120"/>
                </a:lnTo>
                <a:lnTo>
                  <a:pt x="504" y="128"/>
                </a:lnTo>
                <a:lnTo>
                  <a:pt x="496" y="128"/>
                </a:lnTo>
                <a:lnTo>
                  <a:pt x="488" y="120"/>
                </a:lnTo>
                <a:lnTo>
                  <a:pt x="488" y="120"/>
                </a:lnTo>
                <a:lnTo>
                  <a:pt x="432" y="120"/>
                </a:lnTo>
                <a:lnTo>
                  <a:pt x="432" y="120"/>
                </a:lnTo>
                <a:lnTo>
                  <a:pt x="432" y="104"/>
                </a:lnTo>
                <a:lnTo>
                  <a:pt x="432" y="104"/>
                </a:lnTo>
                <a:lnTo>
                  <a:pt x="424" y="104"/>
                </a:lnTo>
                <a:lnTo>
                  <a:pt x="408" y="128"/>
                </a:lnTo>
                <a:lnTo>
                  <a:pt x="384" y="128"/>
                </a:lnTo>
                <a:lnTo>
                  <a:pt x="368" y="120"/>
                </a:lnTo>
                <a:lnTo>
                  <a:pt x="368" y="112"/>
                </a:lnTo>
                <a:lnTo>
                  <a:pt x="368" y="112"/>
                </a:lnTo>
                <a:lnTo>
                  <a:pt x="352" y="112"/>
                </a:lnTo>
                <a:lnTo>
                  <a:pt x="352" y="96"/>
                </a:lnTo>
                <a:lnTo>
                  <a:pt x="344" y="96"/>
                </a:lnTo>
                <a:lnTo>
                  <a:pt x="328" y="112"/>
                </a:lnTo>
                <a:lnTo>
                  <a:pt x="328" y="112"/>
                </a:lnTo>
                <a:lnTo>
                  <a:pt x="320" y="96"/>
                </a:lnTo>
                <a:lnTo>
                  <a:pt x="312" y="88"/>
                </a:lnTo>
                <a:lnTo>
                  <a:pt x="304" y="88"/>
                </a:lnTo>
                <a:lnTo>
                  <a:pt x="304" y="80"/>
                </a:lnTo>
                <a:lnTo>
                  <a:pt x="312" y="80"/>
                </a:lnTo>
                <a:lnTo>
                  <a:pt x="312" y="80"/>
                </a:lnTo>
                <a:lnTo>
                  <a:pt x="304" y="80"/>
                </a:lnTo>
                <a:lnTo>
                  <a:pt x="288" y="80"/>
                </a:lnTo>
                <a:lnTo>
                  <a:pt x="264" y="72"/>
                </a:lnTo>
                <a:lnTo>
                  <a:pt x="256" y="72"/>
                </a:lnTo>
                <a:lnTo>
                  <a:pt x="248" y="88"/>
                </a:lnTo>
                <a:lnTo>
                  <a:pt x="232" y="88"/>
                </a:lnTo>
                <a:lnTo>
                  <a:pt x="232" y="88"/>
                </a:lnTo>
                <a:lnTo>
                  <a:pt x="232" y="88"/>
                </a:lnTo>
                <a:lnTo>
                  <a:pt x="224" y="72"/>
                </a:lnTo>
                <a:lnTo>
                  <a:pt x="224" y="72"/>
                </a:lnTo>
                <a:lnTo>
                  <a:pt x="200" y="72"/>
                </a:lnTo>
                <a:lnTo>
                  <a:pt x="200" y="72"/>
                </a:lnTo>
                <a:lnTo>
                  <a:pt x="200" y="64"/>
                </a:lnTo>
                <a:lnTo>
                  <a:pt x="200" y="64"/>
                </a:lnTo>
                <a:lnTo>
                  <a:pt x="192" y="72"/>
                </a:lnTo>
                <a:lnTo>
                  <a:pt x="176" y="72"/>
                </a:lnTo>
                <a:lnTo>
                  <a:pt x="168" y="64"/>
                </a:lnTo>
                <a:lnTo>
                  <a:pt x="168" y="56"/>
                </a:lnTo>
                <a:lnTo>
                  <a:pt x="168" y="24"/>
                </a:lnTo>
                <a:lnTo>
                  <a:pt x="168" y="24"/>
                </a:lnTo>
                <a:lnTo>
                  <a:pt x="152" y="0"/>
                </a:lnTo>
                <a:lnTo>
                  <a:pt x="152" y="0"/>
                </a:lnTo>
                <a:lnTo>
                  <a:pt x="136" y="0"/>
                </a:lnTo>
                <a:lnTo>
                  <a:pt x="136" y="0"/>
                </a:lnTo>
                <a:lnTo>
                  <a:pt x="136" y="32"/>
                </a:lnTo>
                <a:lnTo>
                  <a:pt x="136" y="32"/>
                </a:lnTo>
                <a:lnTo>
                  <a:pt x="128" y="40"/>
                </a:lnTo>
                <a:lnTo>
                  <a:pt x="128" y="40"/>
                </a:lnTo>
                <a:lnTo>
                  <a:pt x="0" y="40"/>
                </a:lnTo>
                <a:lnTo>
                  <a:pt x="0" y="40"/>
                </a:lnTo>
                <a:lnTo>
                  <a:pt x="8" y="72"/>
                </a:lnTo>
                <a:lnTo>
                  <a:pt x="8" y="72"/>
                </a:lnTo>
                <a:lnTo>
                  <a:pt x="8" y="88"/>
                </a:lnTo>
                <a:lnTo>
                  <a:pt x="8" y="128"/>
                </a:lnTo>
                <a:lnTo>
                  <a:pt x="8" y="152"/>
                </a:lnTo>
                <a:lnTo>
                  <a:pt x="16" y="160"/>
                </a:lnTo>
                <a:lnTo>
                  <a:pt x="16" y="160"/>
                </a:lnTo>
                <a:lnTo>
                  <a:pt x="24" y="168"/>
                </a:lnTo>
                <a:lnTo>
                  <a:pt x="24" y="200"/>
                </a:lnTo>
                <a:lnTo>
                  <a:pt x="24" y="216"/>
                </a:lnTo>
                <a:lnTo>
                  <a:pt x="24" y="232"/>
                </a:lnTo>
                <a:lnTo>
                  <a:pt x="24" y="240"/>
                </a:lnTo>
                <a:lnTo>
                  <a:pt x="24" y="240"/>
                </a:lnTo>
                <a:lnTo>
                  <a:pt x="32" y="256"/>
                </a:lnTo>
                <a:lnTo>
                  <a:pt x="32" y="256"/>
                </a:lnTo>
                <a:lnTo>
                  <a:pt x="32" y="272"/>
                </a:lnTo>
                <a:lnTo>
                  <a:pt x="32" y="296"/>
                </a:lnTo>
                <a:lnTo>
                  <a:pt x="32" y="296"/>
                </a:lnTo>
                <a:lnTo>
                  <a:pt x="40" y="304"/>
                </a:lnTo>
                <a:lnTo>
                  <a:pt x="48" y="320"/>
                </a:lnTo>
                <a:lnTo>
                  <a:pt x="48" y="320"/>
                </a:lnTo>
                <a:lnTo>
                  <a:pt x="48" y="344"/>
                </a:lnTo>
                <a:lnTo>
                  <a:pt x="48" y="352"/>
                </a:lnTo>
                <a:lnTo>
                  <a:pt x="48" y="352"/>
                </a:lnTo>
                <a:lnTo>
                  <a:pt x="32" y="368"/>
                </a:lnTo>
                <a:lnTo>
                  <a:pt x="32" y="368"/>
                </a:lnTo>
                <a:lnTo>
                  <a:pt x="24" y="376"/>
                </a:lnTo>
                <a:lnTo>
                  <a:pt x="24" y="384"/>
                </a:lnTo>
                <a:lnTo>
                  <a:pt x="40" y="400"/>
                </a:lnTo>
                <a:lnTo>
                  <a:pt x="48" y="408"/>
                </a:lnTo>
                <a:lnTo>
                  <a:pt x="56" y="408"/>
                </a:lnTo>
                <a:lnTo>
                  <a:pt x="56" y="408"/>
                </a:lnTo>
                <a:lnTo>
                  <a:pt x="56" y="448"/>
                </a:lnTo>
                <a:lnTo>
                  <a:pt x="48" y="544"/>
                </a:lnTo>
                <a:lnTo>
                  <a:pt x="56" y="584"/>
                </a:lnTo>
                <a:lnTo>
                  <a:pt x="56" y="592"/>
                </a:lnTo>
                <a:lnTo>
                  <a:pt x="56" y="592"/>
                </a:lnTo>
                <a:lnTo>
                  <a:pt x="56" y="592"/>
                </a:lnTo>
                <a:lnTo>
                  <a:pt x="136" y="592"/>
                </a:lnTo>
                <a:lnTo>
                  <a:pt x="400" y="592"/>
                </a:lnTo>
                <a:lnTo>
                  <a:pt x="432" y="58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2" name="Iowa"/>
          <p:cNvSpPr>
            <a:spLocks/>
          </p:cNvSpPr>
          <p:nvPr/>
        </p:nvSpPr>
        <p:spPr bwMode="gray">
          <a:xfrm>
            <a:off x="4564651" y="3483629"/>
            <a:ext cx="624728" cy="383801"/>
          </a:xfrm>
          <a:custGeom>
            <a:avLst/>
            <a:gdLst/>
            <a:ahLst/>
            <a:cxnLst>
              <a:cxn ang="0">
                <a:pos x="56" y="272"/>
              </a:cxn>
              <a:cxn ang="0">
                <a:pos x="56" y="256"/>
              </a:cxn>
              <a:cxn ang="0">
                <a:pos x="56" y="248"/>
              </a:cxn>
              <a:cxn ang="0">
                <a:pos x="48" y="224"/>
              </a:cxn>
              <a:cxn ang="0">
                <a:pos x="40" y="216"/>
              </a:cxn>
              <a:cxn ang="0">
                <a:pos x="40" y="168"/>
              </a:cxn>
              <a:cxn ang="0">
                <a:pos x="16" y="152"/>
              </a:cxn>
              <a:cxn ang="0">
                <a:pos x="16" y="144"/>
              </a:cxn>
              <a:cxn ang="0">
                <a:pos x="16" y="128"/>
              </a:cxn>
              <a:cxn ang="0">
                <a:pos x="16" y="120"/>
              </a:cxn>
              <a:cxn ang="0">
                <a:pos x="0" y="88"/>
              </a:cxn>
              <a:cxn ang="0">
                <a:pos x="0" y="80"/>
              </a:cxn>
              <a:cxn ang="0">
                <a:pos x="16" y="40"/>
              </a:cxn>
              <a:cxn ang="0">
                <a:pos x="0" y="40"/>
              </a:cxn>
              <a:cxn ang="0">
                <a:pos x="8" y="32"/>
              </a:cxn>
              <a:cxn ang="0">
                <a:pos x="8" y="24"/>
              </a:cxn>
              <a:cxn ang="0">
                <a:pos x="0" y="8"/>
              </a:cxn>
              <a:cxn ang="0">
                <a:pos x="16" y="8"/>
              </a:cxn>
              <a:cxn ang="0">
                <a:pos x="360" y="8"/>
              </a:cxn>
              <a:cxn ang="0">
                <a:pos x="392" y="0"/>
              </a:cxn>
              <a:cxn ang="0">
                <a:pos x="400" y="16"/>
              </a:cxn>
              <a:cxn ang="0">
                <a:pos x="400" y="32"/>
              </a:cxn>
              <a:cxn ang="0">
                <a:pos x="400" y="56"/>
              </a:cxn>
              <a:cxn ang="0">
                <a:pos x="408" y="80"/>
              </a:cxn>
              <a:cxn ang="0">
                <a:pos x="408" y="80"/>
              </a:cxn>
              <a:cxn ang="0">
                <a:pos x="432" y="88"/>
              </a:cxn>
              <a:cxn ang="0">
                <a:pos x="440" y="104"/>
              </a:cxn>
              <a:cxn ang="0">
                <a:pos x="456" y="120"/>
              </a:cxn>
              <a:cxn ang="0">
                <a:pos x="456" y="128"/>
              </a:cxn>
              <a:cxn ang="0">
                <a:pos x="464" y="128"/>
              </a:cxn>
              <a:cxn ang="0">
                <a:pos x="480" y="136"/>
              </a:cxn>
              <a:cxn ang="0">
                <a:pos x="480" y="160"/>
              </a:cxn>
              <a:cxn ang="0">
                <a:pos x="472" y="176"/>
              </a:cxn>
              <a:cxn ang="0">
                <a:pos x="464" y="184"/>
              </a:cxn>
              <a:cxn ang="0">
                <a:pos x="464" y="200"/>
              </a:cxn>
              <a:cxn ang="0">
                <a:pos x="448" y="208"/>
              </a:cxn>
              <a:cxn ang="0">
                <a:pos x="416" y="216"/>
              </a:cxn>
              <a:cxn ang="0">
                <a:pos x="416" y="240"/>
              </a:cxn>
              <a:cxn ang="0">
                <a:pos x="424" y="264"/>
              </a:cxn>
              <a:cxn ang="0">
                <a:pos x="416" y="280"/>
              </a:cxn>
              <a:cxn ang="0">
                <a:pos x="408" y="296"/>
              </a:cxn>
              <a:cxn ang="0">
                <a:pos x="392" y="312"/>
              </a:cxn>
              <a:cxn ang="0">
                <a:pos x="400" y="312"/>
              </a:cxn>
              <a:cxn ang="0">
                <a:pos x="392" y="320"/>
              </a:cxn>
              <a:cxn ang="0">
                <a:pos x="392" y="320"/>
              </a:cxn>
              <a:cxn ang="0">
                <a:pos x="368" y="296"/>
              </a:cxn>
              <a:cxn ang="0">
                <a:pos x="56" y="304"/>
              </a:cxn>
            </a:cxnLst>
            <a:rect l="0" t="0" r="r" b="b"/>
            <a:pathLst>
              <a:path w="480" h="320">
                <a:moveTo>
                  <a:pt x="56" y="304"/>
                </a:moveTo>
                <a:lnTo>
                  <a:pt x="56" y="272"/>
                </a:lnTo>
                <a:lnTo>
                  <a:pt x="56" y="264"/>
                </a:lnTo>
                <a:lnTo>
                  <a:pt x="56" y="256"/>
                </a:lnTo>
                <a:lnTo>
                  <a:pt x="56" y="256"/>
                </a:lnTo>
                <a:lnTo>
                  <a:pt x="56" y="248"/>
                </a:lnTo>
                <a:lnTo>
                  <a:pt x="56" y="248"/>
                </a:lnTo>
                <a:lnTo>
                  <a:pt x="48" y="224"/>
                </a:lnTo>
                <a:lnTo>
                  <a:pt x="48" y="216"/>
                </a:lnTo>
                <a:lnTo>
                  <a:pt x="40" y="216"/>
                </a:lnTo>
                <a:lnTo>
                  <a:pt x="40" y="200"/>
                </a:lnTo>
                <a:lnTo>
                  <a:pt x="40" y="168"/>
                </a:lnTo>
                <a:lnTo>
                  <a:pt x="24" y="160"/>
                </a:lnTo>
                <a:lnTo>
                  <a:pt x="16" y="152"/>
                </a:lnTo>
                <a:lnTo>
                  <a:pt x="16" y="144"/>
                </a:lnTo>
                <a:lnTo>
                  <a:pt x="16" y="144"/>
                </a:lnTo>
                <a:lnTo>
                  <a:pt x="16" y="136"/>
                </a:lnTo>
                <a:lnTo>
                  <a:pt x="16" y="128"/>
                </a:lnTo>
                <a:lnTo>
                  <a:pt x="16" y="120"/>
                </a:lnTo>
                <a:lnTo>
                  <a:pt x="16" y="120"/>
                </a:lnTo>
                <a:lnTo>
                  <a:pt x="8" y="104"/>
                </a:ln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16" y="40"/>
                </a:lnTo>
                <a:lnTo>
                  <a:pt x="16" y="40"/>
                </a:lnTo>
                <a:lnTo>
                  <a:pt x="0" y="40"/>
                </a:lnTo>
                <a:lnTo>
                  <a:pt x="0" y="40"/>
                </a:lnTo>
                <a:lnTo>
                  <a:pt x="0" y="32"/>
                </a:lnTo>
                <a:lnTo>
                  <a:pt x="8" y="32"/>
                </a:lnTo>
                <a:lnTo>
                  <a:pt x="8" y="32"/>
                </a:lnTo>
                <a:lnTo>
                  <a:pt x="8" y="24"/>
                </a:lnTo>
                <a:lnTo>
                  <a:pt x="0" y="16"/>
                </a:lnTo>
                <a:lnTo>
                  <a:pt x="0" y="8"/>
                </a:lnTo>
                <a:lnTo>
                  <a:pt x="0" y="8"/>
                </a:lnTo>
                <a:lnTo>
                  <a:pt x="16" y="8"/>
                </a:lnTo>
                <a:lnTo>
                  <a:pt x="96" y="8"/>
                </a:lnTo>
                <a:lnTo>
                  <a:pt x="360" y="8"/>
                </a:lnTo>
                <a:lnTo>
                  <a:pt x="392" y="0"/>
                </a:lnTo>
                <a:lnTo>
                  <a:pt x="392" y="0"/>
                </a:lnTo>
                <a:lnTo>
                  <a:pt x="400" y="16"/>
                </a:lnTo>
                <a:lnTo>
                  <a:pt x="400" y="16"/>
                </a:lnTo>
                <a:lnTo>
                  <a:pt x="400" y="24"/>
                </a:lnTo>
                <a:lnTo>
                  <a:pt x="400" y="32"/>
                </a:lnTo>
                <a:lnTo>
                  <a:pt x="400" y="48"/>
                </a:lnTo>
                <a:lnTo>
                  <a:pt x="400" y="56"/>
                </a:lnTo>
                <a:lnTo>
                  <a:pt x="408" y="72"/>
                </a:lnTo>
                <a:lnTo>
                  <a:pt x="408" y="80"/>
                </a:lnTo>
                <a:lnTo>
                  <a:pt x="408" y="80"/>
                </a:lnTo>
                <a:lnTo>
                  <a:pt x="408" y="80"/>
                </a:lnTo>
                <a:lnTo>
                  <a:pt x="424" y="88"/>
                </a:lnTo>
                <a:lnTo>
                  <a:pt x="432" y="88"/>
                </a:lnTo>
                <a:lnTo>
                  <a:pt x="440" y="88"/>
                </a:lnTo>
                <a:lnTo>
                  <a:pt x="440" y="104"/>
                </a:lnTo>
                <a:lnTo>
                  <a:pt x="448" y="104"/>
                </a:lnTo>
                <a:lnTo>
                  <a:pt x="456" y="120"/>
                </a:lnTo>
                <a:lnTo>
                  <a:pt x="456" y="120"/>
                </a:lnTo>
                <a:lnTo>
                  <a:pt x="456" y="128"/>
                </a:lnTo>
                <a:lnTo>
                  <a:pt x="456" y="128"/>
                </a:lnTo>
                <a:lnTo>
                  <a:pt x="464" y="128"/>
                </a:lnTo>
                <a:lnTo>
                  <a:pt x="472" y="136"/>
                </a:lnTo>
                <a:lnTo>
                  <a:pt x="480" y="136"/>
                </a:lnTo>
                <a:lnTo>
                  <a:pt x="480" y="152"/>
                </a:lnTo>
                <a:lnTo>
                  <a:pt x="480" y="160"/>
                </a:lnTo>
                <a:lnTo>
                  <a:pt x="472" y="176"/>
                </a:lnTo>
                <a:lnTo>
                  <a:pt x="472" y="176"/>
                </a:lnTo>
                <a:lnTo>
                  <a:pt x="464" y="176"/>
                </a:lnTo>
                <a:lnTo>
                  <a:pt x="464" y="184"/>
                </a:lnTo>
                <a:lnTo>
                  <a:pt x="464" y="192"/>
                </a:lnTo>
                <a:lnTo>
                  <a:pt x="464" y="200"/>
                </a:lnTo>
                <a:lnTo>
                  <a:pt x="448" y="200"/>
                </a:lnTo>
                <a:lnTo>
                  <a:pt x="448" y="208"/>
                </a:lnTo>
                <a:lnTo>
                  <a:pt x="432" y="208"/>
                </a:lnTo>
                <a:lnTo>
                  <a:pt x="416" y="216"/>
                </a:lnTo>
                <a:lnTo>
                  <a:pt x="416" y="232"/>
                </a:lnTo>
                <a:lnTo>
                  <a:pt x="416" y="240"/>
                </a:lnTo>
                <a:lnTo>
                  <a:pt x="424" y="256"/>
                </a:lnTo>
                <a:lnTo>
                  <a:pt x="424" y="264"/>
                </a:lnTo>
                <a:lnTo>
                  <a:pt x="416" y="272"/>
                </a:lnTo>
                <a:lnTo>
                  <a:pt x="416" y="280"/>
                </a:lnTo>
                <a:lnTo>
                  <a:pt x="416" y="288"/>
                </a:lnTo>
                <a:lnTo>
                  <a:pt x="408" y="296"/>
                </a:lnTo>
                <a:lnTo>
                  <a:pt x="392" y="296"/>
                </a:lnTo>
                <a:lnTo>
                  <a:pt x="392" y="312"/>
                </a:lnTo>
                <a:lnTo>
                  <a:pt x="400" y="312"/>
                </a:lnTo>
                <a:lnTo>
                  <a:pt x="400" y="312"/>
                </a:lnTo>
                <a:lnTo>
                  <a:pt x="400" y="312"/>
                </a:lnTo>
                <a:lnTo>
                  <a:pt x="392" y="320"/>
                </a:lnTo>
                <a:lnTo>
                  <a:pt x="392" y="320"/>
                </a:lnTo>
                <a:lnTo>
                  <a:pt x="392" y="320"/>
                </a:lnTo>
                <a:lnTo>
                  <a:pt x="376" y="304"/>
                </a:lnTo>
                <a:lnTo>
                  <a:pt x="368" y="296"/>
                </a:lnTo>
                <a:lnTo>
                  <a:pt x="64" y="304"/>
                </a:lnTo>
                <a:lnTo>
                  <a:pt x="56" y="30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3" name="Missouri"/>
          <p:cNvSpPr>
            <a:spLocks/>
          </p:cNvSpPr>
          <p:nvPr/>
        </p:nvSpPr>
        <p:spPr bwMode="gray">
          <a:xfrm>
            <a:off x="4647295" y="3839415"/>
            <a:ext cx="697566" cy="554691"/>
          </a:xfrm>
          <a:custGeom>
            <a:avLst/>
            <a:gdLst/>
            <a:ahLst/>
            <a:cxnLst>
              <a:cxn ang="0">
                <a:pos x="88" y="376"/>
              </a:cxn>
              <a:cxn ang="0">
                <a:pos x="88" y="160"/>
              </a:cxn>
              <a:cxn ang="0">
                <a:pos x="72" y="160"/>
              </a:cxn>
              <a:cxn ang="0">
                <a:pos x="64" y="144"/>
              </a:cxn>
              <a:cxn ang="0">
                <a:pos x="64" y="128"/>
              </a:cxn>
              <a:cxn ang="0">
                <a:pos x="48" y="120"/>
              </a:cxn>
              <a:cxn ang="0">
                <a:pos x="48" y="112"/>
              </a:cxn>
              <a:cxn ang="0">
                <a:pos x="64" y="96"/>
              </a:cxn>
              <a:cxn ang="0">
                <a:pos x="56" y="88"/>
              </a:cxn>
              <a:cxn ang="0">
                <a:pos x="48" y="88"/>
              </a:cxn>
              <a:cxn ang="0">
                <a:pos x="40" y="80"/>
              </a:cxn>
              <a:cxn ang="0">
                <a:pos x="32" y="72"/>
              </a:cxn>
              <a:cxn ang="0">
                <a:pos x="16" y="48"/>
              </a:cxn>
              <a:cxn ang="0">
                <a:pos x="8" y="40"/>
              </a:cxn>
              <a:cxn ang="0">
                <a:pos x="0" y="8"/>
              </a:cxn>
              <a:cxn ang="0">
                <a:pos x="304" y="0"/>
              </a:cxn>
              <a:cxn ang="0">
                <a:pos x="312" y="8"/>
              </a:cxn>
              <a:cxn ang="0">
                <a:pos x="328" y="24"/>
              </a:cxn>
              <a:cxn ang="0">
                <a:pos x="328" y="32"/>
              </a:cxn>
              <a:cxn ang="0">
                <a:pos x="320" y="64"/>
              </a:cxn>
              <a:cxn ang="0">
                <a:pos x="376" y="128"/>
              </a:cxn>
              <a:cxn ang="0">
                <a:pos x="392" y="176"/>
              </a:cxn>
              <a:cxn ang="0">
                <a:pos x="408" y="160"/>
              </a:cxn>
              <a:cxn ang="0">
                <a:pos x="440" y="176"/>
              </a:cxn>
              <a:cxn ang="0">
                <a:pos x="432" y="200"/>
              </a:cxn>
              <a:cxn ang="0">
                <a:pos x="424" y="224"/>
              </a:cxn>
              <a:cxn ang="0">
                <a:pos x="424" y="240"/>
              </a:cxn>
              <a:cxn ang="0">
                <a:pos x="456" y="264"/>
              </a:cxn>
              <a:cxn ang="0">
                <a:pos x="456" y="264"/>
              </a:cxn>
              <a:cxn ang="0">
                <a:pos x="456" y="272"/>
              </a:cxn>
              <a:cxn ang="0">
                <a:pos x="472" y="272"/>
              </a:cxn>
              <a:cxn ang="0">
                <a:pos x="480" y="280"/>
              </a:cxn>
              <a:cxn ang="0">
                <a:pos x="496" y="288"/>
              </a:cxn>
              <a:cxn ang="0">
                <a:pos x="496" y="304"/>
              </a:cxn>
              <a:cxn ang="0">
                <a:pos x="504" y="320"/>
              </a:cxn>
              <a:cxn ang="0">
                <a:pos x="496" y="336"/>
              </a:cxn>
              <a:cxn ang="0">
                <a:pos x="504" y="344"/>
              </a:cxn>
              <a:cxn ang="0">
                <a:pos x="512" y="352"/>
              </a:cxn>
              <a:cxn ang="0">
                <a:pos x="512" y="360"/>
              </a:cxn>
              <a:cxn ang="0">
                <a:pos x="512" y="352"/>
              </a:cxn>
              <a:cxn ang="0">
                <a:pos x="512" y="344"/>
              </a:cxn>
              <a:cxn ang="0">
                <a:pos x="520" y="352"/>
              </a:cxn>
              <a:cxn ang="0">
                <a:pos x="528" y="360"/>
              </a:cxn>
              <a:cxn ang="0">
                <a:pos x="536" y="368"/>
              </a:cxn>
              <a:cxn ang="0">
                <a:pos x="528" y="368"/>
              </a:cxn>
              <a:cxn ang="0">
                <a:pos x="528" y="400"/>
              </a:cxn>
              <a:cxn ang="0">
                <a:pos x="520" y="400"/>
              </a:cxn>
              <a:cxn ang="0">
                <a:pos x="504" y="408"/>
              </a:cxn>
              <a:cxn ang="0">
                <a:pos x="496" y="432"/>
              </a:cxn>
              <a:cxn ang="0">
                <a:pos x="496" y="440"/>
              </a:cxn>
              <a:cxn ang="0">
                <a:pos x="488" y="440"/>
              </a:cxn>
              <a:cxn ang="0">
                <a:pos x="496" y="448"/>
              </a:cxn>
              <a:cxn ang="0">
                <a:pos x="496" y="448"/>
              </a:cxn>
              <a:cxn ang="0">
                <a:pos x="488" y="464"/>
              </a:cxn>
              <a:cxn ang="0">
                <a:pos x="440" y="464"/>
              </a:cxn>
              <a:cxn ang="0">
                <a:pos x="440" y="464"/>
              </a:cxn>
              <a:cxn ang="0">
                <a:pos x="456" y="432"/>
              </a:cxn>
              <a:cxn ang="0">
                <a:pos x="448" y="416"/>
              </a:cxn>
              <a:cxn ang="0">
                <a:pos x="440" y="416"/>
              </a:cxn>
              <a:cxn ang="0">
                <a:pos x="96" y="432"/>
              </a:cxn>
            </a:cxnLst>
            <a:rect l="0" t="0" r="r" b="b"/>
            <a:pathLst>
              <a:path w="536" h="464">
                <a:moveTo>
                  <a:pt x="96" y="432"/>
                </a:moveTo>
                <a:lnTo>
                  <a:pt x="88" y="376"/>
                </a:lnTo>
                <a:lnTo>
                  <a:pt x="88" y="160"/>
                </a:lnTo>
                <a:lnTo>
                  <a:pt x="88" y="160"/>
                </a:lnTo>
                <a:lnTo>
                  <a:pt x="72" y="160"/>
                </a:lnTo>
                <a:lnTo>
                  <a:pt x="72" y="160"/>
                </a:lnTo>
                <a:lnTo>
                  <a:pt x="64" y="144"/>
                </a:lnTo>
                <a:lnTo>
                  <a:pt x="64" y="144"/>
                </a:lnTo>
                <a:lnTo>
                  <a:pt x="64" y="136"/>
                </a:lnTo>
                <a:lnTo>
                  <a:pt x="64" y="128"/>
                </a:lnTo>
                <a:lnTo>
                  <a:pt x="48" y="120"/>
                </a:lnTo>
                <a:lnTo>
                  <a:pt x="48" y="120"/>
                </a:lnTo>
                <a:lnTo>
                  <a:pt x="48" y="112"/>
                </a:lnTo>
                <a:lnTo>
                  <a:pt x="48" y="112"/>
                </a:lnTo>
                <a:lnTo>
                  <a:pt x="64" y="104"/>
                </a:lnTo>
                <a:lnTo>
                  <a:pt x="64" y="96"/>
                </a:lnTo>
                <a:lnTo>
                  <a:pt x="64" y="88"/>
                </a:lnTo>
                <a:lnTo>
                  <a:pt x="56" y="88"/>
                </a:lnTo>
                <a:lnTo>
                  <a:pt x="56" y="80"/>
                </a:lnTo>
                <a:lnTo>
                  <a:pt x="48" y="88"/>
                </a:lnTo>
                <a:lnTo>
                  <a:pt x="48" y="88"/>
                </a:lnTo>
                <a:lnTo>
                  <a:pt x="40" y="80"/>
                </a:lnTo>
                <a:lnTo>
                  <a:pt x="24" y="72"/>
                </a:lnTo>
                <a:lnTo>
                  <a:pt x="32" y="72"/>
                </a:lnTo>
                <a:lnTo>
                  <a:pt x="16" y="48"/>
                </a:lnTo>
                <a:lnTo>
                  <a:pt x="16" y="48"/>
                </a:lnTo>
                <a:lnTo>
                  <a:pt x="8" y="40"/>
                </a:lnTo>
                <a:lnTo>
                  <a:pt x="8" y="40"/>
                </a:lnTo>
                <a:lnTo>
                  <a:pt x="8" y="32"/>
                </a:lnTo>
                <a:lnTo>
                  <a:pt x="0" y="8"/>
                </a:lnTo>
                <a:lnTo>
                  <a:pt x="0" y="8"/>
                </a:lnTo>
                <a:lnTo>
                  <a:pt x="304" y="0"/>
                </a:lnTo>
                <a:lnTo>
                  <a:pt x="304" y="0"/>
                </a:lnTo>
                <a:lnTo>
                  <a:pt x="312" y="8"/>
                </a:lnTo>
                <a:lnTo>
                  <a:pt x="328" y="24"/>
                </a:lnTo>
                <a:lnTo>
                  <a:pt x="328" y="24"/>
                </a:lnTo>
                <a:lnTo>
                  <a:pt x="328" y="24"/>
                </a:lnTo>
                <a:lnTo>
                  <a:pt x="328" y="32"/>
                </a:lnTo>
                <a:lnTo>
                  <a:pt x="320" y="40"/>
                </a:lnTo>
                <a:lnTo>
                  <a:pt x="320" y="64"/>
                </a:lnTo>
                <a:lnTo>
                  <a:pt x="344" y="104"/>
                </a:lnTo>
                <a:lnTo>
                  <a:pt x="376" y="128"/>
                </a:lnTo>
                <a:lnTo>
                  <a:pt x="392" y="136"/>
                </a:lnTo>
                <a:lnTo>
                  <a:pt x="392" y="176"/>
                </a:lnTo>
                <a:lnTo>
                  <a:pt x="408" y="176"/>
                </a:lnTo>
                <a:lnTo>
                  <a:pt x="408" y="160"/>
                </a:lnTo>
                <a:lnTo>
                  <a:pt x="424" y="168"/>
                </a:lnTo>
                <a:lnTo>
                  <a:pt x="440" y="176"/>
                </a:lnTo>
                <a:lnTo>
                  <a:pt x="440" y="184"/>
                </a:lnTo>
                <a:lnTo>
                  <a:pt x="432" y="200"/>
                </a:lnTo>
                <a:lnTo>
                  <a:pt x="432" y="216"/>
                </a:lnTo>
                <a:lnTo>
                  <a:pt x="424" y="224"/>
                </a:lnTo>
                <a:lnTo>
                  <a:pt x="424" y="224"/>
                </a:lnTo>
                <a:lnTo>
                  <a:pt x="424" y="240"/>
                </a:lnTo>
                <a:lnTo>
                  <a:pt x="432" y="256"/>
                </a:lnTo>
                <a:lnTo>
                  <a:pt x="456" y="264"/>
                </a:lnTo>
                <a:lnTo>
                  <a:pt x="456" y="264"/>
                </a:lnTo>
                <a:lnTo>
                  <a:pt x="456" y="264"/>
                </a:lnTo>
                <a:lnTo>
                  <a:pt x="456" y="272"/>
                </a:lnTo>
                <a:lnTo>
                  <a:pt x="456" y="272"/>
                </a:lnTo>
                <a:lnTo>
                  <a:pt x="472" y="272"/>
                </a:lnTo>
                <a:lnTo>
                  <a:pt x="472" y="272"/>
                </a:lnTo>
                <a:lnTo>
                  <a:pt x="480" y="280"/>
                </a:lnTo>
                <a:lnTo>
                  <a:pt x="480" y="280"/>
                </a:lnTo>
                <a:lnTo>
                  <a:pt x="496" y="288"/>
                </a:lnTo>
                <a:lnTo>
                  <a:pt x="496" y="288"/>
                </a:lnTo>
                <a:lnTo>
                  <a:pt x="496" y="304"/>
                </a:lnTo>
                <a:lnTo>
                  <a:pt x="496" y="304"/>
                </a:lnTo>
                <a:lnTo>
                  <a:pt x="504" y="320"/>
                </a:lnTo>
                <a:lnTo>
                  <a:pt x="504" y="320"/>
                </a:lnTo>
                <a:lnTo>
                  <a:pt x="496" y="328"/>
                </a:lnTo>
                <a:lnTo>
                  <a:pt x="496" y="336"/>
                </a:lnTo>
                <a:lnTo>
                  <a:pt x="496" y="336"/>
                </a:lnTo>
                <a:lnTo>
                  <a:pt x="504" y="344"/>
                </a:lnTo>
                <a:lnTo>
                  <a:pt x="504" y="344"/>
                </a:lnTo>
                <a:lnTo>
                  <a:pt x="512" y="352"/>
                </a:lnTo>
                <a:lnTo>
                  <a:pt x="512" y="352"/>
                </a:lnTo>
                <a:lnTo>
                  <a:pt x="512" y="360"/>
                </a:lnTo>
                <a:lnTo>
                  <a:pt x="512" y="360"/>
                </a:lnTo>
                <a:lnTo>
                  <a:pt x="512" y="352"/>
                </a:lnTo>
                <a:lnTo>
                  <a:pt x="512" y="352"/>
                </a:lnTo>
                <a:lnTo>
                  <a:pt x="512" y="344"/>
                </a:lnTo>
                <a:lnTo>
                  <a:pt x="520" y="344"/>
                </a:lnTo>
                <a:lnTo>
                  <a:pt x="520" y="352"/>
                </a:lnTo>
                <a:lnTo>
                  <a:pt x="520" y="352"/>
                </a:lnTo>
                <a:lnTo>
                  <a:pt x="528" y="360"/>
                </a:lnTo>
                <a:lnTo>
                  <a:pt x="528" y="360"/>
                </a:lnTo>
                <a:lnTo>
                  <a:pt x="536" y="368"/>
                </a:lnTo>
                <a:lnTo>
                  <a:pt x="536" y="368"/>
                </a:lnTo>
                <a:lnTo>
                  <a:pt x="528" y="368"/>
                </a:lnTo>
                <a:lnTo>
                  <a:pt x="528" y="368"/>
                </a:lnTo>
                <a:lnTo>
                  <a:pt x="528" y="400"/>
                </a:lnTo>
                <a:lnTo>
                  <a:pt x="528" y="400"/>
                </a:lnTo>
                <a:lnTo>
                  <a:pt x="520" y="400"/>
                </a:lnTo>
                <a:lnTo>
                  <a:pt x="520" y="400"/>
                </a:lnTo>
                <a:lnTo>
                  <a:pt x="504" y="408"/>
                </a:lnTo>
                <a:lnTo>
                  <a:pt x="504" y="408"/>
                </a:lnTo>
                <a:lnTo>
                  <a:pt x="496" y="432"/>
                </a:lnTo>
                <a:lnTo>
                  <a:pt x="496" y="432"/>
                </a:lnTo>
                <a:lnTo>
                  <a:pt x="496" y="440"/>
                </a:lnTo>
                <a:lnTo>
                  <a:pt x="488" y="440"/>
                </a:lnTo>
                <a:lnTo>
                  <a:pt x="488" y="440"/>
                </a:lnTo>
                <a:lnTo>
                  <a:pt x="496" y="440"/>
                </a:lnTo>
                <a:lnTo>
                  <a:pt x="496" y="448"/>
                </a:lnTo>
                <a:lnTo>
                  <a:pt x="504" y="448"/>
                </a:lnTo>
                <a:lnTo>
                  <a:pt x="496" y="448"/>
                </a:lnTo>
                <a:lnTo>
                  <a:pt x="496" y="448"/>
                </a:lnTo>
                <a:lnTo>
                  <a:pt x="488" y="464"/>
                </a:lnTo>
                <a:lnTo>
                  <a:pt x="488" y="464"/>
                </a:lnTo>
                <a:lnTo>
                  <a:pt x="440" y="464"/>
                </a:lnTo>
                <a:lnTo>
                  <a:pt x="440" y="464"/>
                </a:lnTo>
                <a:lnTo>
                  <a:pt x="440" y="464"/>
                </a:lnTo>
                <a:lnTo>
                  <a:pt x="448" y="440"/>
                </a:lnTo>
                <a:lnTo>
                  <a:pt x="456" y="432"/>
                </a:lnTo>
                <a:lnTo>
                  <a:pt x="456" y="424"/>
                </a:lnTo>
                <a:lnTo>
                  <a:pt x="448" y="416"/>
                </a:lnTo>
                <a:lnTo>
                  <a:pt x="440" y="416"/>
                </a:lnTo>
                <a:lnTo>
                  <a:pt x="440" y="416"/>
                </a:lnTo>
                <a:lnTo>
                  <a:pt x="440" y="416"/>
                </a:lnTo>
                <a:lnTo>
                  <a:pt x="96" y="432"/>
                </a:lnTo>
                <a:lnTo>
                  <a:pt x="96" y="432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4" name="Arkansas"/>
          <p:cNvSpPr>
            <a:spLocks/>
          </p:cNvSpPr>
          <p:nvPr/>
        </p:nvSpPr>
        <p:spPr bwMode="gray">
          <a:xfrm>
            <a:off x="4771959" y="4336677"/>
            <a:ext cx="521074" cy="441232"/>
          </a:xfrm>
          <a:custGeom>
            <a:avLst/>
            <a:gdLst/>
            <a:ahLst/>
            <a:cxnLst>
              <a:cxn ang="0">
                <a:pos x="296" y="344"/>
              </a:cxn>
              <a:cxn ang="0">
                <a:pos x="296" y="336"/>
              </a:cxn>
              <a:cxn ang="0">
                <a:pos x="296" y="336"/>
              </a:cxn>
              <a:cxn ang="0">
                <a:pos x="288" y="312"/>
              </a:cxn>
              <a:cxn ang="0">
                <a:pos x="280" y="304"/>
              </a:cxn>
              <a:cxn ang="0">
                <a:pos x="288" y="296"/>
              </a:cxn>
              <a:cxn ang="0">
                <a:pos x="288" y="288"/>
              </a:cxn>
              <a:cxn ang="0">
                <a:pos x="296" y="288"/>
              </a:cxn>
              <a:cxn ang="0">
                <a:pos x="288" y="280"/>
              </a:cxn>
              <a:cxn ang="0">
                <a:pos x="296" y="280"/>
              </a:cxn>
              <a:cxn ang="0">
                <a:pos x="296" y="272"/>
              </a:cxn>
              <a:cxn ang="0">
                <a:pos x="296" y="256"/>
              </a:cxn>
              <a:cxn ang="0">
                <a:pos x="304" y="248"/>
              </a:cxn>
              <a:cxn ang="0">
                <a:pos x="304" y="248"/>
              </a:cxn>
              <a:cxn ang="0">
                <a:pos x="312" y="240"/>
              </a:cxn>
              <a:cxn ang="0">
                <a:pos x="312" y="232"/>
              </a:cxn>
              <a:cxn ang="0">
                <a:pos x="328" y="216"/>
              </a:cxn>
              <a:cxn ang="0">
                <a:pos x="328" y="216"/>
              </a:cxn>
              <a:cxn ang="0">
                <a:pos x="336" y="208"/>
              </a:cxn>
              <a:cxn ang="0">
                <a:pos x="336" y="184"/>
              </a:cxn>
              <a:cxn ang="0">
                <a:pos x="344" y="176"/>
              </a:cxn>
              <a:cxn ang="0">
                <a:pos x="352" y="168"/>
              </a:cxn>
              <a:cxn ang="0">
                <a:pos x="360" y="152"/>
              </a:cxn>
              <a:cxn ang="0">
                <a:pos x="352" y="152"/>
              </a:cxn>
              <a:cxn ang="0">
                <a:pos x="360" y="144"/>
              </a:cxn>
              <a:cxn ang="0">
                <a:pos x="368" y="136"/>
              </a:cxn>
              <a:cxn ang="0">
                <a:pos x="368" y="120"/>
              </a:cxn>
              <a:cxn ang="0">
                <a:pos x="368" y="112"/>
              </a:cxn>
              <a:cxn ang="0">
                <a:pos x="384" y="88"/>
              </a:cxn>
              <a:cxn ang="0">
                <a:pos x="376" y="80"/>
              </a:cxn>
              <a:cxn ang="0">
                <a:pos x="384" y="80"/>
              </a:cxn>
              <a:cxn ang="0">
                <a:pos x="400" y="64"/>
              </a:cxn>
              <a:cxn ang="0">
                <a:pos x="392" y="48"/>
              </a:cxn>
              <a:cxn ang="0">
                <a:pos x="344" y="48"/>
              </a:cxn>
              <a:cxn ang="0">
                <a:pos x="344" y="48"/>
              </a:cxn>
              <a:cxn ang="0">
                <a:pos x="360" y="16"/>
              </a:cxn>
              <a:cxn ang="0">
                <a:pos x="352" y="0"/>
              </a:cxn>
              <a:cxn ang="0">
                <a:pos x="344" y="0"/>
              </a:cxn>
              <a:cxn ang="0">
                <a:pos x="0" y="16"/>
              </a:cxn>
              <a:cxn ang="0">
                <a:pos x="0" y="16"/>
              </a:cxn>
              <a:cxn ang="0">
                <a:pos x="16" y="128"/>
              </a:cxn>
              <a:cxn ang="0">
                <a:pos x="8" y="304"/>
              </a:cxn>
              <a:cxn ang="0">
                <a:pos x="16" y="312"/>
              </a:cxn>
              <a:cxn ang="0">
                <a:pos x="48" y="312"/>
              </a:cxn>
              <a:cxn ang="0">
                <a:pos x="48" y="368"/>
              </a:cxn>
              <a:cxn ang="0">
                <a:pos x="288" y="360"/>
              </a:cxn>
              <a:cxn ang="0">
                <a:pos x="296" y="344"/>
              </a:cxn>
            </a:cxnLst>
            <a:rect l="0" t="0" r="r" b="b"/>
            <a:pathLst>
              <a:path w="400" h="368">
                <a:moveTo>
                  <a:pt x="296" y="344"/>
                </a:moveTo>
                <a:lnTo>
                  <a:pt x="296" y="344"/>
                </a:lnTo>
                <a:lnTo>
                  <a:pt x="296" y="344"/>
                </a:lnTo>
                <a:lnTo>
                  <a:pt x="296" y="336"/>
                </a:lnTo>
                <a:lnTo>
                  <a:pt x="296" y="336"/>
                </a:lnTo>
                <a:lnTo>
                  <a:pt x="296" y="336"/>
                </a:lnTo>
                <a:lnTo>
                  <a:pt x="288" y="320"/>
                </a:lnTo>
                <a:lnTo>
                  <a:pt x="288" y="312"/>
                </a:lnTo>
                <a:lnTo>
                  <a:pt x="280" y="304"/>
                </a:lnTo>
                <a:lnTo>
                  <a:pt x="280" y="304"/>
                </a:lnTo>
                <a:lnTo>
                  <a:pt x="288" y="296"/>
                </a:lnTo>
                <a:lnTo>
                  <a:pt x="288" y="296"/>
                </a:lnTo>
                <a:lnTo>
                  <a:pt x="288" y="296"/>
                </a:lnTo>
                <a:lnTo>
                  <a:pt x="288" y="288"/>
                </a:lnTo>
                <a:lnTo>
                  <a:pt x="296" y="288"/>
                </a:lnTo>
                <a:lnTo>
                  <a:pt x="296" y="288"/>
                </a:lnTo>
                <a:lnTo>
                  <a:pt x="296" y="288"/>
                </a:lnTo>
                <a:lnTo>
                  <a:pt x="288" y="280"/>
                </a:lnTo>
                <a:lnTo>
                  <a:pt x="288" y="280"/>
                </a:lnTo>
                <a:lnTo>
                  <a:pt x="296" y="280"/>
                </a:lnTo>
                <a:lnTo>
                  <a:pt x="296" y="272"/>
                </a:lnTo>
                <a:lnTo>
                  <a:pt x="296" y="272"/>
                </a:lnTo>
                <a:lnTo>
                  <a:pt x="296" y="264"/>
                </a:lnTo>
                <a:lnTo>
                  <a:pt x="296" y="256"/>
                </a:lnTo>
                <a:lnTo>
                  <a:pt x="304" y="256"/>
                </a:lnTo>
                <a:lnTo>
                  <a:pt x="304" y="248"/>
                </a:lnTo>
                <a:lnTo>
                  <a:pt x="304" y="248"/>
                </a:lnTo>
                <a:lnTo>
                  <a:pt x="304" y="248"/>
                </a:lnTo>
                <a:lnTo>
                  <a:pt x="312" y="240"/>
                </a:lnTo>
                <a:lnTo>
                  <a:pt x="312" y="240"/>
                </a:lnTo>
                <a:lnTo>
                  <a:pt x="312" y="232"/>
                </a:lnTo>
                <a:lnTo>
                  <a:pt x="312" y="232"/>
                </a:lnTo>
                <a:lnTo>
                  <a:pt x="328" y="216"/>
                </a:lnTo>
                <a:lnTo>
                  <a:pt x="328" y="216"/>
                </a:lnTo>
                <a:lnTo>
                  <a:pt x="328" y="216"/>
                </a:lnTo>
                <a:lnTo>
                  <a:pt x="328" y="216"/>
                </a:lnTo>
                <a:lnTo>
                  <a:pt x="336" y="208"/>
                </a:lnTo>
                <a:lnTo>
                  <a:pt x="336" y="208"/>
                </a:lnTo>
                <a:lnTo>
                  <a:pt x="336" y="184"/>
                </a:lnTo>
                <a:lnTo>
                  <a:pt x="336" y="184"/>
                </a:lnTo>
                <a:lnTo>
                  <a:pt x="344" y="176"/>
                </a:lnTo>
                <a:lnTo>
                  <a:pt x="344" y="176"/>
                </a:lnTo>
                <a:lnTo>
                  <a:pt x="352" y="168"/>
                </a:lnTo>
                <a:lnTo>
                  <a:pt x="352" y="168"/>
                </a:lnTo>
                <a:lnTo>
                  <a:pt x="360" y="152"/>
                </a:lnTo>
                <a:lnTo>
                  <a:pt x="360" y="152"/>
                </a:lnTo>
                <a:lnTo>
                  <a:pt x="352" y="152"/>
                </a:lnTo>
                <a:lnTo>
                  <a:pt x="352" y="152"/>
                </a:lnTo>
                <a:lnTo>
                  <a:pt x="352" y="152"/>
                </a:lnTo>
                <a:lnTo>
                  <a:pt x="360" y="144"/>
                </a:lnTo>
                <a:lnTo>
                  <a:pt x="368" y="144"/>
                </a:lnTo>
                <a:lnTo>
                  <a:pt x="368" y="136"/>
                </a:lnTo>
                <a:lnTo>
                  <a:pt x="368" y="128"/>
                </a:lnTo>
                <a:lnTo>
                  <a:pt x="368" y="120"/>
                </a:lnTo>
                <a:lnTo>
                  <a:pt x="368" y="120"/>
                </a:lnTo>
                <a:lnTo>
                  <a:pt x="368" y="112"/>
                </a:lnTo>
                <a:lnTo>
                  <a:pt x="376" y="96"/>
                </a:lnTo>
                <a:lnTo>
                  <a:pt x="384" y="88"/>
                </a:lnTo>
                <a:lnTo>
                  <a:pt x="384" y="80"/>
                </a:lnTo>
                <a:lnTo>
                  <a:pt x="376" y="80"/>
                </a:lnTo>
                <a:lnTo>
                  <a:pt x="376" y="80"/>
                </a:lnTo>
                <a:lnTo>
                  <a:pt x="384" y="80"/>
                </a:lnTo>
                <a:lnTo>
                  <a:pt x="384" y="72"/>
                </a:lnTo>
                <a:lnTo>
                  <a:pt x="400" y="64"/>
                </a:lnTo>
                <a:lnTo>
                  <a:pt x="400" y="56"/>
                </a:lnTo>
                <a:lnTo>
                  <a:pt x="392" y="48"/>
                </a:lnTo>
                <a:lnTo>
                  <a:pt x="392" y="48"/>
                </a:lnTo>
                <a:lnTo>
                  <a:pt x="344" y="48"/>
                </a:lnTo>
                <a:lnTo>
                  <a:pt x="344" y="48"/>
                </a:lnTo>
                <a:lnTo>
                  <a:pt x="344" y="48"/>
                </a:lnTo>
                <a:lnTo>
                  <a:pt x="352" y="24"/>
                </a:lnTo>
                <a:lnTo>
                  <a:pt x="360" y="16"/>
                </a:lnTo>
                <a:lnTo>
                  <a:pt x="360" y="8"/>
                </a:lnTo>
                <a:lnTo>
                  <a:pt x="352" y="0"/>
                </a:lnTo>
                <a:lnTo>
                  <a:pt x="344" y="0"/>
                </a:lnTo>
                <a:lnTo>
                  <a:pt x="344" y="0"/>
                </a:lnTo>
                <a:lnTo>
                  <a:pt x="344" y="0"/>
                </a:lnTo>
                <a:lnTo>
                  <a:pt x="0" y="16"/>
                </a:lnTo>
                <a:lnTo>
                  <a:pt x="0" y="16"/>
                </a:lnTo>
                <a:lnTo>
                  <a:pt x="0" y="16"/>
                </a:lnTo>
                <a:lnTo>
                  <a:pt x="16" y="128"/>
                </a:lnTo>
                <a:lnTo>
                  <a:pt x="16" y="128"/>
                </a:lnTo>
                <a:lnTo>
                  <a:pt x="8" y="304"/>
                </a:lnTo>
                <a:lnTo>
                  <a:pt x="8" y="304"/>
                </a:lnTo>
                <a:lnTo>
                  <a:pt x="16" y="312"/>
                </a:lnTo>
                <a:lnTo>
                  <a:pt x="16" y="312"/>
                </a:lnTo>
                <a:lnTo>
                  <a:pt x="40" y="312"/>
                </a:lnTo>
                <a:lnTo>
                  <a:pt x="48" y="312"/>
                </a:lnTo>
                <a:lnTo>
                  <a:pt x="48" y="312"/>
                </a:lnTo>
                <a:lnTo>
                  <a:pt x="48" y="368"/>
                </a:lnTo>
                <a:lnTo>
                  <a:pt x="48" y="368"/>
                </a:lnTo>
                <a:lnTo>
                  <a:pt x="288" y="360"/>
                </a:lnTo>
                <a:lnTo>
                  <a:pt x="288" y="360"/>
                </a:lnTo>
                <a:lnTo>
                  <a:pt x="296" y="3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5" name="Louisiana"/>
          <p:cNvSpPr>
            <a:spLocks/>
          </p:cNvSpPr>
          <p:nvPr/>
        </p:nvSpPr>
        <p:spPr bwMode="gray">
          <a:xfrm>
            <a:off x="4834993" y="4766702"/>
            <a:ext cx="582706" cy="479051"/>
          </a:xfrm>
          <a:custGeom>
            <a:avLst/>
            <a:gdLst/>
            <a:ahLst/>
            <a:cxnLst>
              <a:cxn ang="0">
                <a:pos x="40" y="264"/>
              </a:cxn>
              <a:cxn ang="0">
                <a:pos x="48" y="208"/>
              </a:cxn>
              <a:cxn ang="0">
                <a:pos x="24" y="160"/>
              </a:cxn>
              <a:cxn ang="0">
                <a:pos x="8" y="104"/>
              </a:cxn>
              <a:cxn ang="0">
                <a:pos x="240" y="0"/>
              </a:cxn>
              <a:cxn ang="0">
                <a:pos x="248" y="8"/>
              </a:cxn>
              <a:cxn ang="0">
                <a:pos x="256" y="24"/>
              </a:cxn>
              <a:cxn ang="0">
                <a:pos x="256" y="40"/>
              </a:cxn>
              <a:cxn ang="0">
                <a:pos x="256" y="56"/>
              </a:cxn>
              <a:cxn ang="0">
                <a:pos x="264" y="64"/>
              </a:cxn>
              <a:cxn ang="0">
                <a:pos x="256" y="80"/>
              </a:cxn>
              <a:cxn ang="0">
                <a:pos x="248" y="96"/>
              </a:cxn>
              <a:cxn ang="0">
                <a:pos x="240" y="112"/>
              </a:cxn>
              <a:cxn ang="0">
                <a:pos x="232" y="144"/>
              </a:cxn>
              <a:cxn ang="0">
                <a:pos x="224" y="160"/>
              </a:cxn>
              <a:cxn ang="0">
                <a:pos x="224" y="168"/>
              </a:cxn>
              <a:cxn ang="0">
                <a:pos x="216" y="192"/>
              </a:cxn>
              <a:cxn ang="0">
                <a:pos x="376" y="192"/>
              </a:cxn>
              <a:cxn ang="0">
                <a:pos x="376" y="240"/>
              </a:cxn>
              <a:cxn ang="0">
                <a:pos x="384" y="280"/>
              </a:cxn>
              <a:cxn ang="0">
                <a:pos x="360" y="264"/>
              </a:cxn>
              <a:cxn ang="0">
                <a:pos x="320" y="288"/>
              </a:cxn>
              <a:cxn ang="0">
                <a:pos x="376" y="288"/>
              </a:cxn>
              <a:cxn ang="0">
                <a:pos x="392" y="288"/>
              </a:cxn>
              <a:cxn ang="0">
                <a:pos x="376" y="304"/>
              </a:cxn>
              <a:cxn ang="0">
                <a:pos x="400" y="304"/>
              </a:cxn>
              <a:cxn ang="0">
                <a:pos x="408" y="288"/>
              </a:cxn>
              <a:cxn ang="0">
                <a:pos x="408" y="296"/>
              </a:cxn>
              <a:cxn ang="0">
                <a:pos x="424" y="312"/>
              </a:cxn>
              <a:cxn ang="0">
                <a:pos x="408" y="320"/>
              </a:cxn>
              <a:cxn ang="0">
                <a:pos x="392" y="344"/>
              </a:cxn>
              <a:cxn ang="0">
                <a:pos x="408" y="360"/>
              </a:cxn>
              <a:cxn ang="0">
                <a:pos x="440" y="368"/>
              </a:cxn>
              <a:cxn ang="0">
                <a:pos x="448" y="376"/>
              </a:cxn>
              <a:cxn ang="0">
                <a:pos x="440" y="392"/>
              </a:cxn>
              <a:cxn ang="0">
                <a:pos x="424" y="392"/>
              </a:cxn>
              <a:cxn ang="0">
                <a:pos x="416" y="376"/>
              </a:cxn>
              <a:cxn ang="0">
                <a:pos x="384" y="368"/>
              </a:cxn>
              <a:cxn ang="0">
                <a:pos x="368" y="352"/>
              </a:cxn>
              <a:cxn ang="0">
                <a:pos x="360" y="360"/>
              </a:cxn>
              <a:cxn ang="0">
                <a:pos x="352" y="368"/>
              </a:cxn>
              <a:cxn ang="0">
                <a:pos x="352" y="392"/>
              </a:cxn>
              <a:cxn ang="0">
                <a:pos x="328" y="368"/>
              </a:cxn>
              <a:cxn ang="0">
                <a:pos x="312" y="368"/>
              </a:cxn>
              <a:cxn ang="0">
                <a:pos x="288" y="392"/>
              </a:cxn>
              <a:cxn ang="0">
                <a:pos x="296" y="376"/>
              </a:cxn>
              <a:cxn ang="0">
                <a:pos x="264" y="384"/>
              </a:cxn>
              <a:cxn ang="0">
                <a:pos x="248" y="352"/>
              </a:cxn>
              <a:cxn ang="0">
                <a:pos x="224" y="352"/>
              </a:cxn>
              <a:cxn ang="0">
                <a:pos x="216" y="328"/>
              </a:cxn>
              <a:cxn ang="0">
                <a:pos x="200" y="320"/>
              </a:cxn>
              <a:cxn ang="0">
                <a:pos x="168" y="336"/>
              </a:cxn>
              <a:cxn ang="0">
                <a:pos x="184" y="352"/>
              </a:cxn>
              <a:cxn ang="0">
                <a:pos x="88" y="336"/>
              </a:cxn>
              <a:cxn ang="0">
                <a:pos x="72" y="328"/>
              </a:cxn>
              <a:cxn ang="0">
                <a:pos x="64" y="312"/>
              </a:cxn>
              <a:cxn ang="0">
                <a:pos x="64" y="328"/>
              </a:cxn>
              <a:cxn ang="0">
                <a:pos x="64" y="336"/>
              </a:cxn>
              <a:cxn ang="0">
                <a:pos x="24" y="336"/>
              </a:cxn>
              <a:cxn ang="0">
                <a:pos x="40" y="304"/>
              </a:cxn>
            </a:cxnLst>
            <a:rect l="0" t="0" r="r" b="b"/>
            <a:pathLst>
              <a:path w="448" h="400">
                <a:moveTo>
                  <a:pt x="40" y="304"/>
                </a:moveTo>
                <a:lnTo>
                  <a:pt x="40" y="288"/>
                </a:lnTo>
                <a:lnTo>
                  <a:pt x="32" y="280"/>
                </a:lnTo>
                <a:lnTo>
                  <a:pt x="32" y="280"/>
                </a:lnTo>
                <a:lnTo>
                  <a:pt x="40" y="264"/>
                </a:lnTo>
                <a:lnTo>
                  <a:pt x="40" y="264"/>
                </a:lnTo>
                <a:lnTo>
                  <a:pt x="32" y="264"/>
                </a:lnTo>
                <a:lnTo>
                  <a:pt x="32" y="248"/>
                </a:lnTo>
                <a:lnTo>
                  <a:pt x="48" y="232"/>
                </a:lnTo>
                <a:lnTo>
                  <a:pt x="48" y="208"/>
                </a:lnTo>
                <a:lnTo>
                  <a:pt x="40" y="192"/>
                </a:lnTo>
                <a:lnTo>
                  <a:pt x="40" y="184"/>
                </a:lnTo>
                <a:lnTo>
                  <a:pt x="32" y="168"/>
                </a:lnTo>
                <a:lnTo>
                  <a:pt x="32" y="168"/>
                </a:lnTo>
                <a:lnTo>
                  <a:pt x="24" y="160"/>
                </a:lnTo>
                <a:lnTo>
                  <a:pt x="24" y="160"/>
                </a:lnTo>
                <a:lnTo>
                  <a:pt x="24" y="128"/>
                </a:lnTo>
                <a:lnTo>
                  <a:pt x="24" y="128"/>
                </a:lnTo>
                <a:lnTo>
                  <a:pt x="8" y="104"/>
                </a:lnTo>
                <a:lnTo>
                  <a:pt x="8" y="104"/>
                </a:lnTo>
                <a:lnTo>
                  <a:pt x="0" y="8"/>
                </a:lnTo>
                <a:lnTo>
                  <a:pt x="0" y="8"/>
                </a:lnTo>
                <a:lnTo>
                  <a:pt x="240" y="0"/>
                </a:lnTo>
                <a:lnTo>
                  <a:pt x="240" y="0"/>
                </a:lnTo>
                <a:lnTo>
                  <a:pt x="240" y="0"/>
                </a:lnTo>
                <a:lnTo>
                  <a:pt x="240" y="8"/>
                </a:lnTo>
                <a:lnTo>
                  <a:pt x="240" y="8"/>
                </a:lnTo>
                <a:lnTo>
                  <a:pt x="240" y="8"/>
                </a:lnTo>
                <a:lnTo>
                  <a:pt x="248" y="8"/>
                </a:lnTo>
                <a:lnTo>
                  <a:pt x="248" y="8"/>
                </a:lnTo>
                <a:lnTo>
                  <a:pt x="248" y="16"/>
                </a:lnTo>
                <a:lnTo>
                  <a:pt x="248" y="24"/>
                </a:lnTo>
                <a:lnTo>
                  <a:pt x="248" y="24"/>
                </a:lnTo>
                <a:lnTo>
                  <a:pt x="256" y="24"/>
                </a:lnTo>
                <a:lnTo>
                  <a:pt x="256" y="24"/>
                </a:lnTo>
                <a:lnTo>
                  <a:pt x="248" y="32"/>
                </a:lnTo>
                <a:lnTo>
                  <a:pt x="248" y="32"/>
                </a:lnTo>
                <a:lnTo>
                  <a:pt x="248" y="40"/>
                </a:lnTo>
                <a:lnTo>
                  <a:pt x="248" y="40"/>
                </a:lnTo>
                <a:lnTo>
                  <a:pt x="256" y="40"/>
                </a:lnTo>
                <a:lnTo>
                  <a:pt x="256" y="40"/>
                </a:lnTo>
                <a:lnTo>
                  <a:pt x="256" y="48"/>
                </a:lnTo>
                <a:lnTo>
                  <a:pt x="256" y="48"/>
                </a:lnTo>
                <a:lnTo>
                  <a:pt x="256" y="48"/>
                </a:lnTo>
                <a:lnTo>
                  <a:pt x="256" y="56"/>
                </a:lnTo>
                <a:lnTo>
                  <a:pt x="256" y="56"/>
                </a:lnTo>
                <a:lnTo>
                  <a:pt x="256" y="56"/>
                </a:lnTo>
                <a:lnTo>
                  <a:pt x="256" y="56"/>
                </a:lnTo>
                <a:lnTo>
                  <a:pt x="256" y="64"/>
                </a:lnTo>
                <a:lnTo>
                  <a:pt x="264" y="64"/>
                </a:lnTo>
                <a:lnTo>
                  <a:pt x="264" y="64"/>
                </a:lnTo>
                <a:lnTo>
                  <a:pt x="264" y="72"/>
                </a:lnTo>
                <a:lnTo>
                  <a:pt x="264" y="80"/>
                </a:lnTo>
                <a:lnTo>
                  <a:pt x="264" y="80"/>
                </a:lnTo>
                <a:lnTo>
                  <a:pt x="256" y="80"/>
                </a:lnTo>
                <a:lnTo>
                  <a:pt x="248" y="80"/>
                </a:lnTo>
                <a:lnTo>
                  <a:pt x="248" y="88"/>
                </a:lnTo>
                <a:lnTo>
                  <a:pt x="256" y="88"/>
                </a:lnTo>
                <a:lnTo>
                  <a:pt x="256" y="88"/>
                </a:lnTo>
                <a:lnTo>
                  <a:pt x="248" y="96"/>
                </a:lnTo>
                <a:lnTo>
                  <a:pt x="248" y="104"/>
                </a:lnTo>
                <a:lnTo>
                  <a:pt x="248" y="120"/>
                </a:lnTo>
                <a:lnTo>
                  <a:pt x="248" y="120"/>
                </a:lnTo>
                <a:lnTo>
                  <a:pt x="240" y="112"/>
                </a:lnTo>
                <a:lnTo>
                  <a:pt x="240" y="112"/>
                </a:lnTo>
                <a:lnTo>
                  <a:pt x="232" y="136"/>
                </a:lnTo>
                <a:lnTo>
                  <a:pt x="232" y="136"/>
                </a:lnTo>
                <a:lnTo>
                  <a:pt x="224" y="144"/>
                </a:lnTo>
                <a:lnTo>
                  <a:pt x="224" y="144"/>
                </a:lnTo>
                <a:lnTo>
                  <a:pt x="232" y="144"/>
                </a:lnTo>
                <a:lnTo>
                  <a:pt x="232" y="144"/>
                </a:lnTo>
                <a:lnTo>
                  <a:pt x="232" y="144"/>
                </a:lnTo>
                <a:lnTo>
                  <a:pt x="224" y="152"/>
                </a:lnTo>
                <a:lnTo>
                  <a:pt x="224" y="152"/>
                </a:lnTo>
                <a:lnTo>
                  <a:pt x="224" y="160"/>
                </a:lnTo>
                <a:lnTo>
                  <a:pt x="224" y="160"/>
                </a:lnTo>
                <a:lnTo>
                  <a:pt x="216" y="168"/>
                </a:lnTo>
                <a:lnTo>
                  <a:pt x="224" y="168"/>
                </a:lnTo>
                <a:lnTo>
                  <a:pt x="224" y="168"/>
                </a:lnTo>
                <a:lnTo>
                  <a:pt x="224" y="168"/>
                </a:lnTo>
                <a:lnTo>
                  <a:pt x="224" y="176"/>
                </a:lnTo>
                <a:lnTo>
                  <a:pt x="208" y="184"/>
                </a:lnTo>
                <a:lnTo>
                  <a:pt x="208" y="192"/>
                </a:lnTo>
                <a:lnTo>
                  <a:pt x="216" y="192"/>
                </a:lnTo>
                <a:lnTo>
                  <a:pt x="216" y="192"/>
                </a:lnTo>
                <a:lnTo>
                  <a:pt x="216" y="192"/>
                </a:lnTo>
                <a:lnTo>
                  <a:pt x="216" y="200"/>
                </a:lnTo>
                <a:lnTo>
                  <a:pt x="216" y="208"/>
                </a:lnTo>
                <a:lnTo>
                  <a:pt x="376" y="192"/>
                </a:lnTo>
                <a:lnTo>
                  <a:pt x="376" y="192"/>
                </a:lnTo>
                <a:lnTo>
                  <a:pt x="376" y="216"/>
                </a:lnTo>
                <a:lnTo>
                  <a:pt x="376" y="216"/>
                </a:lnTo>
                <a:lnTo>
                  <a:pt x="368" y="224"/>
                </a:lnTo>
                <a:lnTo>
                  <a:pt x="368" y="240"/>
                </a:lnTo>
                <a:lnTo>
                  <a:pt x="376" y="240"/>
                </a:lnTo>
                <a:lnTo>
                  <a:pt x="392" y="264"/>
                </a:lnTo>
                <a:lnTo>
                  <a:pt x="392" y="272"/>
                </a:lnTo>
                <a:lnTo>
                  <a:pt x="392" y="272"/>
                </a:lnTo>
                <a:lnTo>
                  <a:pt x="384" y="280"/>
                </a:lnTo>
                <a:lnTo>
                  <a:pt x="384" y="280"/>
                </a:lnTo>
                <a:lnTo>
                  <a:pt x="368" y="272"/>
                </a:lnTo>
                <a:lnTo>
                  <a:pt x="368" y="272"/>
                </a:lnTo>
                <a:lnTo>
                  <a:pt x="360" y="272"/>
                </a:lnTo>
                <a:lnTo>
                  <a:pt x="360" y="272"/>
                </a:lnTo>
                <a:lnTo>
                  <a:pt x="360" y="264"/>
                </a:lnTo>
                <a:lnTo>
                  <a:pt x="352" y="256"/>
                </a:lnTo>
                <a:lnTo>
                  <a:pt x="344" y="256"/>
                </a:lnTo>
                <a:lnTo>
                  <a:pt x="336" y="264"/>
                </a:lnTo>
                <a:lnTo>
                  <a:pt x="328" y="272"/>
                </a:lnTo>
                <a:lnTo>
                  <a:pt x="320" y="288"/>
                </a:lnTo>
                <a:lnTo>
                  <a:pt x="320" y="296"/>
                </a:lnTo>
                <a:lnTo>
                  <a:pt x="344" y="296"/>
                </a:lnTo>
                <a:lnTo>
                  <a:pt x="360" y="296"/>
                </a:lnTo>
                <a:lnTo>
                  <a:pt x="368" y="288"/>
                </a:lnTo>
                <a:lnTo>
                  <a:pt x="376" y="288"/>
                </a:lnTo>
                <a:lnTo>
                  <a:pt x="376" y="288"/>
                </a:lnTo>
                <a:lnTo>
                  <a:pt x="376" y="288"/>
                </a:lnTo>
                <a:lnTo>
                  <a:pt x="384" y="280"/>
                </a:lnTo>
                <a:lnTo>
                  <a:pt x="384" y="280"/>
                </a:lnTo>
                <a:lnTo>
                  <a:pt x="392" y="288"/>
                </a:lnTo>
                <a:lnTo>
                  <a:pt x="392" y="288"/>
                </a:lnTo>
                <a:lnTo>
                  <a:pt x="384" y="296"/>
                </a:lnTo>
                <a:lnTo>
                  <a:pt x="384" y="296"/>
                </a:lnTo>
                <a:lnTo>
                  <a:pt x="376" y="296"/>
                </a:lnTo>
                <a:lnTo>
                  <a:pt x="376" y="304"/>
                </a:lnTo>
                <a:lnTo>
                  <a:pt x="384" y="304"/>
                </a:lnTo>
                <a:lnTo>
                  <a:pt x="392" y="304"/>
                </a:lnTo>
                <a:lnTo>
                  <a:pt x="400" y="304"/>
                </a:lnTo>
                <a:lnTo>
                  <a:pt x="400" y="304"/>
                </a:lnTo>
                <a:lnTo>
                  <a:pt x="400" y="304"/>
                </a:lnTo>
                <a:lnTo>
                  <a:pt x="400" y="304"/>
                </a:lnTo>
                <a:lnTo>
                  <a:pt x="400" y="296"/>
                </a:lnTo>
                <a:lnTo>
                  <a:pt x="400" y="296"/>
                </a:lnTo>
                <a:lnTo>
                  <a:pt x="408" y="288"/>
                </a:lnTo>
                <a:lnTo>
                  <a:pt x="408" y="288"/>
                </a:lnTo>
                <a:lnTo>
                  <a:pt x="408" y="288"/>
                </a:lnTo>
                <a:lnTo>
                  <a:pt x="408" y="288"/>
                </a:lnTo>
                <a:lnTo>
                  <a:pt x="408" y="296"/>
                </a:lnTo>
                <a:lnTo>
                  <a:pt x="408" y="296"/>
                </a:lnTo>
                <a:lnTo>
                  <a:pt x="408" y="296"/>
                </a:lnTo>
                <a:lnTo>
                  <a:pt x="416" y="296"/>
                </a:lnTo>
                <a:lnTo>
                  <a:pt x="408" y="312"/>
                </a:lnTo>
                <a:lnTo>
                  <a:pt x="416" y="312"/>
                </a:lnTo>
                <a:lnTo>
                  <a:pt x="416" y="312"/>
                </a:lnTo>
                <a:lnTo>
                  <a:pt x="424" y="312"/>
                </a:lnTo>
                <a:lnTo>
                  <a:pt x="424" y="312"/>
                </a:lnTo>
                <a:lnTo>
                  <a:pt x="424" y="320"/>
                </a:lnTo>
                <a:lnTo>
                  <a:pt x="424" y="320"/>
                </a:lnTo>
                <a:lnTo>
                  <a:pt x="408" y="320"/>
                </a:lnTo>
                <a:lnTo>
                  <a:pt x="408" y="320"/>
                </a:lnTo>
                <a:lnTo>
                  <a:pt x="408" y="320"/>
                </a:lnTo>
                <a:lnTo>
                  <a:pt x="392" y="320"/>
                </a:lnTo>
                <a:lnTo>
                  <a:pt x="392" y="320"/>
                </a:lnTo>
                <a:lnTo>
                  <a:pt x="392" y="336"/>
                </a:lnTo>
                <a:lnTo>
                  <a:pt x="392" y="344"/>
                </a:lnTo>
                <a:lnTo>
                  <a:pt x="392" y="352"/>
                </a:lnTo>
                <a:lnTo>
                  <a:pt x="400" y="352"/>
                </a:lnTo>
                <a:lnTo>
                  <a:pt x="400" y="352"/>
                </a:lnTo>
                <a:lnTo>
                  <a:pt x="408" y="352"/>
                </a:lnTo>
                <a:lnTo>
                  <a:pt x="408" y="360"/>
                </a:lnTo>
                <a:lnTo>
                  <a:pt x="408" y="360"/>
                </a:lnTo>
                <a:lnTo>
                  <a:pt x="424" y="360"/>
                </a:lnTo>
                <a:lnTo>
                  <a:pt x="424" y="360"/>
                </a:lnTo>
                <a:lnTo>
                  <a:pt x="424" y="360"/>
                </a:lnTo>
                <a:lnTo>
                  <a:pt x="440" y="368"/>
                </a:lnTo>
                <a:lnTo>
                  <a:pt x="440" y="368"/>
                </a:lnTo>
                <a:lnTo>
                  <a:pt x="440" y="376"/>
                </a:lnTo>
                <a:lnTo>
                  <a:pt x="440" y="376"/>
                </a:lnTo>
                <a:lnTo>
                  <a:pt x="448" y="376"/>
                </a:lnTo>
                <a:lnTo>
                  <a:pt x="448" y="376"/>
                </a:lnTo>
                <a:lnTo>
                  <a:pt x="448" y="384"/>
                </a:lnTo>
                <a:lnTo>
                  <a:pt x="448" y="384"/>
                </a:lnTo>
                <a:lnTo>
                  <a:pt x="440" y="384"/>
                </a:lnTo>
                <a:lnTo>
                  <a:pt x="440" y="384"/>
                </a:lnTo>
                <a:lnTo>
                  <a:pt x="440" y="392"/>
                </a:lnTo>
                <a:lnTo>
                  <a:pt x="440" y="392"/>
                </a:lnTo>
                <a:lnTo>
                  <a:pt x="432" y="384"/>
                </a:lnTo>
                <a:lnTo>
                  <a:pt x="432" y="384"/>
                </a:lnTo>
                <a:lnTo>
                  <a:pt x="424" y="400"/>
                </a:lnTo>
                <a:lnTo>
                  <a:pt x="424" y="392"/>
                </a:lnTo>
                <a:lnTo>
                  <a:pt x="424" y="392"/>
                </a:lnTo>
                <a:lnTo>
                  <a:pt x="424" y="384"/>
                </a:lnTo>
                <a:lnTo>
                  <a:pt x="424" y="384"/>
                </a:lnTo>
                <a:lnTo>
                  <a:pt x="416" y="376"/>
                </a:lnTo>
                <a:lnTo>
                  <a:pt x="416" y="376"/>
                </a:lnTo>
                <a:lnTo>
                  <a:pt x="416" y="376"/>
                </a:lnTo>
                <a:lnTo>
                  <a:pt x="416" y="376"/>
                </a:lnTo>
                <a:lnTo>
                  <a:pt x="400" y="368"/>
                </a:lnTo>
                <a:lnTo>
                  <a:pt x="384" y="368"/>
                </a:lnTo>
                <a:lnTo>
                  <a:pt x="384" y="368"/>
                </a:lnTo>
                <a:lnTo>
                  <a:pt x="384" y="360"/>
                </a:lnTo>
                <a:lnTo>
                  <a:pt x="376" y="352"/>
                </a:lnTo>
                <a:lnTo>
                  <a:pt x="368" y="352"/>
                </a:lnTo>
                <a:lnTo>
                  <a:pt x="368" y="352"/>
                </a:lnTo>
                <a:lnTo>
                  <a:pt x="368" y="352"/>
                </a:lnTo>
                <a:lnTo>
                  <a:pt x="352" y="344"/>
                </a:lnTo>
                <a:lnTo>
                  <a:pt x="352" y="344"/>
                </a:lnTo>
                <a:lnTo>
                  <a:pt x="352" y="344"/>
                </a:lnTo>
                <a:lnTo>
                  <a:pt x="360" y="360"/>
                </a:lnTo>
                <a:lnTo>
                  <a:pt x="360" y="360"/>
                </a:lnTo>
                <a:lnTo>
                  <a:pt x="360" y="368"/>
                </a:lnTo>
                <a:lnTo>
                  <a:pt x="360" y="368"/>
                </a:lnTo>
                <a:lnTo>
                  <a:pt x="360" y="360"/>
                </a:lnTo>
                <a:lnTo>
                  <a:pt x="352" y="360"/>
                </a:lnTo>
                <a:lnTo>
                  <a:pt x="352" y="368"/>
                </a:lnTo>
                <a:lnTo>
                  <a:pt x="352" y="376"/>
                </a:lnTo>
                <a:lnTo>
                  <a:pt x="360" y="384"/>
                </a:lnTo>
                <a:lnTo>
                  <a:pt x="360" y="384"/>
                </a:lnTo>
                <a:lnTo>
                  <a:pt x="352" y="392"/>
                </a:lnTo>
                <a:lnTo>
                  <a:pt x="352" y="392"/>
                </a:lnTo>
                <a:lnTo>
                  <a:pt x="344" y="392"/>
                </a:lnTo>
                <a:lnTo>
                  <a:pt x="344" y="384"/>
                </a:lnTo>
                <a:lnTo>
                  <a:pt x="344" y="384"/>
                </a:lnTo>
                <a:lnTo>
                  <a:pt x="336" y="368"/>
                </a:lnTo>
                <a:lnTo>
                  <a:pt x="328" y="368"/>
                </a:lnTo>
                <a:lnTo>
                  <a:pt x="328" y="368"/>
                </a:lnTo>
                <a:lnTo>
                  <a:pt x="320" y="376"/>
                </a:lnTo>
                <a:lnTo>
                  <a:pt x="320" y="376"/>
                </a:lnTo>
                <a:lnTo>
                  <a:pt x="312" y="368"/>
                </a:lnTo>
                <a:lnTo>
                  <a:pt x="312" y="368"/>
                </a:lnTo>
                <a:lnTo>
                  <a:pt x="312" y="376"/>
                </a:lnTo>
                <a:lnTo>
                  <a:pt x="312" y="376"/>
                </a:lnTo>
                <a:lnTo>
                  <a:pt x="304" y="392"/>
                </a:lnTo>
                <a:lnTo>
                  <a:pt x="296" y="392"/>
                </a:lnTo>
                <a:lnTo>
                  <a:pt x="288" y="392"/>
                </a:lnTo>
                <a:lnTo>
                  <a:pt x="288" y="392"/>
                </a:lnTo>
                <a:lnTo>
                  <a:pt x="288" y="384"/>
                </a:lnTo>
                <a:lnTo>
                  <a:pt x="288" y="376"/>
                </a:lnTo>
                <a:lnTo>
                  <a:pt x="296" y="376"/>
                </a:lnTo>
                <a:lnTo>
                  <a:pt x="296" y="376"/>
                </a:lnTo>
                <a:lnTo>
                  <a:pt x="280" y="376"/>
                </a:lnTo>
                <a:lnTo>
                  <a:pt x="280" y="376"/>
                </a:lnTo>
                <a:lnTo>
                  <a:pt x="280" y="384"/>
                </a:lnTo>
                <a:lnTo>
                  <a:pt x="280" y="384"/>
                </a:lnTo>
                <a:lnTo>
                  <a:pt x="264" y="384"/>
                </a:lnTo>
                <a:lnTo>
                  <a:pt x="264" y="384"/>
                </a:lnTo>
                <a:lnTo>
                  <a:pt x="272" y="376"/>
                </a:lnTo>
                <a:lnTo>
                  <a:pt x="272" y="376"/>
                </a:lnTo>
                <a:lnTo>
                  <a:pt x="248" y="352"/>
                </a:lnTo>
                <a:lnTo>
                  <a:pt x="248" y="352"/>
                </a:lnTo>
                <a:lnTo>
                  <a:pt x="248" y="352"/>
                </a:lnTo>
                <a:lnTo>
                  <a:pt x="232" y="352"/>
                </a:lnTo>
                <a:lnTo>
                  <a:pt x="232" y="352"/>
                </a:lnTo>
                <a:lnTo>
                  <a:pt x="224" y="352"/>
                </a:lnTo>
                <a:lnTo>
                  <a:pt x="224" y="352"/>
                </a:lnTo>
                <a:lnTo>
                  <a:pt x="224" y="344"/>
                </a:lnTo>
                <a:lnTo>
                  <a:pt x="224" y="344"/>
                </a:lnTo>
                <a:lnTo>
                  <a:pt x="224" y="336"/>
                </a:lnTo>
                <a:lnTo>
                  <a:pt x="224" y="336"/>
                </a:lnTo>
                <a:lnTo>
                  <a:pt x="216" y="328"/>
                </a:lnTo>
                <a:lnTo>
                  <a:pt x="208" y="328"/>
                </a:lnTo>
                <a:lnTo>
                  <a:pt x="208" y="336"/>
                </a:lnTo>
                <a:lnTo>
                  <a:pt x="200" y="336"/>
                </a:lnTo>
                <a:lnTo>
                  <a:pt x="200" y="328"/>
                </a:lnTo>
                <a:lnTo>
                  <a:pt x="200" y="320"/>
                </a:lnTo>
                <a:lnTo>
                  <a:pt x="200" y="320"/>
                </a:lnTo>
                <a:lnTo>
                  <a:pt x="192" y="328"/>
                </a:lnTo>
                <a:lnTo>
                  <a:pt x="192" y="328"/>
                </a:lnTo>
                <a:lnTo>
                  <a:pt x="176" y="336"/>
                </a:lnTo>
                <a:lnTo>
                  <a:pt x="168" y="336"/>
                </a:lnTo>
                <a:lnTo>
                  <a:pt x="168" y="336"/>
                </a:lnTo>
                <a:lnTo>
                  <a:pt x="184" y="344"/>
                </a:lnTo>
                <a:lnTo>
                  <a:pt x="184" y="344"/>
                </a:lnTo>
                <a:lnTo>
                  <a:pt x="184" y="352"/>
                </a:lnTo>
                <a:lnTo>
                  <a:pt x="184" y="352"/>
                </a:lnTo>
                <a:lnTo>
                  <a:pt x="168" y="360"/>
                </a:lnTo>
                <a:lnTo>
                  <a:pt x="168" y="360"/>
                </a:lnTo>
                <a:lnTo>
                  <a:pt x="144" y="352"/>
                </a:lnTo>
                <a:lnTo>
                  <a:pt x="104" y="352"/>
                </a:lnTo>
                <a:lnTo>
                  <a:pt x="88" y="336"/>
                </a:lnTo>
                <a:lnTo>
                  <a:pt x="88" y="336"/>
                </a:lnTo>
                <a:lnTo>
                  <a:pt x="72" y="336"/>
                </a:lnTo>
                <a:lnTo>
                  <a:pt x="72" y="336"/>
                </a:lnTo>
                <a:lnTo>
                  <a:pt x="72" y="328"/>
                </a:lnTo>
                <a:lnTo>
                  <a:pt x="72" y="328"/>
                </a:lnTo>
                <a:lnTo>
                  <a:pt x="80" y="320"/>
                </a:lnTo>
                <a:lnTo>
                  <a:pt x="80" y="320"/>
                </a:lnTo>
                <a:lnTo>
                  <a:pt x="72" y="304"/>
                </a:lnTo>
                <a:lnTo>
                  <a:pt x="72" y="304"/>
                </a:lnTo>
                <a:lnTo>
                  <a:pt x="64" y="312"/>
                </a:lnTo>
                <a:lnTo>
                  <a:pt x="64" y="312"/>
                </a:lnTo>
                <a:lnTo>
                  <a:pt x="72" y="320"/>
                </a:lnTo>
                <a:lnTo>
                  <a:pt x="64" y="320"/>
                </a:lnTo>
                <a:lnTo>
                  <a:pt x="64" y="328"/>
                </a:lnTo>
                <a:lnTo>
                  <a:pt x="64" y="328"/>
                </a:lnTo>
                <a:lnTo>
                  <a:pt x="72" y="328"/>
                </a:lnTo>
                <a:lnTo>
                  <a:pt x="72" y="328"/>
                </a:lnTo>
                <a:lnTo>
                  <a:pt x="64" y="336"/>
                </a:lnTo>
                <a:lnTo>
                  <a:pt x="64" y="336"/>
                </a:lnTo>
                <a:lnTo>
                  <a:pt x="64" y="336"/>
                </a:lnTo>
                <a:lnTo>
                  <a:pt x="40" y="336"/>
                </a:lnTo>
                <a:lnTo>
                  <a:pt x="32" y="344"/>
                </a:lnTo>
                <a:lnTo>
                  <a:pt x="32" y="344"/>
                </a:lnTo>
                <a:lnTo>
                  <a:pt x="24" y="336"/>
                </a:lnTo>
                <a:lnTo>
                  <a:pt x="24" y="336"/>
                </a:lnTo>
                <a:lnTo>
                  <a:pt x="32" y="320"/>
                </a:lnTo>
                <a:lnTo>
                  <a:pt x="32" y="320"/>
                </a:lnTo>
                <a:lnTo>
                  <a:pt x="32" y="312"/>
                </a:lnTo>
                <a:lnTo>
                  <a:pt x="32" y="312"/>
                </a:lnTo>
                <a:lnTo>
                  <a:pt x="40" y="304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6" name="Wisconsin"/>
          <p:cNvSpPr>
            <a:spLocks/>
          </p:cNvSpPr>
          <p:nvPr/>
        </p:nvSpPr>
        <p:spPr bwMode="gray">
          <a:xfrm>
            <a:off x="4907832" y="3063408"/>
            <a:ext cx="542085" cy="544886"/>
          </a:xfrm>
          <a:custGeom>
            <a:avLst/>
            <a:gdLst/>
            <a:ahLst/>
            <a:cxnLst>
              <a:cxn ang="0">
                <a:pos x="160" y="440"/>
              </a:cxn>
              <a:cxn ang="0">
                <a:pos x="144" y="432"/>
              </a:cxn>
              <a:cxn ang="0">
                <a:pos x="136" y="400"/>
              </a:cxn>
              <a:cxn ang="0">
                <a:pos x="136" y="376"/>
              </a:cxn>
              <a:cxn ang="0">
                <a:pos x="128" y="352"/>
              </a:cxn>
              <a:cxn ang="0">
                <a:pos x="128" y="344"/>
              </a:cxn>
              <a:cxn ang="0">
                <a:pos x="72" y="280"/>
              </a:cxn>
              <a:cxn ang="0">
                <a:pos x="48" y="256"/>
              </a:cxn>
              <a:cxn ang="0">
                <a:pos x="40" y="248"/>
              </a:cxn>
              <a:cxn ang="0">
                <a:pos x="32" y="248"/>
              </a:cxn>
              <a:cxn ang="0">
                <a:pos x="8" y="232"/>
              </a:cxn>
              <a:cxn ang="0">
                <a:pos x="16" y="216"/>
              </a:cxn>
              <a:cxn ang="0">
                <a:pos x="8" y="192"/>
              </a:cxn>
              <a:cxn ang="0">
                <a:pos x="16" y="160"/>
              </a:cxn>
              <a:cxn ang="0">
                <a:pos x="8" y="152"/>
              </a:cxn>
              <a:cxn ang="0">
                <a:pos x="0" y="136"/>
              </a:cxn>
              <a:cxn ang="0">
                <a:pos x="8" y="120"/>
              </a:cxn>
              <a:cxn ang="0">
                <a:pos x="40" y="96"/>
              </a:cxn>
              <a:cxn ang="0">
                <a:pos x="40" y="32"/>
              </a:cxn>
              <a:cxn ang="0">
                <a:pos x="56" y="24"/>
              </a:cxn>
              <a:cxn ang="0">
                <a:pos x="88" y="24"/>
              </a:cxn>
              <a:cxn ang="0">
                <a:pos x="96" y="24"/>
              </a:cxn>
              <a:cxn ang="0">
                <a:pos x="136" y="0"/>
              </a:cxn>
              <a:cxn ang="0">
                <a:pos x="144" y="8"/>
              </a:cxn>
              <a:cxn ang="0">
                <a:pos x="136" y="32"/>
              </a:cxn>
              <a:cxn ang="0">
                <a:pos x="136" y="40"/>
              </a:cxn>
              <a:cxn ang="0">
                <a:pos x="152" y="32"/>
              </a:cxn>
              <a:cxn ang="0">
                <a:pos x="168" y="40"/>
              </a:cxn>
              <a:cxn ang="0">
                <a:pos x="192" y="56"/>
              </a:cxn>
              <a:cxn ang="0">
                <a:pos x="272" y="72"/>
              </a:cxn>
              <a:cxn ang="0">
                <a:pos x="328" y="96"/>
              </a:cxn>
              <a:cxn ang="0">
                <a:pos x="336" y="104"/>
              </a:cxn>
              <a:cxn ang="0">
                <a:pos x="360" y="136"/>
              </a:cxn>
              <a:cxn ang="0">
                <a:pos x="352" y="152"/>
              </a:cxn>
              <a:cxn ang="0">
                <a:pos x="368" y="160"/>
              </a:cxn>
              <a:cxn ang="0">
                <a:pos x="376" y="176"/>
              </a:cxn>
              <a:cxn ang="0">
                <a:pos x="368" y="184"/>
              </a:cxn>
              <a:cxn ang="0">
                <a:pos x="360" y="208"/>
              </a:cxn>
              <a:cxn ang="0">
                <a:pos x="352" y="232"/>
              </a:cxn>
              <a:cxn ang="0">
                <a:pos x="368" y="224"/>
              </a:cxn>
              <a:cxn ang="0">
                <a:pos x="376" y="208"/>
              </a:cxn>
              <a:cxn ang="0">
                <a:pos x="392" y="192"/>
              </a:cxn>
              <a:cxn ang="0">
                <a:pos x="400" y="160"/>
              </a:cxn>
              <a:cxn ang="0">
                <a:pos x="416" y="152"/>
              </a:cxn>
              <a:cxn ang="0">
                <a:pos x="416" y="160"/>
              </a:cxn>
              <a:cxn ang="0">
                <a:pos x="416" y="176"/>
              </a:cxn>
              <a:cxn ang="0">
                <a:pos x="408" y="192"/>
              </a:cxn>
              <a:cxn ang="0">
                <a:pos x="392" y="256"/>
              </a:cxn>
              <a:cxn ang="0">
                <a:pos x="384" y="272"/>
              </a:cxn>
              <a:cxn ang="0">
                <a:pos x="384" y="320"/>
              </a:cxn>
              <a:cxn ang="0">
                <a:pos x="376" y="352"/>
              </a:cxn>
              <a:cxn ang="0">
                <a:pos x="384" y="400"/>
              </a:cxn>
              <a:cxn ang="0">
                <a:pos x="384" y="432"/>
              </a:cxn>
              <a:cxn ang="0">
                <a:pos x="176" y="456"/>
              </a:cxn>
            </a:cxnLst>
            <a:rect l="0" t="0" r="r" b="b"/>
            <a:pathLst>
              <a:path w="416" h="456">
                <a:moveTo>
                  <a:pt x="176" y="448"/>
                </a:moveTo>
                <a:lnTo>
                  <a:pt x="168" y="440"/>
                </a:lnTo>
                <a:lnTo>
                  <a:pt x="160" y="440"/>
                </a:lnTo>
                <a:lnTo>
                  <a:pt x="144" y="432"/>
                </a:lnTo>
                <a:lnTo>
                  <a:pt x="144" y="432"/>
                </a:lnTo>
                <a:lnTo>
                  <a:pt x="144" y="432"/>
                </a:lnTo>
                <a:lnTo>
                  <a:pt x="144" y="424"/>
                </a:lnTo>
                <a:lnTo>
                  <a:pt x="136" y="408"/>
                </a:lnTo>
                <a:lnTo>
                  <a:pt x="136" y="400"/>
                </a:lnTo>
                <a:lnTo>
                  <a:pt x="136" y="392"/>
                </a:lnTo>
                <a:lnTo>
                  <a:pt x="136" y="384"/>
                </a:lnTo>
                <a:lnTo>
                  <a:pt x="136" y="376"/>
                </a:lnTo>
                <a:lnTo>
                  <a:pt x="136" y="368"/>
                </a:lnTo>
                <a:lnTo>
                  <a:pt x="136" y="368"/>
                </a:lnTo>
                <a:lnTo>
                  <a:pt x="128" y="352"/>
                </a:lnTo>
                <a:lnTo>
                  <a:pt x="128" y="352"/>
                </a:lnTo>
                <a:lnTo>
                  <a:pt x="128" y="352"/>
                </a:lnTo>
                <a:lnTo>
                  <a:pt x="128" y="344"/>
                </a:lnTo>
                <a:lnTo>
                  <a:pt x="120" y="312"/>
                </a:lnTo>
                <a:lnTo>
                  <a:pt x="96" y="304"/>
                </a:lnTo>
                <a:lnTo>
                  <a:pt x="72" y="280"/>
                </a:lnTo>
                <a:lnTo>
                  <a:pt x="72" y="264"/>
                </a:lnTo>
                <a:lnTo>
                  <a:pt x="72" y="264"/>
                </a:lnTo>
                <a:lnTo>
                  <a:pt x="48" y="256"/>
                </a:lnTo>
                <a:lnTo>
                  <a:pt x="48" y="256"/>
                </a:lnTo>
                <a:lnTo>
                  <a:pt x="40" y="248"/>
                </a:lnTo>
                <a:lnTo>
                  <a:pt x="40" y="248"/>
                </a:lnTo>
                <a:lnTo>
                  <a:pt x="40" y="248"/>
                </a:lnTo>
                <a:lnTo>
                  <a:pt x="40" y="248"/>
                </a:lnTo>
                <a:lnTo>
                  <a:pt x="32" y="248"/>
                </a:lnTo>
                <a:lnTo>
                  <a:pt x="32" y="248"/>
                </a:lnTo>
                <a:lnTo>
                  <a:pt x="24" y="248"/>
                </a:lnTo>
                <a:lnTo>
                  <a:pt x="8" y="232"/>
                </a:lnTo>
                <a:lnTo>
                  <a:pt x="8" y="232"/>
                </a:lnTo>
                <a:lnTo>
                  <a:pt x="8" y="224"/>
                </a:lnTo>
                <a:lnTo>
                  <a:pt x="16" y="216"/>
                </a:lnTo>
                <a:lnTo>
                  <a:pt x="16" y="208"/>
                </a:lnTo>
                <a:lnTo>
                  <a:pt x="8" y="200"/>
                </a:lnTo>
                <a:lnTo>
                  <a:pt x="8" y="192"/>
                </a:lnTo>
                <a:lnTo>
                  <a:pt x="8" y="184"/>
                </a:lnTo>
                <a:lnTo>
                  <a:pt x="16" y="160"/>
                </a:lnTo>
                <a:lnTo>
                  <a:pt x="16" y="160"/>
                </a:lnTo>
                <a:lnTo>
                  <a:pt x="16" y="160"/>
                </a:lnTo>
                <a:lnTo>
                  <a:pt x="8" y="152"/>
                </a:lnTo>
                <a:lnTo>
                  <a:pt x="8" y="152"/>
                </a:lnTo>
                <a:lnTo>
                  <a:pt x="0" y="152"/>
                </a:lnTo>
                <a:lnTo>
                  <a:pt x="0" y="152"/>
                </a:lnTo>
                <a:lnTo>
                  <a:pt x="0" y="136"/>
                </a:lnTo>
                <a:lnTo>
                  <a:pt x="0" y="136"/>
                </a:lnTo>
                <a:lnTo>
                  <a:pt x="0" y="128"/>
                </a:lnTo>
                <a:lnTo>
                  <a:pt x="8" y="120"/>
                </a:lnTo>
                <a:lnTo>
                  <a:pt x="32" y="104"/>
                </a:lnTo>
                <a:lnTo>
                  <a:pt x="40" y="96"/>
                </a:lnTo>
                <a:lnTo>
                  <a:pt x="40" y="96"/>
                </a:lnTo>
                <a:lnTo>
                  <a:pt x="40" y="40"/>
                </a:lnTo>
                <a:lnTo>
                  <a:pt x="32" y="40"/>
                </a:lnTo>
                <a:lnTo>
                  <a:pt x="40" y="32"/>
                </a:lnTo>
                <a:lnTo>
                  <a:pt x="48" y="24"/>
                </a:lnTo>
                <a:lnTo>
                  <a:pt x="48" y="24"/>
                </a:lnTo>
                <a:lnTo>
                  <a:pt x="56" y="24"/>
                </a:lnTo>
                <a:lnTo>
                  <a:pt x="64" y="32"/>
                </a:lnTo>
                <a:lnTo>
                  <a:pt x="72" y="32"/>
                </a:lnTo>
                <a:lnTo>
                  <a:pt x="88" y="24"/>
                </a:lnTo>
                <a:lnTo>
                  <a:pt x="96" y="24"/>
                </a:lnTo>
                <a:lnTo>
                  <a:pt x="96" y="24"/>
                </a:lnTo>
                <a:lnTo>
                  <a:pt x="96" y="24"/>
                </a:lnTo>
                <a:lnTo>
                  <a:pt x="112" y="16"/>
                </a:lnTo>
                <a:lnTo>
                  <a:pt x="128" y="8"/>
                </a:lnTo>
                <a:lnTo>
                  <a:pt x="136" y="0"/>
                </a:lnTo>
                <a:lnTo>
                  <a:pt x="136" y="0"/>
                </a:lnTo>
                <a:lnTo>
                  <a:pt x="144" y="8"/>
                </a:lnTo>
                <a:lnTo>
                  <a:pt x="144" y="8"/>
                </a:lnTo>
                <a:lnTo>
                  <a:pt x="136" y="16"/>
                </a:lnTo>
                <a:lnTo>
                  <a:pt x="136" y="24"/>
                </a:lnTo>
                <a:lnTo>
                  <a:pt x="136" y="32"/>
                </a:lnTo>
                <a:lnTo>
                  <a:pt x="136" y="40"/>
                </a:lnTo>
                <a:lnTo>
                  <a:pt x="136" y="40"/>
                </a:lnTo>
                <a:lnTo>
                  <a:pt x="136" y="40"/>
                </a:lnTo>
                <a:lnTo>
                  <a:pt x="144" y="32"/>
                </a:lnTo>
                <a:lnTo>
                  <a:pt x="152" y="32"/>
                </a:lnTo>
                <a:lnTo>
                  <a:pt x="152" y="32"/>
                </a:lnTo>
                <a:lnTo>
                  <a:pt x="152" y="32"/>
                </a:lnTo>
                <a:lnTo>
                  <a:pt x="168" y="40"/>
                </a:lnTo>
                <a:lnTo>
                  <a:pt x="168" y="40"/>
                </a:lnTo>
                <a:lnTo>
                  <a:pt x="168" y="40"/>
                </a:lnTo>
                <a:lnTo>
                  <a:pt x="184" y="40"/>
                </a:lnTo>
                <a:lnTo>
                  <a:pt x="192" y="56"/>
                </a:lnTo>
                <a:lnTo>
                  <a:pt x="192" y="64"/>
                </a:lnTo>
                <a:lnTo>
                  <a:pt x="224" y="64"/>
                </a:lnTo>
                <a:lnTo>
                  <a:pt x="272" y="72"/>
                </a:lnTo>
                <a:lnTo>
                  <a:pt x="280" y="88"/>
                </a:lnTo>
                <a:lnTo>
                  <a:pt x="280" y="88"/>
                </a:lnTo>
                <a:lnTo>
                  <a:pt x="328" y="96"/>
                </a:lnTo>
                <a:lnTo>
                  <a:pt x="336" y="96"/>
                </a:lnTo>
                <a:lnTo>
                  <a:pt x="336" y="104"/>
                </a:lnTo>
                <a:lnTo>
                  <a:pt x="336" y="104"/>
                </a:lnTo>
                <a:lnTo>
                  <a:pt x="344" y="104"/>
                </a:lnTo>
                <a:lnTo>
                  <a:pt x="360" y="112"/>
                </a:lnTo>
                <a:lnTo>
                  <a:pt x="360" y="136"/>
                </a:lnTo>
                <a:lnTo>
                  <a:pt x="352" y="144"/>
                </a:lnTo>
                <a:lnTo>
                  <a:pt x="352" y="152"/>
                </a:lnTo>
                <a:lnTo>
                  <a:pt x="352" y="152"/>
                </a:lnTo>
                <a:lnTo>
                  <a:pt x="368" y="152"/>
                </a:lnTo>
                <a:lnTo>
                  <a:pt x="368" y="152"/>
                </a:lnTo>
                <a:lnTo>
                  <a:pt x="368" y="160"/>
                </a:lnTo>
                <a:lnTo>
                  <a:pt x="368" y="176"/>
                </a:lnTo>
                <a:lnTo>
                  <a:pt x="376" y="176"/>
                </a:lnTo>
                <a:lnTo>
                  <a:pt x="376" y="176"/>
                </a:lnTo>
                <a:lnTo>
                  <a:pt x="376" y="176"/>
                </a:lnTo>
                <a:lnTo>
                  <a:pt x="376" y="176"/>
                </a:lnTo>
                <a:lnTo>
                  <a:pt x="368" y="184"/>
                </a:lnTo>
                <a:lnTo>
                  <a:pt x="360" y="192"/>
                </a:lnTo>
                <a:lnTo>
                  <a:pt x="360" y="200"/>
                </a:lnTo>
                <a:lnTo>
                  <a:pt x="360" y="208"/>
                </a:lnTo>
                <a:lnTo>
                  <a:pt x="352" y="216"/>
                </a:lnTo>
                <a:lnTo>
                  <a:pt x="352" y="232"/>
                </a:lnTo>
                <a:lnTo>
                  <a:pt x="352" y="232"/>
                </a:lnTo>
                <a:lnTo>
                  <a:pt x="352" y="232"/>
                </a:lnTo>
                <a:lnTo>
                  <a:pt x="360" y="232"/>
                </a:lnTo>
                <a:lnTo>
                  <a:pt x="368" y="224"/>
                </a:lnTo>
                <a:lnTo>
                  <a:pt x="376" y="216"/>
                </a:lnTo>
                <a:lnTo>
                  <a:pt x="376" y="216"/>
                </a:lnTo>
                <a:lnTo>
                  <a:pt x="376" y="208"/>
                </a:lnTo>
                <a:lnTo>
                  <a:pt x="384" y="192"/>
                </a:lnTo>
                <a:lnTo>
                  <a:pt x="392" y="192"/>
                </a:lnTo>
                <a:lnTo>
                  <a:pt x="392" y="192"/>
                </a:lnTo>
                <a:lnTo>
                  <a:pt x="392" y="184"/>
                </a:lnTo>
                <a:lnTo>
                  <a:pt x="392" y="176"/>
                </a:lnTo>
                <a:lnTo>
                  <a:pt x="400" y="160"/>
                </a:lnTo>
                <a:lnTo>
                  <a:pt x="416" y="152"/>
                </a:lnTo>
                <a:lnTo>
                  <a:pt x="416" y="152"/>
                </a:lnTo>
                <a:lnTo>
                  <a:pt x="416" y="152"/>
                </a:lnTo>
                <a:lnTo>
                  <a:pt x="416" y="152"/>
                </a:lnTo>
                <a:lnTo>
                  <a:pt x="416" y="160"/>
                </a:lnTo>
                <a:lnTo>
                  <a:pt x="416" y="160"/>
                </a:lnTo>
                <a:lnTo>
                  <a:pt x="416" y="168"/>
                </a:lnTo>
                <a:lnTo>
                  <a:pt x="416" y="168"/>
                </a:lnTo>
                <a:lnTo>
                  <a:pt x="416" y="176"/>
                </a:lnTo>
                <a:lnTo>
                  <a:pt x="408" y="184"/>
                </a:lnTo>
                <a:lnTo>
                  <a:pt x="408" y="192"/>
                </a:lnTo>
                <a:lnTo>
                  <a:pt x="408" y="192"/>
                </a:lnTo>
                <a:lnTo>
                  <a:pt x="408" y="200"/>
                </a:lnTo>
                <a:lnTo>
                  <a:pt x="392" y="232"/>
                </a:lnTo>
                <a:lnTo>
                  <a:pt x="392" y="256"/>
                </a:lnTo>
                <a:lnTo>
                  <a:pt x="392" y="264"/>
                </a:lnTo>
                <a:lnTo>
                  <a:pt x="392" y="264"/>
                </a:lnTo>
                <a:lnTo>
                  <a:pt x="384" y="272"/>
                </a:lnTo>
                <a:lnTo>
                  <a:pt x="376" y="288"/>
                </a:lnTo>
                <a:lnTo>
                  <a:pt x="384" y="304"/>
                </a:lnTo>
                <a:lnTo>
                  <a:pt x="384" y="320"/>
                </a:lnTo>
                <a:lnTo>
                  <a:pt x="384" y="320"/>
                </a:lnTo>
                <a:lnTo>
                  <a:pt x="376" y="328"/>
                </a:lnTo>
                <a:lnTo>
                  <a:pt x="376" y="352"/>
                </a:lnTo>
                <a:lnTo>
                  <a:pt x="376" y="384"/>
                </a:lnTo>
                <a:lnTo>
                  <a:pt x="384" y="400"/>
                </a:lnTo>
                <a:lnTo>
                  <a:pt x="384" y="400"/>
                </a:lnTo>
                <a:lnTo>
                  <a:pt x="384" y="408"/>
                </a:lnTo>
                <a:lnTo>
                  <a:pt x="384" y="416"/>
                </a:lnTo>
                <a:lnTo>
                  <a:pt x="384" y="432"/>
                </a:lnTo>
                <a:lnTo>
                  <a:pt x="384" y="440"/>
                </a:lnTo>
                <a:lnTo>
                  <a:pt x="384" y="440"/>
                </a:lnTo>
                <a:lnTo>
                  <a:pt x="176" y="456"/>
                </a:lnTo>
                <a:lnTo>
                  <a:pt x="176" y="456"/>
                </a:lnTo>
                <a:lnTo>
                  <a:pt x="176" y="44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17" name="Illinois"/>
          <p:cNvSpPr>
            <a:spLocks/>
          </p:cNvSpPr>
          <p:nvPr/>
        </p:nvSpPr>
        <p:spPr bwMode="gray">
          <a:xfrm>
            <a:off x="5063313" y="3590084"/>
            <a:ext cx="417419" cy="679357"/>
          </a:xfrm>
          <a:custGeom>
            <a:avLst/>
            <a:gdLst/>
            <a:ahLst/>
            <a:cxnLst>
              <a:cxn ang="0">
                <a:pos x="240" y="544"/>
              </a:cxn>
              <a:cxn ang="0">
                <a:pos x="264" y="544"/>
              </a:cxn>
              <a:cxn ang="0">
                <a:pos x="256" y="520"/>
              </a:cxn>
              <a:cxn ang="0">
                <a:pos x="288" y="504"/>
              </a:cxn>
              <a:cxn ang="0">
                <a:pos x="280" y="496"/>
              </a:cxn>
              <a:cxn ang="0">
                <a:pos x="288" y="480"/>
              </a:cxn>
              <a:cxn ang="0">
                <a:pos x="288" y="464"/>
              </a:cxn>
              <a:cxn ang="0">
                <a:pos x="296" y="448"/>
              </a:cxn>
              <a:cxn ang="0">
                <a:pos x="304" y="424"/>
              </a:cxn>
              <a:cxn ang="0">
                <a:pos x="320" y="384"/>
              </a:cxn>
              <a:cxn ang="0">
                <a:pos x="320" y="344"/>
              </a:cxn>
              <a:cxn ang="0">
                <a:pos x="312" y="320"/>
              </a:cxn>
              <a:cxn ang="0">
                <a:pos x="296" y="72"/>
              </a:cxn>
              <a:cxn ang="0">
                <a:pos x="280" y="56"/>
              </a:cxn>
              <a:cxn ang="0">
                <a:pos x="280" y="40"/>
              </a:cxn>
              <a:cxn ang="0">
                <a:pos x="264" y="8"/>
              </a:cxn>
              <a:cxn ang="0">
                <a:pos x="56" y="16"/>
              </a:cxn>
              <a:cxn ang="0">
                <a:pos x="72" y="32"/>
              </a:cxn>
              <a:cxn ang="0">
                <a:pos x="72" y="40"/>
              </a:cxn>
              <a:cxn ang="0">
                <a:pos x="96" y="48"/>
              </a:cxn>
              <a:cxn ang="0">
                <a:pos x="88" y="88"/>
              </a:cxn>
              <a:cxn ang="0">
                <a:pos x="80" y="96"/>
              </a:cxn>
              <a:cxn ang="0">
                <a:pos x="64" y="112"/>
              </a:cxn>
              <a:cxn ang="0">
                <a:pos x="32" y="128"/>
              </a:cxn>
              <a:cxn ang="0">
                <a:pos x="40" y="168"/>
              </a:cxn>
              <a:cxn ang="0">
                <a:pos x="32" y="192"/>
              </a:cxn>
              <a:cxn ang="0">
                <a:pos x="8" y="208"/>
              </a:cxn>
              <a:cxn ang="0">
                <a:pos x="16" y="224"/>
              </a:cxn>
              <a:cxn ang="0">
                <a:pos x="8" y="232"/>
              </a:cxn>
              <a:cxn ang="0">
                <a:pos x="0" y="248"/>
              </a:cxn>
              <a:cxn ang="0">
                <a:pos x="56" y="336"/>
              </a:cxn>
              <a:cxn ang="0">
                <a:pos x="88" y="384"/>
              </a:cxn>
              <a:cxn ang="0">
                <a:pos x="120" y="384"/>
              </a:cxn>
              <a:cxn ang="0">
                <a:pos x="112" y="424"/>
              </a:cxn>
              <a:cxn ang="0">
                <a:pos x="104" y="448"/>
              </a:cxn>
              <a:cxn ang="0">
                <a:pos x="136" y="472"/>
              </a:cxn>
              <a:cxn ang="0">
                <a:pos x="136" y="480"/>
              </a:cxn>
              <a:cxn ang="0">
                <a:pos x="160" y="488"/>
              </a:cxn>
              <a:cxn ang="0">
                <a:pos x="176" y="496"/>
              </a:cxn>
              <a:cxn ang="0">
                <a:pos x="184" y="528"/>
              </a:cxn>
              <a:cxn ang="0">
                <a:pos x="176" y="544"/>
              </a:cxn>
              <a:cxn ang="0">
                <a:pos x="184" y="552"/>
              </a:cxn>
              <a:cxn ang="0">
                <a:pos x="192" y="568"/>
              </a:cxn>
              <a:cxn ang="0">
                <a:pos x="192" y="560"/>
              </a:cxn>
              <a:cxn ang="0">
                <a:pos x="200" y="560"/>
              </a:cxn>
              <a:cxn ang="0">
                <a:pos x="208" y="552"/>
              </a:cxn>
            </a:cxnLst>
            <a:rect l="0" t="0" r="r" b="b"/>
            <a:pathLst>
              <a:path w="320" h="568">
                <a:moveTo>
                  <a:pt x="216" y="544"/>
                </a:moveTo>
                <a:lnTo>
                  <a:pt x="232" y="544"/>
                </a:lnTo>
                <a:lnTo>
                  <a:pt x="240" y="544"/>
                </a:lnTo>
                <a:lnTo>
                  <a:pt x="256" y="552"/>
                </a:lnTo>
                <a:lnTo>
                  <a:pt x="264" y="552"/>
                </a:lnTo>
                <a:lnTo>
                  <a:pt x="264" y="544"/>
                </a:lnTo>
                <a:lnTo>
                  <a:pt x="264" y="544"/>
                </a:lnTo>
                <a:lnTo>
                  <a:pt x="256" y="536"/>
                </a:lnTo>
                <a:lnTo>
                  <a:pt x="256" y="520"/>
                </a:lnTo>
                <a:lnTo>
                  <a:pt x="272" y="512"/>
                </a:lnTo>
                <a:lnTo>
                  <a:pt x="288" y="512"/>
                </a:lnTo>
                <a:lnTo>
                  <a:pt x="288" y="504"/>
                </a:lnTo>
                <a:lnTo>
                  <a:pt x="288" y="504"/>
                </a:lnTo>
                <a:lnTo>
                  <a:pt x="280" y="496"/>
                </a:lnTo>
                <a:lnTo>
                  <a:pt x="280" y="496"/>
                </a:lnTo>
                <a:lnTo>
                  <a:pt x="288" y="488"/>
                </a:lnTo>
                <a:lnTo>
                  <a:pt x="288" y="488"/>
                </a:lnTo>
                <a:lnTo>
                  <a:pt x="288" y="480"/>
                </a:lnTo>
                <a:lnTo>
                  <a:pt x="288" y="480"/>
                </a:lnTo>
                <a:lnTo>
                  <a:pt x="288" y="472"/>
                </a:lnTo>
                <a:lnTo>
                  <a:pt x="288" y="464"/>
                </a:lnTo>
                <a:lnTo>
                  <a:pt x="288" y="456"/>
                </a:lnTo>
                <a:lnTo>
                  <a:pt x="296" y="456"/>
                </a:lnTo>
                <a:lnTo>
                  <a:pt x="296" y="448"/>
                </a:lnTo>
                <a:lnTo>
                  <a:pt x="296" y="432"/>
                </a:lnTo>
                <a:lnTo>
                  <a:pt x="296" y="432"/>
                </a:lnTo>
                <a:lnTo>
                  <a:pt x="304" y="424"/>
                </a:lnTo>
                <a:lnTo>
                  <a:pt x="312" y="400"/>
                </a:lnTo>
                <a:lnTo>
                  <a:pt x="320" y="392"/>
                </a:lnTo>
                <a:lnTo>
                  <a:pt x="320" y="384"/>
                </a:lnTo>
                <a:lnTo>
                  <a:pt x="320" y="376"/>
                </a:lnTo>
                <a:lnTo>
                  <a:pt x="320" y="360"/>
                </a:lnTo>
                <a:lnTo>
                  <a:pt x="320" y="344"/>
                </a:lnTo>
                <a:lnTo>
                  <a:pt x="312" y="344"/>
                </a:lnTo>
                <a:lnTo>
                  <a:pt x="312" y="336"/>
                </a:lnTo>
                <a:lnTo>
                  <a:pt x="312" y="320"/>
                </a:lnTo>
                <a:lnTo>
                  <a:pt x="312" y="320"/>
                </a:lnTo>
                <a:lnTo>
                  <a:pt x="312" y="312"/>
                </a:lnTo>
                <a:lnTo>
                  <a:pt x="296" y="72"/>
                </a:lnTo>
                <a:lnTo>
                  <a:pt x="296" y="72"/>
                </a:lnTo>
                <a:lnTo>
                  <a:pt x="288" y="72"/>
                </a:lnTo>
                <a:lnTo>
                  <a:pt x="280" y="56"/>
                </a:lnTo>
                <a:lnTo>
                  <a:pt x="280" y="48"/>
                </a:lnTo>
                <a:lnTo>
                  <a:pt x="280" y="40"/>
                </a:lnTo>
                <a:lnTo>
                  <a:pt x="280" y="40"/>
                </a:lnTo>
                <a:lnTo>
                  <a:pt x="264" y="32"/>
                </a:lnTo>
                <a:lnTo>
                  <a:pt x="264" y="16"/>
                </a:lnTo>
                <a:lnTo>
                  <a:pt x="264" y="8"/>
                </a:lnTo>
                <a:lnTo>
                  <a:pt x="264" y="0"/>
                </a:lnTo>
                <a:lnTo>
                  <a:pt x="264" y="0"/>
                </a:lnTo>
                <a:lnTo>
                  <a:pt x="56" y="16"/>
                </a:lnTo>
                <a:lnTo>
                  <a:pt x="56" y="16"/>
                </a:lnTo>
                <a:lnTo>
                  <a:pt x="64" y="16"/>
                </a:lnTo>
                <a:lnTo>
                  <a:pt x="72" y="32"/>
                </a:lnTo>
                <a:lnTo>
                  <a:pt x="72" y="32"/>
                </a:lnTo>
                <a:lnTo>
                  <a:pt x="72" y="40"/>
                </a:lnTo>
                <a:lnTo>
                  <a:pt x="72" y="40"/>
                </a:lnTo>
                <a:lnTo>
                  <a:pt x="80" y="40"/>
                </a:lnTo>
                <a:lnTo>
                  <a:pt x="88" y="48"/>
                </a:lnTo>
                <a:lnTo>
                  <a:pt x="96" y="48"/>
                </a:lnTo>
                <a:lnTo>
                  <a:pt x="96" y="64"/>
                </a:lnTo>
                <a:lnTo>
                  <a:pt x="96" y="72"/>
                </a:lnTo>
                <a:lnTo>
                  <a:pt x="88" y="88"/>
                </a:lnTo>
                <a:lnTo>
                  <a:pt x="88" y="88"/>
                </a:lnTo>
                <a:lnTo>
                  <a:pt x="80" y="88"/>
                </a:lnTo>
                <a:lnTo>
                  <a:pt x="80" y="96"/>
                </a:lnTo>
                <a:lnTo>
                  <a:pt x="80" y="104"/>
                </a:lnTo>
                <a:lnTo>
                  <a:pt x="80" y="112"/>
                </a:lnTo>
                <a:lnTo>
                  <a:pt x="64" y="112"/>
                </a:lnTo>
                <a:lnTo>
                  <a:pt x="64" y="120"/>
                </a:lnTo>
                <a:lnTo>
                  <a:pt x="48" y="120"/>
                </a:lnTo>
                <a:lnTo>
                  <a:pt x="32" y="128"/>
                </a:lnTo>
                <a:lnTo>
                  <a:pt x="32" y="144"/>
                </a:lnTo>
                <a:lnTo>
                  <a:pt x="32" y="152"/>
                </a:lnTo>
                <a:lnTo>
                  <a:pt x="40" y="168"/>
                </a:lnTo>
                <a:lnTo>
                  <a:pt x="40" y="176"/>
                </a:lnTo>
                <a:lnTo>
                  <a:pt x="32" y="184"/>
                </a:lnTo>
                <a:lnTo>
                  <a:pt x="32" y="192"/>
                </a:lnTo>
                <a:lnTo>
                  <a:pt x="32" y="200"/>
                </a:lnTo>
                <a:lnTo>
                  <a:pt x="24" y="208"/>
                </a:lnTo>
                <a:lnTo>
                  <a:pt x="8" y="208"/>
                </a:lnTo>
                <a:lnTo>
                  <a:pt x="8" y="224"/>
                </a:lnTo>
                <a:lnTo>
                  <a:pt x="16" y="224"/>
                </a:lnTo>
                <a:lnTo>
                  <a:pt x="16" y="224"/>
                </a:lnTo>
                <a:lnTo>
                  <a:pt x="16" y="224"/>
                </a:lnTo>
                <a:lnTo>
                  <a:pt x="8" y="232"/>
                </a:lnTo>
                <a:lnTo>
                  <a:pt x="8" y="232"/>
                </a:lnTo>
                <a:lnTo>
                  <a:pt x="8" y="232"/>
                </a:lnTo>
                <a:lnTo>
                  <a:pt x="8" y="240"/>
                </a:lnTo>
                <a:lnTo>
                  <a:pt x="0" y="248"/>
                </a:lnTo>
                <a:lnTo>
                  <a:pt x="0" y="272"/>
                </a:lnTo>
                <a:lnTo>
                  <a:pt x="24" y="312"/>
                </a:lnTo>
                <a:lnTo>
                  <a:pt x="56" y="336"/>
                </a:lnTo>
                <a:lnTo>
                  <a:pt x="72" y="344"/>
                </a:lnTo>
                <a:lnTo>
                  <a:pt x="72" y="384"/>
                </a:lnTo>
                <a:lnTo>
                  <a:pt x="88" y="384"/>
                </a:lnTo>
                <a:lnTo>
                  <a:pt x="88" y="368"/>
                </a:lnTo>
                <a:lnTo>
                  <a:pt x="104" y="376"/>
                </a:lnTo>
                <a:lnTo>
                  <a:pt x="120" y="384"/>
                </a:lnTo>
                <a:lnTo>
                  <a:pt x="120" y="392"/>
                </a:lnTo>
                <a:lnTo>
                  <a:pt x="112" y="408"/>
                </a:lnTo>
                <a:lnTo>
                  <a:pt x="112" y="424"/>
                </a:lnTo>
                <a:lnTo>
                  <a:pt x="104" y="432"/>
                </a:lnTo>
                <a:lnTo>
                  <a:pt x="104" y="432"/>
                </a:lnTo>
                <a:lnTo>
                  <a:pt x="104" y="448"/>
                </a:lnTo>
                <a:lnTo>
                  <a:pt x="112" y="464"/>
                </a:lnTo>
                <a:lnTo>
                  <a:pt x="136" y="472"/>
                </a:lnTo>
                <a:lnTo>
                  <a:pt x="136" y="472"/>
                </a:lnTo>
                <a:lnTo>
                  <a:pt x="136" y="472"/>
                </a:lnTo>
                <a:lnTo>
                  <a:pt x="136" y="480"/>
                </a:lnTo>
                <a:lnTo>
                  <a:pt x="136" y="480"/>
                </a:lnTo>
                <a:lnTo>
                  <a:pt x="152" y="480"/>
                </a:lnTo>
                <a:lnTo>
                  <a:pt x="152" y="480"/>
                </a:lnTo>
                <a:lnTo>
                  <a:pt x="160" y="488"/>
                </a:lnTo>
                <a:lnTo>
                  <a:pt x="160" y="488"/>
                </a:lnTo>
                <a:lnTo>
                  <a:pt x="176" y="496"/>
                </a:lnTo>
                <a:lnTo>
                  <a:pt x="176" y="496"/>
                </a:lnTo>
                <a:lnTo>
                  <a:pt x="176" y="512"/>
                </a:lnTo>
                <a:lnTo>
                  <a:pt x="176" y="512"/>
                </a:lnTo>
                <a:lnTo>
                  <a:pt x="184" y="528"/>
                </a:lnTo>
                <a:lnTo>
                  <a:pt x="184" y="528"/>
                </a:lnTo>
                <a:lnTo>
                  <a:pt x="176" y="536"/>
                </a:lnTo>
                <a:lnTo>
                  <a:pt x="176" y="544"/>
                </a:lnTo>
                <a:lnTo>
                  <a:pt x="176" y="544"/>
                </a:lnTo>
                <a:lnTo>
                  <a:pt x="184" y="552"/>
                </a:lnTo>
                <a:lnTo>
                  <a:pt x="184" y="552"/>
                </a:lnTo>
                <a:lnTo>
                  <a:pt x="192" y="560"/>
                </a:lnTo>
                <a:lnTo>
                  <a:pt x="192" y="560"/>
                </a:lnTo>
                <a:lnTo>
                  <a:pt x="192" y="568"/>
                </a:lnTo>
                <a:lnTo>
                  <a:pt x="192" y="568"/>
                </a:lnTo>
                <a:lnTo>
                  <a:pt x="192" y="560"/>
                </a:lnTo>
                <a:lnTo>
                  <a:pt x="192" y="560"/>
                </a:lnTo>
                <a:lnTo>
                  <a:pt x="192" y="552"/>
                </a:lnTo>
                <a:lnTo>
                  <a:pt x="200" y="552"/>
                </a:lnTo>
                <a:lnTo>
                  <a:pt x="200" y="560"/>
                </a:lnTo>
                <a:lnTo>
                  <a:pt x="200" y="560"/>
                </a:lnTo>
                <a:lnTo>
                  <a:pt x="200" y="560"/>
                </a:lnTo>
                <a:lnTo>
                  <a:pt x="208" y="552"/>
                </a:lnTo>
                <a:lnTo>
                  <a:pt x="216" y="5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grpSp>
        <p:nvGrpSpPr>
          <p:cNvPr id="218" name="Michigan"/>
          <p:cNvGrpSpPr/>
          <p:nvPr/>
        </p:nvGrpSpPr>
        <p:grpSpPr bwMode="gray">
          <a:xfrm>
            <a:off x="5127746" y="2987768"/>
            <a:ext cx="780210" cy="679357"/>
            <a:chOff x="5489575" y="2673350"/>
            <a:chExt cx="884238" cy="769938"/>
          </a:xfrm>
          <a:solidFill>
            <a:schemeClr val="accent2">
              <a:lumMod val="75000"/>
            </a:schemeClr>
          </a:solidFill>
        </p:grpSpPr>
        <p:sp>
          <p:nvSpPr>
            <p:cNvPr id="219" name="Lower Michigan"/>
            <p:cNvSpPr>
              <a:spLocks/>
            </p:cNvSpPr>
            <p:nvPr/>
          </p:nvSpPr>
          <p:spPr bwMode="gray">
            <a:xfrm>
              <a:off x="5924550" y="2868613"/>
              <a:ext cx="449263" cy="574675"/>
            </a:xfrm>
            <a:custGeom>
              <a:avLst/>
              <a:gdLst/>
              <a:ahLst/>
              <a:cxnLst>
                <a:cxn ang="0">
                  <a:pos x="264" y="376"/>
                </a:cxn>
                <a:cxn ang="0">
                  <a:pos x="264" y="360"/>
                </a:cxn>
                <a:cxn ang="0">
                  <a:pos x="280" y="336"/>
                </a:cxn>
                <a:cxn ang="0">
                  <a:pos x="288" y="320"/>
                </a:cxn>
                <a:cxn ang="0">
                  <a:pos x="288" y="304"/>
                </a:cxn>
                <a:cxn ang="0">
                  <a:pos x="296" y="296"/>
                </a:cxn>
                <a:cxn ang="0">
                  <a:pos x="304" y="304"/>
                </a:cxn>
                <a:cxn ang="0">
                  <a:pos x="304" y="264"/>
                </a:cxn>
                <a:cxn ang="0">
                  <a:pos x="264" y="160"/>
                </a:cxn>
                <a:cxn ang="0">
                  <a:pos x="240" y="168"/>
                </a:cxn>
                <a:cxn ang="0">
                  <a:pos x="232" y="184"/>
                </a:cxn>
                <a:cxn ang="0">
                  <a:pos x="216" y="200"/>
                </a:cxn>
                <a:cxn ang="0">
                  <a:pos x="216" y="216"/>
                </a:cxn>
                <a:cxn ang="0">
                  <a:pos x="192" y="208"/>
                </a:cxn>
                <a:cxn ang="0">
                  <a:pos x="192" y="176"/>
                </a:cxn>
                <a:cxn ang="0">
                  <a:pos x="208" y="168"/>
                </a:cxn>
                <a:cxn ang="0">
                  <a:pos x="216" y="144"/>
                </a:cxn>
                <a:cxn ang="0">
                  <a:pos x="224" y="128"/>
                </a:cxn>
                <a:cxn ang="0">
                  <a:pos x="216" y="80"/>
                </a:cxn>
                <a:cxn ang="0">
                  <a:pos x="208" y="64"/>
                </a:cxn>
                <a:cxn ang="0">
                  <a:pos x="216" y="64"/>
                </a:cxn>
                <a:cxn ang="0">
                  <a:pos x="200" y="40"/>
                </a:cxn>
                <a:cxn ang="0">
                  <a:pos x="176" y="32"/>
                </a:cxn>
                <a:cxn ang="0">
                  <a:pos x="160" y="24"/>
                </a:cxn>
                <a:cxn ang="0">
                  <a:pos x="144" y="16"/>
                </a:cxn>
                <a:cxn ang="0">
                  <a:pos x="112" y="0"/>
                </a:cxn>
                <a:cxn ang="0">
                  <a:pos x="104" y="8"/>
                </a:cxn>
                <a:cxn ang="0">
                  <a:pos x="96" y="8"/>
                </a:cxn>
                <a:cxn ang="0">
                  <a:pos x="88" y="16"/>
                </a:cxn>
                <a:cxn ang="0">
                  <a:pos x="96" y="40"/>
                </a:cxn>
                <a:cxn ang="0">
                  <a:pos x="96" y="48"/>
                </a:cxn>
                <a:cxn ang="0">
                  <a:pos x="72" y="72"/>
                </a:cxn>
                <a:cxn ang="0">
                  <a:pos x="64" y="112"/>
                </a:cxn>
                <a:cxn ang="0">
                  <a:pos x="56" y="112"/>
                </a:cxn>
                <a:cxn ang="0">
                  <a:pos x="56" y="80"/>
                </a:cxn>
                <a:cxn ang="0">
                  <a:pos x="56" y="72"/>
                </a:cxn>
                <a:cxn ang="0">
                  <a:pos x="40" y="96"/>
                </a:cxn>
                <a:cxn ang="0">
                  <a:pos x="32" y="96"/>
                </a:cxn>
                <a:cxn ang="0">
                  <a:pos x="24" y="104"/>
                </a:cxn>
                <a:cxn ang="0">
                  <a:pos x="24" y="120"/>
                </a:cxn>
                <a:cxn ang="0">
                  <a:pos x="16" y="136"/>
                </a:cxn>
                <a:cxn ang="0">
                  <a:pos x="8" y="184"/>
                </a:cxn>
                <a:cxn ang="0">
                  <a:pos x="8" y="208"/>
                </a:cxn>
                <a:cxn ang="0">
                  <a:pos x="0" y="224"/>
                </a:cxn>
                <a:cxn ang="0">
                  <a:pos x="32" y="280"/>
                </a:cxn>
                <a:cxn ang="0">
                  <a:pos x="32" y="368"/>
                </a:cxn>
                <a:cxn ang="0">
                  <a:pos x="16" y="408"/>
                </a:cxn>
                <a:cxn ang="0">
                  <a:pos x="0" y="424"/>
                </a:cxn>
                <a:cxn ang="0">
                  <a:pos x="152" y="408"/>
                </a:cxn>
                <a:cxn ang="0">
                  <a:pos x="248" y="408"/>
                </a:cxn>
              </a:cxnLst>
              <a:rect l="0" t="0" r="r" b="b"/>
              <a:pathLst>
                <a:path w="304" h="424">
                  <a:moveTo>
                    <a:pt x="248" y="400"/>
                  </a:moveTo>
                  <a:lnTo>
                    <a:pt x="248" y="392"/>
                  </a:lnTo>
                  <a:lnTo>
                    <a:pt x="264" y="376"/>
                  </a:lnTo>
                  <a:lnTo>
                    <a:pt x="264" y="368"/>
                  </a:lnTo>
                  <a:lnTo>
                    <a:pt x="264" y="368"/>
                  </a:lnTo>
                  <a:lnTo>
                    <a:pt x="264" y="360"/>
                  </a:lnTo>
                  <a:lnTo>
                    <a:pt x="264" y="344"/>
                  </a:lnTo>
                  <a:lnTo>
                    <a:pt x="272" y="336"/>
                  </a:lnTo>
                  <a:lnTo>
                    <a:pt x="280" y="336"/>
                  </a:lnTo>
                  <a:lnTo>
                    <a:pt x="288" y="328"/>
                  </a:lnTo>
                  <a:lnTo>
                    <a:pt x="288" y="328"/>
                  </a:lnTo>
                  <a:lnTo>
                    <a:pt x="288" y="320"/>
                  </a:lnTo>
                  <a:lnTo>
                    <a:pt x="288" y="312"/>
                  </a:lnTo>
                  <a:lnTo>
                    <a:pt x="288" y="312"/>
                  </a:lnTo>
                  <a:lnTo>
                    <a:pt x="288" y="304"/>
                  </a:lnTo>
                  <a:lnTo>
                    <a:pt x="288" y="296"/>
                  </a:lnTo>
                  <a:lnTo>
                    <a:pt x="296" y="296"/>
                  </a:lnTo>
                  <a:lnTo>
                    <a:pt x="296" y="296"/>
                  </a:lnTo>
                  <a:lnTo>
                    <a:pt x="296" y="296"/>
                  </a:lnTo>
                  <a:lnTo>
                    <a:pt x="304" y="304"/>
                  </a:lnTo>
                  <a:lnTo>
                    <a:pt x="304" y="304"/>
                  </a:lnTo>
                  <a:lnTo>
                    <a:pt x="304" y="296"/>
                  </a:lnTo>
                  <a:lnTo>
                    <a:pt x="304" y="264"/>
                  </a:lnTo>
                  <a:lnTo>
                    <a:pt x="304" y="264"/>
                  </a:lnTo>
                  <a:lnTo>
                    <a:pt x="296" y="200"/>
                  </a:lnTo>
                  <a:lnTo>
                    <a:pt x="272" y="160"/>
                  </a:lnTo>
                  <a:lnTo>
                    <a:pt x="264" y="160"/>
                  </a:lnTo>
                  <a:lnTo>
                    <a:pt x="256" y="160"/>
                  </a:lnTo>
                  <a:lnTo>
                    <a:pt x="248" y="168"/>
                  </a:lnTo>
                  <a:lnTo>
                    <a:pt x="240" y="168"/>
                  </a:lnTo>
                  <a:lnTo>
                    <a:pt x="240" y="168"/>
                  </a:lnTo>
                  <a:lnTo>
                    <a:pt x="232" y="176"/>
                  </a:lnTo>
                  <a:lnTo>
                    <a:pt x="232" y="184"/>
                  </a:lnTo>
                  <a:lnTo>
                    <a:pt x="232" y="184"/>
                  </a:lnTo>
                  <a:lnTo>
                    <a:pt x="224" y="200"/>
                  </a:lnTo>
                  <a:lnTo>
                    <a:pt x="216" y="200"/>
                  </a:lnTo>
                  <a:lnTo>
                    <a:pt x="216" y="200"/>
                  </a:lnTo>
                  <a:lnTo>
                    <a:pt x="216" y="208"/>
                  </a:lnTo>
                  <a:lnTo>
                    <a:pt x="216" y="216"/>
                  </a:lnTo>
                  <a:lnTo>
                    <a:pt x="208" y="216"/>
                  </a:lnTo>
                  <a:lnTo>
                    <a:pt x="200" y="208"/>
                  </a:lnTo>
                  <a:lnTo>
                    <a:pt x="192" y="208"/>
                  </a:lnTo>
                  <a:lnTo>
                    <a:pt x="192" y="192"/>
                  </a:lnTo>
                  <a:lnTo>
                    <a:pt x="192" y="192"/>
                  </a:lnTo>
                  <a:lnTo>
                    <a:pt x="192" y="176"/>
                  </a:lnTo>
                  <a:lnTo>
                    <a:pt x="200" y="176"/>
                  </a:lnTo>
                  <a:lnTo>
                    <a:pt x="200" y="176"/>
                  </a:lnTo>
                  <a:lnTo>
                    <a:pt x="208" y="168"/>
                  </a:lnTo>
                  <a:lnTo>
                    <a:pt x="208" y="168"/>
                  </a:lnTo>
                  <a:lnTo>
                    <a:pt x="216" y="144"/>
                  </a:lnTo>
                  <a:lnTo>
                    <a:pt x="216" y="144"/>
                  </a:lnTo>
                  <a:lnTo>
                    <a:pt x="224" y="136"/>
                  </a:lnTo>
                  <a:lnTo>
                    <a:pt x="224" y="136"/>
                  </a:lnTo>
                  <a:lnTo>
                    <a:pt x="224" y="128"/>
                  </a:lnTo>
                  <a:lnTo>
                    <a:pt x="224" y="104"/>
                  </a:lnTo>
                  <a:lnTo>
                    <a:pt x="224" y="96"/>
                  </a:lnTo>
                  <a:lnTo>
                    <a:pt x="216" y="80"/>
                  </a:lnTo>
                  <a:lnTo>
                    <a:pt x="208" y="72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24" y="64"/>
                  </a:lnTo>
                  <a:lnTo>
                    <a:pt x="216" y="56"/>
                  </a:lnTo>
                  <a:lnTo>
                    <a:pt x="200" y="40"/>
                  </a:lnTo>
                  <a:lnTo>
                    <a:pt x="200" y="40"/>
                  </a:lnTo>
                  <a:lnTo>
                    <a:pt x="192" y="40"/>
                  </a:lnTo>
                  <a:lnTo>
                    <a:pt x="176" y="32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60" y="24"/>
                  </a:lnTo>
                  <a:lnTo>
                    <a:pt x="160" y="24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04" y="0"/>
                  </a:lnTo>
                  <a:lnTo>
                    <a:pt x="104" y="8"/>
                  </a:lnTo>
                  <a:lnTo>
                    <a:pt x="104" y="8"/>
                  </a:lnTo>
                  <a:lnTo>
                    <a:pt x="96" y="8"/>
                  </a:lnTo>
                  <a:lnTo>
                    <a:pt x="96" y="8"/>
                  </a:lnTo>
                  <a:lnTo>
                    <a:pt x="96" y="16"/>
                  </a:lnTo>
                  <a:lnTo>
                    <a:pt x="96" y="16"/>
                  </a:lnTo>
                  <a:lnTo>
                    <a:pt x="88" y="16"/>
                  </a:lnTo>
                  <a:lnTo>
                    <a:pt x="88" y="32"/>
                  </a:lnTo>
                  <a:lnTo>
                    <a:pt x="88" y="32"/>
                  </a:lnTo>
                  <a:lnTo>
                    <a:pt x="96" y="40"/>
                  </a:lnTo>
                  <a:lnTo>
                    <a:pt x="96" y="40"/>
                  </a:lnTo>
                  <a:lnTo>
                    <a:pt x="96" y="48"/>
                  </a:lnTo>
                  <a:lnTo>
                    <a:pt x="96" y="48"/>
                  </a:lnTo>
                  <a:lnTo>
                    <a:pt x="88" y="48"/>
                  </a:lnTo>
                  <a:lnTo>
                    <a:pt x="72" y="56"/>
                  </a:lnTo>
                  <a:lnTo>
                    <a:pt x="72" y="72"/>
                  </a:lnTo>
                  <a:lnTo>
                    <a:pt x="72" y="96"/>
                  </a:lnTo>
                  <a:lnTo>
                    <a:pt x="72" y="104"/>
                  </a:lnTo>
                  <a:lnTo>
                    <a:pt x="64" y="112"/>
                  </a:lnTo>
                  <a:lnTo>
                    <a:pt x="64" y="112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56" y="104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56" y="72"/>
                  </a:lnTo>
                  <a:lnTo>
                    <a:pt x="56" y="72"/>
                  </a:lnTo>
                  <a:lnTo>
                    <a:pt x="48" y="80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4" y="120"/>
                  </a:lnTo>
                  <a:lnTo>
                    <a:pt x="16" y="120"/>
                  </a:lnTo>
                  <a:lnTo>
                    <a:pt x="16" y="128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6" y="152"/>
                  </a:lnTo>
                  <a:lnTo>
                    <a:pt x="8" y="184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8" y="208"/>
                  </a:lnTo>
                  <a:lnTo>
                    <a:pt x="8" y="216"/>
                  </a:lnTo>
                  <a:lnTo>
                    <a:pt x="8" y="224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16" y="272"/>
                  </a:lnTo>
                  <a:lnTo>
                    <a:pt x="32" y="280"/>
                  </a:lnTo>
                  <a:lnTo>
                    <a:pt x="40" y="304"/>
                  </a:lnTo>
                  <a:lnTo>
                    <a:pt x="40" y="344"/>
                  </a:lnTo>
                  <a:lnTo>
                    <a:pt x="32" y="368"/>
                  </a:lnTo>
                  <a:lnTo>
                    <a:pt x="24" y="384"/>
                  </a:lnTo>
                  <a:lnTo>
                    <a:pt x="16" y="400"/>
                  </a:lnTo>
                  <a:lnTo>
                    <a:pt x="16" y="408"/>
                  </a:lnTo>
                  <a:lnTo>
                    <a:pt x="16" y="408"/>
                  </a:lnTo>
                  <a:lnTo>
                    <a:pt x="8" y="424"/>
                  </a:lnTo>
                  <a:lnTo>
                    <a:pt x="0" y="424"/>
                  </a:lnTo>
                  <a:lnTo>
                    <a:pt x="0" y="424"/>
                  </a:lnTo>
                  <a:lnTo>
                    <a:pt x="152" y="408"/>
                  </a:lnTo>
                  <a:lnTo>
                    <a:pt x="152" y="408"/>
                  </a:lnTo>
                  <a:lnTo>
                    <a:pt x="152" y="424"/>
                  </a:lnTo>
                  <a:lnTo>
                    <a:pt x="152" y="424"/>
                  </a:lnTo>
                  <a:lnTo>
                    <a:pt x="248" y="408"/>
                  </a:lnTo>
                  <a:lnTo>
                    <a:pt x="248" y="408"/>
                  </a:lnTo>
                  <a:lnTo>
                    <a:pt x="248" y="400"/>
                  </a:lnTo>
                  <a:close/>
                </a:path>
              </a:pathLst>
            </a:custGeom>
            <a:grpFill/>
            <a:ln w="6350" cmpd="sng">
              <a:solidFill>
                <a:schemeClr val="accent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99010"/>
              <a:endParaRPr lang="en-US" sz="971" noProof="1">
                <a:solidFill>
                  <a:srgbClr val="000000"/>
                </a:solidFill>
              </a:endParaRPr>
            </a:p>
          </p:txBody>
        </p:sp>
        <p:sp>
          <p:nvSpPr>
            <p:cNvPr id="220" name="Upper Michigan"/>
            <p:cNvSpPr>
              <a:spLocks/>
            </p:cNvSpPr>
            <p:nvPr/>
          </p:nvSpPr>
          <p:spPr bwMode="gray">
            <a:xfrm>
              <a:off x="5489575" y="2673350"/>
              <a:ext cx="671513" cy="323850"/>
            </a:xfrm>
            <a:custGeom>
              <a:avLst/>
              <a:gdLst/>
              <a:ahLst/>
              <a:cxnLst>
                <a:cxn ang="0">
                  <a:pos x="24" y="120"/>
                </a:cxn>
                <a:cxn ang="0">
                  <a:pos x="112" y="152"/>
                </a:cxn>
                <a:cxn ang="0">
                  <a:pos x="168" y="168"/>
                </a:cxn>
                <a:cxn ang="0">
                  <a:pos x="192" y="200"/>
                </a:cxn>
                <a:cxn ang="0">
                  <a:pos x="200" y="216"/>
                </a:cxn>
                <a:cxn ang="0">
                  <a:pos x="208" y="240"/>
                </a:cxn>
                <a:cxn ang="0">
                  <a:pos x="216" y="224"/>
                </a:cxn>
                <a:cxn ang="0">
                  <a:pos x="240" y="176"/>
                </a:cxn>
                <a:cxn ang="0">
                  <a:pos x="248" y="152"/>
                </a:cxn>
                <a:cxn ang="0">
                  <a:pos x="248" y="176"/>
                </a:cxn>
                <a:cxn ang="0">
                  <a:pos x="264" y="160"/>
                </a:cxn>
                <a:cxn ang="0">
                  <a:pos x="272" y="152"/>
                </a:cxn>
                <a:cxn ang="0">
                  <a:pos x="272" y="168"/>
                </a:cxn>
                <a:cxn ang="0">
                  <a:pos x="280" y="168"/>
                </a:cxn>
                <a:cxn ang="0">
                  <a:pos x="288" y="152"/>
                </a:cxn>
                <a:cxn ang="0">
                  <a:pos x="320" y="136"/>
                </a:cxn>
                <a:cxn ang="0">
                  <a:pos x="336" y="136"/>
                </a:cxn>
                <a:cxn ang="0">
                  <a:pos x="376" y="120"/>
                </a:cxn>
                <a:cxn ang="0">
                  <a:pos x="400" y="144"/>
                </a:cxn>
                <a:cxn ang="0">
                  <a:pos x="400" y="128"/>
                </a:cxn>
                <a:cxn ang="0">
                  <a:pos x="408" y="120"/>
                </a:cxn>
                <a:cxn ang="0">
                  <a:pos x="432" y="120"/>
                </a:cxn>
                <a:cxn ang="0">
                  <a:pos x="456" y="112"/>
                </a:cxn>
                <a:cxn ang="0">
                  <a:pos x="448" y="104"/>
                </a:cxn>
                <a:cxn ang="0">
                  <a:pos x="432" y="72"/>
                </a:cxn>
                <a:cxn ang="0">
                  <a:pos x="408" y="80"/>
                </a:cxn>
                <a:cxn ang="0">
                  <a:pos x="392" y="80"/>
                </a:cxn>
                <a:cxn ang="0">
                  <a:pos x="376" y="56"/>
                </a:cxn>
                <a:cxn ang="0">
                  <a:pos x="360" y="56"/>
                </a:cxn>
                <a:cxn ang="0">
                  <a:pos x="296" y="64"/>
                </a:cxn>
                <a:cxn ang="0">
                  <a:pos x="264" y="96"/>
                </a:cxn>
                <a:cxn ang="0">
                  <a:pos x="248" y="96"/>
                </a:cxn>
                <a:cxn ang="0">
                  <a:pos x="232" y="96"/>
                </a:cxn>
                <a:cxn ang="0">
                  <a:pos x="208" y="88"/>
                </a:cxn>
                <a:cxn ang="0">
                  <a:pos x="168" y="56"/>
                </a:cxn>
                <a:cxn ang="0">
                  <a:pos x="152" y="56"/>
                </a:cxn>
                <a:cxn ang="0">
                  <a:pos x="136" y="72"/>
                </a:cxn>
                <a:cxn ang="0">
                  <a:pos x="136" y="56"/>
                </a:cxn>
                <a:cxn ang="0">
                  <a:pos x="128" y="40"/>
                </a:cxn>
                <a:cxn ang="0">
                  <a:pos x="136" y="40"/>
                </a:cxn>
                <a:cxn ang="0">
                  <a:pos x="136" y="48"/>
                </a:cxn>
                <a:cxn ang="0">
                  <a:pos x="152" y="32"/>
                </a:cxn>
                <a:cxn ang="0">
                  <a:pos x="168" y="8"/>
                </a:cxn>
                <a:cxn ang="0">
                  <a:pos x="184" y="0"/>
                </a:cxn>
                <a:cxn ang="0">
                  <a:pos x="120" y="24"/>
                </a:cxn>
                <a:cxn ang="0">
                  <a:pos x="96" y="56"/>
                </a:cxn>
                <a:cxn ang="0">
                  <a:pos x="56" y="72"/>
                </a:cxn>
                <a:cxn ang="0">
                  <a:pos x="8" y="96"/>
                </a:cxn>
              </a:cxnLst>
              <a:rect l="0" t="0" r="r" b="b"/>
              <a:pathLst>
                <a:path w="456" h="240">
                  <a:moveTo>
                    <a:pt x="0" y="104"/>
                  </a:moveTo>
                  <a:lnTo>
                    <a:pt x="0" y="104"/>
                  </a:lnTo>
                  <a:lnTo>
                    <a:pt x="16" y="104"/>
                  </a:lnTo>
                  <a:lnTo>
                    <a:pt x="24" y="120"/>
                  </a:lnTo>
                  <a:lnTo>
                    <a:pt x="24" y="128"/>
                  </a:lnTo>
                  <a:lnTo>
                    <a:pt x="56" y="128"/>
                  </a:lnTo>
                  <a:lnTo>
                    <a:pt x="104" y="136"/>
                  </a:lnTo>
                  <a:lnTo>
                    <a:pt x="112" y="152"/>
                  </a:lnTo>
                  <a:lnTo>
                    <a:pt x="112" y="152"/>
                  </a:lnTo>
                  <a:lnTo>
                    <a:pt x="160" y="160"/>
                  </a:lnTo>
                  <a:lnTo>
                    <a:pt x="168" y="160"/>
                  </a:lnTo>
                  <a:lnTo>
                    <a:pt x="168" y="168"/>
                  </a:lnTo>
                  <a:lnTo>
                    <a:pt x="168" y="168"/>
                  </a:lnTo>
                  <a:lnTo>
                    <a:pt x="176" y="168"/>
                  </a:lnTo>
                  <a:lnTo>
                    <a:pt x="192" y="176"/>
                  </a:lnTo>
                  <a:lnTo>
                    <a:pt x="192" y="200"/>
                  </a:lnTo>
                  <a:lnTo>
                    <a:pt x="184" y="208"/>
                  </a:lnTo>
                  <a:lnTo>
                    <a:pt x="184" y="216"/>
                  </a:lnTo>
                  <a:lnTo>
                    <a:pt x="184" y="216"/>
                  </a:lnTo>
                  <a:lnTo>
                    <a:pt x="200" y="216"/>
                  </a:lnTo>
                  <a:lnTo>
                    <a:pt x="200" y="216"/>
                  </a:lnTo>
                  <a:lnTo>
                    <a:pt x="200" y="224"/>
                  </a:lnTo>
                  <a:lnTo>
                    <a:pt x="200" y="240"/>
                  </a:lnTo>
                  <a:lnTo>
                    <a:pt x="208" y="240"/>
                  </a:lnTo>
                  <a:lnTo>
                    <a:pt x="208" y="240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16" y="224"/>
                  </a:lnTo>
                  <a:lnTo>
                    <a:pt x="232" y="192"/>
                  </a:lnTo>
                  <a:lnTo>
                    <a:pt x="240" y="176"/>
                  </a:lnTo>
                  <a:lnTo>
                    <a:pt x="240" y="176"/>
                  </a:lnTo>
                  <a:lnTo>
                    <a:pt x="240" y="152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8" y="152"/>
                  </a:lnTo>
                  <a:lnTo>
                    <a:pt x="248" y="160"/>
                  </a:lnTo>
                  <a:lnTo>
                    <a:pt x="248" y="168"/>
                  </a:lnTo>
                  <a:lnTo>
                    <a:pt x="248" y="176"/>
                  </a:lnTo>
                  <a:lnTo>
                    <a:pt x="248" y="176"/>
                  </a:lnTo>
                  <a:lnTo>
                    <a:pt x="264" y="160"/>
                  </a:lnTo>
                  <a:lnTo>
                    <a:pt x="264" y="160"/>
                  </a:lnTo>
                  <a:lnTo>
                    <a:pt x="264" y="160"/>
                  </a:lnTo>
                  <a:lnTo>
                    <a:pt x="264" y="160"/>
                  </a:lnTo>
                  <a:lnTo>
                    <a:pt x="272" y="152"/>
                  </a:lnTo>
                  <a:lnTo>
                    <a:pt x="272" y="152"/>
                  </a:lnTo>
                  <a:lnTo>
                    <a:pt x="272" y="152"/>
                  </a:lnTo>
                  <a:lnTo>
                    <a:pt x="280" y="152"/>
                  </a:lnTo>
                  <a:lnTo>
                    <a:pt x="280" y="152"/>
                  </a:lnTo>
                  <a:lnTo>
                    <a:pt x="272" y="160"/>
                  </a:lnTo>
                  <a:lnTo>
                    <a:pt x="272" y="168"/>
                  </a:lnTo>
                  <a:lnTo>
                    <a:pt x="272" y="176"/>
                  </a:lnTo>
                  <a:lnTo>
                    <a:pt x="272" y="176"/>
                  </a:lnTo>
                  <a:lnTo>
                    <a:pt x="272" y="176"/>
                  </a:lnTo>
                  <a:lnTo>
                    <a:pt x="280" y="168"/>
                  </a:lnTo>
                  <a:lnTo>
                    <a:pt x="288" y="160"/>
                  </a:lnTo>
                  <a:lnTo>
                    <a:pt x="296" y="152"/>
                  </a:lnTo>
                  <a:lnTo>
                    <a:pt x="296" y="152"/>
                  </a:lnTo>
                  <a:lnTo>
                    <a:pt x="288" y="152"/>
                  </a:lnTo>
                  <a:lnTo>
                    <a:pt x="288" y="144"/>
                  </a:lnTo>
                  <a:lnTo>
                    <a:pt x="296" y="136"/>
                  </a:lnTo>
                  <a:lnTo>
                    <a:pt x="304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336" y="136"/>
                  </a:lnTo>
                  <a:lnTo>
                    <a:pt x="336" y="136"/>
                  </a:lnTo>
                  <a:lnTo>
                    <a:pt x="344" y="120"/>
                  </a:lnTo>
                  <a:lnTo>
                    <a:pt x="344" y="120"/>
                  </a:lnTo>
                  <a:lnTo>
                    <a:pt x="376" y="120"/>
                  </a:lnTo>
                  <a:lnTo>
                    <a:pt x="376" y="120"/>
                  </a:lnTo>
                  <a:lnTo>
                    <a:pt x="384" y="128"/>
                  </a:lnTo>
                  <a:lnTo>
                    <a:pt x="400" y="136"/>
                  </a:lnTo>
                  <a:lnTo>
                    <a:pt x="400" y="144"/>
                  </a:lnTo>
                  <a:lnTo>
                    <a:pt x="408" y="144"/>
                  </a:lnTo>
                  <a:lnTo>
                    <a:pt x="408" y="144"/>
                  </a:lnTo>
                  <a:lnTo>
                    <a:pt x="400" y="128"/>
                  </a:lnTo>
                  <a:lnTo>
                    <a:pt x="400" y="128"/>
                  </a:lnTo>
                  <a:lnTo>
                    <a:pt x="400" y="128"/>
                  </a:lnTo>
                  <a:lnTo>
                    <a:pt x="408" y="120"/>
                  </a:lnTo>
                  <a:lnTo>
                    <a:pt x="408" y="120"/>
                  </a:lnTo>
                  <a:lnTo>
                    <a:pt x="408" y="120"/>
                  </a:lnTo>
                  <a:lnTo>
                    <a:pt x="408" y="128"/>
                  </a:lnTo>
                  <a:lnTo>
                    <a:pt x="416" y="128"/>
                  </a:lnTo>
                  <a:lnTo>
                    <a:pt x="424" y="120"/>
                  </a:lnTo>
                  <a:lnTo>
                    <a:pt x="432" y="120"/>
                  </a:lnTo>
                  <a:lnTo>
                    <a:pt x="456" y="120"/>
                  </a:lnTo>
                  <a:lnTo>
                    <a:pt x="456" y="120"/>
                  </a:lnTo>
                  <a:lnTo>
                    <a:pt x="456" y="112"/>
                  </a:lnTo>
                  <a:lnTo>
                    <a:pt x="456" y="112"/>
                  </a:lnTo>
                  <a:lnTo>
                    <a:pt x="456" y="112"/>
                  </a:lnTo>
                  <a:lnTo>
                    <a:pt x="456" y="112"/>
                  </a:lnTo>
                  <a:lnTo>
                    <a:pt x="448" y="104"/>
                  </a:lnTo>
                  <a:lnTo>
                    <a:pt x="448" y="104"/>
                  </a:lnTo>
                  <a:lnTo>
                    <a:pt x="432" y="104"/>
                  </a:lnTo>
                  <a:lnTo>
                    <a:pt x="432" y="104"/>
                  </a:lnTo>
                  <a:lnTo>
                    <a:pt x="432" y="96"/>
                  </a:lnTo>
                  <a:lnTo>
                    <a:pt x="432" y="72"/>
                  </a:lnTo>
                  <a:lnTo>
                    <a:pt x="424" y="72"/>
                  </a:lnTo>
                  <a:lnTo>
                    <a:pt x="416" y="80"/>
                  </a:lnTo>
                  <a:lnTo>
                    <a:pt x="416" y="80"/>
                  </a:lnTo>
                  <a:lnTo>
                    <a:pt x="408" y="80"/>
                  </a:lnTo>
                  <a:lnTo>
                    <a:pt x="400" y="80"/>
                  </a:lnTo>
                  <a:lnTo>
                    <a:pt x="400" y="80"/>
                  </a:lnTo>
                  <a:lnTo>
                    <a:pt x="392" y="80"/>
                  </a:lnTo>
                  <a:lnTo>
                    <a:pt x="392" y="80"/>
                  </a:lnTo>
                  <a:lnTo>
                    <a:pt x="376" y="80"/>
                  </a:lnTo>
                  <a:lnTo>
                    <a:pt x="376" y="80"/>
                  </a:lnTo>
                  <a:lnTo>
                    <a:pt x="376" y="72"/>
                  </a:lnTo>
                  <a:lnTo>
                    <a:pt x="376" y="56"/>
                  </a:lnTo>
                  <a:lnTo>
                    <a:pt x="376" y="56"/>
                  </a:lnTo>
                  <a:lnTo>
                    <a:pt x="376" y="48"/>
                  </a:lnTo>
                  <a:lnTo>
                    <a:pt x="376" y="48"/>
                  </a:lnTo>
                  <a:lnTo>
                    <a:pt x="360" y="56"/>
                  </a:lnTo>
                  <a:lnTo>
                    <a:pt x="344" y="64"/>
                  </a:lnTo>
                  <a:lnTo>
                    <a:pt x="312" y="64"/>
                  </a:lnTo>
                  <a:lnTo>
                    <a:pt x="296" y="64"/>
                  </a:lnTo>
                  <a:lnTo>
                    <a:pt x="296" y="64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56" y="96"/>
                  </a:lnTo>
                  <a:lnTo>
                    <a:pt x="248" y="96"/>
                  </a:lnTo>
                  <a:lnTo>
                    <a:pt x="248" y="96"/>
                  </a:lnTo>
                  <a:lnTo>
                    <a:pt x="248" y="96"/>
                  </a:lnTo>
                  <a:lnTo>
                    <a:pt x="248" y="88"/>
                  </a:lnTo>
                  <a:lnTo>
                    <a:pt x="240" y="88"/>
                  </a:lnTo>
                  <a:lnTo>
                    <a:pt x="232" y="88"/>
                  </a:lnTo>
                  <a:lnTo>
                    <a:pt x="232" y="96"/>
                  </a:lnTo>
                  <a:lnTo>
                    <a:pt x="232" y="96"/>
                  </a:lnTo>
                  <a:lnTo>
                    <a:pt x="216" y="96"/>
                  </a:lnTo>
                  <a:lnTo>
                    <a:pt x="216" y="96"/>
                  </a:lnTo>
                  <a:lnTo>
                    <a:pt x="208" y="88"/>
                  </a:lnTo>
                  <a:lnTo>
                    <a:pt x="208" y="80"/>
                  </a:lnTo>
                  <a:lnTo>
                    <a:pt x="200" y="80"/>
                  </a:lnTo>
                  <a:lnTo>
                    <a:pt x="184" y="56"/>
                  </a:lnTo>
                  <a:lnTo>
                    <a:pt x="168" y="56"/>
                  </a:lnTo>
                  <a:lnTo>
                    <a:pt x="152" y="64"/>
                  </a:lnTo>
                  <a:lnTo>
                    <a:pt x="152" y="64"/>
                  </a:lnTo>
                  <a:lnTo>
                    <a:pt x="152" y="64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52" y="56"/>
                  </a:lnTo>
                  <a:lnTo>
                    <a:pt x="144" y="56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36" y="48"/>
                  </a:lnTo>
                  <a:lnTo>
                    <a:pt x="136" y="56"/>
                  </a:lnTo>
                  <a:lnTo>
                    <a:pt x="128" y="56"/>
                  </a:lnTo>
                  <a:lnTo>
                    <a:pt x="128" y="48"/>
                  </a:lnTo>
                  <a:lnTo>
                    <a:pt x="128" y="48"/>
                  </a:lnTo>
                  <a:lnTo>
                    <a:pt x="128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6" y="48"/>
                  </a:lnTo>
                  <a:lnTo>
                    <a:pt x="136" y="48"/>
                  </a:lnTo>
                  <a:lnTo>
                    <a:pt x="136" y="48"/>
                  </a:lnTo>
                  <a:lnTo>
                    <a:pt x="144" y="40"/>
                  </a:lnTo>
                  <a:lnTo>
                    <a:pt x="144" y="32"/>
                  </a:lnTo>
                  <a:lnTo>
                    <a:pt x="152" y="32"/>
                  </a:lnTo>
                  <a:lnTo>
                    <a:pt x="152" y="32"/>
                  </a:lnTo>
                  <a:lnTo>
                    <a:pt x="168" y="16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76" y="8"/>
                  </a:lnTo>
                  <a:lnTo>
                    <a:pt x="176" y="8"/>
                  </a:lnTo>
                  <a:lnTo>
                    <a:pt x="184" y="0"/>
                  </a:lnTo>
                  <a:lnTo>
                    <a:pt x="176" y="0"/>
                  </a:lnTo>
                  <a:lnTo>
                    <a:pt x="152" y="0"/>
                  </a:lnTo>
                  <a:lnTo>
                    <a:pt x="128" y="16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12" y="24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80" y="64"/>
                  </a:lnTo>
                  <a:lnTo>
                    <a:pt x="72" y="72"/>
                  </a:lnTo>
                  <a:lnTo>
                    <a:pt x="64" y="72"/>
                  </a:lnTo>
                  <a:lnTo>
                    <a:pt x="56" y="72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32" y="88"/>
                  </a:lnTo>
                  <a:lnTo>
                    <a:pt x="8" y="96"/>
                  </a:lnTo>
                  <a:lnTo>
                    <a:pt x="0" y="104"/>
                  </a:lnTo>
                  <a:close/>
                </a:path>
              </a:pathLst>
            </a:custGeom>
            <a:grpFill/>
            <a:ln w="6350" cmpd="sng">
              <a:solidFill>
                <a:schemeClr val="accent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99010"/>
              <a:endParaRPr lang="en-US" sz="971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21" name="Ohio"/>
          <p:cNvSpPr>
            <a:spLocks/>
          </p:cNvSpPr>
          <p:nvPr/>
        </p:nvSpPr>
        <p:spPr bwMode="gray">
          <a:xfrm>
            <a:off x="5709052" y="3570474"/>
            <a:ext cx="438431" cy="449636"/>
          </a:xfrm>
          <a:custGeom>
            <a:avLst/>
            <a:gdLst/>
            <a:ahLst/>
            <a:cxnLst>
              <a:cxn ang="0">
                <a:pos x="96" y="64"/>
              </a:cxn>
              <a:cxn ang="0">
                <a:pos x="104" y="56"/>
              </a:cxn>
              <a:cxn ang="0">
                <a:pos x="136" y="72"/>
              </a:cxn>
              <a:cxn ang="0">
                <a:pos x="144" y="72"/>
              </a:cxn>
              <a:cxn ang="0">
                <a:pos x="152" y="64"/>
              </a:cxn>
              <a:cxn ang="0">
                <a:pos x="160" y="72"/>
              </a:cxn>
              <a:cxn ang="0">
                <a:pos x="136" y="80"/>
              </a:cxn>
              <a:cxn ang="0">
                <a:pos x="144" y="80"/>
              </a:cxn>
              <a:cxn ang="0">
                <a:pos x="160" y="72"/>
              </a:cxn>
              <a:cxn ang="0">
                <a:pos x="160" y="72"/>
              </a:cxn>
              <a:cxn ang="0">
                <a:pos x="176" y="80"/>
              </a:cxn>
              <a:cxn ang="0">
                <a:pos x="198" y="64"/>
              </a:cxn>
              <a:cxn ang="0">
                <a:pos x="208" y="64"/>
              </a:cxn>
              <a:cxn ang="0">
                <a:pos x="224" y="64"/>
              </a:cxn>
              <a:cxn ang="0">
                <a:pos x="278" y="6"/>
              </a:cxn>
              <a:cxn ang="0">
                <a:pos x="312" y="0"/>
              </a:cxn>
              <a:cxn ang="0">
                <a:pos x="336" y="136"/>
              </a:cxn>
              <a:cxn ang="0">
                <a:pos x="328" y="136"/>
              </a:cxn>
              <a:cxn ang="0">
                <a:pos x="336" y="152"/>
              </a:cxn>
              <a:cxn ang="0">
                <a:pos x="328" y="176"/>
              </a:cxn>
              <a:cxn ang="0">
                <a:pos x="328" y="216"/>
              </a:cxn>
              <a:cxn ang="0">
                <a:pos x="328" y="240"/>
              </a:cxn>
              <a:cxn ang="0">
                <a:pos x="304" y="264"/>
              </a:cxn>
              <a:cxn ang="0">
                <a:pos x="288" y="272"/>
              </a:cxn>
              <a:cxn ang="0">
                <a:pos x="288" y="272"/>
              </a:cxn>
              <a:cxn ang="0">
                <a:pos x="272" y="288"/>
              </a:cxn>
              <a:cxn ang="0">
                <a:pos x="264" y="312"/>
              </a:cxn>
              <a:cxn ang="0">
                <a:pos x="264" y="328"/>
              </a:cxn>
              <a:cxn ang="0">
                <a:pos x="256" y="312"/>
              </a:cxn>
              <a:cxn ang="0">
                <a:pos x="240" y="328"/>
              </a:cxn>
              <a:cxn ang="0">
                <a:pos x="240" y="344"/>
              </a:cxn>
              <a:cxn ang="0">
                <a:pos x="240" y="360"/>
              </a:cxn>
              <a:cxn ang="0">
                <a:pos x="224" y="376"/>
              </a:cxn>
              <a:cxn ang="0">
                <a:pos x="208" y="376"/>
              </a:cxn>
              <a:cxn ang="0">
                <a:pos x="192" y="368"/>
              </a:cxn>
              <a:cxn ang="0">
                <a:pos x="192" y="368"/>
              </a:cxn>
              <a:cxn ang="0">
                <a:pos x="184" y="352"/>
              </a:cxn>
              <a:cxn ang="0">
                <a:pos x="168" y="368"/>
              </a:cxn>
              <a:cxn ang="0">
                <a:pos x="144" y="368"/>
              </a:cxn>
              <a:cxn ang="0">
                <a:pos x="136" y="360"/>
              </a:cxn>
              <a:cxn ang="0">
                <a:pos x="128" y="368"/>
              </a:cxn>
              <a:cxn ang="0">
                <a:pos x="120" y="368"/>
              </a:cxn>
              <a:cxn ang="0">
                <a:pos x="104" y="360"/>
              </a:cxn>
              <a:cxn ang="0">
                <a:pos x="80" y="360"/>
              </a:cxn>
              <a:cxn ang="0">
                <a:pos x="80" y="352"/>
              </a:cxn>
              <a:cxn ang="0">
                <a:pos x="48" y="336"/>
              </a:cxn>
              <a:cxn ang="0">
                <a:pos x="32" y="336"/>
              </a:cxn>
              <a:cxn ang="0">
                <a:pos x="0" y="80"/>
              </a:cxn>
            </a:cxnLst>
            <a:rect l="0" t="0" r="r" b="b"/>
            <a:pathLst>
              <a:path w="336" h="376">
                <a:moveTo>
                  <a:pt x="96" y="64"/>
                </a:moveTo>
                <a:lnTo>
                  <a:pt x="96" y="64"/>
                </a:lnTo>
                <a:lnTo>
                  <a:pt x="104" y="64"/>
                </a:lnTo>
                <a:lnTo>
                  <a:pt x="104" y="56"/>
                </a:lnTo>
                <a:lnTo>
                  <a:pt x="128" y="56"/>
                </a:lnTo>
                <a:lnTo>
                  <a:pt x="136" y="72"/>
                </a:lnTo>
                <a:lnTo>
                  <a:pt x="136" y="72"/>
                </a:lnTo>
                <a:lnTo>
                  <a:pt x="144" y="72"/>
                </a:lnTo>
                <a:lnTo>
                  <a:pt x="152" y="64"/>
                </a:lnTo>
                <a:lnTo>
                  <a:pt x="152" y="64"/>
                </a:lnTo>
                <a:lnTo>
                  <a:pt x="160" y="72"/>
                </a:lnTo>
                <a:lnTo>
                  <a:pt x="160" y="72"/>
                </a:lnTo>
                <a:lnTo>
                  <a:pt x="144" y="72"/>
                </a:lnTo>
                <a:lnTo>
                  <a:pt x="136" y="80"/>
                </a:lnTo>
                <a:lnTo>
                  <a:pt x="136" y="80"/>
                </a:lnTo>
                <a:lnTo>
                  <a:pt x="144" y="80"/>
                </a:lnTo>
                <a:lnTo>
                  <a:pt x="152" y="80"/>
                </a:lnTo>
                <a:lnTo>
                  <a:pt x="160" y="72"/>
                </a:lnTo>
                <a:lnTo>
                  <a:pt x="160" y="72"/>
                </a:lnTo>
                <a:lnTo>
                  <a:pt x="160" y="72"/>
                </a:lnTo>
                <a:lnTo>
                  <a:pt x="168" y="80"/>
                </a:lnTo>
                <a:lnTo>
                  <a:pt x="176" y="80"/>
                </a:lnTo>
                <a:lnTo>
                  <a:pt x="192" y="72"/>
                </a:lnTo>
                <a:lnTo>
                  <a:pt x="198" y="64"/>
                </a:lnTo>
                <a:lnTo>
                  <a:pt x="208" y="64"/>
                </a:lnTo>
                <a:lnTo>
                  <a:pt x="208" y="64"/>
                </a:lnTo>
                <a:lnTo>
                  <a:pt x="224" y="64"/>
                </a:lnTo>
                <a:lnTo>
                  <a:pt x="224" y="64"/>
                </a:lnTo>
                <a:lnTo>
                  <a:pt x="240" y="48"/>
                </a:lnTo>
                <a:lnTo>
                  <a:pt x="278" y="6"/>
                </a:lnTo>
                <a:lnTo>
                  <a:pt x="312" y="0"/>
                </a:lnTo>
                <a:lnTo>
                  <a:pt x="312" y="0"/>
                </a:lnTo>
                <a:lnTo>
                  <a:pt x="336" y="136"/>
                </a:lnTo>
                <a:lnTo>
                  <a:pt x="336" y="136"/>
                </a:lnTo>
                <a:lnTo>
                  <a:pt x="328" y="136"/>
                </a:lnTo>
                <a:lnTo>
                  <a:pt x="328" y="136"/>
                </a:lnTo>
                <a:lnTo>
                  <a:pt x="328" y="144"/>
                </a:lnTo>
                <a:lnTo>
                  <a:pt x="336" y="152"/>
                </a:lnTo>
                <a:lnTo>
                  <a:pt x="336" y="176"/>
                </a:lnTo>
                <a:lnTo>
                  <a:pt x="328" y="176"/>
                </a:lnTo>
                <a:lnTo>
                  <a:pt x="328" y="176"/>
                </a:lnTo>
                <a:lnTo>
                  <a:pt x="328" y="216"/>
                </a:lnTo>
                <a:lnTo>
                  <a:pt x="328" y="224"/>
                </a:lnTo>
                <a:lnTo>
                  <a:pt x="328" y="240"/>
                </a:lnTo>
                <a:lnTo>
                  <a:pt x="312" y="256"/>
                </a:lnTo>
                <a:lnTo>
                  <a:pt x="304" y="264"/>
                </a:lnTo>
                <a:lnTo>
                  <a:pt x="296" y="272"/>
                </a:lnTo>
                <a:lnTo>
                  <a:pt x="288" y="272"/>
                </a:lnTo>
                <a:lnTo>
                  <a:pt x="288" y="272"/>
                </a:lnTo>
                <a:lnTo>
                  <a:pt x="288" y="272"/>
                </a:lnTo>
                <a:lnTo>
                  <a:pt x="288" y="272"/>
                </a:lnTo>
                <a:lnTo>
                  <a:pt x="272" y="288"/>
                </a:lnTo>
                <a:lnTo>
                  <a:pt x="272" y="288"/>
                </a:lnTo>
                <a:lnTo>
                  <a:pt x="264" y="312"/>
                </a:lnTo>
                <a:lnTo>
                  <a:pt x="264" y="312"/>
                </a:lnTo>
                <a:lnTo>
                  <a:pt x="264" y="328"/>
                </a:lnTo>
                <a:lnTo>
                  <a:pt x="256" y="328"/>
                </a:lnTo>
                <a:lnTo>
                  <a:pt x="256" y="312"/>
                </a:lnTo>
                <a:lnTo>
                  <a:pt x="240" y="312"/>
                </a:lnTo>
                <a:lnTo>
                  <a:pt x="240" y="328"/>
                </a:lnTo>
                <a:lnTo>
                  <a:pt x="240" y="336"/>
                </a:lnTo>
                <a:lnTo>
                  <a:pt x="240" y="344"/>
                </a:lnTo>
                <a:lnTo>
                  <a:pt x="240" y="360"/>
                </a:lnTo>
                <a:lnTo>
                  <a:pt x="240" y="360"/>
                </a:lnTo>
                <a:lnTo>
                  <a:pt x="232" y="368"/>
                </a:lnTo>
                <a:lnTo>
                  <a:pt x="224" y="376"/>
                </a:lnTo>
                <a:lnTo>
                  <a:pt x="216" y="376"/>
                </a:lnTo>
                <a:lnTo>
                  <a:pt x="208" y="376"/>
                </a:lnTo>
                <a:lnTo>
                  <a:pt x="200" y="368"/>
                </a:lnTo>
                <a:lnTo>
                  <a:pt x="192" y="368"/>
                </a:lnTo>
                <a:lnTo>
                  <a:pt x="192" y="368"/>
                </a:lnTo>
                <a:lnTo>
                  <a:pt x="192" y="368"/>
                </a:lnTo>
                <a:lnTo>
                  <a:pt x="192" y="360"/>
                </a:lnTo>
                <a:lnTo>
                  <a:pt x="184" y="352"/>
                </a:lnTo>
                <a:lnTo>
                  <a:pt x="176" y="352"/>
                </a:lnTo>
                <a:lnTo>
                  <a:pt x="168" y="368"/>
                </a:lnTo>
                <a:lnTo>
                  <a:pt x="160" y="368"/>
                </a:lnTo>
                <a:lnTo>
                  <a:pt x="144" y="368"/>
                </a:lnTo>
                <a:lnTo>
                  <a:pt x="144" y="368"/>
                </a:lnTo>
                <a:lnTo>
                  <a:pt x="136" y="360"/>
                </a:lnTo>
                <a:lnTo>
                  <a:pt x="128" y="360"/>
                </a:lnTo>
                <a:lnTo>
                  <a:pt x="128" y="368"/>
                </a:lnTo>
                <a:lnTo>
                  <a:pt x="128" y="368"/>
                </a:lnTo>
                <a:lnTo>
                  <a:pt x="120" y="368"/>
                </a:lnTo>
                <a:lnTo>
                  <a:pt x="120" y="368"/>
                </a:lnTo>
                <a:lnTo>
                  <a:pt x="104" y="360"/>
                </a:lnTo>
                <a:lnTo>
                  <a:pt x="104" y="360"/>
                </a:lnTo>
                <a:lnTo>
                  <a:pt x="80" y="360"/>
                </a:lnTo>
                <a:lnTo>
                  <a:pt x="80" y="360"/>
                </a:lnTo>
                <a:lnTo>
                  <a:pt x="80" y="352"/>
                </a:lnTo>
                <a:lnTo>
                  <a:pt x="72" y="336"/>
                </a:lnTo>
                <a:lnTo>
                  <a:pt x="48" y="336"/>
                </a:lnTo>
                <a:lnTo>
                  <a:pt x="32" y="336"/>
                </a:lnTo>
                <a:lnTo>
                  <a:pt x="32" y="336"/>
                </a:lnTo>
                <a:lnTo>
                  <a:pt x="0" y="80"/>
                </a:lnTo>
                <a:lnTo>
                  <a:pt x="0" y="80"/>
                </a:lnTo>
                <a:lnTo>
                  <a:pt x="96" y="64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2" name="New York"/>
          <p:cNvSpPr>
            <a:spLocks/>
          </p:cNvSpPr>
          <p:nvPr/>
        </p:nvSpPr>
        <p:spPr bwMode="gray">
          <a:xfrm>
            <a:off x="6178298" y="3083018"/>
            <a:ext cx="635934" cy="516872"/>
          </a:xfrm>
          <a:custGeom>
            <a:avLst/>
            <a:gdLst/>
            <a:ahLst/>
            <a:cxnLst>
              <a:cxn ang="0">
                <a:pos x="320" y="336"/>
              </a:cxn>
              <a:cxn ang="0">
                <a:pos x="336" y="328"/>
              </a:cxn>
              <a:cxn ang="0">
                <a:pos x="352" y="344"/>
              </a:cxn>
              <a:cxn ang="0">
                <a:pos x="360" y="368"/>
              </a:cxn>
              <a:cxn ang="0">
                <a:pos x="376" y="376"/>
              </a:cxn>
              <a:cxn ang="0">
                <a:pos x="464" y="408"/>
              </a:cxn>
              <a:cxn ang="0">
                <a:pos x="464" y="432"/>
              </a:cxn>
              <a:cxn ang="0">
                <a:pos x="472" y="424"/>
              </a:cxn>
              <a:cxn ang="0">
                <a:pos x="480" y="400"/>
              </a:cxn>
              <a:cxn ang="0">
                <a:pos x="472" y="392"/>
              </a:cxn>
              <a:cxn ang="0">
                <a:pos x="488" y="376"/>
              </a:cxn>
              <a:cxn ang="0">
                <a:pos x="480" y="368"/>
              </a:cxn>
              <a:cxn ang="0">
                <a:pos x="464" y="296"/>
              </a:cxn>
              <a:cxn ang="0">
                <a:pos x="464" y="296"/>
              </a:cxn>
              <a:cxn ang="0">
                <a:pos x="464" y="224"/>
              </a:cxn>
              <a:cxn ang="0">
                <a:pos x="456" y="200"/>
              </a:cxn>
              <a:cxn ang="0">
                <a:pos x="448" y="136"/>
              </a:cxn>
              <a:cxn ang="0">
                <a:pos x="440" y="144"/>
              </a:cxn>
              <a:cxn ang="0">
                <a:pos x="432" y="136"/>
              </a:cxn>
              <a:cxn ang="0">
                <a:pos x="424" y="96"/>
              </a:cxn>
              <a:cxn ang="0">
                <a:pos x="424" y="72"/>
              </a:cxn>
              <a:cxn ang="0">
                <a:pos x="408" y="0"/>
              </a:cxn>
              <a:cxn ang="0">
                <a:pos x="320" y="16"/>
              </a:cxn>
              <a:cxn ang="0">
                <a:pos x="264" y="72"/>
              </a:cxn>
              <a:cxn ang="0">
                <a:pos x="240" y="112"/>
              </a:cxn>
              <a:cxn ang="0">
                <a:pos x="216" y="136"/>
              </a:cxn>
              <a:cxn ang="0">
                <a:pos x="224" y="136"/>
              </a:cxn>
              <a:cxn ang="0">
                <a:pos x="232" y="144"/>
              </a:cxn>
              <a:cxn ang="0">
                <a:pos x="232" y="160"/>
              </a:cxn>
              <a:cxn ang="0">
                <a:pos x="224" y="160"/>
              </a:cxn>
              <a:cxn ang="0">
                <a:pos x="232" y="184"/>
              </a:cxn>
              <a:cxn ang="0">
                <a:pos x="232" y="192"/>
              </a:cxn>
              <a:cxn ang="0">
                <a:pos x="208" y="208"/>
              </a:cxn>
              <a:cxn ang="0">
                <a:pos x="184" y="232"/>
              </a:cxn>
              <a:cxn ang="0">
                <a:pos x="176" y="232"/>
              </a:cxn>
              <a:cxn ang="0">
                <a:pos x="160" y="232"/>
              </a:cxn>
              <a:cxn ang="0">
                <a:pos x="152" y="240"/>
              </a:cxn>
              <a:cxn ang="0">
                <a:pos x="136" y="240"/>
              </a:cxn>
              <a:cxn ang="0">
                <a:pos x="128" y="232"/>
              </a:cxn>
              <a:cxn ang="0">
                <a:pos x="48" y="256"/>
              </a:cxn>
              <a:cxn ang="0">
                <a:pos x="40" y="264"/>
              </a:cxn>
              <a:cxn ang="0">
                <a:pos x="48" y="280"/>
              </a:cxn>
              <a:cxn ang="0">
                <a:pos x="56" y="296"/>
              </a:cxn>
              <a:cxn ang="0">
                <a:pos x="56" y="304"/>
              </a:cxn>
              <a:cxn ang="0">
                <a:pos x="56" y="312"/>
              </a:cxn>
              <a:cxn ang="0">
                <a:pos x="40" y="328"/>
              </a:cxn>
              <a:cxn ang="0">
                <a:pos x="32" y="344"/>
              </a:cxn>
              <a:cxn ang="0">
                <a:pos x="32" y="344"/>
              </a:cxn>
              <a:cxn ang="0">
                <a:pos x="8" y="368"/>
              </a:cxn>
              <a:cxn ang="0">
                <a:pos x="0" y="368"/>
              </a:cxn>
              <a:cxn ang="0">
                <a:pos x="8" y="392"/>
              </a:cxn>
            </a:cxnLst>
            <a:rect l="0" t="0" r="r" b="b"/>
            <a:pathLst>
              <a:path w="488" h="432">
                <a:moveTo>
                  <a:pt x="112" y="376"/>
                </a:moveTo>
                <a:lnTo>
                  <a:pt x="320" y="336"/>
                </a:lnTo>
                <a:lnTo>
                  <a:pt x="328" y="328"/>
                </a:lnTo>
                <a:lnTo>
                  <a:pt x="336" y="328"/>
                </a:lnTo>
                <a:lnTo>
                  <a:pt x="344" y="344"/>
                </a:lnTo>
                <a:lnTo>
                  <a:pt x="352" y="344"/>
                </a:lnTo>
                <a:lnTo>
                  <a:pt x="360" y="352"/>
                </a:lnTo>
                <a:lnTo>
                  <a:pt x="360" y="368"/>
                </a:lnTo>
                <a:lnTo>
                  <a:pt x="368" y="376"/>
                </a:lnTo>
                <a:lnTo>
                  <a:pt x="376" y="376"/>
                </a:lnTo>
                <a:lnTo>
                  <a:pt x="392" y="384"/>
                </a:lnTo>
                <a:lnTo>
                  <a:pt x="464" y="408"/>
                </a:lnTo>
                <a:lnTo>
                  <a:pt x="464" y="408"/>
                </a:lnTo>
                <a:lnTo>
                  <a:pt x="464" y="432"/>
                </a:lnTo>
                <a:lnTo>
                  <a:pt x="464" y="432"/>
                </a:lnTo>
                <a:lnTo>
                  <a:pt x="472" y="424"/>
                </a:lnTo>
                <a:lnTo>
                  <a:pt x="472" y="424"/>
                </a:lnTo>
                <a:lnTo>
                  <a:pt x="480" y="400"/>
                </a:lnTo>
                <a:lnTo>
                  <a:pt x="480" y="400"/>
                </a:lnTo>
                <a:lnTo>
                  <a:pt x="472" y="392"/>
                </a:lnTo>
                <a:lnTo>
                  <a:pt x="472" y="392"/>
                </a:lnTo>
                <a:lnTo>
                  <a:pt x="488" y="376"/>
                </a:lnTo>
                <a:lnTo>
                  <a:pt x="488" y="376"/>
                </a:lnTo>
                <a:lnTo>
                  <a:pt x="480" y="368"/>
                </a:lnTo>
                <a:lnTo>
                  <a:pt x="480" y="368"/>
                </a:lnTo>
                <a:lnTo>
                  <a:pt x="464" y="296"/>
                </a:lnTo>
                <a:lnTo>
                  <a:pt x="464" y="296"/>
                </a:lnTo>
                <a:lnTo>
                  <a:pt x="464" y="296"/>
                </a:lnTo>
                <a:lnTo>
                  <a:pt x="464" y="296"/>
                </a:lnTo>
                <a:lnTo>
                  <a:pt x="464" y="224"/>
                </a:lnTo>
                <a:lnTo>
                  <a:pt x="464" y="224"/>
                </a:lnTo>
                <a:lnTo>
                  <a:pt x="456" y="200"/>
                </a:lnTo>
                <a:lnTo>
                  <a:pt x="448" y="152"/>
                </a:lnTo>
                <a:lnTo>
                  <a:pt x="448" y="136"/>
                </a:lnTo>
                <a:lnTo>
                  <a:pt x="440" y="136"/>
                </a:lnTo>
                <a:lnTo>
                  <a:pt x="440" y="144"/>
                </a:lnTo>
                <a:lnTo>
                  <a:pt x="440" y="144"/>
                </a:lnTo>
                <a:lnTo>
                  <a:pt x="432" y="136"/>
                </a:lnTo>
                <a:lnTo>
                  <a:pt x="432" y="136"/>
                </a:lnTo>
                <a:lnTo>
                  <a:pt x="424" y="96"/>
                </a:lnTo>
                <a:lnTo>
                  <a:pt x="424" y="72"/>
                </a:lnTo>
                <a:lnTo>
                  <a:pt x="424" y="72"/>
                </a:lnTo>
                <a:lnTo>
                  <a:pt x="416" y="56"/>
                </a:lnTo>
                <a:lnTo>
                  <a:pt x="408" y="0"/>
                </a:lnTo>
                <a:lnTo>
                  <a:pt x="408" y="0"/>
                </a:lnTo>
                <a:lnTo>
                  <a:pt x="320" y="16"/>
                </a:lnTo>
                <a:lnTo>
                  <a:pt x="296" y="24"/>
                </a:lnTo>
                <a:lnTo>
                  <a:pt x="264" y="72"/>
                </a:lnTo>
                <a:lnTo>
                  <a:pt x="248" y="96"/>
                </a:lnTo>
                <a:lnTo>
                  <a:pt x="240" y="112"/>
                </a:lnTo>
                <a:lnTo>
                  <a:pt x="216" y="136"/>
                </a:lnTo>
                <a:lnTo>
                  <a:pt x="216" y="136"/>
                </a:lnTo>
                <a:lnTo>
                  <a:pt x="224" y="136"/>
                </a:lnTo>
                <a:lnTo>
                  <a:pt x="224" y="136"/>
                </a:lnTo>
                <a:lnTo>
                  <a:pt x="232" y="144"/>
                </a:lnTo>
                <a:lnTo>
                  <a:pt x="232" y="144"/>
                </a:lnTo>
                <a:lnTo>
                  <a:pt x="232" y="160"/>
                </a:lnTo>
                <a:lnTo>
                  <a:pt x="232" y="160"/>
                </a:lnTo>
                <a:lnTo>
                  <a:pt x="224" y="160"/>
                </a:lnTo>
                <a:lnTo>
                  <a:pt x="224" y="160"/>
                </a:lnTo>
                <a:lnTo>
                  <a:pt x="232" y="168"/>
                </a:lnTo>
                <a:lnTo>
                  <a:pt x="232" y="184"/>
                </a:lnTo>
                <a:lnTo>
                  <a:pt x="232" y="192"/>
                </a:lnTo>
                <a:lnTo>
                  <a:pt x="232" y="192"/>
                </a:lnTo>
                <a:lnTo>
                  <a:pt x="224" y="192"/>
                </a:lnTo>
                <a:lnTo>
                  <a:pt x="208" y="208"/>
                </a:lnTo>
                <a:lnTo>
                  <a:pt x="200" y="224"/>
                </a:lnTo>
                <a:lnTo>
                  <a:pt x="184" y="232"/>
                </a:lnTo>
                <a:lnTo>
                  <a:pt x="184" y="232"/>
                </a:lnTo>
                <a:lnTo>
                  <a:pt x="176" y="232"/>
                </a:lnTo>
                <a:lnTo>
                  <a:pt x="168" y="232"/>
                </a:lnTo>
                <a:lnTo>
                  <a:pt x="160" y="232"/>
                </a:lnTo>
                <a:lnTo>
                  <a:pt x="152" y="240"/>
                </a:lnTo>
                <a:lnTo>
                  <a:pt x="152" y="240"/>
                </a:lnTo>
                <a:lnTo>
                  <a:pt x="136" y="240"/>
                </a:lnTo>
                <a:lnTo>
                  <a:pt x="136" y="240"/>
                </a:lnTo>
                <a:lnTo>
                  <a:pt x="128" y="232"/>
                </a:lnTo>
                <a:lnTo>
                  <a:pt x="128" y="232"/>
                </a:lnTo>
                <a:lnTo>
                  <a:pt x="80" y="232"/>
                </a:lnTo>
                <a:lnTo>
                  <a:pt x="48" y="256"/>
                </a:lnTo>
                <a:lnTo>
                  <a:pt x="40" y="264"/>
                </a:lnTo>
                <a:lnTo>
                  <a:pt x="40" y="264"/>
                </a:lnTo>
                <a:lnTo>
                  <a:pt x="40" y="272"/>
                </a:lnTo>
                <a:lnTo>
                  <a:pt x="48" y="280"/>
                </a:lnTo>
                <a:lnTo>
                  <a:pt x="56" y="288"/>
                </a:lnTo>
                <a:lnTo>
                  <a:pt x="56" y="296"/>
                </a:lnTo>
                <a:lnTo>
                  <a:pt x="56" y="296"/>
                </a:lnTo>
                <a:lnTo>
                  <a:pt x="56" y="304"/>
                </a:lnTo>
                <a:lnTo>
                  <a:pt x="56" y="312"/>
                </a:lnTo>
                <a:lnTo>
                  <a:pt x="56" y="312"/>
                </a:lnTo>
                <a:lnTo>
                  <a:pt x="48" y="320"/>
                </a:lnTo>
                <a:lnTo>
                  <a:pt x="40" y="328"/>
                </a:lnTo>
                <a:lnTo>
                  <a:pt x="32" y="344"/>
                </a:lnTo>
                <a:lnTo>
                  <a:pt x="32" y="344"/>
                </a:lnTo>
                <a:lnTo>
                  <a:pt x="32" y="344"/>
                </a:lnTo>
                <a:lnTo>
                  <a:pt x="32" y="344"/>
                </a:lnTo>
                <a:lnTo>
                  <a:pt x="24" y="352"/>
                </a:lnTo>
                <a:lnTo>
                  <a:pt x="8" y="368"/>
                </a:lnTo>
                <a:lnTo>
                  <a:pt x="0" y="368"/>
                </a:lnTo>
                <a:lnTo>
                  <a:pt x="0" y="368"/>
                </a:lnTo>
                <a:lnTo>
                  <a:pt x="8" y="392"/>
                </a:lnTo>
                <a:lnTo>
                  <a:pt x="8" y="392"/>
                </a:lnTo>
                <a:lnTo>
                  <a:pt x="112" y="37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3" name="Indiana"/>
          <p:cNvSpPr>
            <a:spLocks/>
          </p:cNvSpPr>
          <p:nvPr/>
        </p:nvSpPr>
        <p:spPr bwMode="gray">
          <a:xfrm>
            <a:off x="5438710" y="3647515"/>
            <a:ext cx="312364" cy="516872"/>
          </a:xfrm>
          <a:custGeom>
            <a:avLst/>
            <a:gdLst/>
            <a:ahLst/>
            <a:cxnLst>
              <a:cxn ang="0">
                <a:pos x="0" y="424"/>
              </a:cxn>
              <a:cxn ang="0">
                <a:pos x="0" y="408"/>
              </a:cxn>
              <a:cxn ang="0">
                <a:pos x="8" y="400"/>
              </a:cxn>
              <a:cxn ang="0">
                <a:pos x="8" y="384"/>
              </a:cxn>
              <a:cxn ang="0">
                <a:pos x="24" y="352"/>
              </a:cxn>
              <a:cxn ang="0">
                <a:pos x="32" y="336"/>
              </a:cxn>
              <a:cxn ang="0">
                <a:pos x="32" y="312"/>
              </a:cxn>
              <a:cxn ang="0">
                <a:pos x="24" y="296"/>
              </a:cxn>
              <a:cxn ang="0">
                <a:pos x="24" y="272"/>
              </a:cxn>
              <a:cxn ang="0">
                <a:pos x="24" y="264"/>
              </a:cxn>
              <a:cxn ang="0">
                <a:pos x="8" y="32"/>
              </a:cxn>
              <a:cxn ang="0">
                <a:pos x="24" y="32"/>
              </a:cxn>
              <a:cxn ang="0">
                <a:pos x="56" y="16"/>
              </a:cxn>
              <a:cxn ang="0">
                <a:pos x="208" y="0"/>
              </a:cxn>
              <a:cxn ang="0">
                <a:pos x="208" y="16"/>
              </a:cxn>
              <a:cxn ang="0">
                <a:pos x="240" y="272"/>
              </a:cxn>
              <a:cxn ang="0">
                <a:pos x="232" y="288"/>
              </a:cxn>
              <a:cxn ang="0">
                <a:pos x="240" y="304"/>
              </a:cxn>
              <a:cxn ang="0">
                <a:pos x="216" y="312"/>
              </a:cxn>
              <a:cxn ang="0">
                <a:pos x="192" y="312"/>
              </a:cxn>
              <a:cxn ang="0">
                <a:pos x="200" y="328"/>
              </a:cxn>
              <a:cxn ang="0">
                <a:pos x="192" y="344"/>
              </a:cxn>
              <a:cxn ang="0">
                <a:pos x="176" y="360"/>
              </a:cxn>
              <a:cxn ang="0">
                <a:pos x="168" y="384"/>
              </a:cxn>
              <a:cxn ang="0">
                <a:pos x="144" y="392"/>
              </a:cxn>
              <a:cxn ang="0">
                <a:pos x="136" y="376"/>
              </a:cxn>
              <a:cxn ang="0">
                <a:pos x="120" y="400"/>
              </a:cxn>
              <a:cxn ang="0">
                <a:pos x="112" y="416"/>
              </a:cxn>
              <a:cxn ang="0">
                <a:pos x="104" y="400"/>
              </a:cxn>
              <a:cxn ang="0">
                <a:pos x="80" y="416"/>
              </a:cxn>
              <a:cxn ang="0">
                <a:pos x="72" y="424"/>
              </a:cxn>
              <a:cxn ang="0">
                <a:pos x="48" y="408"/>
              </a:cxn>
              <a:cxn ang="0">
                <a:pos x="40" y="416"/>
              </a:cxn>
              <a:cxn ang="0">
                <a:pos x="40" y="408"/>
              </a:cxn>
              <a:cxn ang="0">
                <a:pos x="40" y="424"/>
              </a:cxn>
              <a:cxn ang="0">
                <a:pos x="32" y="424"/>
              </a:cxn>
              <a:cxn ang="0">
                <a:pos x="24" y="416"/>
              </a:cxn>
              <a:cxn ang="0">
                <a:pos x="8" y="416"/>
              </a:cxn>
              <a:cxn ang="0">
                <a:pos x="8" y="416"/>
              </a:cxn>
              <a:cxn ang="0">
                <a:pos x="8" y="432"/>
              </a:cxn>
              <a:cxn ang="0">
                <a:pos x="8" y="432"/>
              </a:cxn>
            </a:cxnLst>
            <a:rect l="0" t="0" r="r" b="b"/>
            <a:pathLst>
              <a:path w="240" h="432">
                <a:moveTo>
                  <a:pt x="0" y="424"/>
                </a:moveTo>
                <a:lnTo>
                  <a:pt x="0" y="424"/>
                </a:lnTo>
                <a:lnTo>
                  <a:pt x="0" y="416"/>
                </a:lnTo>
                <a:lnTo>
                  <a:pt x="0" y="408"/>
                </a:lnTo>
                <a:lnTo>
                  <a:pt x="8" y="408"/>
                </a:lnTo>
                <a:lnTo>
                  <a:pt x="8" y="400"/>
                </a:lnTo>
                <a:lnTo>
                  <a:pt x="8" y="384"/>
                </a:lnTo>
                <a:lnTo>
                  <a:pt x="8" y="384"/>
                </a:lnTo>
                <a:lnTo>
                  <a:pt x="16" y="376"/>
                </a:lnTo>
                <a:lnTo>
                  <a:pt x="24" y="352"/>
                </a:lnTo>
                <a:lnTo>
                  <a:pt x="32" y="344"/>
                </a:lnTo>
                <a:lnTo>
                  <a:pt x="32" y="336"/>
                </a:lnTo>
                <a:lnTo>
                  <a:pt x="32" y="328"/>
                </a:lnTo>
                <a:lnTo>
                  <a:pt x="32" y="312"/>
                </a:lnTo>
                <a:lnTo>
                  <a:pt x="32" y="296"/>
                </a:lnTo>
                <a:lnTo>
                  <a:pt x="24" y="296"/>
                </a:lnTo>
                <a:lnTo>
                  <a:pt x="24" y="288"/>
                </a:lnTo>
                <a:lnTo>
                  <a:pt x="24" y="272"/>
                </a:lnTo>
                <a:lnTo>
                  <a:pt x="24" y="272"/>
                </a:lnTo>
                <a:lnTo>
                  <a:pt x="24" y="264"/>
                </a:lnTo>
                <a:lnTo>
                  <a:pt x="8" y="24"/>
                </a:lnTo>
                <a:lnTo>
                  <a:pt x="8" y="32"/>
                </a:lnTo>
                <a:lnTo>
                  <a:pt x="8" y="40"/>
                </a:lnTo>
                <a:lnTo>
                  <a:pt x="24" y="32"/>
                </a:lnTo>
                <a:lnTo>
                  <a:pt x="40" y="32"/>
                </a:lnTo>
                <a:lnTo>
                  <a:pt x="56" y="16"/>
                </a:lnTo>
                <a:lnTo>
                  <a:pt x="56" y="16"/>
                </a:lnTo>
                <a:lnTo>
                  <a:pt x="208" y="0"/>
                </a:lnTo>
                <a:lnTo>
                  <a:pt x="208" y="0"/>
                </a:lnTo>
                <a:lnTo>
                  <a:pt x="208" y="16"/>
                </a:lnTo>
                <a:lnTo>
                  <a:pt x="240" y="272"/>
                </a:lnTo>
                <a:lnTo>
                  <a:pt x="240" y="272"/>
                </a:lnTo>
                <a:lnTo>
                  <a:pt x="232" y="280"/>
                </a:lnTo>
                <a:lnTo>
                  <a:pt x="232" y="288"/>
                </a:lnTo>
                <a:lnTo>
                  <a:pt x="240" y="296"/>
                </a:lnTo>
                <a:lnTo>
                  <a:pt x="240" y="304"/>
                </a:lnTo>
                <a:lnTo>
                  <a:pt x="224" y="304"/>
                </a:lnTo>
                <a:lnTo>
                  <a:pt x="216" y="312"/>
                </a:lnTo>
                <a:lnTo>
                  <a:pt x="208" y="312"/>
                </a:lnTo>
                <a:lnTo>
                  <a:pt x="192" y="312"/>
                </a:lnTo>
                <a:lnTo>
                  <a:pt x="192" y="328"/>
                </a:lnTo>
                <a:lnTo>
                  <a:pt x="200" y="328"/>
                </a:lnTo>
                <a:lnTo>
                  <a:pt x="200" y="336"/>
                </a:lnTo>
                <a:lnTo>
                  <a:pt x="192" y="344"/>
                </a:lnTo>
                <a:lnTo>
                  <a:pt x="184" y="360"/>
                </a:lnTo>
                <a:lnTo>
                  <a:pt x="176" y="360"/>
                </a:lnTo>
                <a:lnTo>
                  <a:pt x="168" y="360"/>
                </a:lnTo>
                <a:lnTo>
                  <a:pt x="168" y="384"/>
                </a:lnTo>
                <a:lnTo>
                  <a:pt x="160" y="392"/>
                </a:lnTo>
                <a:lnTo>
                  <a:pt x="144" y="392"/>
                </a:lnTo>
                <a:lnTo>
                  <a:pt x="136" y="384"/>
                </a:lnTo>
                <a:lnTo>
                  <a:pt x="136" y="376"/>
                </a:lnTo>
                <a:lnTo>
                  <a:pt x="128" y="376"/>
                </a:lnTo>
                <a:lnTo>
                  <a:pt x="120" y="400"/>
                </a:lnTo>
                <a:lnTo>
                  <a:pt x="120" y="416"/>
                </a:lnTo>
                <a:lnTo>
                  <a:pt x="112" y="416"/>
                </a:lnTo>
                <a:lnTo>
                  <a:pt x="104" y="408"/>
                </a:lnTo>
                <a:lnTo>
                  <a:pt x="104" y="400"/>
                </a:lnTo>
                <a:lnTo>
                  <a:pt x="96" y="400"/>
                </a:lnTo>
                <a:lnTo>
                  <a:pt x="80" y="416"/>
                </a:lnTo>
                <a:lnTo>
                  <a:pt x="80" y="424"/>
                </a:lnTo>
                <a:lnTo>
                  <a:pt x="72" y="424"/>
                </a:lnTo>
                <a:lnTo>
                  <a:pt x="56" y="408"/>
                </a:lnTo>
                <a:lnTo>
                  <a:pt x="48" y="408"/>
                </a:lnTo>
                <a:lnTo>
                  <a:pt x="40" y="416"/>
                </a:lnTo>
                <a:lnTo>
                  <a:pt x="40" y="416"/>
                </a:lnTo>
                <a:lnTo>
                  <a:pt x="40" y="408"/>
                </a:lnTo>
                <a:lnTo>
                  <a:pt x="40" y="408"/>
                </a:lnTo>
                <a:lnTo>
                  <a:pt x="40" y="416"/>
                </a:lnTo>
                <a:lnTo>
                  <a:pt x="40" y="424"/>
                </a:lnTo>
                <a:lnTo>
                  <a:pt x="32" y="424"/>
                </a:lnTo>
                <a:lnTo>
                  <a:pt x="32" y="424"/>
                </a:lnTo>
                <a:lnTo>
                  <a:pt x="32" y="424"/>
                </a:lnTo>
                <a:lnTo>
                  <a:pt x="24" y="416"/>
                </a:lnTo>
                <a:lnTo>
                  <a:pt x="16" y="416"/>
                </a:lnTo>
                <a:lnTo>
                  <a:pt x="8" y="416"/>
                </a:lnTo>
                <a:lnTo>
                  <a:pt x="8" y="416"/>
                </a:lnTo>
                <a:lnTo>
                  <a:pt x="8" y="416"/>
                </a:lnTo>
                <a:lnTo>
                  <a:pt x="8" y="424"/>
                </a:lnTo>
                <a:lnTo>
                  <a:pt x="8" y="432"/>
                </a:lnTo>
                <a:lnTo>
                  <a:pt x="8" y="432"/>
                </a:lnTo>
                <a:lnTo>
                  <a:pt x="8" y="432"/>
                </a:lnTo>
                <a:lnTo>
                  <a:pt x="0" y="4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4" name="Pennsylvania"/>
          <p:cNvSpPr>
            <a:spLocks/>
          </p:cNvSpPr>
          <p:nvPr/>
        </p:nvSpPr>
        <p:spPr bwMode="gray">
          <a:xfrm>
            <a:off x="6116666" y="3475224"/>
            <a:ext cx="603717" cy="364191"/>
          </a:xfrm>
          <a:custGeom>
            <a:avLst/>
            <a:gdLst/>
            <a:ahLst/>
            <a:cxnLst>
              <a:cxn ang="0">
                <a:pos x="120" y="288"/>
              </a:cxn>
              <a:cxn ang="0">
                <a:pos x="400" y="240"/>
              </a:cxn>
              <a:cxn ang="0">
                <a:pos x="400" y="240"/>
              </a:cxn>
              <a:cxn ang="0">
                <a:pos x="400" y="216"/>
              </a:cxn>
              <a:cxn ang="0">
                <a:pos x="416" y="216"/>
              </a:cxn>
              <a:cxn ang="0">
                <a:pos x="424" y="224"/>
              </a:cxn>
              <a:cxn ang="0">
                <a:pos x="424" y="224"/>
              </a:cxn>
              <a:cxn ang="0">
                <a:pos x="440" y="208"/>
              </a:cxn>
              <a:cxn ang="0">
                <a:pos x="440" y="208"/>
              </a:cxn>
              <a:cxn ang="0">
                <a:pos x="440" y="200"/>
              </a:cxn>
              <a:cxn ang="0">
                <a:pos x="456" y="184"/>
              </a:cxn>
              <a:cxn ang="0">
                <a:pos x="464" y="176"/>
              </a:cxn>
              <a:cxn ang="0">
                <a:pos x="464" y="176"/>
              </a:cxn>
              <a:cxn ang="0">
                <a:pos x="464" y="168"/>
              </a:cxn>
              <a:cxn ang="0">
                <a:pos x="464" y="168"/>
              </a:cxn>
              <a:cxn ang="0">
                <a:pos x="432" y="144"/>
              </a:cxn>
              <a:cxn ang="0">
                <a:pos x="416" y="136"/>
              </a:cxn>
              <a:cxn ang="0">
                <a:pos x="416" y="120"/>
              </a:cxn>
              <a:cxn ang="0">
                <a:pos x="424" y="120"/>
              </a:cxn>
              <a:cxn ang="0">
                <a:pos x="424" y="112"/>
              </a:cxn>
              <a:cxn ang="0">
                <a:pos x="424" y="112"/>
              </a:cxn>
              <a:cxn ang="0">
                <a:pos x="416" y="96"/>
              </a:cxn>
              <a:cxn ang="0">
                <a:pos x="416" y="96"/>
              </a:cxn>
              <a:cxn ang="0">
                <a:pos x="432" y="80"/>
              </a:cxn>
              <a:cxn ang="0">
                <a:pos x="432" y="80"/>
              </a:cxn>
              <a:cxn ang="0">
                <a:pos x="432" y="64"/>
              </a:cxn>
              <a:cxn ang="0">
                <a:pos x="440" y="56"/>
              </a:cxn>
              <a:cxn ang="0">
                <a:pos x="440" y="56"/>
              </a:cxn>
              <a:cxn ang="0">
                <a:pos x="424" y="48"/>
              </a:cxn>
              <a:cxn ang="0">
                <a:pos x="416" y="48"/>
              </a:cxn>
              <a:cxn ang="0">
                <a:pos x="408" y="40"/>
              </a:cxn>
              <a:cxn ang="0">
                <a:pos x="408" y="24"/>
              </a:cxn>
              <a:cxn ang="0">
                <a:pos x="400" y="16"/>
              </a:cxn>
              <a:cxn ang="0">
                <a:pos x="392" y="16"/>
              </a:cxn>
              <a:cxn ang="0">
                <a:pos x="384" y="0"/>
              </a:cxn>
              <a:cxn ang="0">
                <a:pos x="376" y="0"/>
              </a:cxn>
              <a:cxn ang="0">
                <a:pos x="328" y="8"/>
              </a:cxn>
              <a:cxn ang="0">
                <a:pos x="216" y="32"/>
              </a:cxn>
              <a:cxn ang="0">
                <a:pos x="96" y="56"/>
              </a:cxn>
              <a:cxn ang="0">
                <a:pos x="56" y="64"/>
              </a:cxn>
              <a:cxn ang="0">
                <a:pos x="56" y="64"/>
              </a:cxn>
              <a:cxn ang="0">
                <a:pos x="48" y="40"/>
              </a:cxn>
              <a:cxn ang="0">
                <a:pos x="48" y="40"/>
              </a:cxn>
              <a:cxn ang="0">
                <a:pos x="40" y="48"/>
              </a:cxn>
              <a:cxn ang="0">
                <a:pos x="16" y="72"/>
              </a:cxn>
              <a:cxn ang="0">
                <a:pos x="0" y="80"/>
              </a:cxn>
              <a:cxn ang="0">
                <a:pos x="0" y="80"/>
              </a:cxn>
              <a:cxn ang="0">
                <a:pos x="24" y="216"/>
              </a:cxn>
              <a:cxn ang="0">
                <a:pos x="40" y="304"/>
              </a:cxn>
              <a:cxn ang="0">
                <a:pos x="40" y="304"/>
              </a:cxn>
              <a:cxn ang="0">
                <a:pos x="120" y="288"/>
              </a:cxn>
            </a:cxnLst>
            <a:rect l="0" t="0" r="r" b="b"/>
            <a:pathLst>
              <a:path w="464" h="304">
                <a:moveTo>
                  <a:pt x="120" y="288"/>
                </a:moveTo>
                <a:lnTo>
                  <a:pt x="400" y="240"/>
                </a:lnTo>
                <a:lnTo>
                  <a:pt x="400" y="240"/>
                </a:lnTo>
                <a:lnTo>
                  <a:pt x="400" y="216"/>
                </a:lnTo>
                <a:lnTo>
                  <a:pt x="416" y="216"/>
                </a:lnTo>
                <a:lnTo>
                  <a:pt x="424" y="224"/>
                </a:lnTo>
                <a:lnTo>
                  <a:pt x="424" y="224"/>
                </a:lnTo>
                <a:lnTo>
                  <a:pt x="440" y="208"/>
                </a:lnTo>
                <a:lnTo>
                  <a:pt x="440" y="208"/>
                </a:lnTo>
                <a:lnTo>
                  <a:pt x="440" y="200"/>
                </a:lnTo>
                <a:lnTo>
                  <a:pt x="456" y="184"/>
                </a:lnTo>
                <a:lnTo>
                  <a:pt x="464" y="176"/>
                </a:lnTo>
                <a:lnTo>
                  <a:pt x="464" y="176"/>
                </a:lnTo>
                <a:lnTo>
                  <a:pt x="464" y="168"/>
                </a:lnTo>
                <a:lnTo>
                  <a:pt x="464" y="168"/>
                </a:lnTo>
                <a:lnTo>
                  <a:pt x="432" y="144"/>
                </a:lnTo>
                <a:lnTo>
                  <a:pt x="416" y="136"/>
                </a:lnTo>
                <a:lnTo>
                  <a:pt x="416" y="120"/>
                </a:lnTo>
                <a:lnTo>
                  <a:pt x="424" y="120"/>
                </a:lnTo>
                <a:lnTo>
                  <a:pt x="424" y="112"/>
                </a:lnTo>
                <a:lnTo>
                  <a:pt x="424" y="112"/>
                </a:lnTo>
                <a:lnTo>
                  <a:pt x="416" y="96"/>
                </a:lnTo>
                <a:lnTo>
                  <a:pt x="416" y="96"/>
                </a:lnTo>
                <a:lnTo>
                  <a:pt x="432" y="80"/>
                </a:lnTo>
                <a:lnTo>
                  <a:pt x="432" y="80"/>
                </a:lnTo>
                <a:lnTo>
                  <a:pt x="432" y="64"/>
                </a:lnTo>
                <a:lnTo>
                  <a:pt x="440" y="56"/>
                </a:lnTo>
                <a:lnTo>
                  <a:pt x="440" y="56"/>
                </a:lnTo>
                <a:lnTo>
                  <a:pt x="424" y="48"/>
                </a:lnTo>
                <a:lnTo>
                  <a:pt x="416" y="48"/>
                </a:lnTo>
                <a:lnTo>
                  <a:pt x="408" y="40"/>
                </a:lnTo>
                <a:lnTo>
                  <a:pt x="408" y="24"/>
                </a:lnTo>
                <a:lnTo>
                  <a:pt x="400" y="16"/>
                </a:lnTo>
                <a:lnTo>
                  <a:pt x="392" y="16"/>
                </a:lnTo>
                <a:lnTo>
                  <a:pt x="384" y="0"/>
                </a:lnTo>
                <a:lnTo>
                  <a:pt x="376" y="0"/>
                </a:lnTo>
                <a:lnTo>
                  <a:pt x="328" y="8"/>
                </a:lnTo>
                <a:lnTo>
                  <a:pt x="216" y="32"/>
                </a:lnTo>
                <a:lnTo>
                  <a:pt x="96" y="56"/>
                </a:lnTo>
                <a:lnTo>
                  <a:pt x="56" y="64"/>
                </a:lnTo>
                <a:lnTo>
                  <a:pt x="56" y="64"/>
                </a:lnTo>
                <a:lnTo>
                  <a:pt x="48" y="40"/>
                </a:lnTo>
                <a:lnTo>
                  <a:pt x="48" y="40"/>
                </a:lnTo>
                <a:lnTo>
                  <a:pt x="40" y="48"/>
                </a:lnTo>
                <a:lnTo>
                  <a:pt x="16" y="72"/>
                </a:lnTo>
                <a:lnTo>
                  <a:pt x="0" y="80"/>
                </a:lnTo>
                <a:lnTo>
                  <a:pt x="0" y="80"/>
                </a:lnTo>
                <a:lnTo>
                  <a:pt x="24" y="216"/>
                </a:lnTo>
                <a:lnTo>
                  <a:pt x="40" y="304"/>
                </a:lnTo>
                <a:lnTo>
                  <a:pt x="40" y="304"/>
                </a:lnTo>
                <a:lnTo>
                  <a:pt x="120" y="288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5" name="Vermont"/>
          <p:cNvSpPr>
            <a:spLocks/>
          </p:cNvSpPr>
          <p:nvPr/>
        </p:nvSpPr>
        <p:spPr bwMode="gray">
          <a:xfrm>
            <a:off x="6710578" y="3043798"/>
            <a:ext cx="165287" cy="306761"/>
          </a:xfrm>
          <a:custGeom>
            <a:avLst/>
            <a:gdLst/>
            <a:ahLst/>
            <a:cxnLst>
              <a:cxn ang="0">
                <a:pos x="48" y="232"/>
              </a:cxn>
              <a:cxn ang="0">
                <a:pos x="40" y="184"/>
              </a:cxn>
              <a:cxn ang="0">
                <a:pos x="40" y="168"/>
              </a:cxn>
              <a:cxn ang="0">
                <a:pos x="32" y="168"/>
              </a:cxn>
              <a:cxn ang="0">
                <a:pos x="32" y="176"/>
              </a:cxn>
              <a:cxn ang="0">
                <a:pos x="32" y="176"/>
              </a:cxn>
              <a:cxn ang="0">
                <a:pos x="24" y="168"/>
              </a:cxn>
              <a:cxn ang="0">
                <a:pos x="24" y="168"/>
              </a:cxn>
              <a:cxn ang="0">
                <a:pos x="16" y="128"/>
              </a:cxn>
              <a:cxn ang="0">
                <a:pos x="16" y="104"/>
              </a:cxn>
              <a:cxn ang="0">
                <a:pos x="16" y="104"/>
              </a:cxn>
              <a:cxn ang="0">
                <a:pos x="8" y="88"/>
              </a:cxn>
              <a:cxn ang="0">
                <a:pos x="0" y="32"/>
              </a:cxn>
              <a:cxn ang="0">
                <a:pos x="0" y="32"/>
              </a:cxn>
              <a:cxn ang="0">
                <a:pos x="128" y="0"/>
              </a:cxn>
              <a:cxn ang="0">
                <a:pos x="128" y="0"/>
              </a:cxn>
              <a:cxn ang="0">
                <a:pos x="128" y="8"/>
              </a:cxn>
              <a:cxn ang="0">
                <a:pos x="128" y="8"/>
              </a:cxn>
              <a:cxn ang="0">
                <a:pos x="128" y="16"/>
              </a:cxn>
              <a:cxn ang="0">
                <a:pos x="120" y="24"/>
              </a:cxn>
              <a:cxn ang="0">
                <a:pos x="120" y="24"/>
              </a:cxn>
              <a:cxn ang="0">
                <a:pos x="128" y="32"/>
              </a:cxn>
              <a:cxn ang="0">
                <a:pos x="128" y="56"/>
              </a:cxn>
              <a:cxn ang="0">
                <a:pos x="128" y="64"/>
              </a:cxn>
              <a:cxn ang="0">
                <a:pos x="112" y="72"/>
              </a:cxn>
              <a:cxn ang="0">
                <a:pos x="112" y="72"/>
              </a:cxn>
              <a:cxn ang="0">
                <a:pos x="112" y="72"/>
              </a:cxn>
              <a:cxn ang="0">
                <a:pos x="112" y="72"/>
              </a:cxn>
              <a:cxn ang="0">
                <a:pos x="104" y="80"/>
              </a:cxn>
              <a:cxn ang="0">
                <a:pos x="104" y="80"/>
              </a:cxn>
              <a:cxn ang="0">
                <a:pos x="112" y="88"/>
              </a:cxn>
              <a:cxn ang="0">
                <a:pos x="112" y="104"/>
              </a:cxn>
              <a:cxn ang="0">
                <a:pos x="112" y="128"/>
              </a:cxn>
              <a:cxn ang="0">
                <a:pos x="104" y="136"/>
              </a:cxn>
              <a:cxn ang="0">
                <a:pos x="104" y="144"/>
              </a:cxn>
              <a:cxn ang="0">
                <a:pos x="104" y="152"/>
              </a:cxn>
              <a:cxn ang="0">
                <a:pos x="96" y="160"/>
              </a:cxn>
              <a:cxn ang="0">
                <a:pos x="96" y="176"/>
              </a:cxn>
              <a:cxn ang="0">
                <a:pos x="104" y="184"/>
              </a:cxn>
              <a:cxn ang="0">
                <a:pos x="104" y="192"/>
              </a:cxn>
              <a:cxn ang="0">
                <a:pos x="112" y="208"/>
              </a:cxn>
              <a:cxn ang="0">
                <a:pos x="112" y="216"/>
              </a:cxn>
              <a:cxn ang="0">
                <a:pos x="104" y="224"/>
              </a:cxn>
              <a:cxn ang="0">
                <a:pos x="104" y="240"/>
              </a:cxn>
              <a:cxn ang="0">
                <a:pos x="112" y="240"/>
              </a:cxn>
              <a:cxn ang="0">
                <a:pos x="112" y="240"/>
              </a:cxn>
              <a:cxn ang="0">
                <a:pos x="56" y="256"/>
              </a:cxn>
              <a:cxn ang="0">
                <a:pos x="56" y="256"/>
              </a:cxn>
              <a:cxn ang="0">
                <a:pos x="48" y="232"/>
              </a:cxn>
            </a:cxnLst>
            <a:rect l="0" t="0" r="r" b="b"/>
            <a:pathLst>
              <a:path w="128" h="256">
                <a:moveTo>
                  <a:pt x="48" y="232"/>
                </a:moveTo>
                <a:lnTo>
                  <a:pt x="40" y="184"/>
                </a:lnTo>
                <a:lnTo>
                  <a:pt x="40" y="168"/>
                </a:lnTo>
                <a:lnTo>
                  <a:pt x="32" y="168"/>
                </a:lnTo>
                <a:lnTo>
                  <a:pt x="32" y="176"/>
                </a:lnTo>
                <a:lnTo>
                  <a:pt x="32" y="176"/>
                </a:lnTo>
                <a:lnTo>
                  <a:pt x="24" y="168"/>
                </a:lnTo>
                <a:lnTo>
                  <a:pt x="24" y="168"/>
                </a:lnTo>
                <a:lnTo>
                  <a:pt x="16" y="128"/>
                </a:lnTo>
                <a:lnTo>
                  <a:pt x="16" y="104"/>
                </a:lnTo>
                <a:lnTo>
                  <a:pt x="16" y="104"/>
                </a:lnTo>
                <a:lnTo>
                  <a:pt x="8" y="88"/>
                </a:lnTo>
                <a:lnTo>
                  <a:pt x="0" y="32"/>
                </a:lnTo>
                <a:lnTo>
                  <a:pt x="0" y="32"/>
                </a:lnTo>
                <a:lnTo>
                  <a:pt x="128" y="0"/>
                </a:lnTo>
                <a:lnTo>
                  <a:pt x="128" y="0"/>
                </a:lnTo>
                <a:lnTo>
                  <a:pt x="128" y="8"/>
                </a:lnTo>
                <a:lnTo>
                  <a:pt x="128" y="8"/>
                </a:lnTo>
                <a:lnTo>
                  <a:pt x="128" y="16"/>
                </a:lnTo>
                <a:lnTo>
                  <a:pt x="120" y="24"/>
                </a:lnTo>
                <a:lnTo>
                  <a:pt x="120" y="24"/>
                </a:lnTo>
                <a:lnTo>
                  <a:pt x="128" y="32"/>
                </a:lnTo>
                <a:lnTo>
                  <a:pt x="128" y="56"/>
                </a:lnTo>
                <a:lnTo>
                  <a:pt x="128" y="64"/>
                </a:lnTo>
                <a:lnTo>
                  <a:pt x="112" y="72"/>
                </a:lnTo>
                <a:lnTo>
                  <a:pt x="112" y="72"/>
                </a:lnTo>
                <a:lnTo>
                  <a:pt x="112" y="72"/>
                </a:lnTo>
                <a:lnTo>
                  <a:pt x="112" y="72"/>
                </a:lnTo>
                <a:lnTo>
                  <a:pt x="104" y="80"/>
                </a:lnTo>
                <a:lnTo>
                  <a:pt x="104" y="80"/>
                </a:lnTo>
                <a:lnTo>
                  <a:pt x="112" y="88"/>
                </a:lnTo>
                <a:lnTo>
                  <a:pt x="112" y="104"/>
                </a:lnTo>
                <a:lnTo>
                  <a:pt x="112" y="128"/>
                </a:lnTo>
                <a:lnTo>
                  <a:pt x="104" y="136"/>
                </a:lnTo>
                <a:lnTo>
                  <a:pt x="104" y="144"/>
                </a:lnTo>
                <a:lnTo>
                  <a:pt x="104" y="152"/>
                </a:lnTo>
                <a:lnTo>
                  <a:pt x="96" y="160"/>
                </a:lnTo>
                <a:lnTo>
                  <a:pt x="96" y="176"/>
                </a:lnTo>
                <a:lnTo>
                  <a:pt x="104" y="184"/>
                </a:lnTo>
                <a:lnTo>
                  <a:pt x="104" y="192"/>
                </a:lnTo>
                <a:lnTo>
                  <a:pt x="112" y="208"/>
                </a:lnTo>
                <a:lnTo>
                  <a:pt x="112" y="216"/>
                </a:lnTo>
                <a:lnTo>
                  <a:pt x="104" y="224"/>
                </a:lnTo>
                <a:lnTo>
                  <a:pt x="104" y="240"/>
                </a:lnTo>
                <a:lnTo>
                  <a:pt x="112" y="240"/>
                </a:lnTo>
                <a:lnTo>
                  <a:pt x="112" y="240"/>
                </a:lnTo>
                <a:lnTo>
                  <a:pt x="56" y="256"/>
                </a:lnTo>
                <a:lnTo>
                  <a:pt x="56" y="256"/>
                </a:lnTo>
                <a:lnTo>
                  <a:pt x="48" y="2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6" name="Kentucky"/>
          <p:cNvSpPr>
            <a:spLocks/>
          </p:cNvSpPr>
          <p:nvPr/>
        </p:nvSpPr>
        <p:spPr bwMode="gray">
          <a:xfrm>
            <a:off x="5302839" y="3972486"/>
            <a:ext cx="762000" cy="354386"/>
          </a:xfrm>
          <a:custGeom>
            <a:avLst/>
            <a:gdLst/>
            <a:ahLst/>
            <a:cxnLst>
              <a:cxn ang="0">
                <a:pos x="504" y="32"/>
              </a:cxn>
              <a:cxn ang="0">
                <a:pos x="504" y="24"/>
              </a:cxn>
              <a:cxn ang="0">
                <a:pos x="480" y="32"/>
              </a:cxn>
              <a:cxn ang="0">
                <a:pos x="456" y="32"/>
              </a:cxn>
              <a:cxn ang="0">
                <a:pos x="440" y="32"/>
              </a:cxn>
              <a:cxn ang="0">
                <a:pos x="432" y="32"/>
              </a:cxn>
              <a:cxn ang="0">
                <a:pos x="392" y="24"/>
              </a:cxn>
              <a:cxn ang="0">
                <a:pos x="384" y="0"/>
              </a:cxn>
              <a:cxn ang="0">
                <a:pos x="344" y="0"/>
              </a:cxn>
              <a:cxn ang="0">
                <a:pos x="344" y="24"/>
              </a:cxn>
              <a:cxn ang="0">
                <a:pos x="320" y="40"/>
              </a:cxn>
              <a:cxn ang="0">
                <a:pos x="296" y="56"/>
              </a:cxn>
              <a:cxn ang="0">
                <a:pos x="296" y="72"/>
              </a:cxn>
              <a:cxn ang="0">
                <a:pos x="272" y="88"/>
              </a:cxn>
              <a:cxn ang="0">
                <a:pos x="248" y="120"/>
              </a:cxn>
              <a:cxn ang="0">
                <a:pos x="232" y="104"/>
              </a:cxn>
              <a:cxn ang="0">
                <a:pos x="216" y="144"/>
              </a:cxn>
              <a:cxn ang="0">
                <a:pos x="200" y="128"/>
              </a:cxn>
              <a:cxn ang="0">
                <a:pos x="176" y="152"/>
              </a:cxn>
              <a:cxn ang="0">
                <a:pos x="144" y="144"/>
              </a:cxn>
              <a:cxn ang="0">
                <a:pos x="144" y="136"/>
              </a:cxn>
              <a:cxn ang="0">
                <a:pos x="136" y="152"/>
              </a:cxn>
              <a:cxn ang="0">
                <a:pos x="128" y="144"/>
              </a:cxn>
              <a:cxn ang="0">
                <a:pos x="112" y="144"/>
              </a:cxn>
              <a:cxn ang="0">
                <a:pos x="112" y="152"/>
              </a:cxn>
              <a:cxn ang="0">
                <a:pos x="104" y="160"/>
              </a:cxn>
              <a:cxn ang="0">
                <a:pos x="104" y="168"/>
              </a:cxn>
              <a:cxn ang="0">
                <a:pos x="104" y="184"/>
              </a:cxn>
              <a:cxn ang="0">
                <a:pos x="88" y="192"/>
              </a:cxn>
              <a:cxn ang="0">
                <a:pos x="80" y="224"/>
              </a:cxn>
              <a:cxn ang="0">
                <a:pos x="72" y="232"/>
              </a:cxn>
              <a:cxn ang="0">
                <a:pos x="24" y="232"/>
              </a:cxn>
              <a:cxn ang="0">
                <a:pos x="24" y="248"/>
              </a:cxn>
              <a:cxn ang="0">
                <a:pos x="32" y="256"/>
              </a:cxn>
              <a:cxn ang="0">
                <a:pos x="24" y="288"/>
              </a:cxn>
              <a:cxn ang="0">
                <a:pos x="16" y="288"/>
              </a:cxn>
              <a:cxn ang="0">
                <a:pos x="120" y="288"/>
              </a:cxn>
              <a:cxn ang="0">
                <a:pos x="112" y="272"/>
              </a:cxn>
              <a:cxn ang="0">
                <a:pos x="144" y="272"/>
              </a:cxn>
              <a:cxn ang="0">
                <a:pos x="482" y="234"/>
              </a:cxn>
              <a:cxn ang="0">
                <a:pos x="520" y="208"/>
              </a:cxn>
              <a:cxn ang="0">
                <a:pos x="546" y="170"/>
              </a:cxn>
              <a:cxn ang="0">
                <a:pos x="568" y="144"/>
              </a:cxn>
              <a:cxn ang="0">
                <a:pos x="584" y="128"/>
              </a:cxn>
              <a:cxn ang="0">
                <a:pos x="568" y="120"/>
              </a:cxn>
              <a:cxn ang="0">
                <a:pos x="552" y="112"/>
              </a:cxn>
              <a:cxn ang="0">
                <a:pos x="528" y="72"/>
              </a:cxn>
              <a:cxn ang="0">
                <a:pos x="520" y="48"/>
              </a:cxn>
              <a:cxn ang="0">
                <a:pos x="520" y="40"/>
              </a:cxn>
            </a:cxnLst>
            <a:rect l="0" t="0" r="r" b="b"/>
            <a:pathLst>
              <a:path w="584" h="296">
                <a:moveTo>
                  <a:pt x="520" y="40"/>
                </a:moveTo>
                <a:lnTo>
                  <a:pt x="512" y="32"/>
                </a:lnTo>
                <a:lnTo>
                  <a:pt x="504" y="32"/>
                </a:lnTo>
                <a:lnTo>
                  <a:pt x="504" y="32"/>
                </a:lnTo>
                <a:lnTo>
                  <a:pt x="504" y="32"/>
                </a:lnTo>
                <a:lnTo>
                  <a:pt x="504" y="24"/>
                </a:lnTo>
                <a:lnTo>
                  <a:pt x="496" y="16"/>
                </a:lnTo>
                <a:lnTo>
                  <a:pt x="488" y="16"/>
                </a:lnTo>
                <a:lnTo>
                  <a:pt x="480" y="32"/>
                </a:lnTo>
                <a:lnTo>
                  <a:pt x="472" y="32"/>
                </a:lnTo>
                <a:lnTo>
                  <a:pt x="456" y="32"/>
                </a:lnTo>
                <a:lnTo>
                  <a:pt x="456" y="32"/>
                </a:lnTo>
                <a:lnTo>
                  <a:pt x="448" y="24"/>
                </a:lnTo>
                <a:lnTo>
                  <a:pt x="440" y="24"/>
                </a:lnTo>
                <a:lnTo>
                  <a:pt x="440" y="32"/>
                </a:lnTo>
                <a:lnTo>
                  <a:pt x="440" y="32"/>
                </a:lnTo>
                <a:lnTo>
                  <a:pt x="432" y="32"/>
                </a:lnTo>
                <a:lnTo>
                  <a:pt x="432" y="32"/>
                </a:lnTo>
                <a:lnTo>
                  <a:pt x="416" y="24"/>
                </a:lnTo>
                <a:lnTo>
                  <a:pt x="416" y="24"/>
                </a:lnTo>
                <a:lnTo>
                  <a:pt x="392" y="24"/>
                </a:lnTo>
                <a:lnTo>
                  <a:pt x="392" y="24"/>
                </a:lnTo>
                <a:lnTo>
                  <a:pt x="392" y="16"/>
                </a:lnTo>
                <a:lnTo>
                  <a:pt x="384" y="0"/>
                </a:lnTo>
                <a:lnTo>
                  <a:pt x="360" y="0"/>
                </a:lnTo>
                <a:lnTo>
                  <a:pt x="344" y="0"/>
                </a:lnTo>
                <a:lnTo>
                  <a:pt x="344" y="0"/>
                </a:lnTo>
                <a:lnTo>
                  <a:pt x="336" y="8"/>
                </a:lnTo>
                <a:lnTo>
                  <a:pt x="336" y="16"/>
                </a:lnTo>
                <a:lnTo>
                  <a:pt x="344" y="24"/>
                </a:lnTo>
                <a:lnTo>
                  <a:pt x="344" y="32"/>
                </a:lnTo>
                <a:lnTo>
                  <a:pt x="328" y="32"/>
                </a:lnTo>
                <a:lnTo>
                  <a:pt x="320" y="40"/>
                </a:lnTo>
                <a:lnTo>
                  <a:pt x="312" y="40"/>
                </a:lnTo>
                <a:lnTo>
                  <a:pt x="296" y="40"/>
                </a:lnTo>
                <a:lnTo>
                  <a:pt x="296" y="56"/>
                </a:lnTo>
                <a:lnTo>
                  <a:pt x="304" y="56"/>
                </a:lnTo>
                <a:lnTo>
                  <a:pt x="304" y="64"/>
                </a:lnTo>
                <a:lnTo>
                  <a:pt x="296" y="72"/>
                </a:lnTo>
                <a:lnTo>
                  <a:pt x="288" y="88"/>
                </a:lnTo>
                <a:lnTo>
                  <a:pt x="280" y="88"/>
                </a:lnTo>
                <a:lnTo>
                  <a:pt x="272" y="88"/>
                </a:lnTo>
                <a:lnTo>
                  <a:pt x="272" y="112"/>
                </a:lnTo>
                <a:lnTo>
                  <a:pt x="264" y="120"/>
                </a:lnTo>
                <a:lnTo>
                  <a:pt x="248" y="120"/>
                </a:lnTo>
                <a:lnTo>
                  <a:pt x="240" y="112"/>
                </a:lnTo>
                <a:lnTo>
                  <a:pt x="240" y="104"/>
                </a:lnTo>
                <a:lnTo>
                  <a:pt x="232" y="104"/>
                </a:lnTo>
                <a:lnTo>
                  <a:pt x="224" y="128"/>
                </a:lnTo>
                <a:lnTo>
                  <a:pt x="224" y="144"/>
                </a:lnTo>
                <a:lnTo>
                  <a:pt x="216" y="144"/>
                </a:lnTo>
                <a:lnTo>
                  <a:pt x="208" y="136"/>
                </a:lnTo>
                <a:lnTo>
                  <a:pt x="208" y="128"/>
                </a:lnTo>
                <a:lnTo>
                  <a:pt x="200" y="128"/>
                </a:lnTo>
                <a:lnTo>
                  <a:pt x="184" y="144"/>
                </a:lnTo>
                <a:lnTo>
                  <a:pt x="184" y="152"/>
                </a:lnTo>
                <a:lnTo>
                  <a:pt x="176" y="152"/>
                </a:lnTo>
                <a:lnTo>
                  <a:pt x="160" y="136"/>
                </a:lnTo>
                <a:lnTo>
                  <a:pt x="152" y="136"/>
                </a:lnTo>
                <a:lnTo>
                  <a:pt x="144" y="144"/>
                </a:lnTo>
                <a:lnTo>
                  <a:pt x="144" y="144"/>
                </a:lnTo>
                <a:lnTo>
                  <a:pt x="144" y="136"/>
                </a:lnTo>
                <a:lnTo>
                  <a:pt x="144" y="136"/>
                </a:lnTo>
                <a:lnTo>
                  <a:pt x="144" y="144"/>
                </a:lnTo>
                <a:lnTo>
                  <a:pt x="144" y="152"/>
                </a:lnTo>
                <a:lnTo>
                  <a:pt x="136" y="152"/>
                </a:lnTo>
                <a:lnTo>
                  <a:pt x="136" y="152"/>
                </a:lnTo>
                <a:lnTo>
                  <a:pt x="136" y="152"/>
                </a:lnTo>
                <a:lnTo>
                  <a:pt x="128" y="144"/>
                </a:lnTo>
                <a:lnTo>
                  <a:pt x="120" y="144"/>
                </a:lnTo>
                <a:lnTo>
                  <a:pt x="112" y="144"/>
                </a:lnTo>
                <a:lnTo>
                  <a:pt x="112" y="144"/>
                </a:lnTo>
                <a:lnTo>
                  <a:pt x="112" y="144"/>
                </a:lnTo>
                <a:lnTo>
                  <a:pt x="112" y="152"/>
                </a:lnTo>
                <a:lnTo>
                  <a:pt x="112" y="152"/>
                </a:lnTo>
                <a:lnTo>
                  <a:pt x="112" y="160"/>
                </a:lnTo>
                <a:lnTo>
                  <a:pt x="112" y="160"/>
                </a:lnTo>
                <a:lnTo>
                  <a:pt x="104" y="160"/>
                </a:lnTo>
                <a:lnTo>
                  <a:pt x="112" y="160"/>
                </a:lnTo>
                <a:lnTo>
                  <a:pt x="104" y="168"/>
                </a:lnTo>
                <a:lnTo>
                  <a:pt x="104" y="168"/>
                </a:lnTo>
                <a:lnTo>
                  <a:pt x="96" y="176"/>
                </a:lnTo>
                <a:lnTo>
                  <a:pt x="96" y="176"/>
                </a:lnTo>
                <a:lnTo>
                  <a:pt x="104" y="184"/>
                </a:lnTo>
                <a:lnTo>
                  <a:pt x="104" y="184"/>
                </a:lnTo>
                <a:lnTo>
                  <a:pt x="104" y="192"/>
                </a:lnTo>
                <a:lnTo>
                  <a:pt x="88" y="192"/>
                </a:lnTo>
                <a:lnTo>
                  <a:pt x="72" y="200"/>
                </a:lnTo>
                <a:lnTo>
                  <a:pt x="72" y="216"/>
                </a:lnTo>
                <a:lnTo>
                  <a:pt x="80" y="224"/>
                </a:lnTo>
                <a:lnTo>
                  <a:pt x="80" y="232"/>
                </a:lnTo>
                <a:lnTo>
                  <a:pt x="80" y="232"/>
                </a:lnTo>
                <a:lnTo>
                  <a:pt x="72" y="232"/>
                </a:lnTo>
                <a:lnTo>
                  <a:pt x="48" y="224"/>
                </a:lnTo>
                <a:lnTo>
                  <a:pt x="32" y="224"/>
                </a:lnTo>
                <a:lnTo>
                  <a:pt x="24" y="232"/>
                </a:lnTo>
                <a:lnTo>
                  <a:pt x="24" y="232"/>
                </a:lnTo>
                <a:lnTo>
                  <a:pt x="16" y="240"/>
                </a:lnTo>
                <a:lnTo>
                  <a:pt x="24" y="248"/>
                </a:lnTo>
                <a:lnTo>
                  <a:pt x="24" y="248"/>
                </a:lnTo>
                <a:lnTo>
                  <a:pt x="32" y="256"/>
                </a:lnTo>
                <a:lnTo>
                  <a:pt x="32" y="256"/>
                </a:lnTo>
                <a:lnTo>
                  <a:pt x="24" y="256"/>
                </a:lnTo>
                <a:lnTo>
                  <a:pt x="24" y="256"/>
                </a:lnTo>
                <a:lnTo>
                  <a:pt x="24" y="288"/>
                </a:lnTo>
                <a:lnTo>
                  <a:pt x="24" y="288"/>
                </a:lnTo>
                <a:lnTo>
                  <a:pt x="16" y="288"/>
                </a:lnTo>
                <a:lnTo>
                  <a:pt x="16" y="288"/>
                </a:lnTo>
                <a:lnTo>
                  <a:pt x="0" y="296"/>
                </a:lnTo>
                <a:lnTo>
                  <a:pt x="0" y="296"/>
                </a:lnTo>
                <a:lnTo>
                  <a:pt x="120" y="288"/>
                </a:lnTo>
                <a:lnTo>
                  <a:pt x="120" y="288"/>
                </a:lnTo>
                <a:lnTo>
                  <a:pt x="112" y="272"/>
                </a:lnTo>
                <a:lnTo>
                  <a:pt x="112" y="272"/>
                </a:lnTo>
                <a:lnTo>
                  <a:pt x="120" y="272"/>
                </a:lnTo>
                <a:lnTo>
                  <a:pt x="136" y="272"/>
                </a:lnTo>
                <a:lnTo>
                  <a:pt x="144" y="272"/>
                </a:lnTo>
                <a:lnTo>
                  <a:pt x="448" y="248"/>
                </a:lnTo>
                <a:lnTo>
                  <a:pt x="464" y="240"/>
                </a:lnTo>
                <a:lnTo>
                  <a:pt x="482" y="234"/>
                </a:lnTo>
                <a:lnTo>
                  <a:pt x="504" y="216"/>
                </a:lnTo>
                <a:lnTo>
                  <a:pt x="504" y="208"/>
                </a:lnTo>
                <a:lnTo>
                  <a:pt x="520" y="208"/>
                </a:lnTo>
                <a:lnTo>
                  <a:pt x="526" y="194"/>
                </a:lnTo>
                <a:lnTo>
                  <a:pt x="536" y="184"/>
                </a:lnTo>
                <a:lnTo>
                  <a:pt x="546" y="170"/>
                </a:lnTo>
                <a:lnTo>
                  <a:pt x="560" y="160"/>
                </a:lnTo>
                <a:lnTo>
                  <a:pt x="568" y="152"/>
                </a:lnTo>
                <a:lnTo>
                  <a:pt x="568" y="144"/>
                </a:lnTo>
                <a:lnTo>
                  <a:pt x="568" y="152"/>
                </a:lnTo>
                <a:lnTo>
                  <a:pt x="584" y="128"/>
                </a:lnTo>
                <a:lnTo>
                  <a:pt x="584" y="128"/>
                </a:lnTo>
                <a:lnTo>
                  <a:pt x="576" y="128"/>
                </a:lnTo>
                <a:lnTo>
                  <a:pt x="576" y="128"/>
                </a:lnTo>
                <a:lnTo>
                  <a:pt x="568" y="120"/>
                </a:lnTo>
                <a:lnTo>
                  <a:pt x="560" y="120"/>
                </a:lnTo>
                <a:lnTo>
                  <a:pt x="560" y="120"/>
                </a:lnTo>
                <a:lnTo>
                  <a:pt x="552" y="112"/>
                </a:lnTo>
                <a:lnTo>
                  <a:pt x="536" y="88"/>
                </a:lnTo>
                <a:lnTo>
                  <a:pt x="528" y="72"/>
                </a:lnTo>
                <a:lnTo>
                  <a:pt x="528" y="72"/>
                </a:lnTo>
                <a:lnTo>
                  <a:pt x="528" y="64"/>
                </a:lnTo>
                <a:lnTo>
                  <a:pt x="528" y="56"/>
                </a:lnTo>
                <a:lnTo>
                  <a:pt x="520" y="48"/>
                </a:lnTo>
                <a:lnTo>
                  <a:pt x="520" y="40"/>
                </a:lnTo>
                <a:lnTo>
                  <a:pt x="520" y="40"/>
                </a:lnTo>
                <a:lnTo>
                  <a:pt x="520" y="40"/>
                </a:lnTo>
                <a:lnTo>
                  <a:pt x="528" y="40"/>
                </a:lnTo>
                <a:lnTo>
                  <a:pt x="520" y="4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7" name="West Virginia"/>
          <p:cNvSpPr>
            <a:spLocks/>
          </p:cNvSpPr>
          <p:nvPr/>
        </p:nvSpPr>
        <p:spPr bwMode="gray">
          <a:xfrm>
            <a:off x="5980795" y="3732959"/>
            <a:ext cx="479051" cy="431426"/>
          </a:xfrm>
          <a:custGeom>
            <a:avLst/>
            <a:gdLst/>
            <a:ahLst/>
            <a:cxnLst>
              <a:cxn ang="0">
                <a:pos x="48" y="320"/>
              </a:cxn>
              <a:cxn ang="0">
                <a:pos x="32" y="312"/>
              </a:cxn>
              <a:cxn ang="0">
                <a:pos x="8" y="272"/>
              </a:cxn>
              <a:cxn ang="0">
                <a:pos x="0" y="248"/>
              </a:cxn>
              <a:cxn ang="0">
                <a:pos x="0" y="240"/>
              </a:cxn>
              <a:cxn ang="0">
                <a:pos x="16" y="240"/>
              </a:cxn>
              <a:cxn ang="0">
                <a:pos x="32" y="224"/>
              </a:cxn>
              <a:cxn ang="0">
                <a:pos x="32" y="192"/>
              </a:cxn>
              <a:cxn ang="0">
                <a:pos x="48" y="192"/>
              </a:cxn>
              <a:cxn ang="0">
                <a:pos x="56" y="176"/>
              </a:cxn>
              <a:cxn ang="0">
                <a:pos x="80" y="136"/>
              </a:cxn>
              <a:cxn ang="0">
                <a:pos x="80" y="136"/>
              </a:cxn>
              <a:cxn ang="0">
                <a:pos x="112" y="112"/>
              </a:cxn>
              <a:cxn ang="0">
                <a:pos x="120" y="80"/>
              </a:cxn>
              <a:cxn ang="0">
                <a:pos x="128" y="40"/>
              </a:cxn>
              <a:cxn ang="0">
                <a:pos x="120" y="0"/>
              </a:cxn>
              <a:cxn ang="0">
                <a:pos x="128" y="0"/>
              </a:cxn>
              <a:cxn ang="0">
                <a:pos x="224" y="72"/>
              </a:cxn>
              <a:cxn ang="0">
                <a:pos x="232" y="120"/>
              </a:cxn>
              <a:cxn ang="0">
                <a:pos x="256" y="96"/>
              </a:cxn>
              <a:cxn ang="0">
                <a:pos x="280" y="80"/>
              </a:cxn>
              <a:cxn ang="0">
                <a:pos x="296" y="80"/>
              </a:cxn>
              <a:cxn ang="0">
                <a:pos x="312" y="64"/>
              </a:cxn>
              <a:cxn ang="0">
                <a:pos x="344" y="64"/>
              </a:cxn>
              <a:cxn ang="0">
                <a:pos x="352" y="64"/>
              </a:cxn>
              <a:cxn ang="0">
                <a:pos x="368" y="88"/>
              </a:cxn>
              <a:cxn ang="0">
                <a:pos x="360" y="104"/>
              </a:cxn>
              <a:cxn ang="0">
                <a:pos x="328" y="96"/>
              </a:cxn>
              <a:cxn ang="0">
                <a:pos x="312" y="88"/>
              </a:cxn>
              <a:cxn ang="0">
                <a:pos x="304" y="120"/>
              </a:cxn>
              <a:cxn ang="0">
                <a:pos x="296" y="144"/>
              </a:cxn>
              <a:cxn ang="0">
                <a:pos x="288" y="160"/>
              </a:cxn>
              <a:cxn ang="0">
                <a:pos x="264" y="160"/>
              </a:cxn>
              <a:cxn ang="0">
                <a:pos x="264" y="192"/>
              </a:cxn>
              <a:cxn ang="0">
                <a:pos x="232" y="192"/>
              </a:cxn>
              <a:cxn ang="0">
                <a:pos x="224" y="208"/>
              </a:cxn>
              <a:cxn ang="0">
                <a:pos x="224" y="224"/>
              </a:cxn>
              <a:cxn ang="0">
                <a:pos x="216" y="240"/>
              </a:cxn>
              <a:cxn ang="0">
                <a:pos x="208" y="264"/>
              </a:cxn>
              <a:cxn ang="0">
                <a:pos x="200" y="296"/>
              </a:cxn>
              <a:cxn ang="0">
                <a:pos x="192" y="304"/>
              </a:cxn>
              <a:cxn ang="0">
                <a:pos x="200" y="312"/>
              </a:cxn>
              <a:cxn ang="0">
                <a:pos x="184" y="320"/>
              </a:cxn>
              <a:cxn ang="0">
                <a:pos x="168" y="328"/>
              </a:cxn>
              <a:cxn ang="0">
                <a:pos x="152" y="336"/>
              </a:cxn>
              <a:cxn ang="0">
                <a:pos x="144" y="344"/>
              </a:cxn>
              <a:cxn ang="0">
                <a:pos x="120" y="344"/>
              </a:cxn>
              <a:cxn ang="0">
                <a:pos x="112" y="344"/>
              </a:cxn>
              <a:cxn ang="0">
                <a:pos x="88" y="352"/>
              </a:cxn>
              <a:cxn ang="0">
                <a:pos x="64" y="336"/>
              </a:cxn>
              <a:cxn ang="0">
                <a:pos x="56" y="328"/>
              </a:cxn>
            </a:cxnLst>
            <a:rect l="0" t="0" r="r" b="b"/>
            <a:pathLst>
              <a:path w="368" h="360">
                <a:moveTo>
                  <a:pt x="56" y="328"/>
                </a:moveTo>
                <a:lnTo>
                  <a:pt x="56" y="328"/>
                </a:lnTo>
                <a:lnTo>
                  <a:pt x="48" y="320"/>
                </a:lnTo>
                <a:lnTo>
                  <a:pt x="40" y="320"/>
                </a:lnTo>
                <a:lnTo>
                  <a:pt x="40" y="320"/>
                </a:lnTo>
                <a:lnTo>
                  <a:pt x="32" y="312"/>
                </a:lnTo>
                <a:lnTo>
                  <a:pt x="16" y="288"/>
                </a:lnTo>
                <a:lnTo>
                  <a:pt x="8" y="272"/>
                </a:lnTo>
                <a:lnTo>
                  <a:pt x="8" y="272"/>
                </a:lnTo>
                <a:lnTo>
                  <a:pt x="8" y="264"/>
                </a:lnTo>
                <a:lnTo>
                  <a:pt x="8" y="256"/>
                </a:lnTo>
                <a:lnTo>
                  <a:pt x="0" y="248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8" y="240"/>
                </a:lnTo>
                <a:lnTo>
                  <a:pt x="8" y="240"/>
                </a:lnTo>
                <a:lnTo>
                  <a:pt x="16" y="240"/>
                </a:lnTo>
                <a:lnTo>
                  <a:pt x="24" y="224"/>
                </a:lnTo>
                <a:lnTo>
                  <a:pt x="32" y="224"/>
                </a:lnTo>
                <a:lnTo>
                  <a:pt x="32" y="224"/>
                </a:lnTo>
                <a:lnTo>
                  <a:pt x="32" y="208"/>
                </a:lnTo>
                <a:lnTo>
                  <a:pt x="32" y="200"/>
                </a:lnTo>
                <a:lnTo>
                  <a:pt x="32" y="192"/>
                </a:lnTo>
                <a:lnTo>
                  <a:pt x="32" y="176"/>
                </a:lnTo>
                <a:lnTo>
                  <a:pt x="48" y="176"/>
                </a:lnTo>
                <a:lnTo>
                  <a:pt x="48" y="192"/>
                </a:lnTo>
                <a:lnTo>
                  <a:pt x="56" y="192"/>
                </a:lnTo>
                <a:lnTo>
                  <a:pt x="56" y="176"/>
                </a:lnTo>
                <a:lnTo>
                  <a:pt x="56" y="176"/>
                </a:lnTo>
                <a:lnTo>
                  <a:pt x="64" y="152"/>
                </a:lnTo>
                <a:lnTo>
                  <a:pt x="64" y="152"/>
                </a:lnTo>
                <a:lnTo>
                  <a:pt x="80" y="136"/>
                </a:lnTo>
                <a:lnTo>
                  <a:pt x="80" y="136"/>
                </a:lnTo>
                <a:lnTo>
                  <a:pt x="80" y="136"/>
                </a:lnTo>
                <a:lnTo>
                  <a:pt x="80" y="136"/>
                </a:lnTo>
                <a:lnTo>
                  <a:pt x="88" y="136"/>
                </a:lnTo>
                <a:lnTo>
                  <a:pt x="96" y="128"/>
                </a:lnTo>
                <a:lnTo>
                  <a:pt x="112" y="112"/>
                </a:lnTo>
                <a:lnTo>
                  <a:pt x="120" y="104"/>
                </a:lnTo>
                <a:lnTo>
                  <a:pt x="120" y="88"/>
                </a:lnTo>
                <a:lnTo>
                  <a:pt x="120" y="80"/>
                </a:lnTo>
                <a:lnTo>
                  <a:pt x="120" y="40"/>
                </a:lnTo>
                <a:lnTo>
                  <a:pt x="120" y="40"/>
                </a:lnTo>
                <a:lnTo>
                  <a:pt x="128" y="40"/>
                </a:lnTo>
                <a:lnTo>
                  <a:pt x="128" y="24"/>
                </a:lnTo>
                <a:lnTo>
                  <a:pt x="120" y="8"/>
                </a:lnTo>
                <a:lnTo>
                  <a:pt x="120" y="0"/>
                </a:lnTo>
                <a:lnTo>
                  <a:pt x="120" y="0"/>
                </a:lnTo>
                <a:lnTo>
                  <a:pt x="128" y="0"/>
                </a:lnTo>
                <a:lnTo>
                  <a:pt x="128" y="0"/>
                </a:lnTo>
                <a:lnTo>
                  <a:pt x="144" y="88"/>
                </a:lnTo>
                <a:lnTo>
                  <a:pt x="144" y="88"/>
                </a:lnTo>
                <a:lnTo>
                  <a:pt x="224" y="72"/>
                </a:lnTo>
                <a:lnTo>
                  <a:pt x="224" y="72"/>
                </a:lnTo>
                <a:lnTo>
                  <a:pt x="232" y="120"/>
                </a:lnTo>
                <a:lnTo>
                  <a:pt x="232" y="120"/>
                </a:lnTo>
                <a:lnTo>
                  <a:pt x="256" y="96"/>
                </a:lnTo>
                <a:lnTo>
                  <a:pt x="256" y="96"/>
                </a:lnTo>
                <a:lnTo>
                  <a:pt x="256" y="96"/>
                </a:lnTo>
                <a:lnTo>
                  <a:pt x="264" y="96"/>
                </a:lnTo>
                <a:lnTo>
                  <a:pt x="272" y="88"/>
                </a:lnTo>
                <a:lnTo>
                  <a:pt x="280" y="80"/>
                </a:lnTo>
                <a:lnTo>
                  <a:pt x="280" y="80"/>
                </a:lnTo>
                <a:lnTo>
                  <a:pt x="280" y="80"/>
                </a:lnTo>
                <a:lnTo>
                  <a:pt x="296" y="80"/>
                </a:lnTo>
                <a:lnTo>
                  <a:pt x="304" y="80"/>
                </a:lnTo>
                <a:lnTo>
                  <a:pt x="312" y="64"/>
                </a:lnTo>
                <a:lnTo>
                  <a:pt x="312" y="64"/>
                </a:lnTo>
                <a:lnTo>
                  <a:pt x="328" y="64"/>
                </a:lnTo>
                <a:lnTo>
                  <a:pt x="336" y="64"/>
                </a:lnTo>
                <a:lnTo>
                  <a:pt x="344" y="64"/>
                </a:lnTo>
                <a:lnTo>
                  <a:pt x="344" y="64"/>
                </a:lnTo>
                <a:lnTo>
                  <a:pt x="352" y="64"/>
                </a:lnTo>
                <a:lnTo>
                  <a:pt x="352" y="64"/>
                </a:lnTo>
                <a:lnTo>
                  <a:pt x="352" y="72"/>
                </a:lnTo>
                <a:lnTo>
                  <a:pt x="352" y="72"/>
                </a:lnTo>
                <a:lnTo>
                  <a:pt x="368" y="88"/>
                </a:lnTo>
                <a:lnTo>
                  <a:pt x="368" y="96"/>
                </a:lnTo>
                <a:lnTo>
                  <a:pt x="360" y="96"/>
                </a:lnTo>
                <a:lnTo>
                  <a:pt x="360" y="104"/>
                </a:lnTo>
                <a:lnTo>
                  <a:pt x="360" y="104"/>
                </a:lnTo>
                <a:lnTo>
                  <a:pt x="352" y="104"/>
                </a:lnTo>
                <a:lnTo>
                  <a:pt x="328" y="96"/>
                </a:lnTo>
                <a:lnTo>
                  <a:pt x="320" y="96"/>
                </a:lnTo>
                <a:lnTo>
                  <a:pt x="312" y="88"/>
                </a:lnTo>
                <a:lnTo>
                  <a:pt x="312" y="88"/>
                </a:lnTo>
                <a:lnTo>
                  <a:pt x="312" y="112"/>
                </a:lnTo>
                <a:lnTo>
                  <a:pt x="312" y="112"/>
                </a:lnTo>
                <a:lnTo>
                  <a:pt x="304" y="120"/>
                </a:lnTo>
                <a:lnTo>
                  <a:pt x="304" y="128"/>
                </a:lnTo>
                <a:lnTo>
                  <a:pt x="296" y="144"/>
                </a:lnTo>
                <a:lnTo>
                  <a:pt x="296" y="144"/>
                </a:lnTo>
                <a:lnTo>
                  <a:pt x="288" y="144"/>
                </a:lnTo>
                <a:lnTo>
                  <a:pt x="288" y="152"/>
                </a:lnTo>
                <a:lnTo>
                  <a:pt x="288" y="160"/>
                </a:lnTo>
                <a:lnTo>
                  <a:pt x="280" y="160"/>
                </a:lnTo>
                <a:lnTo>
                  <a:pt x="272" y="160"/>
                </a:lnTo>
                <a:lnTo>
                  <a:pt x="264" y="160"/>
                </a:lnTo>
                <a:lnTo>
                  <a:pt x="264" y="176"/>
                </a:lnTo>
                <a:lnTo>
                  <a:pt x="264" y="184"/>
                </a:lnTo>
                <a:lnTo>
                  <a:pt x="264" y="192"/>
                </a:lnTo>
                <a:lnTo>
                  <a:pt x="264" y="200"/>
                </a:lnTo>
                <a:lnTo>
                  <a:pt x="248" y="200"/>
                </a:lnTo>
                <a:lnTo>
                  <a:pt x="232" y="192"/>
                </a:lnTo>
                <a:lnTo>
                  <a:pt x="224" y="192"/>
                </a:lnTo>
                <a:lnTo>
                  <a:pt x="224" y="200"/>
                </a:lnTo>
                <a:lnTo>
                  <a:pt x="224" y="208"/>
                </a:lnTo>
                <a:lnTo>
                  <a:pt x="224" y="216"/>
                </a:lnTo>
                <a:lnTo>
                  <a:pt x="224" y="216"/>
                </a:lnTo>
                <a:lnTo>
                  <a:pt x="224" y="224"/>
                </a:lnTo>
                <a:lnTo>
                  <a:pt x="216" y="232"/>
                </a:lnTo>
                <a:lnTo>
                  <a:pt x="216" y="232"/>
                </a:lnTo>
                <a:lnTo>
                  <a:pt x="216" y="240"/>
                </a:lnTo>
                <a:lnTo>
                  <a:pt x="216" y="256"/>
                </a:lnTo>
                <a:lnTo>
                  <a:pt x="216" y="256"/>
                </a:lnTo>
                <a:lnTo>
                  <a:pt x="208" y="264"/>
                </a:lnTo>
                <a:lnTo>
                  <a:pt x="200" y="280"/>
                </a:lnTo>
                <a:lnTo>
                  <a:pt x="200" y="288"/>
                </a:lnTo>
                <a:lnTo>
                  <a:pt x="200" y="296"/>
                </a:lnTo>
                <a:lnTo>
                  <a:pt x="200" y="296"/>
                </a:lnTo>
                <a:lnTo>
                  <a:pt x="200" y="296"/>
                </a:lnTo>
                <a:lnTo>
                  <a:pt x="192" y="304"/>
                </a:lnTo>
                <a:lnTo>
                  <a:pt x="192" y="304"/>
                </a:lnTo>
                <a:lnTo>
                  <a:pt x="200" y="312"/>
                </a:lnTo>
                <a:lnTo>
                  <a:pt x="200" y="312"/>
                </a:lnTo>
                <a:lnTo>
                  <a:pt x="184" y="320"/>
                </a:lnTo>
                <a:lnTo>
                  <a:pt x="184" y="320"/>
                </a:lnTo>
                <a:lnTo>
                  <a:pt x="184" y="320"/>
                </a:lnTo>
                <a:lnTo>
                  <a:pt x="168" y="320"/>
                </a:lnTo>
                <a:lnTo>
                  <a:pt x="168" y="328"/>
                </a:lnTo>
                <a:lnTo>
                  <a:pt x="168" y="328"/>
                </a:lnTo>
                <a:lnTo>
                  <a:pt x="160" y="328"/>
                </a:lnTo>
                <a:lnTo>
                  <a:pt x="152" y="328"/>
                </a:lnTo>
                <a:lnTo>
                  <a:pt x="152" y="336"/>
                </a:lnTo>
                <a:lnTo>
                  <a:pt x="152" y="336"/>
                </a:lnTo>
                <a:lnTo>
                  <a:pt x="152" y="336"/>
                </a:lnTo>
                <a:lnTo>
                  <a:pt x="144" y="344"/>
                </a:lnTo>
                <a:lnTo>
                  <a:pt x="136" y="344"/>
                </a:lnTo>
                <a:lnTo>
                  <a:pt x="128" y="344"/>
                </a:lnTo>
                <a:lnTo>
                  <a:pt x="120" y="344"/>
                </a:lnTo>
                <a:lnTo>
                  <a:pt x="120" y="344"/>
                </a:lnTo>
                <a:lnTo>
                  <a:pt x="120" y="344"/>
                </a:lnTo>
                <a:lnTo>
                  <a:pt x="112" y="344"/>
                </a:lnTo>
                <a:lnTo>
                  <a:pt x="104" y="360"/>
                </a:lnTo>
                <a:lnTo>
                  <a:pt x="96" y="360"/>
                </a:lnTo>
                <a:lnTo>
                  <a:pt x="88" y="352"/>
                </a:lnTo>
                <a:lnTo>
                  <a:pt x="88" y="352"/>
                </a:lnTo>
                <a:lnTo>
                  <a:pt x="72" y="352"/>
                </a:lnTo>
                <a:lnTo>
                  <a:pt x="64" y="336"/>
                </a:lnTo>
                <a:lnTo>
                  <a:pt x="64" y="328"/>
                </a:lnTo>
                <a:lnTo>
                  <a:pt x="64" y="328"/>
                </a:lnTo>
                <a:lnTo>
                  <a:pt x="56" y="328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8" name="New Hampshire"/>
          <p:cNvSpPr>
            <a:spLocks/>
          </p:cNvSpPr>
          <p:nvPr/>
        </p:nvSpPr>
        <p:spPr bwMode="gray">
          <a:xfrm>
            <a:off x="6833842" y="3005978"/>
            <a:ext cx="177894" cy="326372"/>
          </a:xfrm>
          <a:custGeom>
            <a:avLst/>
            <a:gdLst/>
            <a:ahLst/>
            <a:cxnLst>
              <a:cxn ang="0">
                <a:pos x="104" y="240"/>
              </a:cxn>
              <a:cxn ang="0">
                <a:pos x="128" y="232"/>
              </a:cxn>
              <a:cxn ang="0">
                <a:pos x="128" y="224"/>
              </a:cxn>
              <a:cxn ang="0">
                <a:pos x="136" y="216"/>
              </a:cxn>
              <a:cxn ang="0">
                <a:pos x="136" y="208"/>
              </a:cxn>
              <a:cxn ang="0">
                <a:pos x="128" y="200"/>
              </a:cxn>
              <a:cxn ang="0">
                <a:pos x="128" y="192"/>
              </a:cxn>
              <a:cxn ang="0">
                <a:pos x="112" y="184"/>
              </a:cxn>
              <a:cxn ang="0">
                <a:pos x="56" y="0"/>
              </a:cxn>
              <a:cxn ang="0">
                <a:pos x="48" y="0"/>
              </a:cxn>
              <a:cxn ang="0">
                <a:pos x="32" y="8"/>
              </a:cxn>
              <a:cxn ang="0">
                <a:pos x="32" y="8"/>
              </a:cxn>
              <a:cxn ang="0">
                <a:pos x="32" y="16"/>
              </a:cxn>
              <a:cxn ang="0">
                <a:pos x="32" y="16"/>
              </a:cxn>
              <a:cxn ang="0">
                <a:pos x="32" y="24"/>
              </a:cxn>
              <a:cxn ang="0">
                <a:pos x="24" y="32"/>
              </a:cxn>
              <a:cxn ang="0">
                <a:pos x="32" y="40"/>
              </a:cxn>
              <a:cxn ang="0">
                <a:pos x="32" y="48"/>
              </a:cxn>
              <a:cxn ang="0">
                <a:pos x="24" y="56"/>
              </a:cxn>
              <a:cxn ang="0">
                <a:pos x="32" y="88"/>
              </a:cxn>
              <a:cxn ang="0">
                <a:pos x="16" y="104"/>
              </a:cxn>
              <a:cxn ang="0">
                <a:pos x="16" y="104"/>
              </a:cxn>
              <a:cxn ang="0">
                <a:pos x="8" y="112"/>
              </a:cxn>
              <a:cxn ang="0">
                <a:pos x="16" y="120"/>
              </a:cxn>
              <a:cxn ang="0">
                <a:pos x="16" y="160"/>
              </a:cxn>
              <a:cxn ang="0">
                <a:pos x="8" y="176"/>
              </a:cxn>
              <a:cxn ang="0">
                <a:pos x="0" y="192"/>
              </a:cxn>
              <a:cxn ang="0">
                <a:pos x="8" y="216"/>
              </a:cxn>
              <a:cxn ang="0">
                <a:pos x="16" y="240"/>
              </a:cxn>
              <a:cxn ang="0">
                <a:pos x="8" y="256"/>
              </a:cxn>
              <a:cxn ang="0">
                <a:pos x="16" y="272"/>
              </a:cxn>
              <a:cxn ang="0">
                <a:pos x="96" y="256"/>
              </a:cxn>
              <a:cxn ang="0">
                <a:pos x="104" y="248"/>
              </a:cxn>
            </a:cxnLst>
            <a:rect l="0" t="0" r="r" b="b"/>
            <a:pathLst>
              <a:path w="136" h="272">
                <a:moveTo>
                  <a:pt x="104" y="248"/>
                </a:moveTo>
                <a:lnTo>
                  <a:pt x="104" y="240"/>
                </a:lnTo>
                <a:lnTo>
                  <a:pt x="112" y="232"/>
                </a:lnTo>
                <a:lnTo>
                  <a:pt x="128" y="232"/>
                </a:lnTo>
                <a:lnTo>
                  <a:pt x="128" y="232"/>
                </a:lnTo>
                <a:lnTo>
                  <a:pt x="128" y="224"/>
                </a:lnTo>
                <a:lnTo>
                  <a:pt x="128" y="224"/>
                </a:lnTo>
                <a:lnTo>
                  <a:pt x="136" y="216"/>
                </a:lnTo>
                <a:lnTo>
                  <a:pt x="136" y="208"/>
                </a:lnTo>
                <a:lnTo>
                  <a:pt x="136" y="208"/>
                </a:lnTo>
                <a:lnTo>
                  <a:pt x="128" y="208"/>
                </a:lnTo>
                <a:lnTo>
                  <a:pt x="128" y="200"/>
                </a:lnTo>
                <a:lnTo>
                  <a:pt x="128" y="200"/>
                </a:lnTo>
                <a:lnTo>
                  <a:pt x="128" y="192"/>
                </a:lnTo>
                <a:lnTo>
                  <a:pt x="120" y="184"/>
                </a:lnTo>
                <a:lnTo>
                  <a:pt x="112" y="184"/>
                </a:lnTo>
                <a:lnTo>
                  <a:pt x="104" y="176"/>
                </a:lnTo>
                <a:lnTo>
                  <a:pt x="56" y="0"/>
                </a:lnTo>
                <a:lnTo>
                  <a:pt x="56" y="0"/>
                </a:lnTo>
                <a:lnTo>
                  <a:pt x="48" y="0"/>
                </a:lnTo>
                <a:lnTo>
                  <a:pt x="32" y="0"/>
                </a:lnTo>
                <a:lnTo>
                  <a:pt x="32" y="8"/>
                </a:lnTo>
                <a:lnTo>
                  <a:pt x="32" y="8"/>
                </a:lnTo>
                <a:lnTo>
                  <a:pt x="32" y="8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32" y="24"/>
                </a:lnTo>
                <a:lnTo>
                  <a:pt x="32" y="24"/>
                </a:lnTo>
                <a:lnTo>
                  <a:pt x="24" y="24"/>
                </a:lnTo>
                <a:lnTo>
                  <a:pt x="24" y="32"/>
                </a:lnTo>
                <a:lnTo>
                  <a:pt x="32" y="32"/>
                </a:lnTo>
                <a:lnTo>
                  <a:pt x="32" y="40"/>
                </a:lnTo>
                <a:lnTo>
                  <a:pt x="32" y="40"/>
                </a:lnTo>
                <a:lnTo>
                  <a:pt x="32" y="48"/>
                </a:lnTo>
                <a:lnTo>
                  <a:pt x="24" y="56"/>
                </a:lnTo>
                <a:lnTo>
                  <a:pt x="24" y="56"/>
                </a:lnTo>
                <a:lnTo>
                  <a:pt x="32" y="64"/>
                </a:lnTo>
                <a:lnTo>
                  <a:pt x="32" y="88"/>
                </a:lnTo>
                <a:lnTo>
                  <a:pt x="32" y="96"/>
                </a:lnTo>
                <a:lnTo>
                  <a:pt x="16" y="104"/>
                </a:lnTo>
                <a:lnTo>
                  <a:pt x="16" y="104"/>
                </a:lnTo>
                <a:lnTo>
                  <a:pt x="16" y="104"/>
                </a:lnTo>
                <a:lnTo>
                  <a:pt x="16" y="104"/>
                </a:lnTo>
                <a:lnTo>
                  <a:pt x="8" y="112"/>
                </a:lnTo>
                <a:lnTo>
                  <a:pt x="8" y="112"/>
                </a:lnTo>
                <a:lnTo>
                  <a:pt x="16" y="120"/>
                </a:lnTo>
                <a:lnTo>
                  <a:pt x="16" y="136"/>
                </a:lnTo>
                <a:lnTo>
                  <a:pt x="16" y="160"/>
                </a:lnTo>
                <a:lnTo>
                  <a:pt x="8" y="168"/>
                </a:lnTo>
                <a:lnTo>
                  <a:pt x="8" y="176"/>
                </a:lnTo>
                <a:lnTo>
                  <a:pt x="8" y="184"/>
                </a:lnTo>
                <a:lnTo>
                  <a:pt x="0" y="192"/>
                </a:lnTo>
                <a:lnTo>
                  <a:pt x="0" y="208"/>
                </a:lnTo>
                <a:lnTo>
                  <a:pt x="8" y="216"/>
                </a:lnTo>
                <a:lnTo>
                  <a:pt x="8" y="224"/>
                </a:lnTo>
                <a:lnTo>
                  <a:pt x="16" y="240"/>
                </a:lnTo>
                <a:lnTo>
                  <a:pt x="16" y="248"/>
                </a:lnTo>
                <a:lnTo>
                  <a:pt x="8" y="256"/>
                </a:lnTo>
                <a:lnTo>
                  <a:pt x="8" y="272"/>
                </a:lnTo>
                <a:lnTo>
                  <a:pt x="16" y="272"/>
                </a:lnTo>
                <a:lnTo>
                  <a:pt x="16" y="272"/>
                </a:lnTo>
                <a:lnTo>
                  <a:pt x="96" y="256"/>
                </a:lnTo>
                <a:lnTo>
                  <a:pt x="96" y="256"/>
                </a:lnTo>
                <a:lnTo>
                  <a:pt x="104" y="24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29" name="Maine"/>
          <p:cNvSpPr>
            <a:spLocks/>
          </p:cNvSpPr>
          <p:nvPr/>
        </p:nvSpPr>
        <p:spPr bwMode="gray">
          <a:xfrm>
            <a:off x="6858001" y="2690812"/>
            <a:ext cx="383801" cy="564497"/>
          </a:xfrm>
          <a:custGeom>
            <a:avLst/>
            <a:gdLst/>
            <a:ahLst/>
            <a:cxnLst>
              <a:cxn ang="0">
                <a:pos x="80" y="456"/>
              </a:cxn>
              <a:cxn ang="0">
                <a:pos x="56" y="440"/>
              </a:cxn>
              <a:cxn ang="0">
                <a:pos x="0" y="264"/>
              </a:cxn>
              <a:cxn ang="0">
                <a:pos x="16" y="256"/>
              </a:cxn>
              <a:cxn ang="0">
                <a:pos x="16" y="256"/>
              </a:cxn>
              <a:cxn ang="0">
                <a:pos x="24" y="240"/>
              </a:cxn>
              <a:cxn ang="0">
                <a:pos x="24" y="240"/>
              </a:cxn>
              <a:cxn ang="0">
                <a:pos x="24" y="216"/>
              </a:cxn>
              <a:cxn ang="0">
                <a:pos x="32" y="200"/>
              </a:cxn>
              <a:cxn ang="0">
                <a:pos x="40" y="184"/>
              </a:cxn>
              <a:cxn ang="0">
                <a:pos x="32" y="136"/>
              </a:cxn>
              <a:cxn ang="0">
                <a:pos x="40" y="120"/>
              </a:cxn>
              <a:cxn ang="0">
                <a:pos x="48" y="80"/>
              </a:cxn>
              <a:cxn ang="0">
                <a:pos x="72" y="8"/>
              </a:cxn>
              <a:cxn ang="0">
                <a:pos x="96" y="32"/>
              </a:cxn>
              <a:cxn ang="0">
                <a:pos x="120" y="8"/>
              </a:cxn>
              <a:cxn ang="0">
                <a:pos x="128" y="0"/>
              </a:cxn>
              <a:cxn ang="0">
                <a:pos x="168" y="16"/>
              </a:cxn>
              <a:cxn ang="0">
                <a:pos x="208" y="136"/>
              </a:cxn>
              <a:cxn ang="0">
                <a:pos x="224" y="160"/>
              </a:cxn>
              <a:cxn ang="0">
                <a:pos x="240" y="160"/>
              </a:cxn>
              <a:cxn ang="0">
                <a:pos x="248" y="184"/>
              </a:cxn>
              <a:cxn ang="0">
                <a:pos x="264" y="200"/>
              </a:cxn>
              <a:cxn ang="0">
                <a:pos x="280" y="208"/>
              </a:cxn>
              <a:cxn ang="0">
                <a:pos x="280" y="216"/>
              </a:cxn>
              <a:cxn ang="0">
                <a:pos x="288" y="224"/>
              </a:cxn>
              <a:cxn ang="0">
                <a:pos x="296" y="224"/>
              </a:cxn>
              <a:cxn ang="0">
                <a:pos x="280" y="248"/>
              </a:cxn>
              <a:cxn ang="0">
                <a:pos x="272" y="240"/>
              </a:cxn>
              <a:cxn ang="0">
                <a:pos x="272" y="248"/>
              </a:cxn>
              <a:cxn ang="0">
                <a:pos x="264" y="248"/>
              </a:cxn>
              <a:cxn ang="0">
                <a:pos x="264" y="256"/>
              </a:cxn>
              <a:cxn ang="0">
                <a:pos x="248" y="264"/>
              </a:cxn>
              <a:cxn ang="0">
                <a:pos x="248" y="264"/>
              </a:cxn>
              <a:cxn ang="0">
                <a:pos x="248" y="280"/>
              </a:cxn>
              <a:cxn ang="0">
                <a:pos x="232" y="296"/>
              </a:cxn>
              <a:cxn ang="0">
                <a:pos x="232" y="280"/>
              </a:cxn>
              <a:cxn ang="0">
                <a:pos x="216" y="272"/>
              </a:cxn>
              <a:cxn ang="0">
                <a:pos x="216" y="280"/>
              </a:cxn>
              <a:cxn ang="0">
                <a:pos x="200" y="296"/>
              </a:cxn>
              <a:cxn ang="0">
                <a:pos x="200" y="304"/>
              </a:cxn>
              <a:cxn ang="0">
                <a:pos x="192" y="296"/>
              </a:cxn>
              <a:cxn ang="0">
                <a:pos x="184" y="296"/>
              </a:cxn>
              <a:cxn ang="0">
                <a:pos x="176" y="288"/>
              </a:cxn>
              <a:cxn ang="0">
                <a:pos x="176" y="336"/>
              </a:cxn>
              <a:cxn ang="0">
                <a:pos x="168" y="360"/>
              </a:cxn>
              <a:cxn ang="0">
                <a:pos x="160" y="352"/>
              </a:cxn>
              <a:cxn ang="0">
                <a:pos x="152" y="368"/>
              </a:cxn>
              <a:cxn ang="0">
                <a:pos x="144" y="368"/>
              </a:cxn>
              <a:cxn ang="0">
                <a:pos x="136" y="368"/>
              </a:cxn>
              <a:cxn ang="0">
                <a:pos x="128" y="360"/>
              </a:cxn>
              <a:cxn ang="0">
                <a:pos x="128" y="392"/>
              </a:cxn>
              <a:cxn ang="0">
                <a:pos x="128" y="376"/>
              </a:cxn>
              <a:cxn ang="0">
                <a:pos x="120" y="376"/>
              </a:cxn>
              <a:cxn ang="0">
                <a:pos x="104" y="392"/>
              </a:cxn>
              <a:cxn ang="0">
                <a:pos x="104" y="408"/>
              </a:cxn>
              <a:cxn ang="0">
                <a:pos x="104" y="416"/>
              </a:cxn>
              <a:cxn ang="0">
                <a:pos x="104" y="432"/>
              </a:cxn>
              <a:cxn ang="0">
                <a:pos x="88" y="440"/>
              </a:cxn>
              <a:cxn ang="0">
                <a:pos x="80" y="472"/>
              </a:cxn>
            </a:cxnLst>
            <a:rect l="0" t="0" r="r" b="b"/>
            <a:pathLst>
              <a:path w="296" h="472">
                <a:moveTo>
                  <a:pt x="80" y="464"/>
                </a:moveTo>
                <a:lnTo>
                  <a:pt x="80" y="464"/>
                </a:lnTo>
                <a:lnTo>
                  <a:pt x="80" y="456"/>
                </a:lnTo>
                <a:lnTo>
                  <a:pt x="72" y="448"/>
                </a:lnTo>
                <a:lnTo>
                  <a:pt x="64" y="448"/>
                </a:lnTo>
                <a:lnTo>
                  <a:pt x="56" y="440"/>
                </a:lnTo>
                <a:lnTo>
                  <a:pt x="8" y="264"/>
                </a:lnTo>
                <a:lnTo>
                  <a:pt x="0" y="264"/>
                </a:lnTo>
                <a:lnTo>
                  <a:pt x="0" y="264"/>
                </a:lnTo>
                <a:lnTo>
                  <a:pt x="0" y="248"/>
                </a:lnTo>
                <a:lnTo>
                  <a:pt x="8" y="248"/>
                </a:lnTo>
                <a:lnTo>
                  <a:pt x="16" y="256"/>
                </a:lnTo>
                <a:lnTo>
                  <a:pt x="16" y="256"/>
                </a:lnTo>
                <a:lnTo>
                  <a:pt x="16" y="256"/>
                </a:lnTo>
                <a:lnTo>
                  <a:pt x="16" y="256"/>
                </a:lnTo>
                <a:lnTo>
                  <a:pt x="16" y="240"/>
                </a:lnTo>
                <a:lnTo>
                  <a:pt x="16" y="240"/>
                </a:lnTo>
                <a:lnTo>
                  <a:pt x="24" y="240"/>
                </a:lnTo>
                <a:lnTo>
                  <a:pt x="24" y="240"/>
                </a:lnTo>
                <a:lnTo>
                  <a:pt x="24" y="240"/>
                </a:lnTo>
                <a:lnTo>
                  <a:pt x="24" y="240"/>
                </a:lnTo>
                <a:lnTo>
                  <a:pt x="24" y="232"/>
                </a:lnTo>
                <a:lnTo>
                  <a:pt x="24" y="216"/>
                </a:lnTo>
                <a:lnTo>
                  <a:pt x="24" y="216"/>
                </a:lnTo>
                <a:lnTo>
                  <a:pt x="40" y="200"/>
                </a:lnTo>
                <a:lnTo>
                  <a:pt x="40" y="200"/>
                </a:lnTo>
                <a:lnTo>
                  <a:pt x="32" y="200"/>
                </a:lnTo>
                <a:lnTo>
                  <a:pt x="32" y="192"/>
                </a:lnTo>
                <a:lnTo>
                  <a:pt x="40" y="184"/>
                </a:lnTo>
                <a:lnTo>
                  <a:pt x="40" y="184"/>
                </a:lnTo>
                <a:lnTo>
                  <a:pt x="40" y="176"/>
                </a:lnTo>
                <a:lnTo>
                  <a:pt x="32" y="160"/>
                </a:lnTo>
                <a:lnTo>
                  <a:pt x="32" y="136"/>
                </a:lnTo>
                <a:lnTo>
                  <a:pt x="40" y="136"/>
                </a:lnTo>
                <a:lnTo>
                  <a:pt x="40" y="136"/>
                </a:lnTo>
                <a:lnTo>
                  <a:pt x="40" y="120"/>
                </a:lnTo>
                <a:lnTo>
                  <a:pt x="40" y="88"/>
                </a:lnTo>
                <a:lnTo>
                  <a:pt x="48" y="80"/>
                </a:lnTo>
                <a:lnTo>
                  <a:pt x="48" y="80"/>
                </a:lnTo>
                <a:lnTo>
                  <a:pt x="64" y="16"/>
                </a:lnTo>
                <a:lnTo>
                  <a:pt x="64" y="16"/>
                </a:lnTo>
                <a:lnTo>
                  <a:pt x="72" y="8"/>
                </a:lnTo>
                <a:lnTo>
                  <a:pt x="80" y="8"/>
                </a:lnTo>
                <a:lnTo>
                  <a:pt x="88" y="32"/>
                </a:lnTo>
                <a:lnTo>
                  <a:pt x="96" y="32"/>
                </a:lnTo>
                <a:lnTo>
                  <a:pt x="104" y="24"/>
                </a:lnTo>
                <a:lnTo>
                  <a:pt x="120" y="8"/>
                </a:lnTo>
                <a:lnTo>
                  <a:pt x="120" y="8"/>
                </a:lnTo>
                <a:lnTo>
                  <a:pt x="128" y="8"/>
                </a:lnTo>
                <a:lnTo>
                  <a:pt x="128" y="8"/>
                </a:lnTo>
                <a:lnTo>
                  <a:pt x="128" y="0"/>
                </a:lnTo>
                <a:lnTo>
                  <a:pt x="136" y="0"/>
                </a:lnTo>
                <a:lnTo>
                  <a:pt x="144" y="8"/>
                </a:lnTo>
                <a:lnTo>
                  <a:pt x="168" y="16"/>
                </a:lnTo>
                <a:lnTo>
                  <a:pt x="176" y="24"/>
                </a:lnTo>
                <a:lnTo>
                  <a:pt x="176" y="24"/>
                </a:lnTo>
                <a:lnTo>
                  <a:pt x="208" y="136"/>
                </a:lnTo>
                <a:lnTo>
                  <a:pt x="208" y="136"/>
                </a:lnTo>
                <a:lnTo>
                  <a:pt x="208" y="144"/>
                </a:lnTo>
                <a:lnTo>
                  <a:pt x="224" y="160"/>
                </a:lnTo>
                <a:lnTo>
                  <a:pt x="240" y="160"/>
                </a:lnTo>
                <a:lnTo>
                  <a:pt x="240" y="160"/>
                </a:lnTo>
                <a:lnTo>
                  <a:pt x="240" y="160"/>
                </a:lnTo>
                <a:lnTo>
                  <a:pt x="240" y="176"/>
                </a:lnTo>
                <a:lnTo>
                  <a:pt x="240" y="176"/>
                </a:lnTo>
                <a:lnTo>
                  <a:pt x="248" y="184"/>
                </a:lnTo>
                <a:lnTo>
                  <a:pt x="248" y="184"/>
                </a:lnTo>
                <a:lnTo>
                  <a:pt x="256" y="200"/>
                </a:lnTo>
                <a:lnTo>
                  <a:pt x="264" y="200"/>
                </a:lnTo>
                <a:lnTo>
                  <a:pt x="264" y="192"/>
                </a:lnTo>
                <a:lnTo>
                  <a:pt x="264" y="192"/>
                </a:lnTo>
                <a:lnTo>
                  <a:pt x="280" y="208"/>
                </a:lnTo>
                <a:lnTo>
                  <a:pt x="288" y="208"/>
                </a:lnTo>
                <a:lnTo>
                  <a:pt x="288" y="208"/>
                </a:lnTo>
                <a:lnTo>
                  <a:pt x="280" y="216"/>
                </a:lnTo>
                <a:lnTo>
                  <a:pt x="280" y="216"/>
                </a:lnTo>
                <a:lnTo>
                  <a:pt x="288" y="224"/>
                </a:lnTo>
                <a:lnTo>
                  <a:pt x="288" y="224"/>
                </a:lnTo>
                <a:lnTo>
                  <a:pt x="296" y="216"/>
                </a:lnTo>
                <a:lnTo>
                  <a:pt x="296" y="224"/>
                </a:lnTo>
                <a:lnTo>
                  <a:pt x="296" y="224"/>
                </a:lnTo>
                <a:lnTo>
                  <a:pt x="288" y="240"/>
                </a:lnTo>
                <a:lnTo>
                  <a:pt x="288" y="240"/>
                </a:lnTo>
                <a:lnTo>
                  <a:pt x="280" y="248"/>
                </a:lnTo>
                <a:lnTo>
                  <a:pt x="280" y="248"/>
                </a:lnTo>
                <a:lnTo>
                  <a:pt x="272" y="240"/>
                </a:lnTo>
                <a:lnTo>
                  <a:pt x="272" y="240"/>
                </a:lnTo>
                <a:lnTo>
                  <a:pt x="272" y="240"/>
                </a:lnTo>
                <a:lnTo>
                  <a:pt x="272" y="240"/>
                </a:lnTo>
                <a:lnTo>
                  <a:pt x="272" y="248"/>
                </a:lnTo>
                <a:lnTo>
                  <a:pt x="272" y="248"/>
                </a:lnTo>
                <a:lnTo>
                  <a:pt x="272" y="256"/>
                </a:lnTo>
                <a:lnTo>
                  <a:pt x="264" y="248"/>
                </a:lnTo>
                <a:lnTo>
                  <a:pt x="264" y="256"/>
                </a:lnTo>
                <a:lnTo>
                  <a:pt x="264" y="256"/>
                </a:lnTo>
                <a:lnTo>
                  <a:pt x="264" y="256"/>
                </a:lnTo>
                <a:lnTo>
                  <a:pt x="264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64"/>
                </a:lnTo>
                <a:lnTo>
                  <a:pt x="248" y="272"/>
                </a:lnTo>
                <a:lnTo>
                  <a:pt x="248" y="280"/>
                </a:lnTo>
                <a:lnTo>
                  <a:pt x="240" y="288"/>
                </a:lnTo>
                <a:lnTo>
                  <a:pt x="232" y="296"/>
                </a:lnTo>
                <a:lnTo>
                  <a:pt x="232" y="296"/>
                </a:lnTo>
                <a:lnTo>
                  <a:pt x="232" y="288"/>
                </a:lnTo>
                <a:lnTo>
                  <a:pt x="232" y="288"/>
                </a:lnTo>
                <a:lnTo>
                  <a:pt x="232" y="280"/>
                </a:lnTo>
                <a:lnTo>
                  <a:pt x="232" y="280"/>
                </a:lnTo>
                <a:lnTo>
                  <a:pt x="224" y="272"/>
                </a:lnTo>
                <a:lnTo>
                  <a:pt x="216" y="272"/>
                </a:lnTo>
                <a:lnTo>
                  <a:pt x="216" y="280"/>
                </a:lnTo>
                <a:lnTo>
                  <a:pt x="216" y="280"/>
                </a:lnTo>
                <a:lnTo>
                  <a:pt x="216" y="280"/>
                </a:lnTo>
                <a:lnTo>
                  <a:pt x="216" y="288"/>
                </a:lnTo>
                <a:lnTo>
                  <a:pt x="208" y="288"/>
                </a:lnTo>
                <a:lnTo>
                  <a:pt x="200" y="296"/>
                </a:lnTo>
                <a:lnTo>
                  <a:pt x="200" y="296"/>
                </a:lnTo>
                <a:lnTo>
                  <a:pt x="200" y="304"/>
                </a:lnTo>
                <a:lnTo>
                  <a:pt x="200" y="304"/>
                </a:lnTo>
                <a:lnTo>
                  <a:pt x="184" y="304"/>
                </a:lnTo>
                <a:lnTo>
                  <a:pt x="184" y="304"/>
                </a:lnTo>
                <a:lnTo>
                  <a:pt x="192" y="296"/>
                </a:lnTo>
                <a:lnTo>
                  <a:pt x="192" y="296"/>
                </a:lnTo>
                <a:lnTo>
                  <a:pt x="184" y="296"/>
                </a:lnTo>
                <a:lnTo>
                  <a:pt x="184" y="296"/>
                </a:lnTo>
                <a:lnTo>
                  <a:pt x="176" y="288"/>
                </a:lnTo>
                <a:lnTo>
                  <a:pt x="176" y="288"/>
                </a:lnTo>
                <a:lnTo>
                  <a:pt x="176" y="288"/>
                </a:lnTo>
                <a:lnTo>
                  <a:pt x="176" y="296"/>
                </a:lnTo>
                <a:lnTo>
                  <a:pt x="176" y="312"/>
                </a:lnTo>
                <a:lnTo>
                  <a:pt x="176" y="336"/>
                </a:lnTo>
                <a:lnTo>
                  <a:pt x="176" y="336"/>
                </a:lnTo>
                <a:lnTo>
                  <a:pt x="168" y="344"/>
                </a:lnTo>
                <a:lnTo>
                  <a:pt x="168" y="360"/>
                </a:lnTo>
                <a:lnTo>
                  <a:pt x="168" y="360"/>
                </a:lnTo>
                <a:lnTo>
                  <a:pt x="160" y="352"/>
                </a:lnTo>
                <a:lnTo>
                  <a:pt x="160" y="352"/>
                </a:lnTo>
                <a:lnTo>
                  <a:pt x="152" y="352"/>
                </a:lnTo>
                <a:lnTo>
                  <a:pt x="152" y="352"/>
                </a:lnTo>
                <a:lnTo>
                  <a:pt x="152" y="368"/>
                </a:lnTo>
                <a:lnTo>
                  <a:pt x="152" y="368"/>
                </a:lnTo>
                <a:lnTo>
                  <a:pt x="144" y="368"/>
                </a:lnTo>
                <a:lnTo>
                  <a:pt x="144" y="368"/>
                </a:lnTo>
                <a:lnTo>
                  <a:pt x="144" y="368"/>
                </a:lnTo>
                <a:lnTo>
                  <a:pt x="144" y="368"/>
                </a:lnTo>
                <a:lnTo>
                  <a:pt x="136" y="368"/>
                </a:lnTo>
                <a:lnTo>
                  <a:pt x="136" y="368"/>
                </a:lnTo>
                <a:lnTo>
                  <a:pt x="136" y="368"/>
                </a:lnTo>
                <a:lnTo>
                  <a:pt x="128" y="360"/>
                </a:lnTo>
                <a:lnTo>
                  <a:pt x="128" y="368"/>
                </a:lnTo>
                <a:lnTo>
                  <a:pt x="128" y="384"/>
                </a:lnTo>
                <a:lnTo>
                  <a:pt x="128" y="392"/>
                </a:lnTo>
                <a:lnTo>
                  <a:pt x="128" y="392"/>
                </a:lnTo>
                <a:lnTo>
                  <a:pt x="128" y="384"/>
                </a:lnTo>
                <a:lnTo>
                  <a:pt x="128" y="376"/>
                </a:lnTo>
                <a:lnTo>
                  <a:pt x="120" y="376"/>
                </a:lnTo>
                <a:lnTo>
                  <a:pt x="120" y="376"/>
                </a:lnTo>
                <a:lnTo>
                  <a:pt x="120" y="376"/>
                </a:lnTo>
                <a:lnTo>
                  <a:pt x="112" y="384"/>
                </a:lnTo>
                <a:lnTo>
                  <a:pt x="104" y="392"/>
                </a:lnTo>
                <a:lnTo>
                  <a:pt x="104" y="392"/>
                </a:lnTo>
                <a:lnTo>
                  <a:pt x="104" y="408"/>
                </a:lnTo>
                <a:lnTo>
                  <a:pt x="104" y="408"/>
                </a:lnTo>
                <a:lnTo>
                  <a:pt x="104" y="408"/>
                </a:lnTo>
                <a:lnTo>
                  <a:pt x="104" y="408"/>
                </a:lnTo>
                <a:lnTo>
                  <a:pt x="104" y="416"/>
                </a:lnTo>
                <a:lnTo>
                  <a:pt x="104" y="416"/>
                </a:lnTo>
                <a:lnTo>
                  <a:pt x="96" y="416"/>
                </a:lnTo>
                <a:lnTo>
                  <a:pt x="96" y="424"/>
                </a:lnTo>
                <a:lnTo>
                  <a:pt x="104" y="432"/>
                </a:lnTo>
                <a:lnTo>
                  <a:pt x="104" y="432"/>
                </a:lnTo>
                <a:lnTo>
                  <a:pt x="88" y="440"/>
                </a:lnTo>
                <a:lnTo>
                  <a:pt x="88" y="440"/>
                </a:lnTo>
                <a:lnTo>
                  <a:pt x="88" y="464"/>
                </a:lnTo>
                <a:lnTo>
                  <a:pt x="88" y="464"/>
                </a:lnTo>
                <a:lnTo>
                  <a:pt x="80" y="472"/>
                </a:lnTo>
                <a:lnTo>
                  <a:pt x="80" y="472"/>
                </a:lnTo>
                <a:lnTo>
                  <a:pt x="80" y="46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0" name="Massachusetts"/>
          <p:cNvSpPr>
            <a:spLocks/>
          </p:cNvSpPr>
          <p:nvPr/>
        </p:nvSpPr>
        <p:spPr bwMode="gray">
          <a:xfrm>
            <a:off x="6782016" y="3283324"/>
            <a:ext cx="344581" cy="16248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0" y="56"/>
              </a:cxn>
              <a:cxn ang="0">
                <a:pos x="136" y="24"/>
              </a:cxn>
              <a:cxn ang="0">
                <a:pos x="144" y="16"/>
              </a:cxn>
              <a:cxn ang="0">
                <a:pos x="152" y="0"/>
              </a:cxn>
              <a:cxn ang="0">
                <a:pos x="168" y="0"/>
              </a:cxn>
              <a:cxn ang="0">
                <a:pos x="168" y="8"/>
              </a:cxn>
              <a:cxn ang="0">
                <a:pos x="184" y="16"/>
              </a:cxn>
              <a:cxn ang="0">
                <a:pos x="184" y="24"/>
              </a:cxn>
              <a:cxn ang="0">
                <a:pos x="176" y="32"/>
              </a:cxn>
              <a:cxn ang="0">
                <a:pos x="176" y="32"/>
              </a:cxn>
              <a:cxn ang="0">
                <a:pos x="176" y="40"/>
              </a:cxn>
              <a:cxn ang="0">
                <a:pos x="168" y="56"/>
              </a:cxn>
              <a:cxn ang="0">
                <a:pos x="184" y="56"/>
              </a:cxn>
              <a:cxn ang="0">
                <a:pos x="200" y="64"/>
              </a:cxn>
              <a:cxn ang="0">
                <a:pos x="208" y="64"/>
              </a:cxn>
              <a:cxn ang="0">
                <a:pos x="208" y="72"/>
              </a:cxn>
              <a:cxn ang="0">
                <a:pos x="216" y="80"/>
              </a:cxn>
              <a:cxn ang="0">
                <a:pos x="216" y="88"/>
              </a:cxn>
              <a:cxn ang="0">
                <a:pos x="224" y="96"/>
              </a:cxn>
              <a:cxn ang="0">
                <a:pos x="256" y="88"/>
              </a:cxn>
              <a:cxn ang="0">
                <a:pos x="248" y="72"/>
              </a:cxn>
              <a:cxn ang="0">
                <a:pos x="240" y="64"/>
              </a:cxn>
              <a:cxn ang="0">
                <a:pos x="232" y="64"/>
              </a:cxn>
              <a:cxn ang="0">
                <a:pos x="240" y="56"/>
              </a:cxn>
              <a:cxn ang="0">
                <a:pos x="264" y="72"/>
              </a:cxn>
              <a:cxn ang="0">
                <a:pos x="264" y="96"/>
              </a:cxn>
              <a:cxn ang="0">
                <a:pos x="256" y="96"/>
              </a:cxn>
              <a:cxn ang="0">
                <a:pos x="240" y="104"/>
              </a:cxn>
              <a:cxn ang="0">
                <a:pos x="232" y="120"/>
              </a:cxn>
              <a:cxn ang="0">
                <a:pos x="224" y="128"/>
              </a:cxn>
              <a:cxn ang="0">
                <a:pos x="216" y="120"/>
              </a:cxn>
              <a:cxn ang="0">
                <a:pos x="216" y="112"/>
              </a:cxn>
              <a:cxn ang="0">
                <a:pos x="208" y="104"/>
              </a:cxn>
              <a:cxn ang="0">
                <a:pos x="208" y="120"/>
              </a:cxn>
              <a:cxn ang="0">
                <a:pos x="208" y="112"/>
              </a:cxn>
              <a:cxn ang="0">
                <a:pos x="200" y="120"/>
              </a:cxn>
              <a:cxn ang="0">
                <a:pos x="200" y="136"/>
              </a:cxn>
              <a:cxn ang="0">
                <a:pos x="184" y="136"/>
              </a:cxn>
              <a:cxn ang="0">
                <a:pos x="176" y="120"/>
              </a:cxn>
              <a:cxn ang="0">
                <a:pos x="168" y="112"/>
              </a:cxn>
              <a:cxn ang="0">
                <a:pos x="160" y="104"/>
              </a:cxn>
              <a:cxn ang="0">
                <a:pos x="160" y="104"/>
              </a:cxn>
              <a:cxn ang="0">
                <a:pos x="152" y="88"/>
              </a:cxn>
              <a:cxn ang="0">
                <a:pos x="128" y="96"/>
              </a:cxn>
              <a:cxn ang="0">
                <a:pos x="128" y="96"/>
              </a:cxn>
              <a:cxn ang="0">
                <a:pos x="56" y="112"/>
              </a:cxn>
              <a:cxn ang="0">
                <a:pos x="56" y="120"/>
              </a:cxn>
              <a:cxn ang="0">
                <a:pos x="56" y="112"/>
              </a:cxn>
              <a:cxn ang="0">
                <a:pos x="0" y="128"/>
              </a:cxn>
            </a:cxnLst>
            <a:rect l="0" t="0" r="r" b="b"/>
            <a:pathLst>
              <a:path w="264" h="136">
                <a:moveTo>
                  <a:pt x="0" y="128"/>
                </a:moveTo>
                <a:lnTo>
                  <a:pt x="0" y="128"/>
                </a:lnTo>
                <a:lnTo>
                  <a:pt x="0" y="56"/>
                </a:lnTo>
                <a:lnTo>
                  <a:pt x="0" y="56"/>
                </a:lnTo>
                <a:lnTo>
                  <a:pt x="56" y="40"/>
                </a:lnTo>
                <a:lnTo>
                  <a:pt x="136" y="24"/>
                </a:lnTo>
                <a:lnTo>
                  <a:pt x="136" y="24"/>
                </a:lnTo>
                <a:lnTo>
                  <a:pt x="144" y="16"/>
                </a:lnTo>
                <a:lnTo>
                  <a:pt x="144" y="8"/>
                </a:lnTo>
                <a:lnTo>
                  <a:pt x="152" y="0"/>
                </a:lnTo>
                <a:lnTo>
                  <a:pt x="168" y="0"/>
                </a:lnTo>
                <a:lnTo>
                  <a:pt x="168" y="0"/>
                </a:lnTo>
                <a:lnTo>
                  <a:pt x="168" y="0"/>
                </a:lnTo>
                <a:lnTo>
                  <a:pt x="168" y="8"/>
                </a:lnTo>
                <a:lnTo>
                  <a:pt x="184" y="16"/>
                </a:lnTo>
                <a:lnTo>
                  <a:pt x="184" y="16"/>
                </a:lnTo>
                <a:lnTo>
                  <a:pt x="192" y="16"/>
                </a:lnTo>
                <a:lnTo>
                  <a:pt x="184" y="24"/>
                </a:lnTo>
                <a:lnTo>
                  <a:pt x="176" y="24"/>
                </a:lnTo>
                <a:lnTo>
                  <a:pt x="176" y="32"/>
                </a:lnTo>
                <a:lnTo>
                  <a:pt x="176" y="32"/>
                </a:lnTo>
                <a:lnTo>
                  <a:pt x="176" y="32"/>
                </a:lnTo>
                <a:lnTo>
                  <a:pt x="176" y="32"/>
                </a:lnTo>
                <a:lnTo>
                  <a:pt x="176" y="40"/>
                </a:lnTo>
                <a:lnTo>
                  <a:pt x="168" y="48"/>
                </a:lnTo>
                <a:lnTo>
                  <a:pt x="168" y="56"/>
                </a:lnTo>
                <a:lnTo>
                  <a:pt x="184" y="56"/>
                </a:lnTo>
                <a:lnTo>
                  <a:pt x="184" y="56"/>
                </a:lnTo>
                <a:lnTo>
                  <a:pt x="192" y="56"/>
                </a:lnTo>
                <a:lnTo>
                  <a:pt x="200" y="64"/>
                </a:lnTo>
                <a:lnTo>
                  <a:pt x="200" y="64"/>
                </a:lnTo>
                <a:lnTo>
                  <a:pt x="208" y="64"/>
                </a:lnTo>
                <a:lnTo>
                  <a:pt x="208" y="64"/>
                </a:lnTo>
                <a:lnTo>
                  <a:pt x="208" y="72"/>
                </a:lnTo>
                <a:lnTo>
                  <a:pt x="208" y="80"/>
                </a:lnTo>
                <a:lnTo>
                  <a:pt x="216" y="80"/>
                </a:lnTo>
                <a:lnTo>
                  <a:pt x="216" y="80"/>
                </a:lnTo>
                <a:lnTo>
                  <a:pt x="216" y="88"/>
                </a:lnTo>
                <a:lnTo>
                  <a:pt x="216" y="88"/>
                </a:lnTo>
                <a:lnTo>
                  <a:pt x="224" y="96"/>
                </a:lnTo>
                <a:lnTo>
                  <a:pt x="248" y="96"/>
                </a:lnTo>
                <a:lnTo>
                  <a:pt x="256" y="88"/>
                </a:lnTo>
                <a:lnTo>
                  <a:pt x="256" y="80"/>
                </a:lnTo>
                <a:lnTo>
                  <a:pt x="248" y="72"/>
                </a:lnTo>
                <a:lnTo>
                  <a:pt x="248" y="64"/>
                </a:lnTo>
                <a:lnTo>
                  <a:pt x="240" y="64"/>
                </a:lnTo>
                <a:lnTo>
                  <a:pt x="240" y="64"/>
                </a:lnTo>
                <a:lnTo>
                  <a:pt x="232" y="64"/>
                </a:lnTo>
                <a:lnTo>
                  <a:pt x="232" y="64"/>
                </a:lnTo>
                <a:lnTo>
                  <a:pt x="240" y="56"/>
                </a:lnTo>
                <a:lnTo>
                  <a:pt x="248" y="56"/>
                </a:lnTo>
                <a:lnTo>
                  <a:pt x="264" y="72"/>
                </a:lnTo>
                <a:lnTo>
                  <a:pt x="264" y="88"/>
                </a:lnTo>
                <a:lnTo>
                  <a:pt x="264" y="96"/>
                </a:lnTo>
                <a:lnTo>
                  <a:pt x="264" y="96"/>
                </a:lnTo>
                <a:lnTo>
                  <a:pt x="256" y="96"/>
                </a:lnTo>
                <a:lnTo>
                  <a:pt x="248" y="104"/>
                </a:lnTo>
                <a:lnTo>
                  <a:pt x="240" y="104"/>
                </a:lnTo>
                <a:lnTo>
                  <a:pt x="232" y="112"/>
                </a:lnTo>
                <a:lnTo>
                  <a:pt x="232" y="120"/>
                </a:lnTo>
                <a:lnTo>
                  <a:pt x="224" y="128"/>
                </a:lnTo>
                <a:lnTo>
                  <a:pt x="224" y="128"/>
                </a:lnTo>
                <a:lnTo>
                  <a:pt x="216" y="120"/>
                </a:lnTo>
                <a:lnTo>
                  <a:pt x="216" y="120"/>
                </a:lnTo>
                <a:lnTo>
                  <a:pt x="216" y="112"/>
                </a:lnTo>
                <a:lnTo>
                  <a:pt x="216" y="112"/>
                </a:lnTo>
                <a:lnTo>
                  <a:pt x="216" y="104"/>
                </a:lnTo>
                <a:lnTo>
                  <a:pt x="208" y="104"/>
                </a:lnTo>
                <a:lnTo>
                  <a:pt x="208" y="120"/>
                </a:lnTo>
                <a:lnTo>
                  <a:pt x="208" y="120"/>
                </a:lnTo>
                <a:lnTo>
                  <a:pt x="208" y="112"/>
                </a:lnTo>
                <a:lnTo>
                  <a:pt x="208" y="112"/>
                </a:lnTo>
                <a:lnTo>
                  <a:pt x="200" y="120"/>
                </a:lnTo>
                <a:lnTo>
                  <a:pt x="200" y="120"/>
                </a:lnTo>
                <a:lnTo>
                  <a:pt x="200" y="120"/>
                </a:lnTo>
                <a:lnTo>
                  <a:pt x="200" y="136"/>
                </a:lnTo>
                <a:lnTo>
                  <a:pt x="184" y="136"/>
                </a:lnTo>
                <a:lnTo>
                  <a:pt x="184" y="136"/>
                </a:lnTo>
                <a:lnTo>
                  <a:pt x="184" y="120"/>
                </a:lnTo>
                <a:lnTo>
                  <a:pt x="176" y="120"/>
                </a:lnTo>
                <a:lnTo>
                  <a:pt x="168" y="112"/>
                </a:lnTo>
                <a:lnTo>
                  <a:pt x="168" y="112"/>
                </a:lnTo>
                <a:lnTo>
                  <a:pt x="168" y="112"/>
                </a:lnTo>
                <a:lnTo>
                  <a:pt x="160" y="104"/>
                </a:lnTo>
                <a:lnTo>
                  <a:pt x="160" y="104"/>
                </a:lnTo>
                <a:lnTo>
                  <a:pt x="160" y="104"/>
                </a:lnTo>
                <a:lnTo>
                  <a:pt x="160" y="104"/>
                </a:lnTo>
                <a:lnTo>
                  <a:pt x="152" y="88"/>
                </a:lnTo>
                <a:lnTo>
                  <a:pt x="152" y="88"/>
                </a:lnTo>
                <a:lnTo>
                  <a:pt x="128" y="96"/>
                </a:lnTo>
                <a:lnTo>
                  <a:pt x="128" y="96"/>
                </a:lnTo>
                <a:lnTo>
                  <a:pt x="128" y="96"/>
                </a:lnTo>
                <a:lnTo>
                  <a:pt x="128" y="96"/>
                </a:lnTo>
                <a:lnTo>
                  <a:pt x="56" y="112"/>
                </a:lnTo>
                <a:lnTo>
                  <a:pt x="56" y="112"/>
                </a:lnTo>
                <a:lnTo>
                  <a:pt x="56" y="120"/>
                </a:lnTo>
                <a:lnTo>
                  <a:pt x="56" y="120"/>
                </a:lnTo>
                <a:lnTo>
                  <a:pt x="56" y="112"/>
                </a:lnTo>
                <a:lnTo>
                  <a:pt x="56" y="112"/>
                </a:lnTo>
                <a:lnTo>
                  <a:pt x="0" y="12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1" name="Connecticut"/>
          <p:cNvSpPr>
            <a:spLocks/>
          </p:cNvSpPr>
          <p:nvPr/>
        </p:nvSpPr>
        <p:spPr bwMode="gray">
          <a:xfrm>
            <a:off x="6782016" y="3398184"/>
            <a:ext cx="187699" cy="162485"/>
          </a:xfrm>
          <a:custGeom>
            <a:avLst/>
            <a:gdLst/>
            <a:ahLst/>
            <a:cxnLst>
              <a:cxn ang="0">
                <a:pos x="104" y="88"/>
              </a:cxn>
              <a:cxn ang="0">
                <a:pos x="88" y="96"/>
              </a:cxn>
              <a:cxn ang="0">
                <a:pos x="64" y="96"/>
              </a:cxn>
              <a:cxn ang="0">
                <a:pos x="64" y="96"/>
              </a:cxn>
              <a:cxn ang="0">
                <a:pos x="40" y="112"/>
              </a:cxn>
              <a:cxn ang="0">
                <a:pos x="40" y="112"/>
              </a:cxn>
              <a:cxn ang="0">
                <a:pos x="24" y="136"/>
              </a:cxn>
              <a:cxn ang="0">
                <a:pos x="16" y="136"/>
              </a:cxn>
              <a:cxn ang="0">
                <a:pos x="16" y="136"/>
              </a:cxn>
              <a:cxn ang="0">
                <a:pos x="8" y="128"/>
              </a:cxn>
              <a:cxn ang="0">
                <a:pos x="8" y="128"/>
              </a:cxn>
              <a:cxn ang="0">
                <a:pos x="24" y="112"/>
              </a:cxn>
              <a:cxn ang="0">
                <a:pos x="24" y="112"/>
              </a:cxn>
              <a:cxn ang="0">
                <a:pos x="16" y="104"/>
              </a:cxn>
              <a:cxn ang="0">
                <a:pos x="16" y="104"/>
              </a:cxn>
              <a:cxn ang="0">
                <a:pos x="0" y="32"/>
              </a:cxn>
              <a:cxn ang="0">
                <a:pos x="0" y="32"/>
              </a:cxn>
              <a:cxn ang="0">
                <a:pos x="56" y="16"/>
              </a:cxn>
              <a:cxn ang="0">
                <a:pos x="56" y="16"/>
              </a:cxn>
              <a:cxn ang="0">
                <a:pos x="56" y="24"/>
              </a:cxn>
              <a:cxn ang="0">
                <a:pos x="56" y="24"/>
              </a:cxn>
              <a:cxn ang="0">
                <a:pos x="56" y="16"/>
              </a:cxn>
              <a:cxn ang="0">
                <a:pos x="56" y="16"/>
              </a:cxn>
              <a:cxn ang="0">
                <a:pos x="128" y="0"/>
              </a:cxn>
              <a:cxn ang="0">
                <a:pos x="128" y="0"/>
              </a:cxn>
              <a:cxn ang="0">
                <a:pos x="128" y="0"/>
              </a:cxn>
              <a:cxn ang="0">
                <a:pos x="144" y="56"/>
              </a:cxn>
              <a:cxn ang="0">
                <a:pos x="144" y="56"/>
              </a:cxn>
              <a:cxn ang="0">
                <a:pos x="136" y="64"/>
              </a:cxn>
              <a:cxn ang="0">
                <a:pos x="136" y="64"/>
              </a:cxn>
              <a:cxn ang="0">
                <a:pos x="136" y="72"/>
              </a:cxn>
              <a:cxn ang="0">
                <a:pos x="136" y="72"/>
              </a:cxn>
              <a:cxn ang="0">
                <a:pos x="136" y="72"/>
              </a:cxn>
              <a:cxn ang="0">
                <a:pos x="104" y="88"/>
              </a:cxn>
            </a:cxnLst>
            <a:rect l="0" t="0" r="r" b="b"/>
            <a:pathLst>
              <a:path w="144" h="136">
                <a:moveTo>
                  <a:pt x="104" y="88"/>
                </a:moveTo>
                <a:lnTo>
                  <a:pt x="88" y="96"/>
                </a:lnTo>
                <a:lnTo>
                  <a:pt x="64" y="96"/>
                </a:lnTo>
                <a:lnTo>
                  <a:pt x="64" y="96"/>
                </a:lnTo>
                <a:lnTo>
                  <a:pt x="40" y="112"/>
                </a:lnTo>
                <a:lnTo>
                  <a:pt x="40" y="112"/>
                </a:lnTo>
                <a:lnTo>
                  <a:pt x="24" y="136"/>
                </a:lnTo>
                <a:lnTo>
                  <a:pt x="16" y="136"/>
                </a:lnTo>
                <a:lnTo>
                  <a:pt x="16" y="136"/>
                </a:lnTo>
                <a:lnTo>
                  <a:pt x="8" y="128"/>
                </a:lnTo>
                <a:lnTo>
                  <a:pt x="8" y="128"/>
                </a:lnTo>
                <a:lnTo>
                  <a:pt x="24" y="112"/>
                </a:lnTo>
                <a:lnTo>
                  <a:pt x="24" y="112"/>
                </a:lnTo>
                <a:lnTo>
                  <a:pt x="16" y="104"/>
                </a:lnTo>
                <a:lnTo>
                  <a:pt x="16" y="104"/>
                </a:lnTo>
                <a:lnTo>
                  <a:pt x="0" y="32"/>
                </a:lnTo>
                <a:lnTo>
                  <a:pt x="0" y="32"/>
                </a:lnTo>
                <a:lnTo>
                  <a:pt x="56" y="16"/>
                </a:lnTo>
                <a:lnTo>
                  <a:pt x="56" y="16"/>
                </a:lnTo>
                <a:lnTo>
                  <a:pt x="56" y="24"/>
                </a:lnTo>
                <a:lnTo>
                  <a:pt x="56" y="24"/>
                </a:lnTo>
                <a:lnTo>
                  <a:pt x="56" y="16"/>
                </a:lnTo>
                <a:lnTo>
                  <a:pt x="56" y="16"/>
                </a:lnTo>
                <a:lnTo>
                  <a:pt x="128" y="0"/>
                </a:lnTo>
                <a:lnTo>
                  <a:pt x="128" y="0"/>
                </a:lnTo>
                <a:lnTo>
                  <a:pt x="128" y="0"/>
                </a:lnTo>
                <a:lnTo>
                  <a:pt x="144" y="56"/>
                </a:lnTo>
                <a:lnTo>
                  <a:pt x="144" y="56"/>
                </a:lnTo>
                <a:lnTo>
                  <a:pt x="136" y="64"/>
                </a:lnTo>
                <a:lnTo>
                  <a:pt x="136" y="64"/>
                </a:lnTo>
                <a:lnTo>
                  <a:pt x="136" y="72"/>
                </a:lnTo>
                <a:lnTo>
                  <a:pt x="136" y="72"/>
                </a:lnTo>
                <a:lnTo>
                  <a:pt x="136" y="72"/>
                </a:lnTo>
                <a:lnTo>
                  <a:pt x="104" y="8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2" name="New Jersey"/>
          <p:cNvSpPr>
            <a:spLocks/>
          </p:cNvSpPr>
          <p:nvPr/>
        </p:nvSpPr>
        <p:spPr bwMode="gray">
          <a:xfrm>
            <a:off x="6658750" y="3542459"/>
            <a:ext cx="134471" cy="285750"/>
          </a:xfrm>
          <a:custGeom>
            <a:avLst/>
            <a:gdLst/>
            <a:ahLst/>
            <a:cxnLst>
              <a:cxn ang="0">
                <a:pos x="24" y="152"/>
              </a:cxn>
              <a:cxn ang="0">
                <a:pos x="40" y="128"/>
              </a:cxn>
              <a:cxn ang="0">
                <a:pos x="48" y="120"/>
              </a:cxn>
              <a:cxn ang="0">
                <a:pos x="48" y="112"/>
              </a:cxn>
              <a:cxn ang="0">
                <a:pos x="0" y="80"/>
              </a:cxn>
              <a:cxn ang="0">
                <a:pos x="8" y="64"/>
              </a:cxn>
              <a:cxn ang="0">
                <a:pos x="8" y="56"/>
              </a:cxn>
              <a:cxn ang="0">
                <a:pos x="0" y="40"/>
              </a:cxn>
              <a:cxn ang="0">
                <a:pos x="16" y="24"/>
              </a:cxn>
              <a:cxn ang="0">
                <a:pos x="24" y="0"/>
              </a:cxn>
              <a:cxn ang="0">
                <a:pos x="96" y="24"/>
              </a:cxn>
              <a:cxn ang="0">
                <a:pos x="96" y="48"/>
              </a:cxn>
              <a:cxn ang="0">
                <a:pos x="88" y="56"/>
              </a:cxn>
              <a:cxn ang="0">
                <a:pos x="88" y="72"/>
              </a:cxn>
              <a:cxn ang="0">
                <a:pos x="80" y="80"/>
              </a:cxn>
              <a:cxn ang="0">
                <a:pos x="96" y="80"/>
              </a:cxn>
              <a:cxn ang="0">
                <a:pos x="96" y="80"/>
              </a:cxn>
              <a:cxn ang="0">
                <a:pos x="96" y="80"/>
              </a:cxn>
              <a:cxn ang="0">
                <a:pos x="104" y="80"/>
              </a:cxn>
              <a:cxn ang="0">
                <a:pos x="104" y="112"/>
              </a:cxn>
              <a:cxn ang="0">
                <a:pos x="104" y="128"/>
              </a:cxn>
              <a:cxn ang="0">
                <a:pos x="104" y="144"/>
              </a:cxn>
              <a:cxn ang="0">
                <a:pos x="104" y="144"/>
              </a:cxn>
              <a:cxn ang="0">
                <a:pos x="104" y="120"/>
              </a:cxn>
              <a:cxn ang="0">
                <a:pos x="96" y="120"/>
              </a:cxn>
              <a:cxn ang="0">
                <a:pos x="96" y="136"/>
              </a:cxn>
              <a:cxn ang="0">
                <a:pos x="96" y="152"/>
              </a:cxn>
              <a:cxn ang="0">
                <a:pos x="96" y="168"/>
              </a:cxn>
              <a:cxn ang="0">
                <a:pos x="88" y="176"/>
              </a:cxn>
              <a:cxn ang="0">
                <a:pos x="88" y="184"/>
              </a:cxn>
              <a:cxn ang="0">
                <a:pos x="80" y="200"/>
              </a:cxn>
              <a:cxn ang="0">
                <a:pos x="80" y="200"/>
              </a:cxn>
              <a:cxn ang="0">
                <a:pos x="72" y="224"/>
              </a:cxn>
              <a:cxn ang="0">
                <a:pos x="64" y="240"/>
              </a:cxn>
              <a:cxn ang="0">
                <a:pos x="56" y="232"/>
              </a:cxn>
              <a:cxn ang="0">
                <a:pos x="56" y="216"/>
              </a:cxn>
              <a:cxn ang="0">
                <a:pos x="48" y="224"/>
              </a:cxn>
              <a:cxn ang="0">
                <a:pos x="40" y="224"/>
              </a:cxn>
              <a:cxn ang="0">
                <a:pos x="32" y="216"/>
              </a:cxn>
              <a:cxn ang="0">
                <a:pos x="24" y="216"/>
              </a:cxn>
              <a:cxn ang="0">
                <a:pos x="8" y="200"/>
              </a:cxn>
              <a:cxn ang="0">
                <a:pos x="8" y="192"/>
              </a:cxn>
              <a:cxn ang="0">
                <a:pos x="0" y="184"/>
              </a:cxn>
              <a:cxn ang="0">
                <a:pos x="8" y="176"/>
              </a:cxn>
              <a:cxn ang="0">
                <a:pos x="8" y="168"/>
              </a:cxn>
              <a:cxn ang="0">
                <a:pos x="8" y="168"/>
              </a:cxn>
              <a:cxn ang="0">
                <a:pos x="8" y="168"/>
              </a:cxn>
            </a:cxnLst>
            <a:rect l="0" t="0" r="r" b="b"/>
            <a:pathLst>
              <a:path w="104" h="240">
                <a:moveTo>
                  <a:pt x="24" y="152"/>
                </a:moveTo>
                <a:lnTo>
                  <a:pt x="24" y="152"/>
                </a:lnTo>
                <a:lnTo>
                  <a:pt x="24" y="144"/>
                </a:lnTo>
                <a:lnTo>
                  <a:pt x="40" y="128"/>
                </a:lnTo>
                <a:lnTo>
                  <a:pt x="48" y="120"/>
                </a:lnTo>
                <a:lnTo>
                  <a:pt x="48" y="120"/>
                </a:lnTo>
                <a:lnTo>
                  <a:pt x="48" y="112"/>
                </a:lnTo>
                <a:lnTo>
                  <a:pt x="48" y="112"/>
                </a:lnTo>
                <a:lnTo>
                  <a:pt x="16" y="88"/>
                </a:lnTo>
                <a:lnTo>
                  <a:pt x="0" y="80"/>
                </a:lnTo>
                <a:lnTo>
                  <a:pt x="0" y="64"/>
                </a:lnTo>
                <a:lnTo>
                  <a:pt x="8" y="64"/>
                </a:lnTo>
                <a:lnTo>
                  <a:pt x="8" y="56"/>
                </a:lnTo>
                <a:lnTo>
                  <a:pt x="8" y="56"/>
                </a:lnTo>
                <a:lnTo>
                  <a:pt x="0" y="40"/>
                </a:lnTo>
                <a:lnTo>
                  <a:pt x="0" y="40"/>
                </a:lnTo>
                <a:lnTo>
                  <a:pt x="16" y="24"/>
                </a:lnTo>
                <a:lnTo>
                  <a:pt x="16" y="24"/>
                </a:lnTo>
                <a:lnTo>
                  <a:pt x="16" y="8"/>
                </a:lnTo>
                <a:lnTo>
                  <a:pt x="24" y="0"/>
                </a:lnTo>
                <a:lnTo>
                  <a:pt x="24" y="0"/>
                </a:lnTo>
                <a:lnTo>
                  <a:pt x="96" y="24"/>
                </a:lnTo>
                <a:lnTo>
                  <a:pt x="96" y="24"/>
                </a:lnTo>
                <a:lnTo>
                  <a:pt x="96" y="48"/>
                </a:lnTo>
                <a:lnTo>
                  <a:pt x="96" y="48"/>
                </a:lnTo>
                <a:lnTo>
                  <a:pt x="88" y="56"/>
                </a:lnTo>
                <a:lnTo>
                  <a:pt x="88" y="64"/>
                </a:lnTo>
                <a:lnTo>
                  <a:pt x="88" y="72"/>
                </a:lnTo>
                <a:lnTo>
                  <a:pt x="80" y="80"/>
                </a:lnTo>
                <a:lnTo>
                  <a:pt x="80" y="80"/>
                </a:lnTo>
                <a:lnTo>
                  <a:pt x="80" y="80"/>
                </a:lnTo>
                <a:lnTo>
                  <a:pt x="96" y="80"/>
                </a:lnTo>
                <a:lnTo>
                  <a:pt x="96" y="80"/>
                </a:lnTo>
                <a:lnTo>
                  <a:pt x="96" y="80"/>
                </a:lnTo>
                <a:lnTo>
                  <a:pt x="96" y="80"/>
                </a:lnTo>
                <a:lnTo>
                  <a:pt x="96" y="80"/>
                </a:lnTo>
                <a:lnTo>
                  <a:pt x="96" y="72"/>
                </a:lnTo>
                <a:lnTo>
                  <a:pt x="104" y="80"/>
                </a:lnTo>
                <a:lnTo>
                  <a:pt x="104" y="104"/>
                </a:lnTo>
                <a:lnTo>
                  <a:pt x="104" y="112"/>
                </a:lnTo>
                <a:lnTo>
                  <a:pt x="104" y="120"/>
                </a:lnTo>
                <a:lnTo>
                  <a:pt x="104" y="128"/>
                </a:lnTo>
                <a:lnTo>
                  <a:pt x="104" y="144"/>
                </a:lnTo>
                <a:lnTo>
                  <a:pt x="104" y="144"/>
                </a:lnTo>
                <a:lnTo>
                  <a:pt x="104" y="144"/>
                </a:lnTo>
                <a:lnTo>
                  <a:pt x="104" y="144"/>
                </a:lnTo>
                <a:lnTo>
                  <a:pt x="104" y="128"/>
                </a:lnTo>
                <a:lnTo>
                  <a:pt x="104" y="120"/>
                </a:lnTo>
                <a:lnTo>
                  <a:pt x="96" y="120"/>
                </a:lnTo>
                <a:lnTo>
                  <a:pt x="96" y="120"/>
                </a:lnTo>
                <a:lnTo>
                  <a:pt x="96" y="128"/>
                </a:lnTo>
                <a:lnTo>
                  <a:pt x="96" y="136"/>
                </a:lnTo>
                <a:lnTo>
                  <a:pt x="96" y="152"/>
                </a:lnTo>
                <a:lnTo>
                  <a:pt x="96" y="152"/>
                </a:lnTo>
                <a:lnTo>
                  <a:pt x="104" y="160"/>
                </a:lnTo>
                <a:lnTo>
                  <a:pt x="96" y="168"/>
                </a:lnTo>
                <a:lnTo>
                  <a:pt x="96" y="168"/>
                </a:lnTo>
                <a:lnTo>
                  <a:pt x="88" y="176"/>
                </a:lnTo>
                <a:lnTo>
                  <a:pt x="88" y="176"/>
                </a:lnTo>
                <a:lnTo>
                  <a:pt x="88" y="184"/>
                </a:lnTo>
                <a:lnTo>
                  <a:pt x="88" y="184"/>
                </a:lnTo>
                <a:lnTo>
                  <a:pt x="80" y="200"/>
                </a:lnTo>
                <a:lnTo>
                  <a:pt x="80" y="200"/>
                </a:lnTo>
                <a:lnTo>
                  <a:pt x="80" y="200"/>
                </a:lnTo>
                <a:lnTo>
                  <a:pt x="80" y="208"/>
                </a:lnTo>
                <a:lnTo>
                  <a:pt x="72" y="224"/>
                </a:lnTo>
                <a:lnTo>
                  <a:pt x="72" y="232"/>
                </a:lnTo>
                <a:lnTo>
                  <a:pt x="64" y="240"/>
                </a:lnTo>
                <a:lnTo>
                  <a:pt x="56" y="240"/>
                </a:lnTo>
                <a:lnTo>
                  <a:pt x="56" y="232"/>
                </a:lnTo>
                <a:lnTo>
                  <a:pt x="64" y="224"/>
                </a:lnTo>
                <a:lnTo>
                  <a:pt x="56" y="216"/>
                </a:lnTo>
                <a:lnTo>
                  <a:pt x="56" y="216"/>
                </a:lnTo>
                <a:lnTo>
                  <a:pt x="48" y="224"/>
                </a:lnTo>
                <a:lnTo>
                  <a:pt x="40" y="224"/>
                </a:lnTo>
                <a:lnTo>
                  <a:pt x="40" y="224"/>
                </a:lnTo>
                <a:lnTo>
                  <a:pt x="40" y="224"/>
                </a:lnTo>
                <a:lnTo>
                  <a:pt x="32" y="216"/>
                </a:lnTo>
                <a:lnTo>
                  <a:pt x="24" y="216"/>
                </a:lnTo>
                <a:lnTo>
                  <a:pt x="24" y="216"/>
                </a:lnTo>
                <a:lnTo>
                  <a:pt x="16" y="208"/>
                </a:lnTo>
                <a:lnTo>
                  <a:pt x="8" y="200"/>
                </a:lnTo>
                <a:lnTo>
                  <a:pt x="8" y="200"/>
                </a:lnTo>
                <a:lnTo>
                  <a:pt x="8" y="192"/>
                </a:lnTo>
                <a:lnTo>
                  <a:pt x="0" y="192"/>
                </a:lnTo>
                <a:lnTo>
                  <a:pt x="0" y="184"/>
                </a:lnTo>
                <a:lnTo>
                  <a:pt x="0" y="176"/>
                </a:lnTo>
                <a:lnTo>
                  <a:pt x="8" y="176"/>
                </a:lnTo>
                <a:lnTo>
                  <a:pt x="8" y="176"/>
                </a:lnTo>
                <a:lnTo>
                  <a:pt x="8" y="168"/>
                </a:lnTo>
                <a:lnTo>
                  <a:pt x="8" y="168"/>
                </a:lnTo>
                <a:lnTo>
                  <a:pt x="8" y="168"/>
                </a:lnTo>
                <a:lnTo>
                  <a:pt x="8" y="168"/>
                </a:lnTo>
                <a:lnTo>
                  <a:pt x="8" y="168"/>
                </a:lnTo>
                <a:lnTo>
                  <a:pt x="24" y="15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3" name="Delaware"/>
          <p:cNvSpPr>
            <a:spLocks/>
          </p:cNvSpPr>
          <p:nvPr/>
        </p:nvSpPr>
        <p:spPr bwMode="gray">
          <a:xfrm>
            <a:off x="6636339" y="3732960"/>
            <a:ext cx="105056" cy="172291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24"/>
              </a:cxn>
              <a:cxn ang="0">
                <a:pos x="16" y="24"/>
              </a:cxn>
              <a:cxn ang="0">
                <a:pos x="16" y="32"/>
              </a:cxn>
              <a:cxn ang="0">
                <a:pos x="16" y="40"/>
              </a:cxn>
              <a:cxn ang="0">
                <a:pos x="24" y="56"/>
              </a:cxn>
              <a:cxn ang="0">
                <a:pos x="40" y="56"/>
              </a:cxn>
              <a:cxn ang="0">
                <a:pos x="40" y="72"/>
              </a:cxn>
              <a:cxn ang="0">
                <a:pos x="40" y="72"/>
              </a:cxn>
              <a:cxn ang="0">
                <a:pos x="40" y="72"/>
              </a:cxn>
              <a:cxn ang="0">
                <a:pos x="40" y="80"/>
              </a:cxn>
              <a:cxn ang="0">
                <a:pos x="48" y="88"/>
              </a:cxn>
              <a:cxn ang="0">
                <a:pos x="48" y="88"/>
              </a:cxn>
              <a:cxn ang="0">
                <a:pos x="48" y="96"/>
              </a:cxn>
              <a:cxn ang="0">
                <a:pos x="56" y="96"/>
              </a:cxn>
              <a:cxn ang="0">
                <a:pos x="64" y="104"/>
              </a:cxn>
              <a:cxn ang="0">
                <a:pos x="72" y="104"/>
              </a:cxn>
              <a:cxn ang="0">
                <a:pos x="72" y="104"/>
              </a:cxn>
              <a:cxn ang="0">
                <a:pos x="72" y="104"/>
              </a:cxn>
              <a:cxn ang="0">
                <a:pos x="72" y="112"/>
              </a:cxn>
              <a:cxn ang="0">
                <a:pos x="72" y="112"/>
              </a:cxn>
              <a:cxn ang="0">
                <a:pos x="64" y="112"/>
              </a:cxn>
              <a:cxn ang="0">
                <a:pos x="64" y="112"/>
              </a:cxn>
              <a:cxn ang="0">
                <a:pos x="64" y="120"/>
              </a:cxn>
              <a:cxn ang="0">
                <a:pos x="64" y="120"/>
              </a:cxn>
              <a:cxn ang="0">
                <a:pos x="64" y="120"/>
              </a:cxn>
              <a:cxn ang="0">
                <a:pos x="64" y="120"/>
              </a:cxn>
              <a:cxn ang="0">
                <a:pos x="64" y="120"/>
              </a:cxn>
              <a:cxn ang="0">
                <a:pos x="64" y="128"/>
              </a:cxn>
              <a:cxn ang="0">
                <a:pos x="64" y="128"/>
              </a:cxn>
              <a:cxn ang="0">
                <a:pos x="72" y="120"/>
              </a:cxn>
              <a:cxn ang="0">
                <a:pos x="72" y="120"/>
              </a:cxn>
              <a:cxn ang="0">
                <a:pos x="72" y="120"/>
              </a:cxn>
              <a:cxn ang="0">
                <a:pos x="80" y="120"/>
              </a:cxn>
              <a:cxn ang="0">
                <a:pos x="80" y="120"/>
              </a:cxn>
              <a:cxn ang="0">
                <a:pos x="80" y="128"/>
              </a:cxn>
              <a:cxn ang="0">
                <a:pos x="80" y="128"/>
              </a:cxn>
              <a:cxn ang="0">
                <a:pos x="80" y="136"/>
              </a:cxn>
              <a:cxn ang="0">
                <a:pos x="80" y="136"/>
              </a:cxn>
              <a:cxn ang="0">
                <a:pos x="32" y="144"/>
              </a:cxn>
              <a:cxn ang="0">
                <a:pos x="32" y="144"/>
              </a:cxn>
              <a:cxn ang="0">
                <a:pos x="0" y="16"/>
              </a:cxn>
              <a:cxn ang="0">
                <a:pos x="0" y="24"/>
              </a:cxn>
              <a:cxn ang="0">
                <a:pos x="0" y="0"/>
              </a:cxn>
              <a:cxn ang="0">
                <a:pos x="16" y="0"/>
              </a:cxn>
              <a:cxn ang="0">
                <a:pos x="24" y="8"/>
              </a:cxn>
              <a:cxn ang="0">
                <a:pos x="24" y="8"/>
              </a:cxn>
              <a:cxn ang="0">
                <a:pos x="16" y="8"/>
              </a:cxn>
              <a:cxn ang="0">
                <a:pos x="16" y="16"/>
              </a:cxn>
            </a:cxnLst>
            <a:rect l="0" t="0" r="r" b="b"/>
            <a:pathLst>
              <a:path w="80" h="144">
                <a:moveTo>
                  <a:pt x="16" y="16"/>
                </a:moveTo>
                <a:lnTo>
                  <a:pt x="16" y="24"/>
                </a:lnTo>
                <a:lnTo>
                  <a:pt x="16" y="24"/>
                </a:lnTo>
                <a:lnTo>
                  <a:pt x="16" y="32"/>
                </a:lnTo>
                <a:lnTo>
                  <a:pt x="16" y="40"/>
                </a:lnTo>
                <a:lnTo>
                  <a:pt x="24" y="56"/>
                </a:lnTo>
                <a:lnTo>
                  <a:pt x="40" y="56"/>
                </a:lnTo>
                <a:lnTo>
                  <a:pt x="40" y="72"/>
                </a:lnTo>
                <a:lnTo>
                  <a:pt x="40" y="72"/>
                </a:lnTo>
                <a:lnTo>
                  <a:pt x="40" y="72"/>
                </a:lnTo>
                <a:lnTo>
                  <a:pt x="40" y="80"/>
                </a:lnTo>
                <a:lnTo>
                  <a:pt x="48" y="88"/>
                </a:lnTo>
                <a:lnTo>
                  <a:pt x="48" y="88"/>
                </a:lnTo>
                <a:lnTo>
                  <a:pt x="48" y="96"/>
                </a:lnTo>
                <a:lnTo>
                  <a:pt x="56" y="96"/>
                </a:lnTo>
                <a:lnTo>
                  <a:pt x="64" y="104"/>
                </a:lnTo>
                <a:lnTo>
                  <a:pt x="72" y="104"/>
                </a:lnTo>
                <a:lnTo>
                  <a:pt x="72" y="104"/>
                </a:lnTo>
                <a:lnTo>
                  <a:pt x="72" y="104"/>
                </a:lnTo>
                <a:lnTo>
                  <a:pt x="72" y="112"/>
                </a:lnTo>
                <a:lnTo>
                  <a:pt x="72" y="112"/>
                </a:lnTo>
                <a:lnTo>
                  <a:pt x="64" y="112"/>
                </a:lnTo>
                <a:lnTo>
                  <a:pt x="64" y="112"/>
                </a:lnTo>
                <a:lnTo>
                  <a:pt x="64" y="120"/>
                </a:lnTo>
                <a:lnTo>
                  <a:pt x="64" y="120"/>
                </a:lnTo>
                <a:lnTo>
                  <a:pt x="64" y="120"/>
                </a:lnTo>
                <a:lnTo>
                  <a:pt x="64" y="120"/>
                </a:lnTo>
                <a:lnTo>
                  <a:pt x="64" y="120"/>
                </a:lnTo>
                <a:lnTo>
                  <a:pt x="64" y="128"/>
                </a:lnTo>
                <a:lnTo>
                  <a:pt x="64" y="128"/>
                </a:lnTo>
                <a:lnTo>
                  <a:pt x="72" y="120"/>
                </a:lnTo>
                <a:lnTo>
                  <a:pt x="72" y="120"/>
                </a:lnTo>
                <a:lnTo>
                  <a:pt x="72" y="120"/>
                </a:lnTo>
                <a:lnTo>
                  <a:pt x="80" y="120"/>
                </a:lnTo>
                <a:lnTo>
                  <a:pt x="80" y="120"/>
                </a:lnTo>
                <a:lnTo>
                  <a:pt x="80" y="128"/>
                </a:lnTo>
                <a:lnTo>
                  <a:pt x="80" y="128"/>
                </a:lnTo>
                <a:lnTo>
                  <a:pt x="80" y="136"/>
                </a:lnTo>
                <a:lnTo>
                  <a:pt x="80" y="136"/>
                </a:lnTo>
                <a:lnTo>
                  <a:pt x="32" y="144"/>
                </a:lnTo>
                <a:lnTo>
                  <a:pt x="32" y="144"/>
                </a:lnTo>
                <a:lnTo>
                  <a:pt x="0" y="16"/>
                </a:lnTo>
                <a:lnTo>
                  <a:pt x="0" y="24"/>
                </a:lnTo>
                <a:lnTo>
                  <a:pt x="0" y="0"/>
                </a:lnTo>
                <a:lnTo>
                  <a:pt x="16" y="0"/>
                </a:lnTo>
                <a:lnTo>
                  <a:pt x="24" y="8"/>
                </a:lnTo>
                <a:lnTo>
                  <a:pt x="24" y="8"/>
                </a:lnTo>
                <a:lnTo>
                  <a:pt x="16" y="8"/>
                </a:lnTo>
                <a:lnTo>
                  <a:pt x="16" y="1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4" name="Tennessee"/>
          <p:cNvSpPr>
            <a:spLocks/>
          </p:cNvSpPr>
          <p:nvPr/>
        </p:nvSpPr>
        <p:spPr bwMode="gray">
          <a:xfrm>
            <a:off x="5231401" y="4231621"/>
            <a:ext cx="885265" cy="285750"/>
          </a:xfrm>
          <a:custGeom>
            <a:avLst/>
            <a:gdLst/>
            <a:ahLst/>
            <a:cxnLst>
              <a:cxn ang="0">
                <a:pos x="664" y="0"/>
              </a:cxn>
              <a:cxn ang="0">
                <a:pos x="672" y="0"/>
              </a:cxn>
              <a:cxn ang="0">
                <a:pos x="672" y="16"/>
              </a:cxn>
              <a:cxn ang="0">
                <a:pos x="672" y="32"/>
              </a:cxn>
              <a:cxn ang="0">
                <a:pos x="664" y="32"/>
              </a:cxn>
              <a:cxn ang="0">
                <a:pos x="656" y="56"/>
              </a:cxn>
              <a:cxn ang="0">
                <a:pos x="648" y="56"/>
              </a:cxn>
              <a:cxn ang="0">
                <a:pos x="616" y="80"/>
              </a:cxn>
              <a:cxn ang="0">
                <a:pos x="608" y="72"/>
              </a:cxn>
              <a:cxn ang="0">
                <a:pos x="584" y="96"/>
              </a:cxn>
              <a:cxn ang="0">
                <a:pos x="584" y="104"/>
              </a:cxn>
              <a:cxn ang="0">
                <a:pos x="552" y="120"/>
              </a:cxn>
              <a:cxn ang="0">
                <a:pos x="544" y="128"/>
              </a:cxn>
              <a:cxn ang="0">
                <a:pos x="512" y="144"/>
              </a:cxn>
              <a:cxn ang="0">
                <a:pos x="488" y="168"/>
              </a:cxn>
              <a:cxn ang="0">
                <a:pos x="488" y="200"/>
              </a:cxn>
              <a:cxn ang="0">
                <a:pos x="384" y="208"/>
              </a:cxn>
              <a:cxn ang="0">
                <a:pos x="8" y="240"/>
              </a:cxn>
              <a:cxn ang="0">
                <a:pos x="0" y="240"/>
              </a:cxn>
              <a:cxn ang="0">
                <a:pos x="0" y="240"/>
              </a:cxn>
              <a:cxn ang="0">
                <a:pos x="16" y="232"/>
              </a:cxn>
              <a:cxn ang="0">
                <a:pos x="16" y="216"/>
              </a:cxn>
              <a:cxn ang="0">
                <a:pos x="16" y="208"/>
              </a:cxn>
              <a:cxn ang="0">
                <a:pos x="24" y="184"/>
              </a:cxn>
              <a:cxn ang="0">
                <a:pos x="32" y="168"/>
              </a:cxn>
              <a:cxn ang="0">
                <a:pos x="24" y="168"/>
              </a:cxn>
              <a:cxn ang="0">
                <a:pos x="32" y="160"/>
              </a:cxn>
              <a:cxn ang="0">
                <a:pos x="48" y="144"/>
              </a:cxn>
              <a:cxn ang="0">
                <a:pos x="40" y="136"/>
              </a:cxn>
              <a:cxn ang="0">
                <a:pos x="56" y="120"/>
              </a:cxn>
              <a:cxn ang="0">
                <a:pos x="48" y="120"/>
              </a:cxn>
              <a:cxn ang="0">
                <a:pos x="40" y="112"/>
              </a:cxn>
              <a:cxn ang="0">
                <a:pos x="48" y="112"/>
              </a:cxn>
              <a:cxn ang="0">
                <a:pos x="48" y="104"/>
              </a:cxn>
              <a:cxn ang="0">
                <a:pos x="56" y="80"/>
              </a:cxn>
              <a:cxn ang="0">
                <a:pos x="176" y="72"/>
              </a:cxn>
              <a:cxn ang="0">
                <a:pos x="168" y="56"/>
              </a:cxn>
              <a:cxn ang="0">
                <a:pos x="192" y="56"/>
              </a:cxn>
              <a:cxn ang="0">
                <a:pos x="504" y="32"/>
              </a:cxn>
              <a:cxn ang="0">
                <a:pos x="664" y="0"/>
              </a:cxn>
            </a:cxnLst>
            <a:rect l="0" t="0" r="r" b="b"/>
            <a:pathLst>
              <a:path w="680" h="240">
                <a:moveTo>
                  <a:pt x="664" y="0"/>
                </a:moveTo>
                <a:lnTo>
                  <a:pt x="664" y="0"/>
                </a:lnTo>
                <a:lnTo>
                  <a:pt x="672" y="0"/>
                </a:lnTo>
                <a:lnTo>
                  <a:pt x="672" y="0"/>
                </a:lnTo>
                <a:lnTo>
                  <a:pt x="672" y="8"/>
                </a:lnTo>
                <a:lnTo>
                  <a:pt x="672" y="16"/>
                </a:lnTo>
                <a:lnTo>
                  <a:pt x="680" y="24"/>
                </a:lnTo>
                <a:lnTo>
                  <a:pt x="672" y="32"/>
                </a:lnTo>
                <a:lnTo>
                  <a:pt x="672" y="32"/>
                </a:lnTo>
                <a:lnTo>
                  <a:pt x="664" y="32"/>
                </a:lnTo>
                <a:lnTo>
                  <a:pt x="656" y="48"/>
                </a:lnTo>
                <a:lnTo>
                  <a:pt x="656" y="56"/>
                </a:lnTo>
                <a:lnTo>
                  <a:pt x="656" y="56"/>
                </a:lnTo>
                <a:lnTo>
                  <a:pt x="648" y="56"/>
                </a:lnTo>
                <a:lnTo>
                  <a:pt x="640" y="56"/>
                </a:lnTo>
                <a:lnTo>
                  <a:pt x="616" y="80"/>
                </a:lnTo>
                <a:lnTo>
                  <a:pt x="616" y="80"/>
                </a:lnTo>
                <a:lnTo>
                  <a:pt x="608" y="72"/>
                </a:lnTo>
                <a:lnTo>
                  <a:pt x="600" y="72"/>
                </a:lnTo>
                <a:lnTo>
                  <a:pt x="584" y="96"/>
                </a:lnTo>
                <a:lnTo>
                  <a:pt x="584" y="104"/>
                </a:lnTo>
                <a:lnTo>
                  <a:pt x="584" y="104"/>
                </a:lnTo>
                <a:lnTo>
                  <a:pt x="568" y="104"/>
                </a:lnTo>
                <a:lnTo>
                  <a:pt x="552" y="120"/>
                </a:lnTo>
                <a:lnTo>
                  <a:pt x="544" y="128"/>
                </a:lnTo>
                <a:lnTo>
                  <a:pt x="544" y="128"/>
                </a:lnTo>
                <a:lnTo>
                  <a:pt x="520" y="128"/>
                </a:lnTo>
                <a:lnTo>
                  <a:pt x="512" y="144"/>
                </a:lnTo>
                <a:lnTo>
                  <a:pt x="504" y="168"/>
                </a:lnTo>
                <a:lnTo>
                  <a:pt x="488" y="168"/>
                </a:lnTo>
                <a:lnTo>
                  <a:pt x="488" y="168"/>
                </a:lnTo>
                <a:lnTo>
                  <a:pt x="488" y="200"/>
                </a:lnTo>
                <a:lnTo>
                  <a:pt x="488" y="200"/>
                </a:lnTo>
                <a:lnTo>
                  <a:pt x="384" y="208"/>
                </a:lnTo>
                <a:lnTo>
                  <a:pt x="176" y="224"/>
                </a:lnTo>
                <a:lnTo>
                  <a:pt x="8" y="240"/>
                </a:lnTo>
                <a:lnTo>
                  <a:pt x="8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8" y="232"/>
                </a:lnTo>
                <a:lnTo>
                  <a:pt x="16" y="232"/>
                </a:lnTo>
                <a:lnTo>
                  <a:pt x="16" y="224"/>
                </a:lnTo>
                <a:lnTo>
                  <a:pt x="16" y="216"/>
                </a:lnTo>
                <a:lnTo>
                  <a:pt x="16" y="208"/>
                </a:lnTo>
                <a:lnTo>
                  <a:pt x="16" y="208"/>
                </a:lnTo>
                <a:lnTo>
                  <a:pt x="16" y="200"/>
                </a:lnTo>
                <a:lnTo>
                  <a:pt x="24" y="184"/>
                </a:lnTo>
                <a:lnTo>
                  <a:pt x="32" y="176"/>
                </a:lnTo>
                <a:lnTo>
                  <a:pt x="32" y="168"/>
                </a:lnTo>
                <a:lnTo>
                  <a:pt x="24" y="168"/>
                </a:lnTo>
                <a:lnTo>
                  <a:pt x="24" y="168"/>
                </a:lnTo>
                <a:lnTo>
                  <a:pt x="32" y="168"/>
                </a:lnTo>
                <a:lnTo>
                  <a:pt x="32" y="160"/>
                </a:lnTo>
                <a:lnTo>
                  <a:pt x="48" y="152"/>
                </a:lnTo>
                <a:lnTo>
                  <a:pt x="48" y="144"/>
                </a:lnTo>
                <a:lnTo>
                  <a:pt x="40" y="136"/>
                </a:lnTo>
                <a:lnTo>
                  <a:pt x="40" y="136"/>
                </a:lnTo>
                <a:lnTo>
                  <a:pt x="48" y="120"/>
                </a:lnTo>
                <a:lnTo>
                  <a:pt x="56" y="120"/>
                </a:lnTo>
                <a:lnTo>
                  <a:pt x="56" y="120"/>
                </a:lnTo>
                <a:lnTo>
                  <a:pt x="48" y="120"/>
                </a:lnTo>
                <a:lnTo>
                  <a:pt x="48" y="112"/>
                </a:lnTo>
                <a:lnTo>
                  <a:pt x="40" y="112"/>
                </a:lnTo>
                <a:lnTo>
                  <a:pt x="40" y="112"/>
                </a:lnTo>
                <a:lnTo>
                  <a:pt x="48" y="112"/>
                </a:lnTo>
                <a:lnTo>
                  <a:pt x="48" y="104"/>
                </a:lnTo>
                <a:lnTo>
                  <a:pt x="48" y="104"/>
                </a:lnTo>
                <a:lnTo>
                  <a:pt x="56" y="80"/>
                </a:lnTo>
                <a:lnTo>
                  <a:pt x="56" y="80"/>
                </a:lnTo>
                <a:lnTo>
                  <a:pt x="176" y="72"/>
                </a:lnTo>
                <a:lnTo>
                  <a:pt x="176" y="72"/>
                </a:lnTo>
                <a:lnTo>
                  <a:pt x="168" y="56"/>
                </a:lnTo>
                <a:lnTo>
                  <a:pt x="168" y="56"/>
                </a:lnTo>
                <a:lnTo>
                  <a:pt x="176" y="56"/>
                </a:lnTo>
                <a:lnTo>
                  <a:pt x="192" y="56"/>
                </a:lnTo>
                <a:lnTo>
                  <a:pt x="200" y="56"/>
                </a:lnTo>
                <a:lnTo>
                  <a:pt x="504" y="32"/>
                </a:lnTo>
                <a:lnTo>
                  <a:pt x="656" y="8"/>
                </a:lnTo>
                <a:lnTo>
                  <a:pt x="66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5" name="Mississippi"/>
          <p:cNvSpPr>
            <a:spLocks/>
          </p:cNvSpPr>
          <p:nvPr/>
        </p:nvSpPr>
        <p:spPr bwMode="gray">
          <a:xfrm>
            <a:off x="5115140" y="4517371"/>
            <a:ext cx="375397" cy="593912"/>
          </a:xfrm>
          <a:custGeom>
            <a:avLst/>
            <a:gdLst/>
            <a:ahLst/>
            <a:cxnLst>
              <a:cxn ang="0">
                <a:pos x="208" y="480"/>
              </a:cxn>
              <a:cxn ang="0">
                <a:pos x="216" y="488"/>
              </a:cxn>
              <a:cxn ang="0">
                <a:pos x="248" y="480"/>
              </a:cxn>
              <a:cxn ang="0">
                <a:pos x="240" y="472"/>
              </a:cxn>
              <a:cxn ang="0">
                <a:pos x="256" y="480"/>
              </a:cxn>
              <a:cxn ang="0">
                <a:pos x="264" y="480"/>
              </a:cxn>
              <a:cxn ang="0">
                <a:pos x="272" y="472"/>
              </a:cxn>
              <a:cxn ang="0">
                <a:pos x="288" y="472"/>
              </a:cxn>
              <a:cxn ang="0">
                <a:pos x="272" y="0"/>
              </a:cxn>
              <a:cxn ang="0">
                <a:pos x="104" y="16"/>
              </a:cxn>
              <a:cxn ang="0">
                <a:pos x="88" y="40"/>
              </a:cxn>
              <a:cxn ang="0">
                <a:pos x="80" y="48"/>
              </a:cxn>
              <a:cxn ang="0">
                <a:pos x="72" y="80"/>
              </a:cxn>
              <a:cxn ang="0">
                <a:pos x="72" y="80"/>
              </a:cxn>
              <a:cxn ang="0">
                <a:pos x="56" y="104"/>
              </a:cxn>
              <a:cxn ang="0">
                <a:pos x="48" y="112"/>
              </a:cxn>
              <a:cxn ang="0">
                <a:pos x="40" y="120"/>
              </a:cxn>
              <a:cxn ang="0">
                <a:pos x="40" y="136"/>
              </a:cxn>
              <a:cxn ang="0">
                <a:pos x="32" y="144"/>
              </a:cxn>
              <a:cxn ang="0">
                <a:pos x="40" y="152"/>
              </a:cxn>
              <a:cxn ang="0">
                <a:pos x="32" y="160"/>
              </a:cxn>
              <a:cxn ang="0">
                <a:pos x="24" y="168"/>
              </a:cxn>
              <a:cxn ang="0">
                <a:pos x="40" y="200"/>
              </a:cxn>
              <a:cxn ang="0">
                <a:pos x="40" y="208"/>
              </a:cxn>
              <a:cxn ang="0">
                <a:pos x="32" y="224"/>
              </a:cxn>
              <a:cxn ang="0">
                <a:pos x="32" y="232"/>
              </a:cxn>
              <a:cxn ang="0">
                <a:pos x="40" y="232"/>
              </a:cxn>
              <a:cxn ang="0">
                <a:pos x="40" y="248"/>
              </a:cxn>
              <a:cxn ang="0">
                <a:pos x="40" y="256"/>
              </a:cxn>
              <a:cxn ang="0">
                <a:pos x="40" y="264"/>
              </a:cxn>
              <a:cxn ang="0">
                <a:pos x="48" y="272"/>
              </a:cxn>
              <a:cxn ang="0">
                <a:pos x="48" y="280"/>
              </a:cxn>
              <a:cxn ang="0">
                <a:pos x="48" y="280"/>
              </a:cxn>
              <a:cxn ang="0">
                <a:pos x="56" y="288"/>
              </a:cxn>
              <a:cxn ang="0">
                <a:pos x="56" y="304"/>
              </a:cxn>
              <a:cxn ang="0">
                <a:pos x="40" y="312"/>
              </a:cxn>
              <a:cxn ang="0">
                <a:pos x="40" y="320"/>
              </a:cxn>
              <a:cxn ang="0">
                <a:pos x="40" y="344"/>
              </a:cxn>
              <a:cxn ang="0">
                <a:pos x="24" y="360"/>
              </a:cxn>
              <a:cxn ang="0">
                <a:pos x="16" y="368"/>
              </a:cxn>
              <a:cxn ang="0">
                <a:pos x="24" y="368"/>
              </a:cxn>
              <a:cxn ang="0">
                <a:pos x="16" y="384"/>
              </a:cxn>
              <a:cxn ang="0">
                <a:pos x="16" y="392"/>
              </a:cxn>
              <a:cxn ang="0">
                <a:pos x="16" y="400"/>
              </a:cxn>
              <a:cxn ang="0">
                <a:pos x="8" y="416"/>
              </a:cxn>
              <a:cxn ang="0">
                <a:pos x="8" y="424"/>
              </a:cxn>
              <a:cxn ang="0">
                <a:pos x="168" y="416"/>
              </a:cxn>
              <a:cxn ang="0">
                <a:pos x="160" y="448"/>
              </a:cxn>
              <a:cxn ang="0">
                <a:pos x="184" y="488"/>
              </a:cxn>
              <a:cxn ang="0">
                <a:pos x="200" y="496"/>
              </a:cxn>
            </a:cxnLst>
            <a:rect l="0" t="0" r="r" b="b"/>
            <a:pathLst>
              <a:path w="288" h="496">
                <a:moveTo>
                  <a:pt x="208" y="488"/>
                </a:moveTo>
                <a:lnTo>
                  <a:pt x="208" y="488"/>
                </a:lnTo>
                <a:lnTo>
                  <a:pt x="208" y="480"/>
                </a:lnTo>
                <a:lnTo>
                  <a:pt x="208" y="480"/>
                </a:lnTo>
                <a:lnTo>
                  <a:pt x="216" y="488"/>
                </a:lnTo>
                <a:lnTo>
                  <a:pt x="216" y="488"/>
                </a:lnTo>
                <a:lnTo>
                  <a:pt x="240" y="480"/>
                </a:lnTo>
                <a:lnTo>
                  <a:pt x="240" y="480"/>
                </a:lnTo>
                <a:lnTo>
                  <a:pt x="248" y="480"/>
                </a:lnTo>
                <a:lnTo>
                  <a:pt x="248" y="472"/>
                </a:lnTo>
                <a:lnTo>
                  <a:pt x="240" y="472"/>
                </a:lnTo>
                <a:lnTo>
                  <a:pt x="240" y="472"/>
                </a:lnTo>
                <a:lnTo>
                  <a:pt x="248" y="472"/>
                </a:lnTo>
                <a:lnTo>
                  <a:pt x="256" y="472"/>
                </a:lnTo>
                <a:lnTo>
                  <a:pt x="256" y="480"/>
                </a:lnTo>
                <a:lnTo>
                  <a:pt x="256" y="480"/>
                </a:lnTo>
                <a:lnTo>
                  <a:pt x="264" y="480"/>
                </a:lnTo>
                <a:lnTo>
                  <a:pt x="264" y="480"/>
                </a:lnTo>
                <a:lnTo>
                  <a:pt x="272" y="472"/>
                </a:lnTo>
                <a:lnTo>
                  <a:pt x="272" y="472"/>
                </a:lnTo>
                <a:lnTo>
                  <a:pt x="272" y="472"/>
                </a:lnTo>
                <a:lnTo>
                  <a:pt x="280" y="480"/>
                </a:lnTo>
                <a:lnTo>
                  <a:pt x="288" y="480"/>
                </a:lnTo>
                <a:lnTo>
                  <a:pt x="288" y="472"/>
                </a:lnTo>
                <a:lnTo>
                  <a:pt x="272" y="320"/>
                </a:lnTo>
                <a:lnTo>
                  <a:pt x="272" y="320"/>
                </a:lnTo>
                <a:lnTo>
                  <a:pt x="272" y="0"/>
                </a:lnTo>
                <a:lnTo>
                  <a:pt x="272" y="0"/>
                </a:lnTo>
                <a:lnTo>
                  <a:pt x="104" y="16"/>
                </a:lnTo>
                <a:lnTo>
                  <a:pt x="104" y="16"/>
                </a:lnTo>
                <a:lnTo>
                  <a:pt x="104" y="24"/>
                </a:lnTo>
                <a:lnTo>
                  <a:pt x="96" y="32"/>
                </a:lnTo>
                <a:lnTo>
                  <a:pt x="88" y="40"/>
                </a:lnTo>
                <a:lnTo>
                  <a:pt x="88" y="40"/>
                </a:lnTo>
                <a:lnTo>
                  <a:pt x="80" y="48"/>
                </a:lnTo>
                <a:lnTo>
                  <a:pt x="80" y="48"/>
                </a:lnTo>
                <a:lnTo>
                  <a:pt x="80" y="72"/>
                </a:lnTo>
                <a:lnTo>
                  <a:pt x="80" y="72"/>
                </a:lnTo>
                <a:lnTo>
                  <a:pt x="72" y="80"/>
                </a:lnTo>
                <a:lnTo>
                  <a:pt x="72" y="80"/>
                </a:lnTo>
                <a:lnTo>
                  <a:pt x="72" y="80"/>
                </a:lnTo>
                <a:lnTo>
                  <a:pt x="72" y="80"/>
                </a:lnTo>
                <a:lnTo>
                  <a:pt x="56" y="96"/>
                </a:lnTo>
                <a:lnTo>
                  <a:pt x="56" y="96"/>
                </a:lnTo>
                <a:lnTo>
                  <a:pt x="56" y="104"/>
                </a:lnTo>
                <a:lnTo>
                  <a:pt x="56" y="104"/>
                </a:lnTo>
                <a:lnTo>
                  <a:pt x="48" y="112"/>
                </a:lnTo>
                <a:lnTo>
                  <a:pt x="48" y="112"/>
                </a:lnTo>
                <a:lnTo>
                  <a:pt x="48" y="112"/>
                </a:lnTo>
                <a:lnTo>
                  <a:pt x="48" y="120"/>
                </a:lnTo>
                <a:lnTo>
                  <a:pt x="40" y="120"/>
                </a:lnTo>
                <a:lnTo>
                  <a:pt x="40" y="128"/>
                </a:lnTo>
                <a:lnTo>
                  <a:pt x="40" y="136"/>
                </a:lnTo>
                <a:lnTo>
                  <a:pt x="40" y="136"/>
                </a:lnTo>
                <a:lnTo>
                  <a:pt x="40" y="144"/>
                </a:lnTo>
                <a:lnTo>
                  <a:pt x="32" y="144"/>
                </a:lnTo>
                <a:lnTo>
                  <a:pt x="32" y="144"/>
                </a:lnTo>
                <a:lnTo>
                  <a:pt x="40" y="152"/>
                </a:lnTo>
                <a:lnTo>
                  <a:pt x="40" y="152"/>
                </a:lnTo>
                <a:lnTo>
                  <a:pt x="40" y="152"/>
                </a:lnTo>
                <a:lnTo>
                  <a:pt x="32" y="152"/>
                </a:lnTo>
                <a:lnTo>
                  <a:pt x="32" y="160"/>
                </a:lnTo>
                <a:lnTo>
                  <a:pt x="32" y="160"/>
                </a:lnTo>
                <a:lnTo>
                  <a:pt x="32" y="160"/>
                </a:lnTo>
                <a:lnTo>
                  <a:pt x="24" y="168"/>
                </a:lnTo>
                <a:lnTo>
                  <a:pt x="24" y="168"/>
                </a:lnTo>
                <a:lnTo>
                  <a:pt x="32" y="176"/>
                </a:lnTo>
                <a:lnTo>
                  <a:pt x="32" y="184"/>
                </a:lnTo>
                <a:lnTo>
                  <a:pt x="40" y="200"/>
                </a:lnTo>
                <a:lnTo>
                  <a:pt x="40" y="200"/>
                </a:lnTo>
                <a:lnTo>
                  <a:pt x="40" y="208"/>
                </a:lnTo>
                <a:lnTo>
                  <a:pt x="40" y="208"/>
                </a:lnTo>
                <a:lnTo>
                  <a:pt x="40" y="208"/>
                </a:lnTo>
                <a:lnTo>
                  <a:pt x="32" y="224"/>
                </a:lnTo>
                <a:lnTo>
                  <a:pt x="32" y="224"/>
                </a:lnTo>
                <a:lnTo>
                  <a:pt x="32" y="224"/>
                </a:lnTo>
                <a:lnTo>
                  <a:pt x="32" y="232"/>
                </a:lnTo>
                <a:lnTo>
                  <a:pt x="32" y="232"/>
                </a:lnTo>
                <a:lnTo>
                  <a:pt x="32" y="232"/>
                </a:lnTo>
                <a:lnTo>
                  <a:pt x="40" y="232"/>
                </a:lnTo>
                <a:lnTo>
                  <a:pt x="40" y="232"/>
                </a:lnTo>
                <a:lnTo>
                  <a:pt x="40" y="240"/>
                </a:lnTo>
                <a:lnTo>
                  <a:pt x="40" y="248"/>
                </a:lnTo>
                <a:lnTo>
                  <a:pt x="40" y="248"/>
                </a:lnTo>
                <a:lnTo>
                  <a:pt x="48" y="248"/>
                </a:lnTo>
                <a:lnTo>
                  <a:pt x="48" y="248"/>
                </a:lnTo>
                <a:lnTo>
                  <a:pt x="40" y="256"/>
                </a:lnTo>
                <a:lnTo>
                  <a:pt x="40" y="256"/>
                </a:lnTo>
                <a:lnTo>
                  <a:pt x="40" y="264"/>
                </a:lnTo>
                <a:lnTo>
                  <a:pt x="40" y="264"/>
                </a:lnTo>
                <a:lnTo>
                  <a:pt x="48" y="264"/>
                </a:lnTo>
                <a:lnTo>
                  <a:pt x="48" y="264"/>
                </a:lnTo>
                <a:lnTo>
                  <a:pt x="48" y="272"/>
                </a:lnTo>
                <a:lnTo>
                  <a:pt x="48" y="272"/>
                </a:lnTo>
                <a:lnTo>
                  <a:pt x="48" y="272"/>
                </a:lnTo>
                <a:lnTo>
                  <a:pt x="48" y="280"/>
                </a:lnTo>
                <a:lnTo>
                  <a:pt x="48" y="280"/>
                </a:lnTo>
                <a:lnTo>
                  <a:pt x="48" y="280"/>
                </a:lnTo>
                <a:lnTo>
                  <a:pt x="48" y="280"/>
                </a:lnTo>
                <a:lnTo>
                  <a:pt x="48" y="288"/>
                </a:lnTo>
                <a:lnTo>
                  <a:pt x="56" y="288"/>
                </a:lnTo>
                <a:lnTo>
                  <a:pt x="56" y="288"/>
                </a:lnTo>
                <a:lnTo>
                  <a:pt x="56" y="296"/>
                </a:lnTo>
                <a:lnTo>
                  <a:pt x="56" y="304"/>
                </a:lnTo>
                <a:lnTo>
                  <a:pt x="56" y="304"/>
                </a:lnTo>
                <a:lnTo>
                  <a:pt x="48" y="304"/>
                </a:lnTo>
                <a:lnTo>
                  <a:pt x="40" y="304"/>
                </a:lnTo>
                <a:lnTo>
                  <a:pt x="40" y="312"/>
                </a:lnTo>
                <a:lnTo>
                  <a:pt x="48" y="312"/>
                </a:lnTo>
                <a:lnTo>
                  <a:pt x="48" y="312"/>
                </a:lnTo>
                <a:lnTo>
                  <a:pt x="40" y="320"/>
                </a:lnTo>
                <a:lnTo>
                  <a:pt x="40" y="328"/>
                </a:lnTo>
                <a:lnTo>
                  <a:pt x="40" y="344"/>
                </a:lnTo>
                <a:lnTo>
                  <a:pt x="40" y="344"/>
                </a:lnTo>
                <a:lnTo>
                  <a:pt x="32" y="336"/>
                </a:lnTo>
                <a:lnTo>
                  <a:pt x="32" y="336"/>
                </a:lnTo>
                <a:lnTo>
                  <a:pt x="24" y="360"/>
                </a:lnTo>
                <a:lnTo>
                  <a:pt x="24" y="360"/>
                </a:lnTo>
                <a:lnTo>
                  <a:pt x="16" y="368"/>
                </a:lnTo>
                <a:lnTo>
                  <a:pt x="16" y="368"/>
                </a:lnTo>
                <a:lnTo>
                  <a:pt x="24" y="368"/>
                </a:lnTo>
                <a:lnTo>
                  <a:pt x="24" y="368"/>
                </a:lnTo>
                <a:lnTo>
                  <a:pt x="24" y="368"/>
                </a:lnTo>
                <a:lnTo>
                  <a:pt x="16" y="376"/>
                </a:lnTo>
                <a:lnTo>
                  <a:pt x="16" y="376"/>
                </a:lnTo>
                <a:lnTo>
                  <a:pt x="16" y="384"/>
                </a:lnTo>
                <a:lnTo>
                  <a:pt x="16" y="384"/>
                </a:lnTo>
                <a:lnTo>
                  <a:pt x="8" y="392"/>
                </a:lnTo>
                <a:lnTo>
                  <a:pt x="16" y="392"/>
                </a:lnTo>
                <a:lnTo>
                  <a:pt x="16" y="392"/>
                </a:lnTo>
                <a:lnTo>
                  <a:pt x="16" y="392"/>
                </a:lnTo>
                <a:lnTo>
                  <a:pt x="16" y="400"/>
                </a:lnTo>
                <a:lnTo>
                  <a:pt x="0" y="408"/>
                </a:lnTo>
                <a:lnTo>
                  <a:pt x="0" y="416"/>
                </a:lnTo>
                <a:lnTo>
                  <a:pt x="8" y="416"/>
                </a:lnTo>
                <a:lnTo>
                  <a:pt x="8" y="416"/>
                </a:lnTo>
                <a:lnTo>
                  <a:pt x="8" y="416"/>
                </a:lnTo>
                <a:lnTo>
                  <a:pt x="8" y="424"/>
                </a:lnTo>
                <a:lnTo>
                  <a:pt x="8" y="432"/>
                </a:lnTo>
                <a:lnTo>
                  <a:pt x="168" y="416"/>
                </a:lnTo>
                <a:lnTo>
                  <a:pt x="168" y="416"/>
                </a:lnTo>
                <a:lnTo>
                  <a:pt x="168" y="440"/>
                </a:lnTo>
                <a:lnTo>
                  <a:pt x="168" y="440"/>
                </a:lnTo>
                <a:lnTo>
                  <a:pt x="160" y="448"/>
                </a:lnTo>
                <a:lnTo>
                  <a:pt x="160" y="464"/>
                </a:lnTo>
                <a:lnTo>
                  <a:pt x="168" y="464"/>
                </a:lnTo>
                <a:lnTo>
                  <a:pt x="184" y="488"/>
                </a:lnTo>
                <a:lnTo>
                  <a:pt x="184" y="496"/>
                </a:lnTo>
                <a:lnTo>
                  <a:pt x="184" y="496"/>
                </a:lnTo>
                <a:lnTo>
                  <a:pt x="200" y="496"/>
                </a:lnTo>
                <a:lnTo>
                  <a:pt x="200" y="496"/>
                </a:lnTo>
                <a:lnTo>
                  <a:pt x="208" y="48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6" name="Alabama"/>
          <p:cNvSpPr>
            <a:spLocks/>
          </p:cNvSpPr>
          <p:nvPr/>
        </p:nvSpPr>
        <p:spPr bwMode="gray">
          <a:xfrm>
            <a:off x="5459722" y="4480952"/>
            <a:ext cx="395007" cy="602316"/>
          </a:xfrm>
          <a:custGeom>
            <a:avLst/>
            <a:gdLst/>
            <a:ahLst/>
            <a:cxnLst>
              <a:cxn ang="0">
                <a:pos x="40" y="496"/>
              </a:cxn>
              <a:cxn ang="0">
                <a:pos x="40" y="496"/>
              </a:cxn>
              <a:cxn ang="0">
                <a:pos x="48" y="488"/>
              </a:cxn>
              <a:cxn ang="0">
                <a:pos x="48" y="488"/>
              </a:cxn>
              <a:cxn ang="0">
                <a:pos x="40" y="480"/>
              </a:cxn>
              <a:cxn ang="0">
                <a:pos x="40" y="480"/>
              </a:cxn>
              <a:cxn ang="0">
                <a:pos x="48" y="448"/>
              </a:cxn>
              <a:cxn ang="0">
                <a:pos x="48" y="448"/>
              </a:cxn>
              <a:cxn ang="0">
                <a:pos x="56" y="448"/>
              </a:cxn>
              <a:cxn ang="0">
                <a:pos x="56" y="448"/>
              </a:cxn>
              <a:cxn ang="0">
                <a:pos x="56" y="480"/>
              </a:cxn>
              <a:cxn ang="0">
                <a:pos x="56" y="480"/>
              </a:cxn>
              <a:cxn ang="0">
                <a:pos x="72" y="496"/>
              </a:cxn>
              <a:cxn ang="0">
                <a:pos x="72" y="496"/>
              </a:cxn>
              <a:cxn ang="0">
                <a:pos x="56" y="504"/>
              </a:cxn>
              <a:cxn ang="0">
                <a:pos x="56" y="504"/>
              </a:cxn>
              <a:cxn ang="0">
                <a:pos x="64" y="504"/>
              </a:cxn>
              <a:cxn ang="0">
                <a:pos x="80" y="496"/>
              </a:cxn>
              <a:cxn ang="0">
                <a:pos x="88" y="496"/>
              </a:cxn>
              <a:cxn ang="0">
                <a:pos x="88" y="496"/>
              </a:cxn>
              <a:cxn ang="0">
                <a:pos x="88" y="488"/>
              </a:cxn>
              <a:cxn ang="0">
                <a:pos x="88" y="488"/>
              </a:cxn>
              <a:cxn ang="0">
                <a:pos x="96" y="480"/>
              </a:cxn>
              <a:cxn ang="0">
                <a:pos x="96" y="480"/>
              </a:cxn>
              <a:cxn ang="0">
                <a:pos x="104" y="472"/>
              </a:cxn>
              <a:cxn ang="0">
                <a:pos x="96" y="464"/>
              </a:cxn>
              <a:cxn ang="0">
                <a:pos x="96" y="464"/>
              </a:cxn>
              <a:cxn ang="0">
                <a:pos x="104" y="464"/>
              </a:cxn>
              <a:cxn ang="0">
                <a:pos x="104" y="448"/>
              </a:cxn>
              <a:cxn ang="0">
                <a:pos x="88" y="440"/>
              </a:cxn>
              <a:cxn ang="0">
                <a:pos x="80" y="440"/>
              </a:cxn>
              <a:cxn ang="0">
                <a:pos x="80" y="440"/>
              </a:cxn>
              <a:cxn ang="0">
                <a:pos x="80" y="424"/>
              </a:cxn>
              <a:cxn ang="0">
                <a:pos x="80" y="424"/>
              </a:cxn>
              <a:cxn ang="0">
                <a:pos x="304" y="400"/>
              </a:cxn>
              <a:cxn ang="0">
                <a:pos x="304" y="400"/>
              </a:cxn>
              <a:cxn ang="0">
                <a:pos x="288" y="368"/>
              </a:cxn>
              <a:cxn ang="0">
                <a:pos x="288" y="368"/>
              </a:cxn>
              <a:cxn ang="0">
                <a:pos x="288" y="360"/>
              </a:cxn>
              <a:cxn ang="0">
                <a:pos x="288" y="344"/>
              </a:cxn>
              <a:cxn ang="0">
                <a:pos x="280" y="336"/>
              </a:cxn>
              <a:cxn ang="0">
                <a:pos x="280" y="312"/>
              </a:cxn>
              <a:cxn ang="0">
                <a:pos x="280" y="304"/>
              </a:cxn>
              <a:cxn ang="0">
                <a:pos x="280" y="280"/>
              </a:cxn>
              <a:cxn ang="0">
                <a:pos x="296" y="272"/>
              </a:cxn>
              <a:cxn ang="0">
                <a:pos x="288" y="264"/>
              </a:cxn>
              <a:cxn ang="0">
                <a:pos x="288" y="248"/>
              </a:cxn>
              <a:cxn ang="0">
                <a:pos x="280" y="240"/>
              </a:cxn>
              <a:cxn ang="0">
                <a:pos x="280" y="240"/>
              </a:cxn>
              <a:cxn ang="0">
                <a:pos x="264" y="208"/>
              </a:cxn>
              <a:cxn ang="0">
                <a:pos x="208" y="0"/>
              </a:cxn>
              <a:cxn ang="0">
                <a:pos x="208" y="0"/>
              </a:cxn>
              <a:cxn ang="0">
                <a:pos x="0" y="16"/>
              </a:cxn>
              <a:cxn ang="0">
                <a:pos x="0" y="16"/>
              </a:cxn>
              <a:cxn ang="0">
                <a:pos x="0" y="336"/>
              </a:cxn>
              <a:cxn ang="0">
                <a:pos x="0" y="336"/>
              </a:cxn>
              <a:cxn ang="0">
                <a:pos x="16" y="488"/>
              </a:cxn>
              <a:cxn ang="0">
                <a:pos x="16" y="488"/>
              </a:cxn>
              <a:cxn ang="0">
                <a:pos x="32" y="488"/>
              </a:cxn>
              <a:cxn ang="0">
                <a:pos x="32" y="488"/>
              </a:cxn>
              <a:cxn ang="0">
                <a:pos x="40" y="496"/>
              </a:cxn>
            </a:cxnLst>
            <a:rect l="0" t="0" r="r" b="b"/>
            <a:pathLst>
              <a:path w="304" h="504">
                <a:moveTo>
                  <a:pt x="40" y="496"/>
                </a:moveTo>
                <a:lnTo>
                  <a:pt x="40" y="496"/>
                </a:lnTo>
                <a:lnTo>
                  <a:pt x="48" y="488"/>
                </a:lnTo>
                <a:lnTo>
                  <a:pt x="48" y="488"/>
                </a:lnTo>
                <a:lnTo>
                  <a:pt x="40" y="480"/>
                </a:lnTo>
                <a:lnTo>
                  <a:pt x="40" y="480"/>
                </a:lnTo>
                <a:lnTo>
                  <a:pt x="48" y="448"/>
                </a:lnTo>
                <a:lnTo>
                  <a:pt x="48" y="448"/>
                </a:lnTo>
                <a:lnTo>
                  <a:pt x="56" y="448"/>
                </a:lnTo>
                <a:lnTo>
                  <a:pt x="56" y="448"/>
                </a:lnTo>
                <a:lnTo>
                  <a:pt x="56" y="480"/>
                </a:lnTo>
                <a:lnTo>
                  <a:pt x="56" y="480"/>
                </a:lnTo>
                <a:lnTo>
                  <a:pt x="72" y="496"/>
                </a:lnTo>
                <a:lnTo>
                  <a:pt x="72" y="496"/>
                </a:lnTo>
                <a:lnTo>
                  <a:pt x="56" y="504"/>
                </a:lnTo>
                <a:lnTo>
                  <a:pt x="56" y="504"/>
                </a:lnTo>
                <a:lnTo>
                  <a:pt x="64" y="504"/>
                </a:lnTo>
                <a:lnTo>
                  <a:pt x="80" y="496"/>
                </a:lnTo>
                <a:lnTo>
                  <a:pt x="88" y="496"/>
                </a:lnTo>
                <a:lnTo>
                  <a:pt x="88" y="496"/>
                </a:lnTo>
                <a:lnTo>
                  <a:pt x="88" y="488"/>
                </a:lnTo>
                <a:lnTo>
                  <a:pt x="88" y="488"/>
                </a:lnTo>
                <a:lnTo>
                  <a:pt x="96" y="480"/>
                </a:lnTo>
                <a:lnTo>
                  <a:pt x="96" y="480"/>
                </a:lnTo>
                <a:lnTo>
                  <a:pt x="104" y="472"/>
                </a:lnTo>
                <a:lnTo>
                  <a:pt x="96" y="464"/>
                </a:lnTo>
                <a:lnTo>
                  <a:pt x="96" y="464"/>
                </a:lnTo>
                <a:lnTo>
                  <a:pt x="104" y="464"/>
                </a:lnTo>
                <a:lnTo>
                  <a:pt x="104" y="448"/>
                </a:lnTo>
                <a:lnTo>
                  <a:pt x="88" y="440"/>
                </a:lnTo>
                <a:lnTo>
                  <a:pt x="80" y="440"/>
                </a:lnTo>
                <a:lnTo>
                  <a:pt x="80" y="440"/>
                </a:lnTo>
                <a:lnTo>
                  <a:pt x="80" y="424"/>
                </a:lnTo>
                <a:lnTo>
                  <a:pt x="80" y="424"/>
                </a:lnTo>
                <a:lnTo>
                  <a:pt x="304" y="400"/>
                </a:lnTo>
                <a:lnTo>
                  <a:pt x="304" y="400"/>
                </a:lnTo>
                <a:lnTo>
                  <a:pt x="288" y="368"/>
                </a:lnTo>
                <a:lnTo>
                  <a:pt x="288" y="368"/>
                </a:lnTo>
                <a:lnTo>
                  <a:pt x="288" y="360"/>
                </a:lnTo>
                <a:lnTo>
                  <a:pt x="288" y="344"/>
                </a:lnTo>
                <a:lnTo>
                  <a:pt x="280" y="336"/>
                </a:lnTo>
                <a:lnTo>
                  <a:pt x="280" y="312"/>
                </a:lnTo>
                <a:lnTo>
                  <a:pt x="280" y="304"/>
                </a:lnTo>
                <a:lnTo>
                  <a:pt x="280" y="280"/>
                </a:lnTo>
                <a:lnTo>
                  <a:pt x="296" y="272"/>
                </a:lnTo>
                <a:lnTo>
                  <a:pt x="288" y="264"/>
                </a:lnTo>
                <a:lnTo>
                  <a:pt x="288" y="248"/>
                </a:lnTo>
                <a:lnTo>
                  <a:pt x="280" y="240"/>
                </a:lnTo>
                <a:lnTo>
                  <a:pt x="280" y="240"/>
                </a:lnTo>
                <a:lnTo>
                  <a:pt x="264" y="208"/>
                </a:lnTo>
                <a:lnTo>
                  <a:pt x="208" y="0"/>
                </a:lnTo>
                <a:lnTo>
                  <a:pt x="208" y="0"/>
                </a:lnTo>
                <a:lnTo>
                  <a:pt x="0" y="16"/>
                </a:lnTo>
                <a:lnTo>
                  <a:pt x="0" y="16"/>
                </a:lnTo>
                <a:lnTo>
                  <a:pt x="0" y="336"/>
                </a:lnTo>
                <a:lnTo>
                  <a:pt x="0" y="336"/>
                </a:lnTo>
                <a:lnTo>
                  <a:pt x="16" y="488"/>
                </a:lnTo>
                <a:lnTo>
                  <a:pt x="16" y="488"/>
                </a:lnTo>
                <a:lnTo>
                  <a:pt x="32" y="488"/>
                </a:lnTo>
                <a:lnTo>
                  <a:pt x="32" y="488"/>
                </a:lnTo>
                <a:lnTo>
                  <a:pt x="40" y="49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7" name="South Carolina"/>
          <p:cNvSpPr>
            <a:spLocks/>
          </p:cNvSpPr>
          <p:nvPr/>
        </p:nvSpPr>
        <p:spPr bwMode="gray">
          <a:xfrm>
            <a:off x="5970990" y="4403912"/>
            <a:ext cx="530879" cy="362791"/>
          </a:xfrm>
          <a:custGeom>
            <a:avLst/>
            <a:gdLst/>
            <a:ahLst/>
            <a:cxnLst>
              <a:cxn ang="0">
                <a:pos x="224" y="280"/>
              </a:cxn>
              <a:cxn ang="0">
                <a:pos x="192" y="248"/>
              </a:cxn>
              <a:cxn ang="0">
                <a:pos x="192" y="224"/>
              </a:cxn>
              <a:cxn ang="0">
                <a:pos x="160" y="208"/>
              </a:cxn>
              <a:cxn ang="0">
                <a:pos x="152" y="200"/>
              </a:cxn>
              <a:cxn ang="0">
                <a:pos x="136" y="176"/>
              </a:cxn>
              <a:cxn ang="0">
                <a:pos x="120" y="168"/>
              </a:cxn>
              <a:cxn ang="0">
                <a:pos x="112" y="160"/>
              </a:cxn>
              <a:cxn ang="0">
                <a:pos x="96" y="144"/>
              </a:cxn>
              <a:cxn ang="0">
                <a:pos x="80" y="144"/>
              </a:cxn>
              <a:cxn ang="0">
                <a:pos x="64" y="120"/>
              </a:cxn>
              <a:cxn ang="0">
                <a:pos x="48" y="88"/>
              </a:cxn>
              <a:cxn ang="0">
                <a:pos x="40" y="88"/>
              </a:cxn>
              <a:cxn ang="0">
                <a:pos x="24" y="80"/>
              </a:cxn>
              <a:cxn ang="0">
                <a:pos x="16" y="80"/>
              </a:cxn>
              <a:cxn ang="0">
                <a:pos x="0" y="56"/>
              </a:cxn>
              <a:cxn ang="0">
                <a:pos x="16" y="40"/>
              </a:cxn>
              <a:cxn ang="0">
                <a:pos x="32" y="32"/>
              </a:cxn>
              <a:cxn ang="0">
                <a:pos x="96" y="8"/>
              </a:cxn>
              <a:cxn ang="0">
                <a:pos x="176" y="0"/>
              </a:cxn>
              <a:cxn ang="0">
                <a:pos x="200" y="8"/>
              </a:cxn>
              <a:cxn ang="0">
                <a:pos x="208" y="24"/>
              </a:cxn>
              <a:cxn ang="0">
                <a:pos x="296" y="16"/>
              </a:cxn>
              <a:cxn ang="0">
                <a:pos x="408" y="88"/>
              </a:cxn>
              <a:cxn ang="0">
                <a:pos x="400" y="96"/>
              </a:cxn>
              <a:cxn ang="0">
                <a:pos x="360" y="152"/>
              </a:cxn>
              <a:cxn ang="0">
                <a:pos x="360" y="152"/>
              </a:cxn>
              <a:cxn ang="0">
                <a:pos x="352" y="152"/>
              </a:cxn>
              <a:cxn ang="0">
                <a:pos x="368" y="168"/>
              </a:cxn>
              <a:cxn ang="0">
                <a:pos x="352" y="184"/>
              </a:cxn>
              <a:cxn ang="0">
                <a:pos x="328" y="208"/>
              </a:cxn>
              <a:cxn ang="0">
                <a:pos x="320" y="216"/>
              </a:cxn>
              <a:cxn ang="0">
                <a:pos x="312" y="216"/>
              </a:cxn>
              <a:cxn ang="0">
                <a:pos x="312" y="224"/>
              </a:cxn>
              <a:cxn ang="0">
                <a:pos x="320" y="224"/>
              </a:cxn>
              <a:cxn ang="0">
                <a:pos x="296" y="240"/>
              </a:cxn>
              <a:cxn ang="0">
                <a:pos x="296" y="232"/>
              </a:cxn>
              <a:cxn ang="0">
                <a:pos x="288" y="240"/>
              </a:cxn>
              <a:cxn ang="0">
                <a:pos x="296" y="248"/>
              </a:cxn>
              <a:cxn ang="0">
                <a:pos x="288" y="256"/>
              </a:cxn>
              <a:cxn ang="0">
                <a:pos x="280" y="256"/>
              </a:cxn>
              <a:cxn ang="0">
                <a:pos x="256" y="256"/>
              </a:cxn>
              <a:cxn ang="0">
                <a:pos x="248" y="256"/>
              </a:cxn>
              <a:cxn ang="0">
                <a:pos x="240" y="272"/>
              </a:cxn>
              <a:cxn ang="0">
                <a:pos x="248" y="280"/>
              </a:cxn>
              <a:cxn ang="0">
                <a:pos x="240" y="304"/>
              </a:cxn>
              <a:cxn ang="0">
                <a:pos x="224" y="304"/>
              </a:cxn>
            </a:cxnLst>
            <a:rect l="0" t="0" r="r" b="b"/>
            <a:pathLst>
              <a:path w="408" h="304">
                <a:moveTo>
                  <a:pt x="224" y="296"/>
                </a:moveTo>
                <a:lnTo>
                  <a:pt x="224" y="280"/>
                </a:lnTo>
                <a:lnTo>
                  <a:pt x="200" y="256"/>
                </a:lnTo>
                <a:lnTo>
                  <a:pt x="192" y="248"/>
                </a:lnTo>
                <a:lnTo>
                  <a:pt x="192" y="248"/>
                </a:lnTo>
                <a:lnTo>
                  <a:pt x="192" y="224"/>
                </a:lnTo>
                <a:lnTo>
                  <a:pt x="168" y="216"/>
                </a:lnTo>
                <a:lnTo>
                  <a:pt x="160" y="208"/>
                </a:lnTo>
                <a:lnTo>
                  <a:pt x="160" y="208"/>
                </a:lnTo>
                <a:lnTo>
                  <a:pt x="152" y="200"/>
                </a:lnTo>
                <a:lnTo>
                  <a:pt x="136" y="192"/>
                </a:lnTo>
                <a:lnTo>
                  <a:pt x="136" y="176"/>
                </a:lnTo>
                <a:lnTo>
                  <a:pt x="128" y="168"/>
                </a:lnTo>
                <a:lnTo>
                  <a:pt x="120" y="168"/>
                </a:lnTo>
                <a:lnTo>
                  <a:pt x="120" y="168"/>
                </a:lnTo>
                <a:lnTo>
                  <a:pt x="112" y="160"/>
                </a:lnTo>
                <a:lnTo>
                  <a:pt x="104" y="144"/>
                </a:lnTo>
                <a:lnTo>
                  <a:pt x="96" y="144"/>
                </a:lnTo>
                <a:lnTo>
                  <a:pt x="96" y="144"/>
                </a:lnTo>
                <a:lnTo>
                  <a:pt x="80" y="144"/>
                </a:lnTo>
                <a:lnTo>
                  <a:pt x="72" y="128"/>
                </a:lnTo>
                <a:lnTo>
                  <a:pt x="64" y="120"/>
                </a:lnTo>
                <a:lnTo>
                  <a:pt x="56" y="96"/>
                </a:lnTo>
                <a:lnTo>
                  <a:pt x="48" y="88"/>
                </a:lnTo>
                <a:lnTo>
                  <a:pt x="48" y="88"/>
                </a:lnTo>
                <a:lnTo>
                  <a:pt x="40" y="88"/>
                </a:lnTo>
                <a:lnTo>
                  <a:pt x="32" y="88"/>
                </a:lnTo>
                <a:lnTo>
                  <a:pt x="24" y="80"/>
                </a:lnTo>
                <a:lnTo>
                  <a:pt x="16" y="80"/>
                </a:lnTo>
                <a:lnTo>
                  <a:pt x="16" y="80"/>
                </a:lnTo>
                <a:lnTo>
                  <a:pt x="0" y="80"/>
                </a:lnTo>
                <a:lnTo>
                  <a:pt x="0" y="56"/>
                </a:lnTo>
                <a:lnTo>
                  <a:pt x="16" y="40"/>
                </a:lnTo>
                <a:lnTo>
                  <a:pt x="16" y="40"/>
                </a:lnTo>
                <a:lnTo>
                  <a:pt x="24" y="40"/>
                </a:lnTo>
                <a:lnTo>
                  <a:pt x="32" y="32"/>
                </a:lnTo>
                <a:lnTo>
                  <a:pt x="72" y="8"/>
                </a:lnTo>
                <a:lnTo>
                  <a:pt x="96" y="8"/>
                </a:lnTo>
                <a:lnTo>
                  <a:pt x="176" y="0"/>
                </a:lnTo>
                <a:lnTo>
                  <a:pt x="176" y="0"/>
                </a:lnTo>
                <a:lnTo>
                  <a:pt x="192" y="0"/>
                </a:lnTo>
                <a:lnTo>
                  <a:pt x="200" y="8"/>
                </a:lnTo>
                <a:lnTo>
                  <a:pt x="208" y="16"/>
                </a:lnTo>
                <a:lnTo>
                  <a:pt x="208" y="24"/>
                </a:lnTo>
                <a:lnTo>
                  <a:pt x="208" y="24"/>
                </a:lnTo>
                <a:lnTo>
                  <a:pt x="296" y="16"/>
                </a:lnTo>
                <a:lnTo>
                  <a:pt x="296" y="16"/>
                </a:lnTo>
                <a:lnTo>
                  <a:pt x="408" y="88"/>
                </a:lnTo>
                <a:lnTo>
                  <a:pt x="408" y="88"/>
                </a:lnTo>
                <a:lnTo>
                  <a:pt x="400" y="96"/>
                </a:lnTo>
                <a:lnTo>
                  <a:pt x="368" y="120"/>
                </a:lnTo>
                <a:lnTo>
                  <a:pt x="360" y="152"/>
                </a:lnTo>
                <a:lnTo>
                  <a:pt x="360" y="152"/>
                </a:lnTo>
                <a:lnTo>
                  <a:pt x="360" y="152"/>
                </a:lnTo>
                <a:lnTo>
                  <a:pt x="360" y="152"/>
                </a:lnTo>
                <a:lnTo>
                  <a:pt x="352" y="152"/>
                </a:lnTo>
                <a:lnTo>
                  <a:pt x="352" y="160"/>
                </a:lnTo>
                <a:lnTo>
                  <a:pt x="368" y="168"/>
                </a:lnTo>
                <a:lnTo>
                  <a:pt x="368" y="176"/>
                </a:lnTo>
                <a:lnTo>
                  <a:pt x="352" y="184"/>
                </a:lnTo>
                <a:lnTo>
                  <a:pt x="336" y="184"/>
                </a:lnTo>
                <a:lnTo>
                  <a:pt x="328" y="208"/>
                </a:lnTo>
                <a:lnTo>
                  <a:pt x="328" y="208"/>
                </a:lnTo>
                <a:lnTo>
                  <a:pt x="320" y="216"/>
                </a:lnTo>
                <a:lnTo>
                  <a:pt x="320" y="216"/>
                </a:lnTo>
                <a:lnTo>
                  <a:pt x="312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24"/>
                </a:lnTo>
                <a:lnTo>
                  <a:pt x="320" y="224"/>
                </a:lnTo>
                <a:lnTo>
                  <a:pt x="320" y="224"/>
                </a:lnTo>
                <a:lnTo>
                  <a:pt x="296" y="240"/>
                </a:lnTo>
                <a:lnTo>
                  <a:pt x="296" y="240"/>
                </a:lnTo>
                <a:lnTo>
                  <a:pt x="296" y="232"/>
                </a:lnTo>
                <a:lnTo>
                  <a:pt x="296" y="232"/>
                </a:lnTo>
                <a:lnTo>
                  <a:pt x="288" y="240"/>
                </a:lnTo>
                <a:lnTo>
                  <a:pt x="288" y="240"/>
                </a:lnTo>
                <a:lnTo>
                  <a:pt x="296" y="248"/>
                </a:lnTo>
                <a:lnTo>
                  <a:pt x="296" y="248"/>
                </a:lnTo>
                <a:lnTo>
                  <a:pt x="288" y="256"/>
                </a:lnTo>
                <a:lnTo>
                  <a:pt x="288" y="256"/>
                </a:lnTo>
                <a:lnTo>
                  <a:pt x="280" y="256"/>
                </a:lnTo>
                <a:lnTo>
                  <a:pt x="264" y="256"/>
                </a:lnTo>
                <a:lnTo>
                  <a:pt x="256" y="256"/>
                </a:lnTo>
                <a:lnTo>
                  <a:pt x="248" y="256"/>
                </a:lnTo>
                <a:lnTo>
                  <a:pt x="248" y="256"/>
                </a:lnTo>
                <a:lnTo>
                  <a:pt x="240" y="272"/>
                </a:lnTo>
                <a:lnTo>
                  <a:pt x="240" y="272"/>
                </a:lnTo>
                <a:lnTo>
                  <a:pt x="248" y="280"/>
                </a:lnTo>
                <a:lnTo>
                  <a:pt x="248" y="280"/>
                </a:lnTo>
                <a:lnTo>
                  <a:pt x="240" y="304"/>
                </a:lnTo>
                <a:lnTo>
                  <a:pt x="240" y="304"/>
                </a:lnTo>
                <a:lnTo>
                  <a:pt x="232" y="304"/>
                </a:lnTo>
                <a:lnTo>
                  <a:pt x="224" y="304"/>
                </a:lnTo>
                <a:lnTo>
                  <a:pt x="224" y="296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8" name="North Carolina"/>
          <p:cNvSpPr>
            <a:spLocks/>
          </p:cNvSpPr>
          <p:nvPr/>
        </p:nvSpPr>
        <p:spPr bwMode="gray">
          <a:xfrm>
            <a:off x="5867335" y="4144775"/>
            <a:ext cx="885265" cy="364191"/>
          </a:xfrm>
          <a:custGeom>
            <a:avLst/>
            <a:gdLst/>
            <a:ahLst/>
            <a:cxnLst>
              <a:cxn ang="0">
                <a:pos x="528" y="296"/>
              </a:cxn>
              <a:cxn ang="0">
                <a:pos x="536" y="272"/>
              </a:cxn>
              <a:cxn ang="0">
                <a:pos x="536" y="264"/>
              </a:cxn>
              <a:cxn ang="0">
                <a:pos x="568" y="216"/>
              </a:cxn>
              <a:cxn ang="0">
                <a:pos x="576" y="216"/>
              </a:cxn>
              <a:cxn ang="0">
                <a:pos x="616" y="192"/>
              </a:cxn>
              <a:cxn ang="0">
                <a:pos x="624" y="184"/>
              </a:cxn>
              <a:cxn ang="0">
                <a:pos x="632" y="184"/>
              </a:cxn>
              <a:cxn ang="0">
                <a:pos x="648" y="152"/>
              </a:cxn>
              <a:cxn ang="0">
                <a:pos x="640" y="160"/>
              </a:cxn>
              <a:cxn ang="0">
                <a:pos x="632" y="152"/>
              </a:cxn>
              <a:cxn ang="0">
                <a:pos x="608" y="176"/>
              </a:cxn>
              <a:cxn ang="0">
                <a:pos x="592" y="160"/>
              </a:cxn>
              <a:cxn ang="0">
                <a:pos x="616" y="168"/>
              </a:cxn>
              <a:cxn ang="0">
                <a:pos x="616" y="144"/>
              </a:cxn>
              <a:cxn ang="0">
                <a:pos x="624" y="144"/>
              </a:cxn>
              <a:cxn ang="0">
                <a:pos x="584" y="120"/>
              </a:cxn>
              <a:cxn ang="0">
                <a:pos x="608" y="120"/>
              </a:cxn>
              <a:cxn ang="0">
                <a:pos x="616" y="112"/>
              </a:cxn>
              <a:cxn ang="0">
                <a:pos x="624" y="120"/>
              </a:cxn>
              <a:cxn ang="0">
                <a:pos x="632" y="112"/>
              </a:cxn>
              <a:cxn ang="0">
                <a:pos x="672" y="88"/>
              </a:cxn>
              <a:cxn ang="0">
                <a:pos x="680" y="80"/>
              </a:cxn>
              <a:cxn ang="0">
                <a:pos x="672" y="56"/>
              </a:cxn>
              <a:cxn ang="0">
                <a:pos x="656" y="72"/>
              </a:cxn>
              <a:cxn ang="0">
                <a:pos x="656" y="72"/>
              </a:cxn>
              <a:cxn ang="0">
                <a:pos x="632" y="56"/>
              </a:cxn>
              <a:cxn ang="0">
                <a:pos x="600" y="72"/>
              </a:cxn>
              <a:cxn ang="0">
                <a:pos x="584" y="72"/>
              </a:cxn>
              <a:cxn ang="0">
                <a:pos x="592" y="48"/>
              </a:cxn>
              <a:cxn ang="0">
                <a:pos x="600" y="56"/>
              </a:cxn>
              <a:cxn ang="0">
                <a:pos x="624" y="48"/>
              </a:cxn>
              <a:cxn ang="0">
                <a:pos x="608" y="40"/>
              </a:cxn>
              <a:cxn ang="0">
                <a:pos x="632" y="48"/>
              </a:cxn>
              <a:cxn ang="0">
                <a:pos x="640" y="32"/>
              </a:cxn>
              <a:cxn ang="0">
                <a:pos x="640" y="32"/>
              </a:cxn>
              <a:cxn ang="0">
                <a:pos x="656" y="32"/>
              </a:cxn>
              <a:cxn ang="0">
                <a:pos x="656" y="32"/>
              </a:cxn>
              <a:cxn ang="0">
                <a:pos x="640" y="8"/>
              </a:cxn>
              <a:cxn ang="0">
                <a:pos x="520" y="24"/>
              </a:cxn>
              <a:cxn ang="0">
                <a:pos x="184" y="72"/>
              </a:cxn>
              <a:cxn ang="0">
                <a:pos x="184" y="104"/>
              </a:cxn>
              <a:cxn ang="0">
                <a:pos x="168" y="128"/>
              </a:cxn>
              <a:cxn ang="0">
                <a:pos x="128" y="152"/>
              </a:cxn>
              <a:cxn ang="0">
                <a:pos x="96" y="168"/>
              </a:cxn>
              <a:cxn ang="0">
                <a:pos x="64" y="192"/>
              </a:cxn>
              <a:cxn ang="0">
                <a:pos x="24" y="216"/>
              </a:cxn>
              <a:cxn ang="0">
                <a:pos x="0" y="272"/>
              </a:cxn>
              <a:cxn ang="0">
                <a:pos x="112" y="248"/>
              </a:cxn>
              <a:cxn ang="0">
                <a:pos x="256" y="216"/>
              </a:cxn>
              <a:cxn ang="0">
                <a:pos x="288" y="240"/>
              </a:cxn>
              <a:cxn ang="0">
                <a:pos x="488" y="304"/>
              </a:cxn>
            </a:cxnLst>
            <a:rect l="0" t="0" r="r" b="b"/>
            <a:pathLst>
              <a:path w="680" h="304">
                <a:moveTo>
                  <a:pt x="496" y="296"/>
                </a:moveTo>
                <a:lnTo>
                  <a:pt x="512" y="288"/>
                </a:lnTo>
                <a:lnTo>
                  <a:pt x="528" y="288"/>
                </a:lnTo>
                <a:lnTo>
                  <a:pt x="528" y="296"/>
                </a:lnTo>
                <a:lnTo>
                  <a:pt x="528" y="296"/>
                </a:lnTo>
                <a:lnTo>
                  <a:pt x="528" y="272"/>
                </a:lnTo>
                <a:lnTo>
                  <a:pt x="528" y="272"/>
                </a:lnTo>
                <a:lnTo>
                  <a:pt x="536" y="272"/>
                </a:lnTo>
                <a:lnTo>
                  <a:pt x="536" y="272"/>
                </a:lnTo>
                <a:lnTo>
                  <a:pt x="536" y="288"/>
                </a:lnTo>
                <a:lnTo>
                  <a:pt x="536" y="288"/>
                </a:lnTo>
                <a:lnTo>
                  <a:pt x="536" y="264"/>
                </a:lnTo>
                <a:lnTo>
                  <a:pt x="560" y="232"/>
                </a:lnTo>
                <a:lnTo>
                  <a:pt x="568" y="224"/>
                </a:lnTo>
                <a:lnTo>
                  <a:pt x="568" y="224"/>
                </a:lnTo>
                <a:lnTo>
                  <a:pt x="568" y="216"/>
                </a:lnTo>
                <a:lnTo>
                  <a:pt x="568" y="216"/>
                </a:lnTo>
                <a:lnTo>
                  <a:pt x="568" y="216"/>
                </a:lnTo>
                <a:lnTo>
                  <a:pt x="568" y="216"/>
                </a:lnTo>
                <a:lnTo>
                  <a:pt x="576" y="216"/>
                </a:lnTo>
                <a:lnTo>
                  <a:pt x="576" y="216"/>
                </a:lnTo>
                <a:lnTo>
                  <a:pt x="584" y="208"/>
                </a:lnTo>
                <a:lnTo>
                  <a:pt x="600" y="192"/>
                </a:lnTo>
                <a:lnTo>
                  <a:pt x="616" y="192"/>
                </a:lnTo>
                <a:lnTo>
                  <a:pt x="616" y="192"/>
                </a:lnTo>
                <a:lnTo>
                  <a:pt x="616" y="184"/>
                </a:lnTo>
                <a:lnTo>
                  <a:pt x="616" y="184"/>
                </a:lnTo>
                <a:lnTo>
                  <a:pt x="624" y="184"/>
                </a:lnTo>
                <a:lnTo>
                  <a:pt x="624" y="184"/>
                </a:lnTo>
                <a:lnTo>
                  <a:pt x="624" y="184"/>
                </a:lnTo>
                <a:lnTo>
                  <a:pt x="632" y="184"/>
                </a:lnTo>
                <a:lnTo>
                  <a:pt x="632" y="184"/>
                </a:lnTo>
                <a:lnTo>
                  <a:pt x="632" y="184"/>
                </a:lnTo>
                <a:lnTo>
                  <a:pt x="648" y="168"/>
                </a:lnTo>
                <a:lnTo>
                  <a:pt x="648" y="160"/>
                </a:lnTo>
                <a:lnTo>
                  <a:pt x="648" y="152"/>
                </a:lnTo>
                <a:lnTo>
                  <a:pt x="648" y="152"/>
                </a:lnTo>
                <a:lnTo>
                  <a:pt x="640" y="160"/>
                </a:lnTo>
                <a:lnTo>
                  <a:pt x="640" y="160"/>
                </a:lnTo>
                <a:lnTo>
                  <a:pt x="640" y="160"/>
                </a:lnTo>
                <a:lnTo>
                  <a:pt x="640" y="160"/>
                </a:lnTo>
                <a:lnTo>
                  <a:pt x="640" y="152"/>
                </a:lnTo>
                <a:lnTo>
                  <a:pt x="632" y="152"/>
                </a:lnTo>
                <a:lnTo>
                  <a:pt x="632" y="152"/>
                </a:lnTo>
                <a:lnTo>
                  <a:pt x="632" y="160"/>
                </a:lnTo>
                <a:lnTo>
                  <a:pt x="632" y="160"/>
                </a:lnTo>
                <a:lnTo>
                  <a:pt x="624" y="160"/>
                </a:lnTo>
                <a:lnTo>
                  <a:pt x="608" y="176"/>
                </a:lnTo>
                <a:lnTo>
                  <a:pt x="608" y="176"/>
                </a:lnTo>
                <a:lnTo>
                  <a:pt x="600" y="168"/>
                </a:lnTo>
                <a:lnTo>
                  <a:pt x="600" y="168"/>
                </a:lnTo>
                <a:lnTo>
                  <a:pt x="592" y="160"/>
                </a:lnTo>
                <a:lnTo>
                  <a:pt x="592" y="160"/>
                </a:lnTo>
                <a:lnTo>
                  <a:pt x="600" y="160"/>
                </a:lnTo>
                <a:lnTo>
                  <a:pt x="600" y="168"/>
                </a:lnTo>
                <a:lnTo>
                  <a:pt x="616" y="168"/>
                </a:lnTo>
                <a:lnTo>
                  <a:pt x="624" y="152"/>
                </a:lnTo>
                <a:lnTo>
                  <a:pt x="624" y="152"/>
                </a:lnTo>
                <a:lnTo>
                  <a:pt x="624" y="152"/>
                </a:lnTo>
                <a:lnTo>
                  <a:pt x="616" y="144"/>
                </a:lnTo>
                <a:lnTo>
                  <a:pt x="616" y="144"/>
                </a:lnTo>
                <a:lnTo>
                  <a:pt x="616" y="144"/>
                </a:lnTo>
                <a:lnTo>
                  <a:pt x="624" y="144"/>
                </a:lnTo>
                <a:lnTo>
                  <a:pt x="624" y="144"/>
                </a:lnTo>
                <a:lnTo>
                  <a:pt x="624" y="136"/>
                </a:lnTo>
                <a:lnTo>
                  <a:pt x="624" y="136"/>
                </a:lnTo>
                <a:lnTo>
                  <a:pt x="624" y="128"/>
                </a:lnTo>
                <a:lnTo>
                  <a:pt x="584" y="120"/>
                </a:lnTo>
                <a:lnTo>
                  <a:pt x="592" y="120"/>
                </a:lnTo>
                <a:lnTo>
                  <a:pt x="600" y="120"/>
                </a:lnTo>
                <a:lnTo>
                  <a:pt x="608" y="120"/>
                </a:lnTo>
                <a:lnTo>
                  <a:pt x="608" y="120"/>
                </a:lnTo>
                <a:lnTo>
                  <a:pt x="608" y="120"/>
                </a:lnTo>
                <a:lnTo>
                  <a:pt x="608" y="112"/>
                </a:lnTo>
                <a:lnTo>
                  <a:pt x="608" y="112"/>
                </a:lnTo>
                <a:lnTo>
                  <a:pt x="616" y="112"/>
                </a:lnTo>
                <a:lnTo>
                  <a:pt x="616" y="112"/>
                </a:lnTo>
                <a:lnTo>
                  <a:pt x="616" y="112"/>
                </a:lnTo>
                <a:lnTo>
                  <a:pt x="616" y="112"/>
                </a:lnTo>
                <a:lnTo>
                  <a:pt x="624" y="120"/>
                </a:lnTo>
                <a:lnTo>
                  <a:pt x="624" y="112"/>
                </a:lnTo>
                <a:lnTo>
                  <a:pt x="624" y="112"/>
                </a:lnTo>
                <a:lnTo>
                  <a:pt x="632" y="112"/>
                </a:lnTo>
                <a:lnTo>
                  <a:pt x="632" y="112"/>
                </a:lnTo>
                <a:lnTo>
                  <a:pt x="640" y="120"/>
                </a:lnTo>
                <a:lnTo>
                  <a:pt x="656" y="120"/>
                </a:lnTo>
                <a:lnTo>
                  <a:pt x="664" y="104"/>
                </a:lnTo>
                <a:lnTo>
                  <a:pt x="672" y="88"/>
                </a:lnTo>
                <a:lnTo>
                  <a:pt x="672" y="88"/>
                </a:lnTo>
                <a:lnTo>
                  <a:pt x="672" y="88"/>
                </a:lnTo>
                <a:lnTo>
                  <a:pt x="672" y="88"/>
                </a:lnTo>
                <a:lnTo>
                  <a:pt x="680" y="80"/>
                </a:lnTo>
                <a:lnTo>
                  <a:pt x="680" y="72"/>
                </a:lnTo>
                <a:lnTo>
                  <a:pt x="672" y="56"/>
                </a:lnTo>
                <a:lnTo>
                  <a:pt x="672" y="56"/>
                </a:lnTo>
                <a:lnTo>
                  <a:pt x="672" y="56"/>
                </a:lnTo>
                <a:lnTo>
                  <a:pt x="664" y="56"/>
                </a:lnTo>
                <a:lnTo>
                  <a:pt x="656" y="64"/>
                </a:lnTo>
                <a:lnTo>
                  <a:pt x="656" y="64"/>
                </a:lnTo>
                <a:lnTo>
                  <a:pt x="656" y="72"/>
                </a:lnTo>
                <a:lnTo>
                  <a:pt x="656" y="80"/>
                </a:lnTo>
                <a:lnTo>
                  <a:pt x="656" y="88"/>
                </a:lnTo>
                <a:lnTo>
                  <a:pt x="656" y="88"/>
                </a:lnTo>
                <a:lnTo>
                  <a:pt x="656" y="72"/>
                </a:lnTo>
                <a:lnTo>
                  <a:pt x="648" y="64"/>
                </a:lnTo>
                <a:lnTo>
                  <a:pt x="648" y="56"/>
                </a:lnTo>
                <a:lnTo>
                  <a:pt x="640" y="56"/>
                </a:lnTo>
                <a:lnTo>
                  <a:pt x="632" y="56"/>
                </a:lnTo>
                <a:lnTo>
                  <a:pt x="632" y="64"/>
                </a:lnTo>
                <a:lnTo>
                  <a:pt x="616" y="64"/>
                </a:lnTo>
                <a:lnTo>
                  <a:pt x="616" y="64"/>
                </a:lnTo>
                <a:lnTo>
                  <a:pt x="600" y="72"/>
                </a:lnTo>
                <a:lnTo>
                  <a:pt x="592" y="80"/>
                </a:lnTo>
                <a:lnTo>
                  <a:pt x="592" y="80"/>
                </a:lnTo>
                <a:lnTo>
                  <a:pt x="584" y="80"/>
                </a:lnTo>
                <a:lnTo>
                  <a:pt x="584" y="72"/>
                </a:lnTo>
                <a:lnTo>
                  <a:pt x="592" y="72"/>
                </a:lnTo>
                <a:lnTo>
                  <a:pt x="592" y="64"/>
                </a:lnTo>
                <a:lnTo>
                  <a:pt x="592" y="64"/>
                </a:lnTo>
                <a:lnTo>
                  <a:pt x="592" y="48"/>
                </a:lnTo>
                <a:lnTo>
                  <a:pt x="592" y="48"/>
                </a:lnTo>
                <a:lnTo>
                  <a:pt x="592" y="48"/>
                </a:lnTo>
                <a:lnTo>
                  <a:pt x="592" y="48"/>
                </a:lnTo>
                <a:lnTo>
                  <a:pt x="600" y="56"/>
                </a:lnTo>
                <a:lnTo>
                  <a:pt x="608" y="64"/>
                </a:lnTo>
                <a:lnTo>
                  <a:pt x="608" y="64"/>
                </a:lnTo>
                <a:lnTo>
                  <a:pt x="616" y="56"/>
                </a:lnTo>
                <a:lnTo>
                  <a:pt x="624" y="48"/>
                </a:lnTo>
                <a:lnTo>
                  <a:pt x="624" y="48"/>
                </a:lnTo>
                <a:lnTo>
                  <a:pt x="616" y="48"/>
                </a:lnTo>
                <a:lnTo>
                  <a:pt x="608" y="40"/>
                </a:lnTo>
                <a:lnTo>
                  <a:pt x="608" y="40"/>
                </a:lnTo>
                <a:lnTo>
                  <a:pt x="616" y="40"/>
                </a:lnTo>
                <a:lnTo>
                  <a:pt x="616" y="40"/>
                </a:lnTo>
                <a:lnTo>
                  <a:pt x="624" y="40"/>
                </a:lnTo>
                <a:lnTo>
                  <a:pt x="632" y="48"/>
                </a:lnTo>
                <a:lnTo>
                  <a:pt x="632" y="48"/>
                </a:lnTo>
                <a:lnTo>
                  <a:pt x="640" y="40"/>
                </a:lnTo>
                <a:lnTo>
                  <a:pt x="640" y="40"/>
                </a:lnTo>
                <a:lnTo>
                  <a:pt x="640" y="32"/>
                </a:lnTo>
                <a:lnTo>
                  <a:pt x="632" y="32"/>
                </a:lnTo>
                <a:lnTo>
                  <a:pt x="632" y="24"/>
                </a:lnTo>
                <a:lnTo>
                  <a:pt x="632" y="24"/>
                </a:lnTo>
                <a:lnTo>
                  <a:pt x="640" y="32"/>
                </a:lnTo>
                <a:lnTo>
                  <a:pt x="648" y="32"/>
                </a:lnTo>
                <a:lnTo>
                  <a:pt x="648" y="32"/>
                </a:lnTo>
                <a:lnTo>
                  <a:pt x="648" y="32"/>
                </a:lnTo>
                <a:lnTo>
                  <a:pt x="656" y="32"/>
                </a:lnTo>
                <a:lnTo>
                  <a:pt x="664" y="40"/>
                </a:lnTo>
                <a:lnTo>
                  <a:pt x="664" y="40"/>
                </a:lnTo>
                <a:lnTo>
                  <a:pt x="664" y="40"/>
                </a:lnTo>
                <a:lnTo>
                  <a:pt x="656" y="32"/>
                </a:lnTo>
                <a:lnTo>
                  <a:pt x="656" y="24"/>
                </a:lnTo>
                <a:lnTo>
                  <a:pt x="648" y="8"/>
                </a:lnTo>
                <a:lnTo>
                  <a:pt x="648" y="8"/>
                </a:lnTo>
                <a:lnTo>
                  <a:pt x="640" y="8"/>
                </a:lnTo>
                <a:lnTo>
                  <a:pt x="640" y="8"/>
                </a:lnTo>
                <a:lnTo>
                  <a:pt x="632" y="0"/>
                </a:lnTo>
                <a:lnTo>
                  <a:pt x="632" y="0"/>
                </a:lnTo>
                <a:lnTo>
                  <a:pt x="520" y="24"/>
                </a:lnTo>
                <a:lnTo>
                  <a:pt x="320" y="64"/>
                </a:lnTo>
                <a:lnTo>
                  <a:pt x="192" y="72"/>
                </a:lnTo>
                <a:lnTo>
                  <a:pt x="184" y="72"/>
                </a:lnTo>
                <a:lnTo>
                  <a:pt x="184" y="72"/>
                </a:lnTo>
                <a:lnTo>
                  <a:pt x="184" y="80"/>
                </a:lnTo>
                <a:lnTo>
                  <a:pt x="184" y="88"/>
                </a:lnTo>
                <a:lnTo>
                  <a:pt x="192" y="96"/>
                </a:lnTo>
                <a:lnTo>
                  <a:pt x="184" y="104"/>
                </a:lnTo>
                <a:lnTo>
                  <a:pt x="184" y="104"/>
                </a:lnTo>
                <a:lnTo>
                  <a:pt x="176" y="104"/>
                </a:lnTo>
                <a:lnTo>
                  <a:pt x="168" y="120"/>
                </a:lnTo>
                <a:lnTo>
                  <a:pt x="168" y="128"/>
                </a:lnTo>
                <a:lnTo>
                  <a:pt x="168" y="128"/>
                </a:lnTo>
                <a:lnTo>
                  <a:pt x="160" y="128"/>
                </a:lnTo>
                <a:lnTo>
                  <a:pt x="152" y="128"/>
                </a:lnTo>
                <a:lnTo>
                  <a:pt x="128" y="152"/>
                </a:lnTo>
                <a:lnTo>
                  <a:pt x="128" y="152"/>
                </a:lnTo>
                <a:lnTo>
                  <a:pt x="120" y="144"/>
                </a:lnTo>
                <a:lnTo>
                  <a:pt x="112" y="144"/>
                </a:lnTo>
                <a:lnTo>
                  <a:pt x="96" y="168"/>
                </a:lnTo>
                <a:lnTo>
                  <a:pt x="96" y="176"/>
                </a:lnTo>
                <a:lnTo>
                  <a:pt x="96" y="176"/>
                </a:lnTo>
                <a:lnTo>
                  <a:pt x="80" y="176"/>
                </a:lnTo>
                <a:lnTo>
                  <a:pt x="64" y="192"/>
                </a:lnTo>
                <a:lnTo>
                  <a:pt x="56" y="200"/>
                </a:lnTo>
                <a:lnTo>
                  <a:pt x="56" y="200"/>
                </a:lnTo>
                <a:lnTo>
                  <a:pt x="32" y="200"/>
                </a:lnTo>
                <a:lnTo>
                  <a:pt x="24" y="216"/>
                </a:lnTo>
                <a:lnTo>
                  <a:pt x="16" y="240"/>
                </a:lnTo>
                <a:lnTo>
                  <a:pt x="0" y="240"/>
                </a:lnTo>
                <a:lnTo>
                  <a:pt x="0" y="240"/>
                </a:lnTo>
                <a:lnTo>
                  <a:pt x="0" y="272"/>
                </a:lnTo>
                <a:lnTo>
                  <a:pt x="0" y="272"/>
                </a:lnTo>
                <a:lnTo>
                  <a:pt x="96" y="256"/>
                </a:lnTo>
                <a:lnTo>
                  <a:pt x="104" y="256"/>
                </a:lnTo>
                <a:lnTo>
                  <a:pt x="112" y="248"/>
                </a:lnTo>
                <a:lnTo>
                  <a:pt x="152" y="224"/>
                </a:lnTo>
                <a:lnTo>
                  <a:pt x="176" y="224"/>
                </a:lnTo>
                <a:lnTo>
                  <a:pt x="256" y="216"/>
                </a:lnTo>
                <a:lnTo>
                  <a:pt x="256" y="216"/>
                </a:lnTo>
                <a:lnTo>
                  <a:pt x="272" y="216"/>
                </a:lnTo>
                <a:lnTo>
                  <a:pt x="280" y="224"/>
                </a:lnTo>
                <a:lnTo>
                  <a:pt x="288" y="232"/>
                </a:lnTo>
                <a:lnTo>
                  <a:pt x="288" y="240"/>
                </a:lnTo>
                <a:lnTo>
                  <a:pt x="288" y="240"/>
                </a:lnTo>
                <a:lnTo>
                  <a:pt x="376" y="232"/>
                </a:lnTo>
                <a:lnTo>
                  <a:pt x="376" y="232"/>
                </a:lnTo>
                <a:lnTo>
                  <a:pt x="488" y="304"/>
                </a:lnTo>
                <a:lnTo>
                  <a:pt x="488" y="304"/>
                </a:lnTo>
                <a:lnTo>
                  <a:pt x="488" y="304"/>
                </a:lnTo>
                <a:lnTo>
                  <a:pt x="496" y="296"/>
                </a:lnTo>
                <a:close/>
              </a:path>
            </a:pathLst>
          </a:custGeom>
          <a:solidFill>
            <a:schemeClr val="accent2"/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39" name="Virginia"/>
          <p:cNvSpPr>
            <a:spLocks/>
          </p:cNvSpPr>
          <p:nvPr/>
        </p:nvSpPr>
        <p:spPr bwMode="gray">
          <a:xfrm>
            <a:off x="5886945" y="3839416"/>
            <a:ext cx="823632" cy="430026"/>
          </a:xfrm>
          <a:custGeom>
            <a:avLst/>
            <a:gdLst/>
            <a:ahLst/>
            <a:cxnLst>
              <a:cxn ang="0">
                <a:pos x="624" y="240"/>
              </a:cxn>
              <a:cxn ang="0">
                <a:pos x="632" y="248"/>
              </a:cxn>
              <a:cxn ang="0">
                <a:pos x="608" y="216"/>
              </a:cxn>
              <a:cxn ang="0">
                <a:pos x="600" y="216"/>
              </a:cxn>
              <a:cxn ang="0">
                <a:pos x="592" y="224"/>
              </a:cxn>
              <a:cxn ang="0">
                <a:pos x="576" y="224"/>
              </a:cxn>
              <a:cxn ang="0">
                <a:pos x="568" y="216"/>
              </a:cxn>
              <a:cxn ang="0">
                <a:pos x="536" y="200"/>
              </a:cxn>
              <a:cxn ang="0">
                <a:pos x="560" y="200"/>
              </a:cxn>
              <a:cxn ang="0">
                <a:pos x="592" y="208"/>
              </a:cxn>
              <a:cxn ang="0">
                <a:pos x="560" y="192"/>
              </a:cxn>
              <a:cxn ang="0">
                <a:pos x="560" y="184"/>
              </a:cxn>
              <a:cxn ang="0">
                <a:pos x="576" y="184"/>
              </a:cxn>
              <a:cxn ang="0">
                <a:pos x="568" y="176"/>
              </a:cxn>
              <a:cxn ang="0">
                <a:pos x="584" y="168"/>
              </a:cxn>
              <a:cxn ang="0">
                <a:pos x="560" y="152"/>
              </a:cxn>
              <a:cxn ang="0">
                <a:pos x="520" y="120"/>
              </a:cxn>
              <a:cxn ang="0">
                <a:pos x="560" y="152"/>
              </a:cxn>
              <a:cxn ang="0">
                <a:pos x="576" y="136"/>
              </a:cxn>
              <a:cxn ang="0">
                <a:pos x="568" y="120"/>
              </a:cxn>
              <a:cxn ang="0">
                <a:pos x="520" y="104"/>
              </a:cxn>
              <a:cxn ang="0">
                <a:pos x="488" y="96"/>
              </a:cxn>
              <a:cxn ang="0">
                <a:pos x="488" y="64"/>
              </a:cxn>
              <a:cxn ang="0">
                <a:pos x="456" y="24"/>
              </a:cxn>
              <a:cxn ang="0">
                <a:pos x="440" y="0"/>
              </a:cxn>
              <a:cxn ang="0">
                <a:pos x="432" y="16"/>
              </a:cxn>
              <a:cxn ang="0">
                <a:pos x="392" y="8"/>
              </a:cxn>
              <a:cxn ang="0">
                <a:pos x="384" y="24"/>
              </a:cxn>
              <a:cxn ang="0">
                <a:pos x="368" y="56"/>
              </a:cxn>
              <a:cxn ang="0">
                <a:pos x="352" y="72"/>
              </a:cxn>
              <a:cxn ang="0">
                <a:pos x="336" y="96"/>
              </a:cxn>
              <a:cxn ang="0">
                <a:pos x="304" y="104"/>
              </a:cxn>
              <a:cxn ang="0">
                <a:pos x="296" y="128"/>
              </a:cxn>
              <a:cxn ang="0">
                <a:pos x="288" y="144"/>
              </a:cxn>
              <a:cxn ang="0">
                <a:pos x="280" y="176"/>
              </a:cxn>
              <a:cxn ang="0">
                <a:pos x="272" y="208"/>
              </a:cxn>
              <a:cxn ang="0">
                <a:pos x="272" y="224"/>
              </a:cxn>
              <a:cxn ang="0">
                <a:pos x="256" y="232"/>
              </a:cxn>
              <a:cxn ang="0">
                <a:pos x="232" y="240"/>
              </a:cxn>
              <a:cxn ang="0">
                <a:pos x="224" y="248"/>
              </a:cxn>
              <a:cxn ang="0">
                <a:pos x="192" y="256"/>
              </a:cxn>
              <a:cxn ang="0">
                <a:pos x="176" y="272"/>
              </a:cxn>
              <a:cxn ang="0">
                <a:pos x="144" y="264"/>
              </a:cxn>
              <a:cxn ang="0">
                <a:pos x="120" y="264"/>
              </a:cxn>
              <a:cxn ang="0">
                <a:pos x="88" y="288"/>
              </a:cxn>
              <a:cxn ang="0">
                <a:pos x="56" y="320"/>
              </a:cxn>
              <a:cxn ang="0">
                <a:pos x="0" y="360"/>
              </a:cxn>
              <a:cxn ang="0">
                <a:pos x="160" y="328"/>
              </a:cxn>
              <a:cxn ang="0">
                <a:pos x="616" y="256"/>
              </a:cxn>
            </a:cxnLst>
            <a:rect l="0" t="0" r="r" b="b"/>
            <a:pathLst>
              <a:path w="632" h="360">
                <a:moveTo>
                  <a:pt x="624" y="256"/>
                </a:moveTo>
                <a:lnTo>
                  <a:pt x="624" y="256"/>
                </a:lnTo>
                <a:lnTo>
                  <a:pt x="624" y="240"/>
                </a:lnTo>
                <a:lnTo>
                  <a:pt x="624" y="240"/>
                </a:lnTo>
                <a:lnTo>
                  <a:pt x="624" y="240"/>
                </a:lnTo>
                <a:lnTo>
                  <a:pt x="632" y="256"/>
                </a:lnTo>
                <a:lnTo>
                  <a:pt x="632" y="256"/>
                </a:lnTo>
                <a:lnTo>
                  <a:pt x="632" y="248"/>
                </a:lnTo>
                <a:lnTo>
                  <a:pt x="632" y="248"/>
                </a:lnTo>
                <a:lnTo>
                  <a:pt x="616" y="216"/>
                </a:lnTo>
                <a:lnTo>
                  <a:pt x="616" y="216"/>
                </a:lnTo>
                <a:lnTo>
                  <a:pt x="608" y="216"/>
                </a:lnTo>
                <a:lnTo>
                  <a:pt x="608" y="216"/>
                </a:lnTo>
                <a:lnTo>
                  <a:pt x="608" y="216"/>
                </a:lnTo>
                <a:lnTo>
                  <a:pt x="608" y="216"/>
                </a:lnTo>
                <a:lnTo>
                  <a:pt x="600" y="216"/>
                </a:lnTo>
                <a:lnTo>
                  <a:pt x="600" y="216"/>
                </a:lnTo>
                <a:lnTo>
                  <a:pt x="592" y="216"/>
                </a:lnTo>
                <a:lnTo>
                  <a:pt x="592" y="224"/>
                </a:lnTo>
                <a:lnTo>
                  <a:pt x="592" y="224"/>
                </a:lnTo>
                <a:lnTo>
                  <a:pt x="592" y="224"/>
                </a:lnTo>
                <a:lnTo>
                  <a:pt x="592" y="224"/>
                </a:lnTo>
                <a:lnTo>
                  <a:pt x="584" y="224"/>
                </a:lnTo>
                <a:lnTo>
                  <a:pt x="576" y="224"/>
                </a:lnTo>
                <a:lnTo>
                  <a:pt x="576" y="224"/>
                </a:lnTo>
                <a:lnTo>
                  <a:pt x="576" y="216"/>
                </a:lnTo>
                <a:lnTo>
                  <a:pt x="568" y="216"/>
                </a:lnTo>
                <a:lnTo>
                  <a:pt x="568" y="216"/>
                </a:lnTo>
                <a:lnTo>
                  <a:pt x="560" y="208"/>
                </a:lnTo>
                <a:lnTo>
                  <a:pt x="560" y="208"/>
                </a:lnTo>
                <a:lnTo>
                  <a:pt x="544" y="200"/>
                </a:lnTo>
                <a:lnTo>
                  <a:pt x="536" y="200"/>
                </a:lnTo>
                <a:lnTo>
                  <a:pt x="520" y="200"/>
                </a:lnTo>
                <a:lnTo>
                  <a:pt x="520" y="200"/>
                </a:lnTo>
                <a:lnTo>
                  <a:pt x="528" y="192"/>
                </a:lnTo>
                <a:lnTo>
                  <a:pt x="560" y="200"/>
                </a:lnTo>
                <a:lnTo>
                  <a:pt x="560" y="200"/>
                </a:lnTo>
                <a:lnTo>
                  <a:pt x="584" y="216"/>
                </a:lnTo>
                <a:lnTo>
                  <a:pt x="584" y="216"/>
                </a:lnTo>
                <a:lnTo>
                  <a:pt x="592" y="208"/>
                </a:lnTo>
                <a:lnTo>
                  <a:pt x="592" y="208"/>
                </a:lnTo>
                <a:lnTo>
                  <a:pt x="576" y="192"/>
                </a:lnTo>
                <a:lnTo>
                  <a:pt x="560" y="192"/>
                </a:lnTo>
                <a:lnTo>
                  <a:pt x="560" y="192"/>
                </a:lnTo>
                <a:lnTo>
                  <a:pt x="544" y="176"/>
                </a:lnTo>
                <a:lnTo>
                  <a:pt x="544" y="176"/>
                </a:lnTo>
                <a:lnTo>
                  <a:pt x="544" y="176"/>
                </a:lnTo>
                <a:lnTo>
                  <a:pt x="560" y="184"/>
                </a:lnTo>
                <a:lnTo>
                  <a:pt x="568" y="192"/>
                </a:lnTo>
                <a:lnTo>
                  <a:pt x="568" y="192"/>
                </a:lnTo>
                <a:lnTo>
                  <a:pt x="576" y="184"/>
                </a:lnTo>
                <a:lnTo>
                  <a:pt x="576" y="184"/>
                </a:lnTo>
                <a:lnTo>
                  <a:pt x="568" y="184"/>
                </a:lnTo>
                <a:lnTo>
                  <a:pt x="568" y="184"/>
                </a:lnTo>
                <a:lnTo>
                  <a:pt x="568" y="176"/>
                </a:lnTo>
                <a:lnTo>
                  <a:pt x="568" y="176"/>
                </a:lnTo>
                <a:lnTo>
                  <a:pt x="584" y="176"/>
                </a:lnTo>
                <a:lnTo>
                  <a:pt x="584" y="176"/>
                </a:lnTo>
                <a:lnTo>
                  <a:pt x="584" y="168"/>
                </a:lnTo>
                <a:lnTo>
                  <a:pt x="584" y="168"/>
                </a:lnTo>
                <a:lnTo>
                  <a:pt x="576" y="160"/>
                </a:lnTo>
                <a:lnTo>
                  <a:pt x="576" y="152"/>
                </a:lnTo>
                <a:lnTo>
                  <a:pt x="576" y="152"/>
                </a:lnTo>
                <a:lnTo>
                  <a:pt x="560" y="152"/>
                </a:lnTo>
                <a:lnTo>
                  <a:pt x="560" y="152"/>
                </a:lnTo>
                <a:lnTo>
                  <a:pt x="536" y="136"/>
                </a:lnTo>
                <a:lnTo>
                  <a:pt x="536" y="136"/>
                </a:lnTo>
                <a:lnTo>
                  <a:pt x="520" y="120"/>
                </a:lnTo>
                <a:lnTo>
                  <a:pt x="520" y="120"/>
                </a:lnTo>
                <a:lnTo>
                  <a:pt x="544" y="136"/>
                </a:lnTo>
                <a:lnTo>
                  <a:pt x="560" y="152"/>
                </a:lnTo>
                <a:lnTo>
                  <a:pt x="560" y="152"/>
                </a:lnTo>
                <a:lnTo>
                  <a:pt x="568" y="152"/>
                </a:lnTo>
                <a:lnTo>
                  <a:pt x="568" y="152"/>
                </a:lnTo>
                <a:lnTo>
                  <a:pt x="576" y="136"/>
                </a:lnTo>
                <a:lnTo>
                  <a:pt x="576" y="136"/>
                </a:lnTo>
                <a:lnTo>
                  <a:pt x="576" y="128"/>
                </a:lnTo>
                <a:lnTo>
                  <a:pt x="576" y="120"/>
                </a:lnTo>
                <a:lnTo>
                  <a:pt x="576" y="120"/>
                </a:lnTo>
                <a:lnTo>
                  <a:pt x="568" y="120"/>
                </a:lnTo>
                <a:lnTo>
                  <a:pt x="552" y="112"/>
                </a:lnTo>
                <a:lnTo>
                  <a:pt x="536" y="104"/>
                </a:lnTo>
                <a:lnTo>
                  <a:pt x="536" y="104"/>
                </a:lnTo>
                <a:lnTo>
                  <a:pt x="520" y="104"/>
                </a:lnTo>
                <a:lnTo>
                  <a:pt x="504" y="96"/>
                </a:lnTo>
                <a:lnTo>
                  <a:pt x="504" y="88"/>
                </a:lnTo>
                <a:lnTo>
                  <a:pt x="504" y="88"/>
                </a:lnTo>
                <a:lnTo>
                  <a:pt x="488" y="96"/>
                </a:lnTo>
                <a:lnTo>
                  <a:pt x="480" y="96"/>
                </a:lnTo>
                <a:lnTo>
                  <a:pt x="480" y="80"/>
                </a:lnTo>
                <a:lnTo>
                  <a:pt x="480" y="72"/>
                </a:lnTo>
                <a:lnTo>
                  <a:pt x="488" y="64"/>
                </a:lnTo>
                <a:lnTo>
                  <a:pt x="496" y="56"/>
                </a:lnTo>
                <a:lnTo>
                  <a:pt x="496" y="40"/>
                </a:lnTo>
                <a:lnTo>
                  <a:pt x="480" y="24"/>
                </a:lnTo>
                <a:lnTo>
                  <a:pt x="456" y="24"/>
                </a:lnTo>
                <a:lnTo>
                  <a:pt x="456" y="16"/>
                </a:lnTo>
                <a:lnTo>
                  <a:pt x="456" y="8"/>
                </a:lnTo>
                <a:lnTo>
                  <a:pt x="456" y="0"/>
                </a:lnTo>
                <a:lnTo>
                  <a:pt x="440" y="0"/>
                </a:lnTo>
                <a:lnTo>
                  <a:pt x="432" y="8"/>
                </a:lnTo>
                <a:lnTo>
                  <a:pt x="432" y="8"/>
                </a:lnTo>
                <a:lnTo>
                  <a:pt x="432" y="8"/>
                </a:lnTo>
                <a:lnTo>
                  <a:pt x="432" y="16"/>
                </a:lnTo>
                <a:lnTo>
                  <a:pt x="432" y="16"/>
                </a:lnTo>
                <a:lnTo>
                  <a:pt x="424" y="16"/>
                </a:lnTo>
                <a:lnTo>
                  <a:pt x="400" y="8"/>
                </a:lnTo>
                <a:lnTo>
                  <a:pt x="392" y="8"/>
                </a:lnTo>
                <a:lnTo>
                  <a:pt x="384" y="0"/>
                </a:lnTo>
                <a:lnTo>
                  <a:pt x="384" y="0"/>
                </a:lnTo>
                <a:lnTo>
                  <a:pt x="384" y="24"/>
                </a:lnTo>
                <a:lnTo>
                  <a:pt x="384" y="24"/>
                </a:lnTo>
                <a:lnTo>
                  <a:pt x="376" y="32"/>
                </a:lnTo>
                <a:lnTo>
                  <a:pt x="376" y="40"/>
                </a:lnTo>
                <a:lnTo>
                  <a:pt x="368" y="56"/>
                </a:lnTo>
                <a:lnTo>
                  <a:pt x="368" y="56"/>
                </a:lnTo>
                <a:lnTo>
                  <a:pt x="360" y="56"/>
                </a:lnTo>
                <a:lnTo>
                  <a:pt x="360" y="64"/>
                </a:lnTo>
                <a:lnTo>
                  <a:pt x="360" y="72"/>
                </a:lnTo>
                <a:lnTo>
                  <a:pt x="352" y="72"/>
                </a:lnTo>
                <a:lnTo>
                  <a:pt x="344" y="72"/>
                </a:lnTo>
                <a:lnTo>
                  <a:pt x="336" y="72"/>
                </a:lnTo>
                <a:lnTo>
                  <a:pt x="336" y="88"/>
                </a:lnTo>
                <a:lnTo>
                  <a:pt x="336" y="96"/>
                </a:lnTo>
                <a:lnTo>
                  <a:pt x="336" y="104"/>
                </a:lnTo>
                <a:lnTo>
                  <a:pt x="336" y="112"/>
                </a:lnTo>
                <a:lnTo>
                  <a:pt x="320" y="112"/>
                </a:lnTo>
                <a:lnTo>
                  <a:pt x="304" y="104"/>
                </a:lnTo>
                <a:lnTo>
                  <a:pt x="296" y="104"/>
                </a:lnTo>
                <a:lnTo>
                  <a:pt x="296" y="112"/>
                </a:lnTo>
                <a:lnTo>
                  <a:pt x="296" y="120"/>
                </a:lnTo>
                <a:lnTo>
                  <a:pt x="296" y="128"/>
                </a:lnTo>
                <a:lnTo>
                  <a:pt x="296" y="128"/>
                </a:lnTo>
                <a:lnTo>
                  <a:pt x="296" y="136"/>
                </a:lnTo>
                <a:lnTo>
                  <a:pt x="288" y="144"/>
                </a:lnTo>
                <a:lnTo>
                  <a:pt x="288" y="144"/>
                </a:lnTo>
                <a:lnTo>
                  <a:pt x="288" y="152"/>
                </a:lnTo>
                <a:lnTo>
                  <a:pt x="288" y="168"/>
                </a:lnTo>
                <a:lnTo>
                  <a:pt x="288" y="168"/>
                </a:lnTo>
                <a:lnTo>
                  <a:pt x="280" y="176"/>
                </a:lnTo>
                <a:lnTo>
                  <a:pt x="272" y="192"/>
                </a:lnTo>
                <a:lnTo>
                  <a:pt x="272" y="200"/>
                </a:lnTo>
                <a:lnTo>
                  <a:pt x="272" y="208"/>
                </a:lnTo>
                <a:lnTo>
                  <a:pt x="272" y="208"/>
                </a:lnTo>
                <a:lnTo>
                  <a:pt x="272" y="208"/>
                </a:lnTo>
                <a:lnTo>
                  <a:pt x="264" y="216"/>
                </a:lnTo>
                <a:lnTo>
                  <a:pt x="264" y="216"/>
                </a:lnTo>
                <a:lnTo>
                  <a:pt x="272" y="224"/>
                </a:lnTo>
                <a:lnTo>
                  <a:pt x="272" y="224"/>
                </a:lnTo>
                <a:lnTo>
                  <a:pt x="256" y="232"/>
                </a:lnTo>
                <a:lnTo>
                  <a:pt x="256" y="232"/>
                </a:lnTo>
                <a:lnTo>
                  <a:pt x="256" y="232"/>
                </a:lnTo>
                <a:lnTo>
                  <a:pt x="240" y="232"/>
                </a:lnTo>
                <a:lnTo>
                  <a:pt x="240" y="240"/>
                </a:lnTo>
                <a:lnTo>
                  <a:pt x="240" y="240"/>
                </a:lnTo>
                <a:lnTo>
                  <a:pt x="232" y="240"/>
                </a:lnTo>
                <a:lnTo>
                  <a:pt x="224" y="240"/>
                </a:lnTo>
                <a:lnTo>
                  <a:pt x="224" y="248"/>
                </a:lnTo>
                <a:lnTo>
                  <a:pt x="224" y="248"/>
                </a:lnTo>
                <a:lnTo>
                  <a:pt x="224" y="248"/>
                </a:lnTo>
                <a:lnTo>
                  <a:pt x="216" y="256"/>
                </a:lnTo>
                <a:lnTo>
                  <a:pt x="208" y="256"/>
                </a:lnTo>
                <a:lnTo>
                  <a:pt x="200" y="256"/>
                </a:lnTo>
                <a:lnTo>
                  <a:pt x="192" y="256"/>
                </a:lnTo>
                <a:lnTo>
                  <a:pt x="192" y="256"/>
                </a:lnTo>
                <a:lnTo>
                  <a:pt x="192" y="256"/>
                </a:lnTo>
                <a:lnTo>
                  <a:pt x="184" y="256"/>
                </a:lnTo>
                <a:lnTo>
                  <a:pt x="176" y="272"/>
                </a:lnTo>
                <a:lnTo>
                  <a:pt x="168" y="272"/>
                </a:lnTo>
                <a:lnTo>
                  <a:pt x="160" y="264"/>
                </a:lnTo>
                <a:lnTo>
                  <a:pt x="160" y="264"/>
                </a:lnTo>
                <a:lnTo>
                  <a:pt x="144" y="264"/>
                </a:lnTo>
                <a:lnTo>
                  <a:pt x="136" y="248"/>
                </a:lnTo>
                <a:lnTo>
                  <a:pt x="136" y="240"/>
                </a:lnTo>
                <a:lnTo>
                  <a:pt x="136" y="240"/>
                </a:lnTo>
                <a:lnTo>
                  <a:pt x="120" y="264"/>
                </a:lnTo>
                <a:lnTo>
                  <a:pt x="120" y="256"/>
                </a:lnTo>
                <a:lnTo>
                  <a:pt x="120" y="264"/>
                </a:lnTo>
                <a:lnTo>
                  <a:pt x="112" y="272"/>
                </a:lnTo>
                <a:lnTo>
                  <a:pt x="88" y="288"/>
                </a:lnTo>
                <a:lnTo>
                  <a:pt x="88" y="296"/>
                </a:lnTo>
                <a:lnTo>
                  <a:pt x="80" y="304"/>
                </a:lnTo>
                <a:lnTo>
                  <a:pt x="72" y="320"/>
                </a:lnTo>
                <a:lnTo>
                  <a:pt x="56" y="320"/>
                </a:lnTo>
                <a:lnTo>
                  <a:pt x="56" y="328"/>
                </a:lnTo>
                <a:lnTo>
                  <a:pt x="40" y="344"/>
                </a:lnTo>
                <a:lnTo>
                  <a:pt x="16" y="352"/>
                </a:lnTo>
                <a:lnTo>
                  <a:pt x="0" y="360"/>
                </a:lnTo>
                <a:lnTo>
                  <a:pt x="0" y="360"/>
                </a:lnTo>
                <a:lnTo>
                  <a:pt x="152" y="336"/>
                </a:lnTo>
                <a:lnTo>
                  <a:pt x="160" y="328"/>
                </a:lnTo>
                <a:lnTo>
                  <a:pt x="160" y="328"/>
                </a:lnTo>
                <a:lnTo>
                  <a:pt x="168" y="328"/>
                </a:lnTo>
                <a:lnTo>
                  <a:pt x="240" y="328"/>
                </a:lnTo>
                <a:lnTo>
                  <a:pt x="448" y="296"/>
                </a:lnTo>
                <a:lnTo>
                  <a:pt x="616" y="256"/>
                </a:lnTo>
                <a:lnTo>
                  <a:pt x="624" y="256"/>
                </a:lnTo>
                <a:close/>
              </a:path>
            </a:pathLst>
          </a:custGeom>
          <a:solidFill>
            <a:schemeClr val="accent2"/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0" name="Maryland"/>
          <p:cNvSpPr>
            <a:spLocks/>
          </p:cNvSpPr>
          <p:nvPr/>
        </p:nvSpPr>
        <p:spPr bwMode="gray">
          <a:xfrm>
            <a:off x="6272148" y="3752569"/>
            <a:ext cx="469247" cy="219916"/>
          </a:xfrm>
          <a:custGeom>
            <a:avLst/>
            <a:gdLst/>
            <a:ahLst/>
            <a:cxnLst>
              <a:cxn ang="0">
                <a:pos x="200" y="120"/>
              </a:cxn>
              <a:cxn ang="0">
                <a:pos x="200" y="160"/>
              </a:cxn>
              <a:cxn ang="0">
                <a:pos x="208" y="152"/>
              </a:cxn>
              <a:cxn ang="0">
                <a:pos x="224" y="160"/>
              </a:cxn>
              <a:cxn ang="0">
                <a:pos x="232" y="168"/>
              </a:cxn>
              <a:cxn ang="0">
                <a:pos x="264" y="176"/>
              </a:cxn>
              <a:cxn ang="0">
                <a:pos x="272" y="176"/>
              </a:cxn>
              <a:cxn ang="0">
                <a:pos x="248" y="160"/>
              </a:cxn>
              <a:cxn ang="0">
                <a:pos x="232" y="136"/>
              </a:cxn>
              <a:cxn ang="0">
                <a:pos x="256" y="152"/>
              </a:cxn>
              <a:cxn ang="0">
                <a:pos x="240" y="120"/>
              </a:cxn>
              <a:cxn ang="0">
                <a:pos x="232" y="64"/>
              </a:cxn>
              <a:cxn ang="0">
                <a:pos x="240" y="64"/>
              </a:cxn>
              <a:cxn ang="0">
                <a:pos x="240" y="48"/>
              </a:cxn>
              <a:cxn ang="0">
                <a:pos x="248" y="48"/>
              </a:cxn>
              <a:cxn ang="0">
                <a:pos x="256" y="40"/>
              </a:cxn>
              <a:cxn ang="0">
                <a:pos x="264" y="24"/>
              </a:cxn>
              <a:cxn ang="0">
                <a:pos x="264" y="32"/>
              </a:cxn>
              <a:cxn ang="0">
                <a:pos x="272" y="32"/>
              </a:cxn>
              <a:cxn ang="0">
                <a:pos x="256" y="48"/>
              </a:cxn>
              <a:cxn ang="0">
                <a:pos x="256" y="80"/>
              </a:cxn>
              <a:cxn ang="0">
                <a:pos x="272" y="72"/>
              </a:cxn>
              <a:cxn ang="0">
                <a:pos x="264" y="96"/>
              </a:cxn>
              <a:cxn ang="0">
                <a:pos x="272" y="120"/>
              </a:cxn>
              <a:cxn ang="0">
                <a:pos x="264" y="128"/>
              </a:cxn>
              <a:cxn ang="0">
                <a:pos x="272" y="128"/>
              </a:cxn>
              <a:cxn ang="0">
                <a:pos x="272" y="152"/>
              </a:cxn>
              <a:cxn ang="0">
                <a:pos x="280" y="152"/>
              </a:cxn>
              <a:cxn ang="0">
                <a:pos x="288" y="152"/>
              </a:cxn>
              <a:cxn ang="0">
                <a:pos x="288" y="144"/>
              </a:cxn>
              <a:cxn ang="0">
                <a:pos x="296" y="152"/>
              </a:cxn>
              <a:cxn ang="0">
                <a:pos x="296" y="160"/>
              </a:cxn>
              <a:cxn ang="0">
                <a:pos x="304" y="160"/>
              </a:cxn>
              <a:cxn ang="0">
                <a:pos x="304" y="176"/>
              </a:cxn>
              <a:cxn ang="0">
                <a:pos x="320" y="184"/>
              </a:cxn>
              <a:cxn ang="0">
                <a:pos x="344" y="168"/>
              </a:cxn>
              <a:cxn ang="0">
                <a:pos x="344" y="144"/>
              </a:cxn>
              <a:cxn ang="0">
                <a:pos x="360" y="120"/>
              </a:cxn>
              <a:cxn ang="0">
                <a:pos x="352" y="176"/>
              </a:cxn>
              <a:cxn ang="0">
                <a:pos x="360" y="168"/>
              </a:cxn>
              <a:cxn ang="0">
                <a:pos x="312" y="128"/>
              </a:cxn>
              <a:cxn ang="0">
                <a:pos x="0" y="56"/>
              </a:cxn>
              <a:cxn ang="0">
                <a:pos x="32" y="80"/>
              </a:cxn>
              <a:cxn ang="0">
                <a:pos x="48" y="72"/>
              </a:cxn>
              <a:cxn ang="0">
                <a:pos x="72" y="64"/>
              </a:cxn>
              <a:cxn ang="0">
                <a:pos x="104" y="48"/>
              </a:cxn>
              <a:cxn ang="0">
                <a:pos x="128" y="48"/>
              </a:cxn>
              <a:cxn ang="0">
                <a:pos x="144" y="64"/>
              </a:cxn>
              <a:cxn ang="0">
                <a:pos x="160" y="72"/>
              </a:cxn>
              <a:cxn ang="0">
                <a:pos x="160" y="96"/>
              </a:cxn>
              <a:cxn ang="0">
                <a:pos x="192" y="104"/>
              </a:cxn>
            </a:cxnLst>
            <a:rect l="0" t="0" r="r" b="b"/>
            <a:pathLst>
              <a:path w="360" h="184">
                <a:moveTo>
                  <a:pt x="208" y="104"/>
                </a:moveTo>
                <a:lnTo>
                  <a:pt x="208" y="104"/>
                </a:lnTo>
                <a:lnTo>
                  <a:pt x="200" y="120"/>
                </a:lnTo>
                <a:lnTo>
                  <a:pt x="200" y="120"/>
                </a:lnTo>
                <a:lnTo>
                  <a:pt x="192" y="152"/>
                </a:lnTo>
                <a:lnTo>
                  <a:pt x="192" y="152"/>
                </a:lnTo>
                <a:lnTo>
                  <a:pt x="192" y="160"/>
                </a:lnTo>
                <a:lnTo>
                  <a:pt x="200" y="160"/>
                </a:lnTo>
                <a:lnTo>
                  <a:pt x="200" y="152"/>
                </a:lnTo>
                <a:lnTo>
                  <a:pt x="208" y="152"/>
                </a:lnTo>
                <a:lnTo>
                  <a:pt x="208" y="152"/>
                </a:lnTo>
                <a:lnTo>
                  <a:pt x="208" y="152"/>
                </a:lnTo>
                <a:lnTo>
                  <a:pt x="208" y="160"/>
                </a:lnTo>
                <a:lnTo>
                  <a:pt x="224" y="168"/>
                </a:lnTo>
                <a:lnTo>
                  <a:pt x="224" y="168"/>
                </a:lnTo>
                <a:lnTo>
                  <a:pt x="224" y="160"/>
                </a:lnTo>
                <a:lnTo>
                  <a:pt x="224" y="160"/>
                </a:lnTo>
                <a:lnTo>
                  <a:pt x="224" y="160"/>
                </a:lnTo>
                <a:lnTo>
                  <a:pt x="224" y="160"/>
                </a:lnTo>
                <a:lnTo>
                  <a:pt x="232" y="168"/>
                </a:lnTo>
                <a:lnTo>
                  <a:pt x="232" y="168"/>
                </a:lnTo>
                <a:lnTo>
                  <a:pt x="240" y="168"/>
                </a:lnTo>
                <a:lnTo>
                  <a:pt x="248" y="168"/>
                </a:lnTo>
                <a:lnTo>
                  <a:pt x="264" y="176"/>
                </a:lnTo>
                <a:lnTo>
                  <a:pt x="264" y="184"/>
                </a:lnTo>
                <a:lnTo>
                  <a:pt x="264" y="184"/>
                </a:lnTo>
                <a:lnTo>
                  <a:pt x="272" y="176"/>
                </a:lnTo>
                <a:lnTo>
                  <a:pt x="272" y="176"/>
                </a:lnTo>
                <a:lnTo>
                  <a:pt x="264" y="168"/>
                </a:lnTo>
                <a:lnTo>
                  <a:pt x="264" y="160"/>
                </a:lnTo>
                <a:lnTo>
                  <a:pt x="264" y="160"/>
                </a:lnTo>
                <a:lnTo>
                  <a:pt x="248" y="160"/>
                </a:lnTo>
                <a:lnTo>
                  <a:pt x="240" y="152"/>
                </a:lnTo>
                <a:lnTo>
                  <a:pt x="232" y="144"/>
                </a:lnTo>
                <a:lnTo>
                  <a:pt x="232" y="136"/>
                </a:lnTo>
                <a:lnTo>
                  <a:pt x="232" y="136"/>
                </a:lnTo>
                <a:lnTo>
                  <a:pt x="240" y="144"/>
                </a:lnTo>
                <a:lnTo>
                  <a:pt x="248" y="152"/>
                </a:lnTo>
                <a:lnTo>
                  <a:pt x="256" y="152"/>
                </a:lnTo>
                <a:lnTo>
                  <a:pt x="256" y="152"/>
                </a:lnTo>
                <a:lnTo>
                  <a:pt x="256" y="152"/>
                </a:lnTo>
                <a:lnTo>
                  <a:pt x="256" y="144"/>
                </a:lnTo>
                <a:lnTo>
                  <a:pt x="248" y="136"/>
                </a:lnTo>
                <a:lnTo>
                  <a:pt x="240" y="120"/>
                </a:lnTo>
                <a:lnTo>
                  <a:pt x="240" y="104"/>
                </a:lnTo>
                <a:lnTo>
                  <a:pt x="240" y="96"/>
                </a:lnTo>
                <a:lnTo>
                  <a:pt x="240" y="80"/>
                </a:lnTo>
                <a:lnTo>
                  <a:pt x="232" y="64"/>
                </a:lnTo>
                <a:lnTo>
                  <a:pt x="224" y="64"/>
                </a:lnTo>
                <a:lnTo>
                  <a:pt x="224" y="64"/>
                </a:lnTo>
                <a:lnTo>
                  <a:pt x="240" y="64"/>
                </a:lnTo>
                <a:lnTo>
                  <a:pt x="240" y="64"/>
                </a:lnTo>
                <a:lnTo>
                  <a:pt x="240" y="56"/>
                </a:lnTo>
                <a:lnTo>
                  <a:pt x="240" y="56"/>
                </a:lnTo>
                <a:lnTo>
                  <a:pt x="240" y="48"/>
                </a:lnTo>
                <a:lnTo>
                  <a:pt x="240" y="48"/>
                </a:lnTo>
                <a:lnTo>
                  <a:pt x="240" y="48"/>
                </a:lnTo>
                <a:lnTo>
                  <a:pt x="240" y="48"/>
                </a:lnTo>
                <a:lnTo>
                  <a:pt x="248" y="48"/>
                </a:lnTo>
                <a:lnTo>
                  <a:pt x="248" y="48"/>
                </a:lnTo>
                <a:lnTo>
                  <a:pt x="248" y="56"/>
                </a:lnTo>
                <a:lnTo>
                  <a:pt x="248" y="48"/>
                </a:lnTo>
                <a:lnTo>
                  <a:pt x="256" y="40"/>
                </a:lnTo>
                <a:lnTo>
                  <a:pt x="256" y="40"/>
                </a:lnTo>
                <a:lnTo>
                  <a:pt x="256" y="24"/>
                </a:lnTo>
                <a:lnTo>
                  <a:pt x="256" y="24"/>
                </a:lnTo>
                <a:lnTo>
                  <a:pt x="256" y="24"/>
                </a:lnTo>
                <a:lnTo>
                  <a:pt x="264" y="24"/>
                </a:lnTo>
                <a:lnTo>
                  <a:pt x="264" y="24"/>
                </a:lnTo>
                <a:lnTo>
                  <a:pt x="264" y="24"/>
                </a:lnTo>
                <a:lnTo>
                  <a:pt x="264" y="24"/>
                </a:lnTo>
                <a:lnTo>
                  <a:pt x="264" y="32"/>
                </a:lnTo>
                <a:lnTo>
                  <a:pt x="264" y="32"/>
                </a:lnTo>
                <a:lnTo>
                  <a:pt x="264" y="32"/>
                </a:lnTo>
                <a:lnTo>
                  <a:pt x="264" y="32"/>
                </a:lnTo>
                <a:lnTo>
                  <a:pt x="272" y="32"/>
                </a:lnTo>
                <a:lnTo>
                  <a:pt x="272" y="32"/>
                </a:lnTo>
                <a:lnTo>
                  <a:pt x="272" y="32"/>
                </a:lnTo>
                <a:lnTo>
                  <a:pt x="264" y="40"/>
                </a:lnTo>
                <a:lnTo>
                  <a:pt x="256" y="48"/>
                </a:lnTo>
                <a:lnTo>
                  <a:pt x="256" y="56"/>
                </a:lnTo>
                <a:lnTo>
                  <a:pt x="256" y="72"/>
                </a:lnTo>
                <a:lnTo>
                  <a:pt x="256" y="72"/>
                </a:lnTo>
                <a:lnTo>
                  <a:pt x="256" y="80"/>
                </a:lnTo>
                <a:lnTo>
                  <a:pt x="264" y="64"/>
                </a:lnTo>
                <a:lnTo>
                  <a:pt x="264" y="64"/>
                </a:lnTo>
                <a:lnTo>
                  <a:pt x="264" y="64"/>
                </a:lnTo>
                <a:lnTo>
                  <a:pt x="272" y="72"/>
                </a:lnTo>
                <a:lnTo>
                  <a:pt x="264" y="72"/>
                </a:lnTo>
                <a:lnTo>
                  <a:pt x="264" y="80"/>
                </a:lnTo>
                <a:lnTo>
                  <a:pt x="264" y="96"/>
                </a:lnTo>
                <a:lnTo>
                  <a:pt x="264" y="96"/>
                </a:lnTo>
                <a:lnTo>
                  <a:pt x="256" y="104"/>
                </a:lnTo>
                <a:lnTo>
                  <a:pt x="256" y="104"/>
                </a:lnTo>
                <a:lnTo>
                  <a:pt x="256" y="104"/>
                </a:lnTo>
                <a:lnTo>
                  <a:pt x="272" y="120"/>
                </a:lnTo>
                <a:lnTo>
                  <a:pt x="272" y="120"/>
                </a:lnTo>
                <a:lnTo>
                  <a:pt x="272" y="120"/>
                </a:lnTo>
                <a:lnTo>
                  <a:pt x="264" y="120"/>
                </a:lnTo>
                <a:lnTo>
                  <a:pt x="264" y="128"/>
                </a:lnTo>
                <a:lnTo>
                  <a:pt x="264" y="128"/>
                </a:lnTo>
                <a:lnTo>
                  <a:pt x="264" y="128"/>
                </a:lnTo>
                <a:lnTo>
                  <a:pt x="264" y="128"/>
                </a:lnTo>
                <a:lnTo>
                  <a:pt x="272" y="128"/>
                </a:lnTo>
                <a:lnTo>
                  <a:pt x="264" y="136"/>
                </a:lnTo>
                <a:lnTo>
                  <a:pt x="264" y="136"/>
                </a:lnTo>
                <a:lnTo>
                  <a:pt x="264" y="136"/>
                </a:lnTo>
                <a:lnTo>
                  <a:pt x="272" y="152"/>
                </a:lnTo>
                <a:lnTo>
                  <a:pt x="272" y="152"/>
                </a:lnTo>
                <a:lnTo>
                  <a:pt x="272" y="144"/>
                </a:lnTo>
                <a:lnTo>
                  <a:pt x="272" y="144"/>
                </a:lnTo>
                <a:lnTo>
                  <a:pt x="280" y="152"/>
                </a:lnTo>
                <a:lnTo>
                  <a:pt x="288" y="152"/>
                </a:lnTo>
                <a:lnTo>
                  <a:pt x="288" y="152"/>
                </a:lnTo>
                <a:lnTo>
                  <a:pt x="288" y="152"/>
                </a:lnTo>
                <a:lnTo>
                  <a:pt x="288" y="152"/>
                </a:lnTo>
                <a:lnTo>
                  <a:pt x="288" y="144"/>
                </a:lnTo>
                <a:lnTo>
                  <a:pt x="288" y="144"/>
                </a:lnTo>
                <a:lnTo>
                  <a:pt x="288" y="144"/>
                </a:lnTo>
                <a:lnTo>
                  <a:pt x="288" y="144"/>
                </a:lnTo>
                <a:lnTo>
                  <a:pt x="288" y="152"/>
                </a:lnTo>
                <a:lnTo>
                  <a:pt x="296" y="152"/>
                </a:lnTo>
                <a:lnTo>
                  <a:pt x="296" y="152"/>
                </a:lnTo>
                <a:lnTo>
                  <a:pt x="296" y="152"/>
                </a:lnTo>
                <a:lnTo>
                  <a:pt x="304" y="152"/>
                </a:lnTo>
                <a:lnTo>
                  <a:pt x="304" y="152"/>
                </a:lnTo>
                <a:lnTo>
                  <a:pt x="296" y="160"/>
                </a:lnTo>
                <a:lnTo>
                  <a:pt x="296" y="160"/>
                </a:lnTo>
                <a:lnTo>
                  <a:pt x="296" y="160"/>
                </a:lnTo>
                <a:lnTo>
                  <a:pt x="296" y="168"/>
                </a:lnTo>
                <a:lnTo>
                  <a:pt x="304" y="168"/>
                </a:lnTo>
                <a:lnTo>
                  <a:pt x="304" y="160"/>
                </a:lnTo>
                <a:lnTo>
                  <a:pt x="304" y="168"/>
                </a:lnTo>
                <a:lnTo>
                  <a:pt x="304" y="168"/>
                </a:lnTo>
                <a:lnTo>
                  <a:pt x="304" y="176"/>
                </a:lnTo>
                <a:lnTo>
                  <a:pt x="304" y="176"/>
                </a:lnTo>
                <a:lnTo>
                  <a:pt x="304" y="184"/>
                </a:lnTo>
                <a:lnTo>
                  <a:pt x="312" y="184"/>
                </a:lnTo>
                <a:lnTo>
                  <a:pt x="312" y="184"/>
                </a:lnTo>
                <a:lnTo>
                  <a:pt x="320" y="184"/>
                </a:lnTo>
                <a:lnTo>
                  <a:pt x="320" y="184"/>
                </a:lnTo>
                <a:lnTo>
                  <a:pt x="320" y="176"/>
                </a:lnTo>
                <a:lnTo>
                  <a:pt x="336" y="168"/>
                </a:lnTo>
                <a:lnTo>
                  <a:pt x="344" y="168"/>
                </a:lnTo>
                <a:lnTo>
                  <a:pt x="344" y="168"/>
                </a:lnTo>
                <a:lnTo>
                  <a:pt x="344" y="168"/>
                </a:lnTo>
                <a:lnTo>
                  <a:pt x="344" y="144"/>
                </a:lnTo>
                <a:lnTo>
                  <a:pt x="344" y="144"/>
                </a:lnTo>
                <a:lnTo>
                  <a:pt x="352" y="144"/>
                </a:lnTo>
                <a:lnTo>
                  <a:pt x="352" y="144"/>
                </a:lnTo>
                <a:lnTo>
                  <a:pt x="352" y="120"/>
                </a:lnTo>
                <a:lnTo>
                  <a:pt x="360" y="120"/>
                </a:lnTo>
                <a:lnTo>
                  <a:pt x="360" y="120"/>
                </a:lnTo>
                <a:lnTo>
                  <a:pt x="352" y="152"/>
                </a:lnTo>
                <a:lnTo>
                  <a:pt x="352" y="168"/>
                </a:lnTo>
                <a:lnTo>
                  <a:pt x="352" y="176"/>
                </a:lnTo>
                <a:lnTo>
                  <a:pt x="352" y="184"/>
                </a:lnTo>
                <a:lnTo>
                  <a:pt x="352" y="184"/>
                </a:lnTo>
                <a:lnTo>
                  <a:pt x="352" y="176"/>
                </a:lnTo>
                <a:lnTo>
                  <a:pt x="360" y="168"/>
                </a:lnTo>
                <a:lnTo>
                  <a:pt x="360" y="128"/>
                </a:lnTo>
                <a:lnTo>
                  <a:pt x="360" y="120"/>
                </a:lnTo>
                <a:lnTo>
                  <a:pt x="360" y="120"/>
                </a:lnTo>
                <a:lnTo>
                  <a:pt x="312" y="128"/>
                </a:lnTo>
                <a:lnTo>
                  <a:pt x="312" y="128"/>
                </a:lnTo>
                <a:lnTo>
                  <a:pt x="280" y="0"/>
                </a:lnTo>
                <a:lnTo>
                  <a:pt x="280" y="0"/>
                </a:lnTo>
                <a:lnTo>
                  <a:pt x="0" y="56"/>
                </a:lnTo>
                <a:lnTo>
                  <a:pt x="0" y="56"/>
                </a:lnTo>
                <a:lnTo>
                  <a:pt x="8" y="104"/>
                </a:lnTo>
                <a:lnTo>
                  <a:pt x="8" y="104"/>
                </a:lnTo>
                <a:lnTo>
                  <a:pt x="32" y="80"/>
                </a:lnTo>
                <a:lnTo>
                  <a:pt x="32" y="80"/>
                </a:lnTo>
                <a:lnTo>
                  <a:pt x="32" y="80"/>
                </a:lnTo>
                <a:lnTo>
                  <a:pt x="40" y="80"/>
                </a:lnTo>
                <a:lnTo>
                  <a:pt x="48" y="72"/>
                </a:lnTo>
                <a:lnTo>
                  <a:pt x="56" y="64"/>
                </a:lnTo>
                <a:lnTo>
                  <a:pt x="56" y="64"/>
                </a:lnTo>
                <a:lnTo>
                  <a:pt x="56" y="64"/>
                </a:lnTo>
                <a:lnTo>
                  <a:pt x="72" y="64"/>
                </a:lnTo>
                <a:lnTo>
                  <a:pt x="80" y="64"/>
                </a:lnTo>
                <a:lnTo>
                  <a:pt x="88" y="48"/>
                </a:lnTo>
                <a:lnTo>
                  <a:pt x="88" y="48"/>
                </a:lnTo>
                <a:lnTo>
                  <a:pt x="104" y="48"/>
                </a:lnTo>
                <a:lnTo>
                  <a:pt x="112" y="48"/>
                </a:lnTo>
                <a:lnTo>
                  <a:pt x="120" y="48"/>
                </a:lnTo>
                <a:lnTo>
                  <a:pt x="120" y="48"/>
                </a:lnTo>
                <a:lnTo>
                  <a:pt x="128" y="48"/>
                </a:lnTo>
                <a:lnTo>
                  <a:pt x="128" y="48"/>
                </a:lnTo>
                <a:lnTo>
                  <a:pt x="128" y="56"/>
                </a:lnTo>
                <a:lnTo>
                  <a:pt x="128" y="56"/>
                </a:lnTo>
                <a:lnTo>
                  <a:pt x="144" y="64"/>
                </a:lnTo>
                <a:lnTo>
                  <a:pt x="144" y="80"/>
                </a:lnTo>
                <a:lnTo>
                  <a:pt x="136" y="80"/>
                </a:lnTo>
                <a:lnTo>
                  <a:pt x="144" y="72"/>
                </a:lnTo>
                <a:lnTo>
                  <a:pt x="160" y="72"/>
                </a:lnTo>
                <a:lnTo>
                  <a:pt x="160" y="80"/>
                </a:lnTo>
                <a:lnTo>
                  <a:pt x="160" y="80"/>
                </a:lnTo>
                <a:lnTo>
                  <a:pt x="160" y="88"/>
                </a:lnTo>
                <a:lnTo>
                  <a:pt x="160" y="96"/>
                </a:lnTo>
                <a:lnTo>
                  <a:pt x="184" y="96"/>
                </a:lnTo>
                <a:lnTo>
                  <a:pt x="184" y="96"/>
                </a:lnTo>
                <a:lnTo>
                  <a:pt x="192" y="104"/>
                </a:lnTo>
                <a:lnTo>
                  <a:pt x="192" y="104"/>
                </a:lnTo>
                <a:lnTo>
                  <a:pt x="200" y="96"/>
                </a:lnTo>
                <a:lnTo>
                  <a:pt x="200" y="96"/>
                </a:lnTo>
                <a:lnTo>
                  <a:pt x="208" y="104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1" name="Georgia"/>
          <p:cNvSpPr>
            <a:spLocks/>
          </p:cNvSpPr>
          <p:nvPr/>
        </p:nvSpPr>
        <p:spPr bwMode="gray">
          <a:xfrm>
            <a:off x="5731464" y="4451537"/>
            <a:ext cx="540684" cy="536482"/>
          </a:xfrm>
          <a:custGeom>
            <a:avLst/>
            <a:gdLst/>
            <a:ahLst/>
            <a:cxnLst>
              <a:cxn ang="0">
                <a:pos x="392" y="392"/>
              </a:cxn>
              <a:cxn ang="0">
                <a:pos x="400" y="392"/>
              </a:cxn>
              <a:cxn ang="0">
                <a:pos x="400" y="384"/>
              </a:cxn>
              <a:cxn ang="0">
                <a:pos x="392" y="384"/>
              </a:cxn>
              <a:cxn ang="0">
                <a:pos x="392" y="376"/>
              </a:cxn>
              <a:cxn ang="0">
                <a:pos x="400" y="376"/>
              </a:cxn>
              <a:cxn ang="0">
                <a:pos x="392" y="376"/>
              </a:cxn>
              <a:cxn ang="0">
                <a:pos x="392" y="368"/>
              </a:cxn>
              <a:cxn ang="0">
                <a:pos x="384" y="360"/>
              </a:cxn>
              <a:cxn ang="0">
                <a:pos x="392" y="360"/>
              </a:cxn>
              <a:cxn ang="0">
                <a:pos x="392" y="368"/>
              </a:cxn>
              <a:cxn ang="0">
                <a:pos x="392" y="344"/>
              </a:cxn>
              <a:cxn ang="0">
                <a:pos x="400" y="344"/>
              </a:cxn>
              <a:cxn ang="0">
                <a:pos x="400" y="344"/>
              </a:cxn>
              <a:cxn ang="0">
                <a:pos x="400" y="320"/>
              </a:cxn>
              <a:cxn ang="0">
                <a:pos x="408" y="320"/>
              </a:cxn>
              <a:cxn ang="0">
                <a:pos x="408" y="312"/>
              </a:cxn>
              <a:cxn ang="0">
                <a:pos x="400" y="312"/>
              </a:cxn>
              <a:cxn ang="0">
                <a:pos x="408" y="304"/>
              </a:cxn>
              <a:cxn ang="0">
                <a:pos x="408" y="296"/>
              </a:cxn>
              <a:cxn ang="0">
                <a:pos x="408" y="288"/>
              </a:cxn>
              <a:cxn ang="0">
                <a:pos x="408" y="280"/>
              </a:cxn>
              <a:cxn ang="0">
                <a:pos x="416" y="272"/>
              </a:cxn>
              <a:cxn ang="0">
                <a:pos x="416" y="264"/>
              </a:cxn>
              <a:cxn ang="0">
                <a:pos x="408" y="264"/>
              </a:cxn>
              <a:cxn ang="0">
                <a:pos x="408" y="256"/>
              </a:cxn>
              <a:cxn ang="0">
                <a:pos x="384" y="216"/>
              </a:cxn>
              <a:cxn ang="0">
                <a:pos x="376" y="208"/>
              </a:cxn>
              <a:cxn ang="0">
                <a:pos x="352" y="176"/>
              </a:cxn>
              <a:cxn ang="0">
                <a:pos x="344" y="168"/>
              </a:cxn>
              <a:cxn ang="0">
                <a:pos x="320" y="152"/>
              </a:cxn>
              <a:cxn ang="0">
                <a:pos x="312" y="128"/>
              </a:cxn>
              <a:cxn ang="0">
                <a:pos x="304" y="128"/>
              </a:cxn>
              <a:cxn ang="0">
                <a:pos x="288" y="104"/>
              </a:cxn>
              <a:cxn ang="0">
                <a:pos x="280" y="104"/>
              </a:cxn>
              <a:cxn ang="0">
                <a:pos x="256" y="88"/>
              </a:cxn>
              <a:cxn ang="0">
                <a:pos x="240" y="56"/>
              </a:cxn>
              <a:cxn ang="0">
                <a:pos x="232" y="48"/>
              </a:cxn>
              <a:cxn ang="0">
                <a:pos x="216" y="48"/>
              </a:cxn>
              <a:cxn ang="0">
                <a:pos x="200" y="40"/>
              </a:cxn>
              <a:cxn ang="0">
                <a:pos x="184" y="40"/>
              </a:cxn>
              <a:cxn ang="0">
                <a:pos x="200" y="0"/>
              </a:cxn>
              <a:cxn ang="0">
                <a:pos x="200" y="0"/>
              </a:cxn>
              <a:cxn ang="0">
                <a:pos x="0" y="24"/>
              </a:cxn>
              <a:cxn ang="0">
                <a:pos x="56" y="232"/>
              </a:cxn>
              <a:cxn ang="0">
                <a:pos x="72" y="264"/>
              </a:cxn>
              <a:cxn ang="0">
                <a:pos x="80" y="288"/>
              </a:cxn>
              <a:cxn ang="0">
                <a:pos x="88" y="288"/>
              </a:cxn>
              <a:cxn ang="0">
                <a:pos x="72" y="304"/>
              </a:cxn>
              <a:cxn ang="0">
                <a:pos x="72" y="336"/>
              </a:cxn>
              <a:cxn ang="0">
                <a:pos x="80" y="368"/>
              </a:cxn>
              <a:cxn ang="0">
                <a:pos x="80" y="392"/>
              </a:cxn>
              <a:cxn ang="0">
                <a:pos x="96" y="424"/>
              </a:cxn>
              <a:cxn ang="0">
                <a:pos x="112" y="448"/>
              </a:cxn>
              <a:cxn ang="0">
                <a:pos x="336" y="432"/>
              </a:cxn>
              <a:cxn ang="0">
                <a:pos x="344" y="448"/>
              </a:cxn>
              <a:cxn ang="0">
                <a:pos x="360" y="448"/>
              </a:cxn>
              <a:cxn ang="0">
                <a:pos x="352" y="432"/>
              </a:cxn>
              <a:cxn ang="0">
                <a:pos x="352" y="408"/>
              </a:cxn>
              <a:cxn ang="0">
                <a:pos x="360" y="400"/>
              </a:cxn>
              <a:cxn ang="0">
                <a:pos x="384" y="408"/>
              </a:cxn>
              <a:cxn ang="0">
                <a:pos x="400" y="408"/>
              </a:cxn>
              <a:cxn ang="0">
                <a:pos x="400" y="400"/>
              </a:cxn>
            </a:cxnLst>
            <a:rect l="0" t="0" r="r" b="b"/>
            <a:pathLst>
              <a:path w="416" h="448">
                <a:moveTo>
                  <a:pt x="392" y="400"/>
                </a:moveTo>
                <a:lnTo>
                  <a:pt x="392" y="392"/>
                </a:lnTo>
                <a:lnTo>
                  <a:pt x="392" y="392"/>
                </a:lnTo>
                <a:lnTo>
                  <a:pt x="400" y="392"/>
                </a:lnTo>
                <a:lnTo>
                  <a:pt x="400" y="392"/>
                </a:lnTo>
                <a:lnTo>
                  <a:pt x="400" y="384"/>
                </a:lnTo>
                <a:lnTo>
                  <a:pt x="400" y="384"/>
                </a:lnTo>
                <a:lnTo>
                  <a:pt x="392" y="384"/>
                </a:lnTo>
                <a:lnTo>
                  <a:pt x="392" y="384"/>
                </a:lnTo>
                <a:lnTo>
                  <a:pt x="392" y="376"/>
                </a:lnTo>
                <a:lnTo>
                  <a:pt x="400" y="376"/>
                </a:lnTo>
                <a:lnTo>
                  <a:pt x="400" y="376"/>
                </a:lnTo>
                <a:lnTo>
                  <a:pt x="392" y="376"/>
                </a:lnTo>
                <a:lnTo>
                  <a:pt x="392" y="376"/>
                </a:lnTo>
                <a:lnTo>
                  <a:pt x="392" y="376"/>
                </a:lnTo>
                <a:lnTo>
                  <a:pt x="392" y="368"/>
                </a:lnTo>
                <a:lnTo>
                  <a:pt x="392" y="368"/>
                </a:lnTo>
                <a:lnTo>
                  <a:pt x="384" y="360"/>
                </a:lnTo>
                <a:lnTo>
                  <a:pt x="384" y="360"/>
                </a:lnTo>
                <a:lnTo>
                  <a:pt x="392" y="360"/>
                </a:lnTo>
                <a:lnTo>
                  <a:pt x="392" y="368"/>
                </a:lnTo>
                <a:lnTo>
                  <a:pt x="392" y="368"/>
                </a:lnTo>
                <a:lnTo>
                  <a:pt x="392" y="352"/>
                </a:lnTo>
                <a:lnTo>
                  <a:pt x="392" y="344"/>
                </a:lnTo>
                <a:lnTo>
                  <a:pt x="392" y="344"/>
                </a:lnTo>
                <a:lnTo>
                  <a:pt x="400" y="344"/>
                </a:lnTo>
                <a:lnTo>
                  <a:pt x="400" y="344"/>
                </a:lnTo>
                <a:lnTo>
                  <a:pt x="400" y="344"/>
                </a:lnTo>
                <a:lnTo>
                  <a:pt x="400" y="328"/>
                </a:lnTo>
                <a:lnTo>
                  <a:pt x="400" y="320"/>
                </a:lnTo>
                <a:lnTo>
                  <a:pt x="400" y="320"/>
                </a:lnTo>
                <a:lnTo>
                  <a:pt x="408" y="320"/>
                </a:lnTo>
                <a:lnTo>
                  <a:pt x="408" y="320"/>
                </a:lnTo>
                <a:lnTo>
                  <a:pt x="408" y="312"/>
                </a:lnTo>
                <a:lnTo>
                  <a:pt x="400" y="312"/>
                </a:lnTo>
                <a:lnTo>
                  <a:pt x="400" y="312"/>
                </a:lnTo>
                <a:lnTo>
                  <a:pt x="400" y="304"/>
                </a:lnTo>
                <a:lnTo>
                  <a:pt x="408" y="304"/>
                </a:lnTo>
                <a:lnTo>
                  <a:pt x="408" y="304"/>
                </a:lnTo>
                <a:lnTo>
                  <a:pt x="408" y="296"/>
                </a:lnTo>
                <a:lnTo>
                  <a:pt x="408" y="288"/>
                </a:lnTo>
                <a:lnTo>
                  <a:pt x="408" y="288"/>
                </a:lnTo>
                <a:lnTo>
                  <a:pt x="408" y="280"/>
                </a:lnTo>
                <a:lnTo>
                  <a:pt x="408" y="280"/>
                </a:lnTo>
                <a:lnTo>
                  <a:pt x="416" y="272"/>
                </a:lnTo>
                <a:lnTo>
                  <a:pt x="416" y="272"/>
                </a:lnTo>
                <a:lnTo>
                  <a:pt x="416" y="264"/>
                </a:lnTo>
                <a:lnTo>
                  <a:pt x="416" y="264"/>
                </a:lnTo>
                <a:lnTo>
                  <a:pt x="408" y="264"/>
                </a:lnTo>
                <a:lnTo>
                  <a:pt x="408" y="264"/>
                </a:lnTo>
                <a:lnTo>
                  <a:pt x="408" y="264"/>
                </a:lnTo>
                <a:lnTo>
                  <a:pt x="408" y="256"/>
                </a:lnTo>
                <a:lnTo>
                  <a:pt x="408" y="240"/>
                </a:lnTo>
                <a:lnTo>
                  <a:pt x="384" y="216"/>
                </a:lnTo>
                <a:lnTo>
                  <a:pt x="376" y="208"/>
                </a:lnTo>
                <a:lnTo>
                  <a:pt x="376" y="208"/>
                </a:lnTo>
                <a:lnTo>
                  <a:pt x="376" y="184"/>
                </a:lnTo>
                <a:lnTo>
                  <a:pt x="352" y="176"/>
                </a:lnTo>
                <a:lnTo>
                  <a:pt x="344" y="168"/>
                </a:lnTo>
                <a:lnTo>
                  <a:pt x="344" y="168"/>
                </a:lnTo>
                <a:lnTo>
                  <a:pt x="336" y="160"/>
                </a:lnTo>
                <a:lnTo>
                  <a:pt x="320" y="152"/>
                </a:lnTo>
                <a:lnTo>
                  <a:pt x="320" y="136"/>
                </a:lnTo>
                <a:lnTo>
                  <a:pt x="312" y="128"/>
                </a:lnTo>
                <a:lnTo>
                  <a:pt x="304" y="128"/>
                </a:lnTo>
                <a:lnTo>
                  <a:pt x="304" y="128"/>
                </a:lnTo>
                <a:lnTo>
                  <a:pt x="296" y="120"/>
                </a:lnTo>
                <a:lnTo>
                  <a:pt x="288" y="104"/>
                </a:lnTo>
                <a:lnTo>
                  <a:pt x="280" y="104"/>
                </a:lnTo>
                <a:lnTo>
                  <a:pt x="280" y="104"/>
                </a:lnTo>
                <a:lnTo>
                  <a:pt x="264" y="104"/>
                </a:lnTo>
                <a:lnTo>
                  <a:pt x="256" y="88"/>
                </a:lnTo>
                <a:lnTo>
                  <a:pt x="248" y="80"/>
                </a:lnTo>
                <a:lnTo>
                  <a:pt x="240" y="56"/>
                </a:lnTo>
                <a:lnTo>
                  <a:pt x="232" y="48"/>
                </a:lnTo>
                <a:lnTo>
                  <a:pt x="232" y="48"/>
                </a:lnTo>
                <a:lnTo>
                  <a:pt x="224" y="48"/>
                </a:lnTo>
                <a:lnTo>
                  <a:pt x="216" y="48"/>
                </a:lnTo>
                <a:lnTo>
                  <a:pt x="208" y="40"/>
                </a:lnTo>
                <a:lnTo>
                  <a:pt x="200" y="40"/>
                </a:lnTo>
                <a:lnTo>
                  <a:pt x="200" y="40"/>
                </a:lnTo>
                <a:lnTo>
                  <a:pt x="184" y="40"/>
                </a:lnTo>
                <a:lnTo>
                  <a:pt x="184" y="16"/>
                </a:lnTo>
                <a:lnTo>
                  <a:pt x="200" y="0"/>
                </a:lnTo>
                <a:lnTo>
                  <a:pt x="200" y="0"/>
                </a:lnTo>
                <a:lnTo>
                  <a:pt x="200" y="0"/>
                </a:lnTo>
                <a:lnTo>
                  <a:pt x="104" y="16"/>
                </a:lnTo>
                <a:lnTo>
                  <a:pt x="0" y="24"/>
                </a:lnTo>
                <a:lnTo>
                  <a:pt x="0" y="24"/>
                </a:lnTo>
                <a:lnTo>
                  <a:pt x="56" y="232"/>
                </a:lnTo>
                <a:lnTo>
                  <a:pt x="72" y="264"/>
                </a:lnTo>
                <a:lnTo>
                  <a:pt x="72" y="264"/>
                </a:lnTo>
                <a:lnTo>
                  <a:pt x="80" y="272"/>
                </a:lnTo>
                <a:lnTo>
                  <a:pt x="80" y="288"/>
                </a:lnTo>
                <a:lnTo>
                  <a:pt x="80" y="288"/>
                </a:lnTo>
                <a:lnTo>
                  <a:pt x="88" y="288"/>
                </a:lnTo>
                <a:lnTo>
                  <a:pt x="88" y="296"/>
                </a:lnTo>
                <a:lnTo>
                  <a:pt x="72" y="304"/>
                </a:lnTo>
                <a:lnTo>
                  <a:pt x="72" y="312"/>
                </a:lnTo>
                <a:lnTo>
                  <a:pt x="72" y="336"/>
                </a:lnTo>
                <a:lnTo>
                  <a:pt x="72" y="360"/>
                </a:lnTo>
                <a:lnTo>
                  <a:pt x="80" y="368"/>
                </a:lnTo>
                <a:lnTo>
                  <a:pt x="80" y="384"/>
                </a:lnTo>
                <a:lnTo>
                  <a:pt x="80" y="392"/>
                </a:lnTo>
                <a:lnTo>
                  <a:pt x="80" y="392"/>
                </a:lnTo>
                <a:lnTo>
                  <a:pt x="96" y="424"/>
                </a:lnTo>
                <a:lnTo>
                  <a:pt x="112" y="448"/>
                </a:lnTo>
                <a:lnTo>
                  <a:pt x="112" y="448"/>
                </a:lnTo>
                <a:lnTo>
                  <a:pt x="336" y="432"/>
                </a:lnTo>
                <a:lnTo>
                  <a:pt x="336" y="432"/>
                </a:lnTo>
                <a:lnTo>
                  <a:pt x="344" y="448"/>
                </a:lnTo>
                <a:lnTo>
                  <a:pt x="344" y="448"/>
                </a:lnTo>
                <a:lnTo>
                  <a:pt x="360" y="448"/>
                </a:lnTo>
                <a:lnTo>
                  <a:pt x="360" y="448"/>
                </a:lnTo>
                <a:lnTo>
                  <a:pt x="360" y="440"/>
                </a:lnTo>
                <a:lnTo>
                  <a:pt x="352" y="432"/>
                </a:lnTo>
                <a:lnTo>
                  <a:pt x="352" y="424"/>
                </a:lnTo>
                <a:lnTo>
                  <a:pt x="352" y="408"/>
                </a:lnTo>
                <a:lnTo>
                  <a:pt x="360" y="400"/>
                </a:lnTo>
                <a:lnTo>
                  <a:pt x="360" y="400"/>
                </a:lnTo>
                <a:lnTo>
                  <a:pt x="368" y="408"/>
                </a:lnTo>
                <a:lnTo>
                  <a:pt x="384" y="408"/>
                </a:lnTo>
                <a:lnTo>
                  <a:pt x="392" y="408"/>
                </a:lnTo>
                <a:lnTo>
                  <a:pt x="400" y="408"/>
                </a:lnTo>
                <a:lnTo>
                  <a:pt x="400" y="400"/>
                </a:lnTo>
                <a:lnTo>
                  <a:pt x="400" y="400"/>
                </a:lnTo>
                <a:lnTo>
                  <a:pt x="392" y="400"/>
                </a:lnTo>
                <a:close/>
              </a:path>
            </a:pathLst>
          </a:custGeom>
          <a:solidFill>
            <a:schemeClr val="accent2"/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2" name="Rhode Island"/>
          <p:cNvSpPr>
            <a:spLocks/>
          </p:cNvSpPr>
          <p:nvPr/>
        </p:nvSpPr>
        <p:spPr bwMode="gray">
          <a:xfrm>
            <a:off x="6951504" y="3391180"/>
            <a:ext cx="74239" cy="96651"/>
          </a:xfrm>
          <a:custGeom>
            <a:avLst/>
            <a:gdLst/>
            <a:ahLst/>
            <a:cxnLst>
              <a:cxn ang="0">
                <a:pos x="8" y="72"/>
              </a:cxn>
              <a:cxn ang="0">
                <a:pos x="8" y="72"/>
              </a:cxn>
              <a:cxn ang="0">
                <a:pos x="8" y="80"/>
              </a:cxn>
              <a:cxn ang="0">
                <a:pos x="8" y="80"/>
              </a:cxn>
              <a:cxn ang="0">
                <a:pos x="16" y="80"/>
              </a:cxn>
              <a:cxn ang="0">
                <a:pos x="16" y="80"/>
              </a:cxn>
              <a:cxn ang="0">
                <a:pos x="24" y="72"/>
              </a:cxn>
              <a:cxn ang="0">
                <a:pos x="32" y="64"/>
              </a:cxn>
              <a:cxn ang="0">
                <a:pos x="32" y="64"/>
              </a:cxn>
              <a:cxn ang="0">
                <a:pos x="40" y="64"/>
              </a:cxn>
              <a:cxn ang="0">
                <a:pos x="40" y="64"/>
              </a:cxn>
              <a:cxn ang="0">
                <a:pos x="40" y="56"/>
              </a:cxn>
              <a:cxn ang="0">
                <a:pos x="32" y="24"/>
              </a:cxn>
              <a:cxn ang="0">
                <a:pos x="32" y="24"/>
              </a:cxn>
              <a:cxn ang="0">
                <a:pos x="32" y="24"/>
              </a:cxn>
              <a:cxn ang="0">
                <a:pos x="32" y="24"/>
              </a:cxn>
              <a:cxn ang="0">
                <a:pos x="40" y="32"/>
              </a:cxn>
              <a:cxn ang="0">
                <a:pos x="40" y="32"/>
              </a:cxn>
              <a:cxn ang="0">
                <a:pos x="48" y="32"/>
              </a:cxn>
              <a:cxn ang="0">
                <a:pos x="56" y="48"/>
              </a:cxn>
              <a:cxn ang="0">
                <a:pos x="56" y="48"/>
              </a:cxn>
              <a:cxn ang="0">
                <a:pos x="56" y="48"/>
              </a:cxn>
              <a:cxn ang="0">
                <a:pos x="56" y="48"/>
              </a:cxn>
              <a:cxn ang="0">
                <a:pos x="56" y="32"/>
              </a:cxn>
              <a:cxn ang="0">
                <a:pos x="48" y="32"/>
              </a:cxn>
              <a:cxn ang="0">
                <a:pos x="40" y="24"/>
              </a:cxn>
              <a:cxn ang="0">
                <a:pos x="40" y="24"/>
              </a:cxn>
              <a:cxn ang="0">
                <a:pos x="40" y="24"/>
              </a:cxn>
              <a:cxn ang="0">
                <a:pos x="32" y="16"/>
              </a:cxn>
              <a:cxn ang="0">
                <a:pos x="32" y="16"/>
              </a:cxn>
              <a:cxn ang="0">
                <a:pos x="32" y="16"/>
              </a:cxn>
              <a:cxn ang="0">
                <a:pos x="32" y="16"/>
              </a:cxn>
              <a:cxn ang="0">
                <a:pos x="24" y="0"/>
              </a:cxn>
              <a:cxn ang="0">
                <a:pos x="24" y="0"/>
              </a:cxn>
              <a:cxn ang="0">
                <a:pos x="0" y="8"/>
              </a:cxn>
              <a:cxn ang="0">
                <a:pos x="0" y="8"/>
              </a:cxn>
              <a:cxn ang="0">
                <a:pos x="16" y="64"/>
              </a:cxn>
              <a:cxn ang="0">
                <a:pos x="16" y="64"/>
              </a:cxn>
              <a:cxn ang="0">
                <a:pos x="8" y="72"/>
              </a:cxn>
            </a:cxnLst>
            <a:rect l="0" t="0" r="r" b="b"/>
            <a:pathLst>
              <a:path w="56" h="80">
                <a:moveTo>
                  <a:pt x="8" y="72"/>
                </a:moveTo>
                <a:lnTo>
                  <a:pt x="8" y="72"/>
                </a:lnTo>
                <a:lnTo>
                  <a:pt x="8" y="80"/>
                </a:lnTo>
                <a:lnTo>
                  <a:pt x="8" y="80"/>
                </a:lnTo>
                <a:lnTo>
                  <a:pt x="16" y="80"/>
                </a:lnTo>
                <a:lnTo>
                  <a:pt x="16" y="80"/>
                </a:lnTo>
                <a:lnTo>
                  <a:pt x="24" y="72"/>
                </a:lnTo>
                <a:lnTo>
                  <a:pt x="32" y="64"/>
                </a:lnTo>
                <a:lnTo>
                  <a:pt x="32" y="64"/>
                </a:lnTo>
                <a:lnTo>
                  <a:pt x="40" y="64"/>
                </a:lnTo>
                <a:lnTo>
                  <a:pt x="40" y="64"/>
                </a:lnTo>
                <a:lnTo>
                  <a:pt x="40" y="56"/>
                </a:lnTo>
                <a:lnTo>
                  <a:pt x="32" y="24"/>
                </a:lnTo>
                <a:lnTo>
                  <a:pt x="32" y="24"/>
                </a:lnTo>
                <a:lnTo>
                  <a:pt x="32" y="24"/>
                </a:lnTo>
                <a:lnTo>
                  <a:pt x="32" y="24"/>
                </a:lnTo>
                <a:lnTo>
                  <a:pt x="40" y="32"/>
                </a:lnTo>
                <a:lnTo>
                  <a:pt x="40" y="32"/>
                </a:lnTo>
                <a:lnTo>
                  <a:pt x="48" y="32"/>
                </a:lnTo>
                <a:lnTo>
                  <a:pt x="56" y="48"/>
                </a:lnTo>
                <a:lnTo>
                  <a:pt x="56" y="48"/>
                </a:lnTo>
                <a:lnTo>
                  <a:pt x="56" y="48"/>
                </a:lnTo>
                <a:lnTo>
                  <a:pt x="56" y="48"/>
                </a:lnTo>
                <a:lnTo>
                  <a:pt x="56" y="32"/>
                </a:lnTo>
                <a:lnTo>
                  <a:pt x="48" y="32"/>
                </a:lnTo>
                <a:lnTo>
                  <a:pt x="40" y="24"/>
                </a:lnTo>
                <a:lnTo>
                  <a:pt x="40" y="24"/>
                </a:lnTo>
                <a:lnTo>
                  <a:pt x="40" y="24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32" y="16"/>
                </a:lnTo>
                <a:lnTo>
                  <a:pt x="24" y="0"/>
                </a:lnTo>
                <a:lnTo>
                  <a:pt x="24" y="0"/>
                </a:lnTo>
                <a:lnTo>
                  <a:pt x="0" y="8"/>
                </a:lnTo>
                <a:lnTo>
                  <a:pt x="0" y="8"/>
                </a:lnTo>
                <a:lnTo>
                  <a:pt x="16" y="64"/>
                </a:lnTo>
                <a:lnTo>
                  <a:pt x="16" y="64"/>
                </a:lnTo>
                <a:lnTo>
                  <a:pt x="8" y="72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3" name="New York"/>
          <p:cNvSpPr>
            <a:spLocks/>
          </p:cNvSpPr>
          <p:nvPr/>
        </p:nvSpPr>
        <p:spPr bwMode="gray">
          <a:xfrm>
            <a:off x="6773611" y="3513044"/>
            <a:ext cx="187699" cy="105056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0" y="80"/>
              </a:cxn>
              <a:cxn ang="0">
                <a:pos x="8" y="64"/>
              </a:cxn>
              <a:cxn ang="0">
                <a:pos x="16" y="56"/>
              </a:cxn>
              <a:cxn ang="0">
                <a:pos x="24" y="48"/>
              </a:cxn>
              <a:cxn ang="0">
                <a:pos x="32" y="40"/>
              </a:cxn>
              <a:cxn ang="0">
                <a:pos x="48" y="40"/>
              </a:cxn>
              <a:cxn ang="0">
                <a:pos x="48" y="40"/>
              </a:cxn>
              <a:cxn ang="0">
                <a:pos x="64" y="32"/>
              </a:cxn>
              <a:cxn ang="0">
                <a:pos x="88" y="24"/>
              </a:cxn>
              <a:cxn ang="0">
                <a:pos x="112" y="0"/>
              </a:cxn>
              <a:cxn ang="0">
                <a:pos x="112" y="8"/>
              </a:cxn>
              <a:cxn ang="0">
                <a:pos x="104" y="16"/>
              </a:cxn>
              <a:cxn ang="0">
                <a:pos x="96" y="24"/>
              </a:cxn>
              <a:cxn ang="0">
                <a:pos x="96" y="32"/>
              </a:cxn>
              <a:cxn ang="0">
                <a:pos x="96" y="32"/>
              </a:cxn>
              <a:cxn ang="0">
                <a:pos x="96" y="32"/>
              </a:cxn>
              <a:cxn ang="0">
                <a:pos x="96" y="40"/>
              </a:cxn>
              <a:cxn ang="0">
                <a:pos x="96" y="40"/>
              </a:cxn>
              <a:cxn ang="0">
                <a:pos x="104" y="32"/>
              </a:cxn>
              <a:cxn ang="0">
                <a:pos x="104" y="32"/>
              </a:cxn>
              <a:cxn ang="0">
                <a:pos x="112" y="16"/>
              </a:cxn>
              <a:cxn ang="0">
                <a:pos x="128" y="8"/>
              </a:cxn>
              <a:cxn ang="0">
                <a:pos x="128" y="8"/>
              </a:cxn>
              <a:cxn ang="0">
                <a:pos x="136" y="0"/>
              </a:cxn>
              <a:cxn ang="0">
                <a:pos x="144" y="0"/>
              </a:cxn>
              <a:cxn ang="0">
                <a:pos x="144" y="8"/>
              </a:cxn>
              <a:cxn ang="0">
                <a:pos x="96" y="48"/>
              </a:cxn>
              <a:cxn ang="0">
                <a:pos x="72" y="64"/>
              </a:cxn>
              <a:cxn ang="0">
                <a:pos x="72" y="64"/>
              </a:cxn>
              <a:cxn ang="0">
                <a:pos x="80" y="48"/>
              </a:cxn>
              <a:cxn ang="0">
                <a:pos x="80" y="48"/>
              </a:cxn>
              <a:cxn ang="0">
                <a:pos x="56" y="56"/>
              </a:cxn>
              <a:cxn ang="0">
                <a:pos x="32" y="72"/>
              </a:cxn>
              <a:cxn ang="0">
                <a:pos x="8" y="88"/>
              </a:cxn>
              <a:cxn ang="0">
                <a:pos x="16" y="88"/>
              </a:cxn>
              <a:cxn ang="0">
                <a:pos x="16" y="80"/>
              </a:cxn>
              <a:cxn ang="0">
                <a:pos x="0" y="88"/>
              </a:cxn>
            </a:cxnLst>
            <a:rect l="0" t="0" r="r" b="b"/>
            <a:pathLst>
              <a:path w="144" h="88">
                <a:moveTo>
                  <a:pt x="0" y="88"/>
                </a:moveTo>
                <a:lnTo>
                  <a:pt x="0" y="88"/>
                </a:lnTo>
                <a:lnTo>
                  <a:pt x="0" y="88"/>
                </a:lnTo>
                <a:lnTo>
                  <a:pt x="0" y="80"/>
                </a:lnTo>
                <a:lnTo>
                  <a:pt x="0" y="72"/>
                </a:lnTo>
                <a:lnTo>
                  <a:pt x="8" y="64"/>
                </a:lnTo>
                <a:lnTo>
                  <a:pt x="16" y="64"/>
                </a:lnTo>
                <a:lnTo>
                  <a:pt x="16" y="56"/>
                </a:lnTo>
                <a:lnTo>
                  <a:pt x="16" y="48"/>
                </a:lnTo>
                <a:lnTo>
                  <a:pt x="24" y="48"/>
                </a:lnTo>
                <a:lnTo>
                  <a:pt x="24" y="48"/>
                </a:lnTo>
                <a:lnTo>
                  <a:pt x="32" y="40"/>
                </a:lnTo>
                <a:lnTo>
                  <a:pt x="32" y="40"/>
                </a:lnTo>
                <a:lnTo>
                  <a:pt x="48" y="40"/>
                </a:lnTo>
                <a:lnTo>
                  <a:pt x="48" y="40"/>
                </a:lnTo>
                <a:lnTo>
                  <a:pt x="48" y="40"/>
                </a:lnTo>
                <a:lnTo>
                  <a:pt x="48" y="32"/>
                </a:lnTo>
                <a:lnTo>
                  <a:pt x="64" y="32"/>
                </a:lnTo>
                <a:lnTo>
                  <a:pt x="88" y="24"/>
                </a:lnTo>
                <a:lnTo>
                  <a:pt x="88" y="24"/>
                </a:lnTo>
                <a:lnTo>
                  <a:pt x="104" y="0"/>
                </a:lnTo>
                <a:lnTo>
                  <a:pt x="112" y="0"/>
                </a:lnTo>
                <a:lnTo>
                  <a:pt x="112" y="0"/>
                </a:lnTo>
                <a:lnTo>
                  <a:pt x="112" y="8"/>
                </a:lnTo>
                <a:lnTo>
                  <a:pt x="104" y="8"/>
                </a:lnTo>
                <a:lnTo>
                  <a:pt x="104" y="16"/>
                </a:lnTo>
                <a:lnTo>
                  <a:pt x="104" y="16"/>
                </a:lnTo>
                <a:lnTo>
                  <a:pt x="96" y="24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32"/>
                </a:lnTo>
                <a:lnTo>
                  <a:pt x="96" y="40"/>
                </a:lnTo>
                <a:lnTo>
                  <a:pt x="96" y="40"/>
                </a:lnTo>
                <a:lnTo>
                  <a:pt x="96" y="40"/>
                </a:lnTo>
                <a:lnTo>
                  <a:pt x="96" y="40"/>
                </a:lnTo>
                <a:lnTo>
                  <a:pt x="104" y="32"/>
                </a:lnTo>
                <a:lnTo>
                  <a:pt x="104" y="32"/>
                </a:lnTo>
                <a:lnTo>
                  <a:pt x="104" y="32"/>
                </a:lnTo>
                <a:lnTo>
                  <a:pt x="104" y="24"/>
                </a:lnTo>
                <a:lnTo>
                  <a:pt x="112" y="16"/>
                </a:lnTo>
                <a:lnTo>
                  <a:pt x="120" y="8"/>
                </a:lnTo>
                <a:lnTo>
                  <a:pt x="128" y="8"/>
                </a:lnTo>
                <a:lnTo>
                  <a:pt x="128" y="8"/>
                </a:lnTo>
                <a:lnTo>
                  <a:pt x="128" y="8"/>
                </a:lnTo>
                <a:lnTo>
                  <a:pt x="136" y="8"/>
                </a:lnTo>
                <a:lnTo>
                  <a:pt x="136" y="0"/>
                </a:lnTo>
                <a:lnTo>
                  <a:pt x="144" y="0"/>
                </a:lnTo>
                <a:lnTo>
                  <a:pt x="144" y="0"/>
                </a:lnTo>
                <a:lnTo>
                  <a:pt x="144" y="0"/>
                </a:lnTo>
                <a:lnTo>
                  <a:pt x="144" y="8"/>
                </a:lnTo>
                <a:lnTo>
                  <a:pt x="128" y="16"/>
                </a:lnTo>
                <a:lnTo>
                  <a:pt x="96" y="48"/>
                </a:lnTo>
                <a:lnTo>
                  <a:pt x="80" y="56"/>
                </a:lnTo>
                <a:lnTo>
                  <a:pt x="72" y="64"/>
                </a:lnTo>
                <a:lnTo>
                  <a:pt x="72" y="64"/>
                </a:lnTo>
                <a:lnTo>
                  <a:pt x="72" y="64"/>
                </a:lnTo>
                <a:lnTo>
                  <a:pt x="80" y="56"/>
                </a:lnTo>
                <a:lnTo>
                  <a:pt x="80" y="48"/>
                </a:lnTo>
                <a:lnTo>
                  <a:pt x="80" y="48"/>
                </a:lnTo>
                <a:lnTo>
                  <a:pt x="80" y="48"/>
                </a:lnTo>
                <a:lnTo>
                  <a:pt x="64" y="56"/>
                </a:lnTo>
                <a:lnTo>
                  <a:pt x="56" y="56"/>
                </a:lnTo>
                <a:lnTo>
                  <a:pt x="48" y="64"/>
                </a:lnTo>
                <a:lnTo>
                  <a:pt x="32" y="72"/>
                </a:lnTo>
                <a:lnTo>
                  <a:pt x="16" y="88"/>
                </a:lnTo>
                <a:lnTo>
                  <a:pt x="8" y="88"/>
                </a:lnTo>
                <a:lnTo>
                  <a:pt x="8" y="88"/>
                </a:lnTo>
                <a:lnTo>
                  <a:pt x="16" y="88"/>
                </a:lnTo>
                <a:lnTo>
                  <a:pt x="16" y="80"/>
                </a:lnTo>
                <a:lnTo>
                  <a:pt x="16" y="80"/>
                </a:lnTo>
                <a:lnTo>
                  <a:pt x="8" y="80"/>
                </a:lnTo>
                <a:lnTo>
                  <a:pt x="0" y="88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6350" cmpd="sng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44" name="Montana Label"/>
          <p:cNvSpPr>
            <a:spLocks noChangeArrowheads="1"/>
          </p:cNvSpPr>
          <p:nvPr/>
        </p:nvSpPr>
        <p:spPr bwMode="gray">
          <a:xfrm>
            <a:off x="3321349" y="294574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MT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41%</a:t>
            </a:r>
          </a:p>
        </p:txBody>
      </p:sp>
      <p:sp>
        <p:nvSpPr>
          <p:cNvPr id="245" name="Wyoming Label"/>
          <p:cNvSpPr>
            <a:spLocks noChangeArrowheads="1"/>
          </p:cNvSpPr>
          <p:nvPr/>
        </p:nvSpPr>
        <p:spPr bwMode="gray">
          <a:xfrm>
            <a:off x="3451617" y="345561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WY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37%</a:t>
            </a:r>
          </a:p>
        </p:txBody>
      </p:sp>
      <p:sp>
        <p:nvSpPr>
          <p:cNvPr id="246" name="Idaho Label"/>
          <p:cNvSpPr>
            <a:spLocks noChangeArrowheads="1"/>
          </p:cNvSpPr>
          <p:nvPr/>
        </p:nvSpPr>
        <p:spPr bwMode="gray">
          <a:xfrm>
            <a:off x="2890334" y="3304334"/>
            <a:ext cx="139462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ID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-4%</a:t>
            </a:r>
          </a:p>
        </p:txBody>
      </p:sp>
      <p:sp>
        <p:nvSpPr>
          <p:cNvPr id="247" name="Washington Label"/>
          <p:cNvSpPr>
            <a:spLocks noChangeArrowheads="1"/>
          </p:cNvSpPr>
          <p:nvPr/>
        </p:nvSpPr>
        <p:spPr bwMode="gray">
          <a:xfrm>
            <a:off x="2406669" y="2759448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30%</a:t>
            </a:r>
          </a:p>
        </p:txBody>
      </p:sp>
      <p:sp>
        <p:nvSpPr>
          <p:cNvPr id="248" name="Oregon Label"/>
          <p:cNvSpPr>
            <a:spLocks noChangeArrowheads="1"/>
          </p:cNvSpPr>
          <p:nvPr/>
        </p:nvSpPr>
        <p:spPr bwMode="gray">
          <a:xfrm>
            <a:off x="2273599" y="314184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OR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10%</a:t>
            </a:r>
          </a:p>
        </p:txBody>
      </p:sp>
      <p:sp>
        <p:nvSpPr>
          <p:cNvPr id="249" name="Nevada Label"/>
          <p:cNvSpPr>
            <a:spLocks noChangeArrowheads="1"/>
          </p:cNvSpPr>
          <p:nvPr/>
        </p:nvSpPr>
        <p:spPr bwMode="gray">
          <a:xfrm>
            <a:off x="2499117" y="3714750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NV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13%</a:t>
            </a:r>
          </a:p>
        </p:txBody>
      </p:sp>
      <p:sp>
        <p:nvSpPr>
          <p:cNvPr id="250" name="Utah Label"/>
          <p:cNvSpPr>
            <a:spLocks noChangeArrowheads="1"/>
          </p:cNvSpPr>
          <p:nvPr/>
        </p:nvSpPr>
        <p:spPr bwMode="gray">
          <a:xfrm>
            <a:off x="3010385" y="389404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UT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26%</a:t>
            </a:r>
          </a:p>
        </p:txBody>
      </p:sp>
      <p:sp>
        <p:nvSpPr>
          <p:cNvPr id="251" name="Califorinia Label"/>
          <p:cNvSpPr>
            <a:spLocks noChangeArrowheads="1"/>
          </p:cNvSpPr>
          <p:nvPr/>
        </p:nvSpPr>
        <p:spPr bwMode="gray">
          <a:xfrm>
            <a:off x="2160769" y="4094349"/>
            <a:ext cx="113814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CA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3%</a:t>
            </a:r>
          </a:p>
        </p:txBody>
      </p:sp>
      <p:sp>
        <p:nvSpPr>
          <p:cNvPr id="252" name="Arizona Label"/>
          <p:cNvSpPr>
            <a:spLocks noChangeArrowheads="1"/>
          </p:cNvSpPr>
          <p:nvPr/>
        </p:nvSpPr>
        <p:spPr bwMode="gray">
          <a:xfrm>
            <a:off x="2881518" y="443402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AZ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25%</a:t>
            </a:r>
          </a:p>
        </p:txBody>
      </p:sp>
      <p:sp>
        <p:nvSpPr>
          <p:cNvPr id="253" name="North Dakota Label"/>
          <p:cNvSpPr>
            <a:spLocks noChangeArrowheads="1"/>
          </p:cNvSpPr>
          <p:nvPr/>
        </p:nvSpPr>
        <p:spPr bwMode="gray">
          <a:xfrm>
            <a:off x="4189804" y="2962555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ND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38%</a:t>
            </a:r>
          </a:p>
        </p:txBody>
      </p:sp>
      <p:sp>
        <p:nvSpPr>
          <p:cNvPr id="254" name="South Dakota Label"/>
          <p:cNvSpPr>
            <a:spLocks noChangeArrowheads="1"/>
          </p:cNvSpPr>
          <p:nvPr/>
        </p:nvSpPr>
        <p:spPr bwMode="gray">
          <a:xfrm>
            <a:off x="4178599" y="3337952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SD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31%</a:t>
            </a:r>
          </a:p>
        </p:txBody>
      </p:sp>
      <p:sp>
        <p:nvSpPr>
          <p:cNvPr id="255" name="Nebraska Label"/>
          <p:cNvSpPr>
            <a:spLocks noChangeArrowheads="1"/>
          </p:cNvSpPr>
          <p:nvPr/>
        </p:nvSpPr>
        <p:spPr bwMode="gray">
          <a:xfrm>
            <a:off x="4189804" y="370494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NE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33%</a:t>
            </a:r>
          </a:p>
        </p:txBody>
      </p:sp>
      <p:sp>
        <p:nvSpPr>
          <p:cNvPr id="256" name="Colorado Label"/>
          <p:cNvSpPr>
            <a:spLocks noChangeArrowheads="1"/>
          </p:cNvSpPr>
          <p:nvPr/>
        </p:nvSpPr>
        <p:spPr bwMode="gray">
          <a:xfrm>
            <a:off x="3609900" y="3976687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CO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31%</a:t>
            </a:r>
          </a:p>
        </p:txBody>
      </p:sp>
      <p:sp>
        <p:nvSpPr>
          <p:cNvPr id="257" name="New Mexico Label"/>
          <p:cNvSpPr>
            <a:spLocks noChangeArrowheads="1"/>
          </p:cNvSpPr>
          <p:nvPr/>
        </p:nvSpPr>
        <p:spPr bwMode="gray">
          <a:xfrm>
            <a:off x="3488036" y="451737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NM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28%</a:t>
            </a:r>
          </a:p>
        </p:txBody>
      </p:sp>
      <p:sp>
        <p:nvSpPr>
          <p:cNvPr id="258" name="Texas Label"/>
          <p:cNvSpPr>
            <a:spLocks noChangeArrowheads="1"/>
          </p:cNvSpPr>
          <p:nvPr/>
        </p:nvSpPr>
        <p:spPr bwMode="gray">
          <a:xfrm>
            <a:off x="4164591" y="489837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TX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25%</a:t>
            </a:r>
          </a:p>
        </p:txBody>
      </p:sp>
      <p:sp>
        <p:nvSpPr>
          <p:cNvPr id="259" name="Oklahoma Label"/>
          <p:cNvSpPr>
            <a:spLocks noChangeArrowheads="1"/>
          </p:cNvSpPr>
          <p:nvPr/>
        </p:nvSpPr>
        <p:spPr bwMode="gray">
          <a:xfrm>
            <a:off x="4391510" y="4451537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OK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23%</a:t>
            </a:r>
          </a:p>
        </p:txBody>
      </p:sp>
      <p:sp>
        <p:nvSpPr>
          <p:cNvPr id="260" name="Kansas Label"/>
          <p:cNvSpPr>
            <a:spLocks noChangeArrowheads="1"/>
          </p:cNvSpPr>
          <p:nvPr/>
        </p:nvSpPr>
        <p:spPr bwMode="gray">
          <a:xfrm>
            <a:off x="4348088" y="4067735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KS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37%</a:t>
            </a:r>
          </a:p>
        </p:txBody>
      </p:sp>
      <p:sp>
        <p:nvSpPr>
          <p:cNvPr id="261" name="Arkansas Label"/>
          <p:cNvSpPr>
            <a:spLocks noChangeArrowheads="1"/>
          </p:cNvSpPr>
          <p:nvPr/>
        </p:nvSpPr>
        <p:spPr bwMode="gray">
          <a:xfrm>
            <a:off x="4915385" y="450896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AR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30%</a:t>
            </a:r>
          </a:p>
        </p:txBody>
      </p:sp>
      <p:sp>
        <p:nvSpPr>
          <p:cNvPr id="262" name="Louisiana Label"/>
          <p:cNvSpPr>
            <a:spLocks noChangeArrowheads="1"/>
          </p:cNvSpPr>
          <p:nvPr/>
        </p:nvSpPr>
        <p:spPr bwMode="gray">
          <a:xfrm>
            <a:off x="4957407" y="4891368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LA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20%</a:t>
            </a:r>
          </a:p>
        </p:txBody>
      </p:sp>
      <p:sp>
        <p:nvSpPr>
          <p:cNvPr id="263" name="Missouri Label"/>
          <p:cNvSpPr>
            <a:spLocks noChangeArrowheads="1"/>
          </p:cNvSpPr>
          <p:nvPr/>
        </p:nvSpPr>
        <p:spPr bwMode="gray">
          <a:xfrm>
            <a:off x="4878966" y="408874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MO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29%</a:t>
            </a:r>
          </a:p>
        </p:txBody>
      </p:sp>
      <p:sp>
        <p:nvSpPr>
          <p:cNvPr id="264" name="Iowa Label"/>
          <p:cNvSpPr>
            <a:spLocks noChangeArrowheads="1"/>
          </p:cNvSpPr>
          <p:nvPr/>
        </p:nvSpPr>
        <p:spPr bwMode="gray">
          <a:xfrm>
            <a:off x="4836944" y="3634908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34%</a:t>
            </a:r>
          </a:p>
        </p:txBody>
      </p:sp>
      <p:sp>
        <p:nvSpPr>
          <p:cNvPr id="265" name="Minnesota Label"/>
          <p:cNvSpPr>
            <a:spLocks noChangeArrowheads="1"/>
          </p:cNvSpPr>
          <p:nvPr/>
        </p:nvSpPr>
        <p:spPr bwMode="gray">
          <a:xfrm>
            <a:off x="4667456" y="3116636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MN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35%</a:t>
            </a:r>
          </a:p>
        </p:txBody>
      </p:sp>
      <p:sp>
        <p:nvSpPr>
          <p:cNvPr id="266" name="Wisconsin Label"/>
          <p:cNvSpPr>
            <a:spLocks noChangeArrowheads="1"/>
          </p:cNvSpPr>
          <p:nvPr/>
        </p:nvSpPr>
        <p:spPr bwMode="gray">
          <a:xfrm>
            <a:off x="5133900" y="3309937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WI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34%</a:t>
            </a:r>
          </a:p>
        </p:txBody>
      </p:sp>
      <p:sp>
        <p:nvSpPr>
          <p:cNvPr id="267" name="Illinois Label"/>
          <p:cNvSpPr>
            <a:spLocks noChangeArrowheads="1"/>
          </p:cNvSpPr>
          <p:nvPr/>
        </p:nvSpPr>
        <p:spPr bwMode="gray">
          <a:xfrm>
            <a:off x="5240356" y="385482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IL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35%</a:t>
            </a:r>
          </a:p>
        </p:txBody>
      </p:sp>
      <p:sp>
        <p:nvSpPr>
          <p:cNvPr id="268" name="Indiana Label"/>
          <p:cNvSpPr>
            <a:spLocks noChangeArrowheads="1"/>
          </p:cNvSpPr>
          <p:nvPr/>
        </p:nvSpPr>
        <p:spPr bwMode="gray">
          <a:xfrm>
            <a:off x="5555522" y="375587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IN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31%</a:t>
            </a:r>
          </a:p>
        </p:txBody>
      </p:sp>
      <p:sp>
        <p:nvSpPr>
          <p:cNvPr id="269" name="Kentucky Label"/>
          <p:cNvSpPr>
            <a:spLocks noChangeArrowheads="1"/>
          </p:cNvSpPr>
          <p:nvPr/>
        </p:nvSpPr>
        <p:spPr bwMode="gray">
          <a:xfrm>
            <a:off x="5627264" y="4147677"/>
            <a:ext cx="285335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KY 32%</a:t>
            </a:r>
          </a:p>
        </p:txBody>
      </p:sp>
      <p:sp>
        <p:nvSpPr>
          <p:cNvPr id="270" name="Tennessee Label"/>
          <p:cNvSpPr>
            <a:spLocks noChangeArrowheads="1"/>
          </p:cNvSpPr>
          <p:nvPr/>
        </p:nvSpPr>
        <p:spPr bwMode="gray">
          <a:xfrm>
            <a:off x="5567282" y="4324271"/>
            <a:ext cx="285335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TN 32%</a:t>
            </a:r>
          </a:p>
        </p:txBody>
      </p:sp>
      <p:sp>
        <p:nvSpPr>
          <p:cNvPr id="271" name="Mississippi Label"/>
          <p:cNvSpPr>
            <a:spLocks noChangeArrowheads="1"/>
          </p:cNvSpPr>
          <p:nvPr/>
        </p:nvSpPr>
        <p:spPr bwMode="gray">
          <a:xfrm>
            <a:off x="5265195" y="4747091"/>
            <a:ext cx="118622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MS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8%</a:t>
            </a:r>
          </a:p>
        </p:txBody>
      </p:sp>
      <p:sp>
        <p:nvSpPr>
          <p:cNvPr id="272" name="Alabama Label"/>
          <p:cNvSpPr>
            <a:spLocks noChangeArrowheads="1"/>
          </p:cNvSpPr>
          <p:nvPr/>
        </p:nvSpPr>
        <p:spPr bwMode="gray">
          <a:xfrm>
            <a:off x="5580735" y="4742890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AL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25%</a:t>
            </a:r>
          </a:p>
        </p:txBody>
      </p:sp>
      <p:sp>
        <p:nvSpPr>
          <p:cNvPr id="273" name="Georgia Label"/>
          <p:cNvSpPr>
            <a:spLocks noChangeArrowheads="1"/>
          </p:cNvSpPr>
          <p:nvPr/>
        </p:nvSpPr>
        <p:spPr bwMode="gray">
          <a:xfrm>
            <a:off x="5941887" y="468555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GA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26%</a:t>
            </a:r>
          </a:p>
        </p:txBody>
      </p:sp>
      <p:sp>
        <p:nvSpPr>
          <p:cNvPr id="274" name="Florida Label"/>
          <p:cNvSpPr>
            <a:spLocks noChangeArrowheads="1"/>
          </p:cNvSpPr>
          <p:nvPr/>
        </p:nvSpPr>
        <p:spPr bwMode="gray">
          <a:xfrm>
            <a:off x="6220871" y="5189724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FL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16%</a:t>
            </a:r>
          </a:p>
        </p:txBody>
      </p:sp>
      <p:sp>
        <p:nvSpPr>
          <p:cNvPr id="275" name="South Carolina Label"/>
          <p:cNvSpPr>
            <a:spLocks noChangeArrowheads="1"/>
          </p:cNvSpPr>
          <p:nvPr/>
        </p:nvSpPr>
        <p:spPr bwMode="gray">
          <a:xfrm>
            <a:off x="6192856" y="446149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SC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28%</a:t>
            </a:r>
          </a:p>
        </p:txBody>
      </p:sp>
      <p:sp>
        <p:nvSpPr>
          <p:cNvPr id="276" name="North Carolina Label"/>
          <p:cNvSpPr>
            <a:spLocks noChangeArrowheads="1"/>
          </p:cNvSpPr>
          <p:nvPr/>
        </p:nvSpPr>
        <p:spPr bwMode="gray">
          <a:xfrm>
            <a:off x="6266317" y="4280647"/>
            <a:ext cx="294953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NC 24%</a:t>
            </a:r>
          </a:p>
        </p:txBody>
      </p:sp>
      <p:sp>
        <p:nvSpPr>
          <p:cNvPr id="277" name="Virginia Label"/>
          <p:cNvSpPr>
            <a:spLocks noChangeArrowheads="1"/>
          </p:cNvSpPr>
          <p:nvPr/>
        </p:nvSpPr>
        <p:spPr bwMode="gray">
          <a:xfrm>
            <a:off x="6269712" y="4032717"/>
            <a:ext cx="285335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VA 23%</a:t>
            </a:r>
          </a:p>
        </p:txBody>
      </p:sp>
      <p:sp>
        <p:nvSpPr>
          <p:cNvPr id="278" name="West Virginia Label"/>
          <p:cNvSpPr>
            <a:spLocks noChangeArrowheads="1"/>
          </p:cNvSpPr>
          <p:nvPr/>
        </p:nvSpPr>
        <p:spPr bwMode="gray">
          <a:xfrm>
            <a:off x="6061187" y="3945971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WV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29%</a:t>
            </a:r>
          </a:p>
        </p:txBody>
      </p:sp>
      <p:sp>
        <p:nvSpPr>
          <p:cNvPr id="279" name="Ohio Label"/>
          <p:cNvSpPr>
            <a:spLocks noChangeArrowheads="1"/>
          </p:cNvSpPr>
          <p:nvPr/>
        </p:nvSpPr>
        <p:spPr bwMode="gray">
          <a:xfrm>
            <a:off x="5830066" y="3759573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OH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28%</a:t>
            </a:r>
          </a:p>
        </p:txBody>
      </p:sp>
      <p:sp>
        <p:nvSpPr>
          <p:cNvPr id="280" name="Michigan Label"/>
          <p:cNvSpPr>
            <a:spLocks noChangeArrowheads="1"/>
          </p:cNvSpPr>
          <p:nvPr/>
        </p:nvSpPr>
        <p:spPr bwMode="gray">
          <a:xfrm>
            <a:off x="5646569" y="3408088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MI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32%</a:t>
            </a:r>
          </a:p>
        </p:txBody>
      </p:sp>
      <p:sp>
        <p:nvSpPr>
          <p:cNvPr id="281" name="New York Label"/>
          <p:cNvSpPr>
            <a:spLocks noChangeArrowheads="1"/>
          </p:cNvSpPr>
          <p:nvPr/>
        </p:nvSpPr>
        <p:spPr bwMode="gray">
          <a:xfrm>
            <a:off x="6523429" y="3231860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NY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10%</a:t>
            </a:r>
          </a:p>
        </p:txBody>
      </p:sp>
      <p:sp>
        <p:nvSpPr>
          <p:cNvPr id="282" name="Pennsylvania Label"/>
          <p:cNvSpPr>
            <a:spLocks noChangeArrowheads="1"/>
          </p:cNvSpPr>
          <p:nvPr/>
        </p:nvSpPr>
        <p:spPr bwMode="gray">
          <a:xfrm>
            <a:off x="6390360" y="3556869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PA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25%</a:t>
            </a:r>
          </a:p>
        </p:txBody>
      </p:sp>
      <p:sp>
        <p:nvSpPr>
          <p:cNvPr id="283" name="Maryland Label"/>
          <p:cNvSpPr>
            <a:spLocks noChangeArrowheads="1"/>
          </p:cNvSpPr>
          <p:nvPr/>
        </p:nvSpPr>
        <p:spPr bwMode="gray">
          <a:xfrm>
            <a:off x="6770790" y="3951474"/>
            <a:ext cx="302968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MD 29%</a:t>
            </a:r>
          </a:p>
        </p:txBody>
      </p:sp>
      <p:sp>
        <p:nvSpPr>
          <p:cNvPr id="284" name="Delaware Label"/>
          <p:cNvSpPr>
            <a:spLocks noChangeArrowheads="1"/>
          </p:cNvSpPr>
          <p:nvPr/>
        </p:nvSpPr>
        <p:spPr bwMode="gray">
          <a:xfrm>
            <a:off x="6767179" y="3807199"/>
            <a:ext cx="290144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DE 15%</a:t>
            </a:r>
          </a:p>
        </p:txBody>
      </p:sp>
      <p:sp>
        <p:nvSpPr>
          <p:cNvPr id="285" name="New Jersey Label"/>
          <p:cNvSpPr>
            <a:spLocks noChangeArrowheads="1"/>
          </p:cNvSpPr>
          <p:nvPr/>
        </p:nvSpPr>
        <p:spPr bwMode="gray">
          <a:xfrm>
            <a:off x="6836651" y="3625103"/>
            <a:ext cx="277320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NJ 14%</a:t>
            </a:r>
          </a:p>
        </p:txBody>
      </p:sp>
      <p:sp>
        <p:nvSpPr>
          <p:cNvPr id="286" name="Connecticut Label"/>
          <p:cNvSpPr>
            <a:spLocks noChangeArrowheads="1"/>
          </p:cNvSpPr>
          <p:nvPr/>
        </p:nvSpPr>
        <p:spPr bwMode="gray">
          <a:xfrm>
            <a:off x="6959841" y="3520048"/>
            <a:ext cx="267702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CT -4%</a:t>
            </a:r>
          </a:p>
        </p:txBody>
      </p:sp>
      <p:sp>
        <p:nvSpPr>
          <p:cNvPr id="287" name="Rhode Island Label"/>
          <p:cNvSpPr>
            <a:spLocks noChangeArrowheads="1"/>
          </p:cNvSpPr>
          <p:nvPr/>
        </p:nvSpPr>
        <p:spPr bwMode="gray">
          <a:xfrm>
            <a:off x="7070145" y="3454214"/>
            <a:ext cx="216406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RI 6%</a:t>
            </a:r>
          </a:p>
        </p:txBody>
      </p:sp>
      <p:sp>
        <p:nvSpPr>
          <p:cNvPr id="288" name="Massachusetts Label"/>
          <p:cNvSpPr>
            <a:spLocks noChangeArrowheads="1"/>
          </p:cNvSpPr>
          <p:nvPr/>
        </p:nvSpPr>
        <p:spPr bwMode="gray">
          <a:xfrm>
            <a:off x="7105787" y="3251107"/>
            <a:ext cx="254878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MA 8%</a:t>
            </a:r>
          </a:p>
        </p:txBody>
      </p:sp>
      <p:sp>
        <p:nvSpPr>
          <p:cNvPr id="289" name="Maine Label"/>
          <p:cNvSpPr>
            <a:spLocks noChangeArrowheads="1"/>
          </p:cNvSpPr>
          <p:nvPr/>
        </p:nvSpPr>
        <p:spPr bwMode="gray">
          <a:xfrm>
            <a:off x="7004908" y="2921934"/>
            <a:ext cx="118622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ME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0%</a:t>
            </a:r>
          </a:p>
        </p:txBody>
      </p:sp>
      <p:sp>
        <p:nvSpPr>
          <p:cNvPr id="290" name="Vermont Label"/>
          <p:cNvSpPr>
            <a:spLocks noChangeArrowheads="1"/>
          </p:cNvSpPr>
          <p:nvPr/>
        </p:nvSpPr>
        <p:spPr bwMode="gray">
          <a:xfrm>
            <a:off x="6727104" y="3078817"/>
            <a:ext cx="100990" cy="9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000000"/>
                </a:solidFill>
              </a:rPr>
              <a:t>VT</a:t>
            </a:r>
          </a:p>
        </p:txBody>
      </p:sp>
      <p:sp>
        <p:nvSpPr>
          <p:cNvPr id="291" name="New Hampshire Label"/>
          <p:cNvSpPr>
            <a:spLocks noChangeArrowheads="1"/>
          </p:cNvSpPr>
          <p:nvPr/>
        </p:nvSpPr>
        <p:spPr bwMode="gray">
          <a:xfrm>
            <a:off x="6852603" y="3139147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NH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14%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6912251" y="4306175"/>
            <a:ext cx="1106399" cy="499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899010"/>
            <a:r>
              <a:rPr lang="en-US" sz="882" i="1" dirty="0">
                <a:solidFill>
                  <a:srgbClr val="000000"/>
                </a:solidFill>
                <a:latin typeface="Georgia"/>
              </a:rPr>
              <a:t>VT and DC do not have affected units</a:t>
            </a:r>
          </a:p>
        </p:txBody>
      </p:sp>
      <p:sp>
        <p:nvSpPr>
          <p:cNvPr id="293" name="Washington"/>
          <p:cNvSpPr>
            <a:spLocks/>
          </p:cNvSpPr>
          <p:nvPr/>
        </p:nvSpPr>
        <p:spPr bwMode="gray">
          <a:xfrm>
            <a:off x="2104813" y="2536732"/>
            <a:ext cx="686360" cy="469247"/>
          </a:xfrm>
          <a:custGeom>
            <a:avLst/>
            <a:gdLst/>
            <a:ahLst/>
            <a:cxnLst>
              <a:cxn ang="0">
                <a:pos x="56" y="56"/>
              </a:cxn>
              <a:cxn ang="0">
                <a:pos x="96" y="72"/>
              </a:cxn>
              <a:cxn ang="0">
                <a:pos x="120" y="88"/>
              </a:cxn>
              <a:cxn ang="0">
                <a:pos x="128" y="96"/>
              </a:cxn>
              <a:cxn ang="0">
                <a:pos x="136" y="96"/>
              </a:cxn>
              <a:cxn ang="0">
                <a:pos x="120" y="128"/>
              </a:cxn>
              <a:cxn ang="0">
                <a:pos x="128" y="112"/>
              </a:cxn>
              <a:cxn ang="0">
                <a:pos x="88" y="144"/>
              </a:cxn>
              <a:cxn ang="0">
                <a:pos x="96" y="160"/>
              </a:cxn>
              <a:cxn ang="0">
                <a:pos x="120" y="128"/>
              </a:cxn>
              <a:cxn ang="0">
                <a:pos x="144" y="112"/>
              </a:cxn>
              <a:cxn ang="0">
                <a:pos x="136" y="128"/>
              </a:cxn>
              <a:cxn ang="0">
                <a:pos x="136" y="144"/>
              </a:cxn>
              <a:cxn ang="0">
                <a:pos x="120" y="176"/>
              </a:cxn>
              <a:cxn ang="0">
                <a:pos x="112" y="168"/>
              </a:cxn>
              <a:cxn ang="0">
                <a:pos x="112" y="160"/>
              </a:cxn>
              <a:cxn ang="0">
                <a:pos x="88" y="176"/>
              </a:cxn>
              <a:cxn ang="0">
                <a:pos x="104" y="184"/>
              </a:cxn>
              <a:cxn ang="0">
                <a:pos x="128" y="176"/>
              </a:cxn>
              <a:cxn ang="0">
                <a:pos x="144" y="168"/>
              </a:cxn>
              <a:cxn ang="0">
                <a:pos x="144" y="136"/>
              </a:cxn>
              <a:cxn ang="0">
                <a:pos x="168" y="104"/>
              </a:cxn>
              <a:cxn ang="0">
                <a:pos x="160" y="88"/>
              </a:cxn>
              <a:cxn ang="0">
                <a:pos x="152" y="88"/>
              </a:cxn>
              <a:cxn ang="0">
                <a:pos x="160" y="80"/>
              </a:cxn>
              <a:cxn ang="0">
                <a:pos x="152" y="56"/>
              </a:cxn>
              <a:cxn ang="0">
                <a:pos x="160" y="48"/>
              </a:cxn>
              <a:cxn ang="0">
                <a:pos x="168" y="48"/>
              </a:cxn>
              <a:cxn ang="0">
                <a:pos x="168" y="32"/>
              </a:cxn>
              <a:cxn ang="0">
                <a:pos x="160" y="0"/>
              </a:cxn>
              <a:cxn ang="0">
                <a:pos x="528" y="96"/>
              </a:cxn>
              <a:cxn ang="0">
                <a:pos x="480" y="368"/>
              </a:cxn>
              <a:cxn ang="0">
                <a:pos x="472" y="392"/>
              </a:cxn>
              <a:cxn ang="0">
                <a:pos x="288" y="360"/>
              </a:cxn>
              <a:cxn ang="0">
                <a:pos x="256" y="360"/>
              </a:cxn>
              <a:cxn ang="0">
                <a:pos x="208" y="360"/>
              </a:cxn>
              <a:cxn ang="0">
                <a:pos x="176" y="360"/>
              </a:cxn>
              <a:cxn ang="0">
                <a:pos x="136" y="336"/>
              </a:cxn>
              <a:cxn ang="0">
                <a:pos x="72" y="328"/>
              </a:cxn>
              <a:cxn ang="0">
                <a:pos x="72" y="288"/>
              </a:cxn>
              <a:cxn ang="0">
                <a:pos x="40" y="264"/>
              </a:cxn>
              <a:cxn ang="0">
                <a:pos x="24" y="248"/>
              </a:cxn>
              <a:cxn ang="0">
                <a:pos x="0" y="240"/>
              </a:cxn>
              <a:cxn ang="0">
                <a:pos x="0" y="232"/>
              </a:cxn>
              <a:cxn ang="0">
                <a:pos x="8" y="208"/>
              </a:cxn>
              <a:cxn ang="0">
                <a:pos x="8" y="232"/>
              </a:cxn>
              <a:cxn ang="0">
                <a:pos x="16" y="208"/>
              </a:cxn>
              <a:cxn ang="0">
                <a:pos x="24" y="192"/>
              </a:cxn>
              <a:cxn ang="0">
                <a:pos x="8" y="176"/>
              </a:cxn>
              <a:cxn ang="0">
                <a:pos x="32" y="176"/>
              </a:cxn>
              <a:cxn ang="0">
                <a:pos x="24" y="168"/>
              </a:cxn>
              <a:cxn ang="0">
                <a:pos x="16" y="168"/>
              </a:cxn>
              <a:cxn ang="0">
                <a:pos x="16" y="136"/>
              </a:cxn>
              <a:cxn ang="0">
                <a:pos x="8" y="64"/>
              </a:cxn>
            </a:cxnLst>
            <a:rect l="0" t="0" r="r" b="b"/>
            <a:pathLst>
              <a:path w="528" h="392">
                <a:moveTo>
                  <a:pt x="16" y="32"/>
                </a:moveTo>
                <a:lnTo>
                  <a:pt x="16" y="24"/>
                </a:lnTo>
                <a:lnTo>
                  <a:pt x="16" y="24"/>
                </a:lnTo>
                <a:lnTo>
                  <a:pt x="24" y="32"/>
                </a:lnTo>
                <a:lnTo>
                  <a:pt x="56" y="56"/>
                </a:lnTo>
                <a:lnTo>
                  <a:pt x="72" y="64"/>
                </a:lnTo>
                <a:lnTo>
                  <a:pt x="80" y="64"/>
                </a:lnTo>
                <a:lnTo>
                  <a:pt x="88" y="72"/>
                </a:lnTo>
                <a:lnTo>
                  <a:pt x="96" y="72"/>
                </a:lnTo>
                <a:lnTo>
                  <a:pt x="96" y="72"/>
                </a:lnTo>
                <a:lnTo>
                  <a:pt x="112" y="80"/>
                </a:lnTo>
                <a:lnTo>
                  <a:pt x="112" y="80"/>
                </a:lnTo>
                <a:lnTo>
                  <a:pt x="112" y="88"/>
                </a:lnTo>
                <a:lnTo>
                  <a:pt x="112" y="88"/>
                </a:lnTo>
                <a:lnTo>
                  <a:pt x="120" y="88"/>
                </a:lnTo>
                <a:lnTo>
                  <a:pt x="120" y="88"/>
                </a:lnTo>
                <a:lnTo>
                  <a:pt x="120" y="96"/>
                </a:lnTo>
                <a:lnTo>
                  <a:pt x="120" y="96"/>
                </a:lnTo>
                <a:lnTo>
                  <a:pt x="128" y="96"/>
                </a:lnTo>
                <a:lnTo>
                  <a:pt x="128" y="96"/>
                </a:lnTo>
                <a:lnTo>
                  <a:pt x="128" y="88"/>
                </a:lnTo>
                <a:lnTo>
                  <a:pt x="128" y="80"/>
                </a:lnTo>
                <a:lnTo>
                  <a:pt x="136" y="80"/>
                </a:lnTo>
                <a:lnTo>
                  <a:pt x="136" y="80"/>
                </a:lnTo>
                <a:lnTo>
                  <a:pt x="136" y="96"/>
                </a:lnTo>
                <a:lnTo>
                  <a:pt x="136" y="96"/>
                </a:lnTo>
                <a:lnTo>
                  <a:pt x="136" y="96"/>
                </a:lnTo>
                <a:lnTo>
                  <a:pt x="136" y="104"/>
                </a:lnTo>
                <a:lnTo>
                  <a:pt x="136" y="112"/>
                </a:lnTo>
                <a:lnTo>
                  <a:pt x="120" y="128"/>
                </a:lnTo>
                <a:lnTo>
                  <a:pt x="120" y="128"/>
                </a:lnTo>
                <a:lnTo>
                  <a:pt x="120" y="120"/>
                </a:lnTo>
                <a:lnTo>
                  <a:pt x="120" y="120"/>
                </a:lnTo>
                <a:lnTo>
                  <a:pt x="128" y="112"/>
                </a:lnTo>
                <a:lnTo>
                  <a:pt x="128" y="112"/>
                </a:lnTo>
                <a:lnTo>
                  <a:pt x="128" y="112"/>
                </a:lnTo>
                <a:lnTo>
                  <a:pt x="128" y="112"/>
                </a:lnTo>
                <a:lnTo>
                  <a:pt x="104" y="136"/>
                </a:lnTo>
                <a:lnTo>
                  <a:pt x="104" y="136"/>
                </a:lnTo>
                <a:lnTo>
                  <a:pt x="88" y="144"/>
                </a:lnTo>
                <a:lnTo>
                  <a:pt x="88" y="144"/>
                </a:lnTo>
                <a:lnTo>
                  <a:pt x="88" y="152"/>
                </a:lnTo>
                <a:lnTo>
                  <a:pt x="88" y="152"/>
                </a:lnTo>
                <a:lnTo>
                  <a:pt x="96" y="160"/>
                </a:lnTo>
                <a:lnTo>
                  <a:pt x="96" y="160"/>
                </a:lnTo>
                <a:lnTo>
                  <a:pt x="104" y="152"/>
                </a:lnTo>
                <a:lnTo>
                  <a:pt x="104" y="152"/>
                </a:lnTo>
                <a:lnTo>
                  <a:pt x="96" y="144"/>
                </a:lnTo>
                <a:lnTo>
                  <a:pt x="96" y="144"/>
                </a:lnTo>
                <a:lnTo>
                  <a:pt x="120" y="128"/>
                </a:lnTo>
                <a:lnTo>
                  <a:pt x="120" y="128"/>
                </a:lnTo>
                <a:lnTo>
                  <a:pt x="120" y="128"/>
                </a:lnTo>
                <a:lnTo>
                  <a:pt x="120" y="128"/>
                </a:lnTo>
                <a:lnTo>
                  <a:pt x="144" y="112"/>
                </a:lnTo>
                <a:lnTo>
                  <a:pt x="144" y="112"/>
                </a:lnTo>
                <a:lnTo>
                  <a:pt x="144" y="120"/>
                </a:lnTo>
                <a:lnTo>
                  <a:pt x="144" y="128"/>
                </a:lnTo>
                <a:lnTo>
                  <a:pt x="144" y="128"/>
                </a:lnTo>
                <a:lnTo>
                  <a:pt x="136" y="128"/>
                </a:lnTo>
                <a:lnTo>
                  <a:pt x="136" y="128"/>
                </a:lnTo>
                <a:lnTo>
                  <a:pt x="136" y="128"/>
                </a:lnTo>
                <a:lnTo>
                  <a:pt x="128" y="136"/>
                </a:lnTo>
                <a:lnTo>
                  <a:pt x="128" y="144"/>
                </a:lnTo>
                <a:lnTo>
                  <a:pt x="128" y="144"/>
                </a:lnTo>
                <a:lnTo>
                  <a:pt x="136" y="144"/>
                </a:lnTo>
                <a:lnTo>
                  <a:pt x="136" y="144"/>
                </a:lnTo>
                <a:lnTo>
                  <a:pt x="128" y="168"/>
                </a:lnTo>
                <a:lnTo>
                  <a:pt x="120" y="176"/>
                </a:lnTo>
                <a:lnTo>
                  <a:pt x="120" y="176"/>
                </a:lnTo>
                <a:lnTo>
                  <a:pt x="120" y="176"/>
                </a:lnTo>
                <a:lnTo>
                  <a:pt x="120" y="168"/>
                </a:lnTo>
                <a:lnTo>
                  <a:pt x="128" y="160"/>
                </a:lnTo>
                <a:lnTo>
                  <a:pt x="128" y="160"/>
                </a:lnTo>
                <a:lnTo>
                  <a:pt x="112" y="168"/>
                </a:lnTo>
                <a:lnTo>
                  <a:pt x="112" y="168"/>
                </a:lnTo>
                <a:lnTo>
                  <a:pt x="112" y="176"/>
                </a:lnTo>
                <a:lnTo>
                  <a:pt x="112" y="176"/>
                </a:lnTo>
                <a:lnTo>
                  <a:pt x="112" y="168"/>
                </a:lnTo>
                <a:lnTo>
                  <a:pt x="112" y="168"/>
                </a:lnTo>
                <a:lnTo>
                  <a:pt x="112" y="160"/>
                </a:lnTo>
                <a:lnTo>
                  <a:pt x="112" y="160"/>
                </a:lnTo>
                <a:lnTo>
                  <a:pt x="112" y="160"/>
                </a:lnTo>
                <a:lnTo>
                  <a:pt x="104" y="160"/>
                </a:lnTo>
                <a:lnTo>
                  <a:pt x="88" y="168"/>
                </a:lnTo>
                <a:lnTo>
                  <a:pt x="88" y="176"/>
                </a:lnTo>
                <a:lnTo>
                  <a:pt x="88" y="176"/>
                </a:lnTo>
                <a:lnTo>
                  <a:pt x="96" y="176"/>
                </a:lnTo>
                <a:lnTo>
                  <a:pt x="104" y="176"/>
                </a:lnTo>
                <a:lnTo>
                  <a:pt x="104" y="184"/>
                </a:lnTo>
                <a:lnTo>
                  <a:pt x="104" y="184"/>
                </a:lnTo>
                <a:lnTo>
                  <a:pt x="112" y="184"/>
                </a:lnTo>
                <a:lnTo>
                  <a:pt x="112" y="184"/>
                </a:lnTo>
                <a:lnTo>
                  <a:pt x="120" y="176"/>
                </a:lnTo>
                <a:lnTo>
                  <a:pt x="128" y="176"/>
                </a:lnTo>
                <a:lnTo>
                  <a:pt x="128" y="176"/>
                </a:lnTo>
                <a:lnTo>
                  <a:pt x="136" y="176"/>
                </a:lnTo>
                <a:lnTo>
                  <a:pt x="136" y="176"/>
                </a:lnTo>
                <a:lnTo>
                  <a:pt x="144" y="168"/>
                </a:lnTo>
                <a:lnTo>
                  <a:pt x="144" y="168"/>
                </a:lnTo>
                <a:lnTo>
                  <a:pt x="144" y="168"/>
                </a:lnTo>
                <a:lnTo>
                  <a:pt x="144" y="152"/>
                </a:lnTo>
                <a:lnTo>
                  <a:pt x="144" y="152"/>
                </a:lnTo>
                <a:lnTo>
                  <a:pt x="152" y="144"/>
                </a:lnTo>
                <a:lnTo>
                  <a:pt x="152" y="144"/>
                </a:lnTo>
                <a:lnTo>
                  <a:pt x="144" y="136"/>
                </a:lnTo>
                <a:lnTo>
                  <a:pt x="144" y="136"/>
                </a:lnTo>
                <a:lnTo>
                  <a:pt x="152" y="120"/>
                </a:lnTo>
                <a:lnTo>
                  <a:pt x="152" y="120"/>
                </a:lnTo>
                <a:lnTo>
                  <a:pt x="168" y="104"/>
                </a:lnTo>
                <a:lnTo>
                  <a:pt x="168" y="104"/>
                </a:lnTo>
                <a:lnTo>
                  <a:pt x="160" y="80"/>
                </a:lnTo>
                <a:lnTo>
                  <a:pt x="160" y="80"/>
                </a:lnTo>
                <a:lnTo>
                  <a:pt x="160" y="80"/>
                </a:lnTo>
                <a:lnTo>
                  <a:pt x="160" y="80"/>
                </a:lnTo>
                <a:lnTo>
                  <a:pt x="160" y="88"/>
                </a:lnTo>
                <a:lnTo>
                  <a:pt x="160" y="96"/>
                </a:lnTo>
                <a:lnTo>
                  <a:pt x="160" y="96"/>
                </a:lnTo>
                <a:lnTo>
                  <a:pt x="160" y="96"/>
                </a:lnTo>
                <a:lnTo>
                  <a:pt x="160" y="96"/>
                </a:lnTo>
                <a:lnTo>
                  <a:pt x="152" y="88"/>
                </a:lnTo>
                <a:lnTo>
                  <a:pt x="152" y="88"/>
                </a:lnTo>
                <a:lnTo>
                  <a:pt x="152" y="80"/>
                </a:lnTo>
                <a:lnTo>
                  <a:pt x="152" y="80"/>
                </a:lnTo>
                <a:lnTo>
                  <a:pt x="160" y="80"/>
                </a:lnTo>
                <a:lnTo>
                  <a:pt x="160" y="80"/>
                </a:lnTo>
                <a:lnTo>
                  <a:pt x="168" y="80"/>
                </a:lnTo>
                <a:lnTo>
                  <a:pt x="168" y="80"/>
                </a:lnTo>
                <a:lnTo>
                  <a:pt x="160" y="64"/>
                </a:lnTo>
                <a:lnTo>
                  <a:pt x="160" y="56"/>
                </a:lnTo>
                <a:lnTo>
                  <a:pt x="152" y="56"/>
                </a:lnTo>
                <a:lnTo>
                  <a:pt x="152" y="56"/>
                </a:lnTo>
                <a:lnTo>
                  <a:pt x="152" y="48"/>
                </a:lnTo>
                <a:lnTo>
                  <a:pt x="160" y="40"/>
                </a:lnTo>
                <a:lnTo>
                  <a:pt x="160" y="40"/>
                </a:lnTo>
                <a:lnTo>
                  <a:pt x="160" y="48"/>
                </a:lnTo>
                <a:lnTo>
                  <a:pt x="160" y="56"/>
                </a:lnTo>
                <a:lnTo>
                  <a:pt x="160" y="56"/>
                </a:lnTo>
                <a:lnTo>
                  <a:pt x="168" y="56"/>
                </a:lnTo>
                <a:lnTo>
                  <a:pt x="160" y="48"/>
                </a:lnTo>
                <a:lnTo>
                  <a:pt x="168" y="48"/>
                </a:lnTo>
                <a:lnTo>
                  <a:pt x="168" y="48"/>
                </a:lnTo>
                <a:lnTo>
                  <a:pt x="168" y="40"/>
                </a:lnTo>
                <a:lnTo>
                  <a:pt x="168" y="40"/>
                </a:lnTo>
                <a:lnTo>
                  <a:pt x="168" y="32"/>
                </a:lnTo>
                <a:lnTo>
                  <a:pt x="168" y="32"/>
                </a:lnTo>
                <a:lnTo>
                  <a:pt x="168" y="24"/>
                </a:lnTo>
                <a:lnTo>
                  <a:pt x="168" y="24"/>
                </a:lnTo>
                <a:lnTo>
                  <a:pt x="160" y="24"/>
                </a:lnTo>
                <a:lnTo>
                  <a:pt x="160" y="24"/>
                </a:lnTo>
                <a:lnTo>
                  <a:pt x="160" y="0"/>
                </a:lnTo>
                <a:lnTo>
                  <a:pt x="160" y="0"/>
                </a:lnTo>
                <a:lnTo>
                  <a:pt x="184" y="8"/>
                </a:lnTo>
                <a:lnTo>
                  <a:pt x="264" y="32"/>
                </a:lnTo>
                <a:lnTo>
                  <a:pt x="456" y="80"/>
                </a:lnTo>
                <a:lnTo>
                  <a:pt x="528" y="96"/>
                </a:lnTo>
                <a:lnTo>
                  <a:pt x="528" y="96"/>
                </a:lnTo>
                <a:lnTo>
                  <a:pt x="480" y="344"/>
                </a:lnTo>
                <a:lnTo>
                  <a:pt x="472" y="352"/>
                </a:lnTo>
                <a:lnTo>
                  <a:pt x="472" y="352"/>
                </a:lnTo>
                <a:lnTo>
                  <a:pt x="480" y="368"/>
                </a:lnTo>
                <a:lnTo>
                  <a:pt x="480" y="376"/>
                </a:lnTo>
                <a:lnTo>
                  <a:pt x="472" y="384"/>
                </a:lnTo>
                <a:lnTo>
                  <a:pt x="472" y="384"/>
                </a:lnTo>
                <a:lnTo>
                  <a:pt x="472" y="392"/>
                </a:lnTo>
                <a:lnTo>
                  <a:pt x="472" y="392"/>
                </a:lnTo>
                <a:lnTo>
                  <a:pt x="336" y="360"/>
                </a:lnTo>
                <a:lnTo>
                  <a:pt x="336" y="360"/>
                </a:lnTo>
                <a:lnTo>
                  <a:pt x="320" y="360"/>
                </a:lnTo>
                <a:lnTo>
                  <a:pt x="296" y="360"/>
                </a:lnTo>
                <a:lnTo>
                  <a:pt x="288" y="360"/>
                </a:lnTo>
                <a:lnTo>
                  <a:pt x="288" y="352"/>
                </a:lnTo>
                <a:lnTo>
                  <a:pt x="280" y="360"/>
                </a:lnTo>
                <a:lnTo>
                  <a:pt x="280" y="360"/>
                </a:lnTo>
                <a:lnTo>
                  <a:pt x="280" y="360"/>
                </a:lnTo>
                <a:lnTo>
                  <a:pt x="256" y="360"/>
                </a:lnTo>
                <a:lnTo>
                  <a:pt x="256" y="360"/>
                </a:lnTo>
                <a:lnTo>
                  <a:pt x="240" y="368"/>
                </a:lnTo>
                <a:lnTo>
                  <a:pt x="216" y="368"/>
                </a:lnTo>
                <a:lnTo>
                  <a:pt x="216" y="360"/>
                </a:lnTo>
                <a:lnTo>
                  <a:pt x="208" y="360"/>
                </a:lnTo>
                <a:lnTo>
                  <a:pt x="208" y="360"/>
                </a:lnTo>
                <a:lnTo>
                  <a:pt x="200" y="360"/>
                </a:lnTo>
                <a:lnTo>
                  <a:pt x="192" y="360"/>
                </a:lnTo>
                <a:lnTo>
                  <a:pt x="184" y="360"/>
                </a:lnTo>
                <a:lnTo>
                  <a:pt x="176" y="360"/>
                </a:lnTo>
                <a:lnTo>
                  <a:pt x="176" y="360"/>
                </a:lnTo>
                <a:lnTo>
                  <a:pt x="168" y="352"/>
                </a:lnTo>
                <a:lnTo>
                  <a:pt x="152" y="336"/>
                </a:lnTo>
                <a:lnTo>
                  <a:pt x="136" y="336"/>
                </a:lnTo>
                <a:lnTo>
                  <a:pt x="136" y="336"/>
                </a:lnTo>
                <a:lnTo>
                  <a:pt x="128" y="344"/>
                </a:lnTo>
                <a:lnTo>
                  <a:pt x="112" y="344"/>
                </a:lnTo>
                <a:lnTo>
                  <a:pt x="88" y="344"/>
                </a:lnTo>
                <a:lnTo>
                  <a:pt x="80" y="336"/>
                </a:lnTo>
                <a:lnTo>
                  <a:pt x="72" y="328"/>
                </a:lnTo>
                <a:lnTo>
                  <a:pt x="72" y="328"/>
                </a:lnTo>
                <a:lnTo>
                  <a:pt x="64" y="320"/>
                </a:lnTo>
                <a:lnTo>
                  <a:pt x="64" y="312"/>
                </a:lnTo>
                <a:lnTo>
                  <a:pt x="72" y="304"/>
                </a:lnTo>
                <a:lnTo>
                  <a:pt x="72" y="288"/>
                </a:lnTo>
                <a:lnTo>
                  <a:pt x="64" y="272"/>
                </a:lnTo>
                <a:lnTo>
                  <a:pt x="48" y="264"/>
                </a:lnTo>
                <a:lnTo>
                  <a:pt x="40" y="264"/>
                </a:lnTo>
                <a:lnTo>
                  <a:pt x="40" y="264"/>
                </a:lnTo>
                <a:lnTo>
                  <a:pt x="40" y="264"/>
                </a:lnTo>
                <a:lnTo>
                  <a:pt x="40" y="248"/>
                </a:lnTo>
                <a:lnTo>
                  <a:pt x="32" y="248"/>
                </a:lnTo>
                <a:lnTo>
                  <a:pt x="32" y="248"/>
                </a:lnTo>
                <a:lnTo>
                  <a:pt x="24" y="248"/>
                </a:lnTo>
                <a:lnTo>
                  <a:pt x="24" y="248"/>
                </a:lnTo>
                <a:lnTo>
                  <a:pt x="16" y="248"/>
                </a:lnTo>
                <a:lnTo>
                  <a:pt x="16" y="240"/>
                </a:lnTo>
                <a:lnTo>
                  <a:pt x="16" y="248"/>
                </a:lnTo>
                <a:lnTo>
                  <a:pt x="8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0" y="240"/>
                </a:lnTo>
                <a:lnTo>
                  <a:pt x="0" y="232"/>
                </a:lnTo>
                <a:lnTo>
                  <a:pt x="0" y="232"/>
                </a:lnTo>
                <a:lnTo>
                  <a:pt x="0" y="224"/>
                </a:lnTo>
                <a:lnTo>
                  <a:pt x="8" y="208"/>
                </a:lnTo>
                <a:lnTo>
                  <a:pt x="8" y="208"/>
                </a:lnTo>
                <a:lnTo>
                  <a:pt x="8" y="208"/>
                </a:lnTo>
                <a:lnTo>
                  <a:pt x="8" y="208"/>
                </a:lnTo>
                <a:lnTo>
                  <a:pt x="8" y="224"/>
                </a:lnTo>
                <a:lnTo>
                  <a:pt x="8" y="232"/>
                </a:lnTo>
                <a:lnTo>
                  <a:pt x="8" y="232"/>
                </a:lnTo>
                <a:lnTo>
                  <a:pt x="8" y="232"/>
                </a:lnTo>
                <a:lnTo>
                  <a:pt x="8" y="232"/>
                </a:lnTo>
                <a:lnTo>
                  <a:pt x="8" y="224"/>
                </a:lnTo>
                <a:lnTo>
                  <a:pt x="16" y="216"/>
                </a:lnTo>
                <a:lnTo>
                  <a:pt x="16" y="216"/>
                </a:lnTo>
                <a:lnTo>
                  <a:pt x="16" y="208"/>
                </a:lnTo>
                <a:lnTo>
                  <a:pt x="16" y="200"/>
                </a:lnTo>
                <a:lnTo>
                  <a:pt x="16" y="200"/>
                </a:lnTo>
                <a:lnTo>
                  <a:pt x="24" y="200"/>
                </a:lnTo>
                <a:lnTo>
                  <a:pt x="24" y="200"/>
                </a:lnTo>
                <a:lnTo>
                  <a:pt x="24" y="192"/>
                </a:lnTo>
                <a:lnTo>
                  <a:pt x="24" y="192"/>
                </a:lnTo>
                <a:lnTo>
                  <a:pt x="16" y="200"/>
                </a:lnTo>
                <a:lnTo>
                  <a:pt x="8" y="200"/>
                </a:lnTo>
                <a:lnTo>
                  <a:pt x="8" y="200"/>
                </a:lnTo>
                <a:lnTo>
                  <a:pt x="8" y="176"/>
                </a:lnTo>
                <a:lnTo>
                  <a:pt x="16" y="176"/>
                </a:lnTo>
                <a:lnTo>
                  <a:pt x="16" y="184"/>
                </a:lnTo>
                <a:lnTo>
                  <a:pt x="16" y="184"/>
                </a:lnTo>
                <a:lnTo>
                  <a:pt x="16" y="176"/>
                </a:lnTo>
                <a:lnTo>
                  <a:pt x="32" y="176"/>
                </a:lnTo>
                <a:lnTo>
                  <a:pt x="32" y="176"/>
                </a:lnTo>
                <a:lnTo>
                  <a:pt x="32" y="176"/>
                </a:lnTo>
                <a:lnTo>
                  <a:pt x="32" y="176"/>
                </a:lnTo>
                <a:lnTo>
                  <a:pt x="24" y="168"/>
                </a:lnTo>
                <a:lnTo>
                  <a:pt x="24" y="168"/>
                </a:lnTo>
                <a:lnTo>
                  <a:pt x="24" y="168"/>
                </a:lnTo>
                <a:lnTo>
                  <a:pt x="24" y="168"/>
                </a:lnTo>
                <a:lnTo>
                  <a:pt x="16" y="168"/>
                </a:lnTo>
                <a:lnTo>
                  <a:pt x="16" y="168"/>
                </a:lnTo>
                <a:lnTo>
                  <a:pt x="16" y="168"/>
                </a:lnTo>
                <a:lnTo>
                  <a:pt x="8" y="168"/>
                </a:lnTo>
                <a:lnTo>
                  <a:pt x="8" y="160"/>
                </a:lnTo>
                <a:lnTo>
                  <a:pt x="16" y="160"/>
                </a:lnTo>
                <a:lnTo>
                  <a:pt x="16" y="144"/>
                </a:lnTo>
                <a:lnTo>
                  <a:pt x="16" y="136"/>
                </a:lnTo>
                <a:lnTo>
                  <a:pt x="16" y="136"/>
                </a:lnTo>
                <a:lnTo>
                  <a:pt x="16" y="88"/>
                </a:lnTo>
                <a:lnTo>
                  <a:pt x="16" y="88"/>
                </a:lnTo>
                <a:lnTo>
                  <a:pt x="16" y="80"/>
                </a:lnTo>
                <a:lnTo>
                  <a:pt x="8" y="64"/>
                </a:lnTo>
                <a:lnTo>
                  <a:pt x="8" y="48"/>
                </a:lnTo>
                <a:lnTo>
                  <a:pt x="8" y="40"/>
                </a:lnTo>
                <a:lnTo>
                  <a:pt x="16" y="32"/>
                </a:lnTo>
                <a:close/>
              </a:path>
            </a:pathLst>
          </a:custGeom>
          <a:solidFill>
            <a:schemeClr val="accent2"/>
          </a:solidFill>
          <a:ln w="28575" cmpd="sng">
            <a:noFill/>
            <a:round/>
            <a:headEnd/>
            <a:tailEnd/>
          </a:ln>
        </p:spPr>
        <p:txBody>
          <a:bodyPr/>
          <a:lstStyle/>
          <a:p>
            <a:pPr algn="ctr" defTabSz="899010"/>
            <a:endParaRPr lang="en-GB" sz="971" noProof="1">
              <a:solidFill>
                <a:srgbClr val="000000"/>
              </a:solidFill>
            </a:endParaRPr>
          </a:p>
        </p:txBody>
      </p:sp>
      <p:sp>
        <p:nvSpPr>
          <p:cNvPr id="294" name="Washington Label"/>
          <p:cNvSpPr>
            <a:spLocks noChangeArrowheads="1"/>
          </p:cNvSpPr>
          <p:nvPr/>
        </p:nvSpPr>
        <p:spPr bwMode="gray">
          <a:xfrm>
            <a:off x="2453239" y="2759448"/>
            <a:ext cx="157095" cy="19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WA</a:t>
            </a:r>
          </a:p>
          <a:p>
            <a:pPr algn="ctr" defTabSz="899010" eaLnBrk="0" hangingPunct="0"/>
            <a:r>
              <a:rPr lang="en-US" sz="618" noProof="1">
                <a:solidFill>
                  <a:srgbClr val="FFFFFF"/>
                </a:solidFill>
              </a:rPr>
              <a:t>30%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519836" y="4638861"/>
            <a:ext cx="2042846" cy="499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899010"/>
            <a:r>
              <a:rPr lang="en-US" sz="882" i="1" dirty="0">
                <a:solidFill>
                  <a:srgbClr val="000000"/>
                </a:solidFill>
                <a:latin typeface="Georgia"/>
              </a:rPr>
              <a:t>EPA has not set standards for AK or HI as they continue to collect necessary data to do so in the future.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3485031" y="2536731"/>
            <a:ext cx="2835087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b="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Mass-based reductions 2012 vs 2030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63202" y="5364874"/>
            <a:ext cx="7656314" cy="689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+mj-lt"/>
              </a:rPr>
              <a:t>There are two mass-based goals a state could choose from: </a:t>
            </a:r>
          </a:p>
          <a:p>
            <a:pPr marL="201717" indent="-201717" defTabSz="899010">
              <a:buFont typeface="+mj-lt"/>
              <a:buAutoNum type="arabicPeriod"/>
            </a:pPr>
            <a:r>
              <a:rPr lang="en-US" sz="971" dirty="0">
                <a:solidFill>
                  <a:srgbClr val="000000"/>
                </a:solidFill>
                <a:latin typeface="+mj-lt"/>
              </a:rPr>
              <a:t>Mass-based goal (reduction targets shown in map below)</a:t>
            </a:r>
          </a:p>
          <a:p>
            <a:pPr marL="201717" indent="-201717" defTabSz="899010">
              <a:buFont typeface="+mj-lt"/>
              <a:buAutoNum type="arabicPeriod"/>
            </a:pPr>
            <a:r>
              <a:rPr lang="en-US" sz="971" dirty="0">
                <a:solidFill>
                  <a:srgbClr val="000000"/>
                </a:solidFill>
                <a:latin typeface="+mj-lt"/>
              </a:rPr>
              <a:t>Mass-based goal with new source complement: Includes the EPA’s estimated new source emissions associated with satisfying incremental demand from 2012. 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537882" y="3318342"/>
            <a:ext cx="201706" cy="1569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830446" y="3316336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&lt;20%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537882" y="3540960"/>
            <a:ext cx="201706" cy="156982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806824" y="3533642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20-30%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37882" y="3772493"/>
            <a:ext cx="201706" cy="15698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806824" y="3765176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31-40%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537882" y="4011607"/>
            <a:ext cx="201706" cy="15698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80682" tIns="40341" rIns="80682" bIns="40341" rtlCol="0" anchor="ctr">
            <a:noAutofit/>
          </a:bodyPr>
          <a:lstStyle/>
          <a:p>
            <a:pPr algn="ctr" defTabSz="899010"/>
            <a:endParaRPr lang="en-US" sz="971" dirty="0">
              <a:solidFill>
                <a:srgbClr val="00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806824" y="4003542"/>
            <a:ext cx="550944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&gt;40%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26527" y="3145167"/>
            <a:ext cx="954356" cy="149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defTabSz="899010"/>
            <a:r>
              <a:rPr lang="en-US" sz="971" dirty="0">
                <a:solidFill>
                  <a:srgbClr val="000000"/>
                </a:solidFill>
                <a:latin typeface="Georgia" pitchFamily="18" charset="0"/>
                <a:cs typeface="Arial" pitchFamily="34" charset="0"/>
              </a:rPr>
              <a:t>Reduction:</a:t>
            </a:r>
          </a:p>
        </p:txBody>
      </p:sp>
      <p:sp>
        <p:nvSpPr>
          <p:cNvPr id="174" name="Title 1"/>
          <p:cNvSpPr txBox="1">
            <a:spLocks/>
          </p:cNvSpPr>
          <p:nvPr/>
        </p:nvSpPr>
        <p:spPr>
          <a:xfrm>
            <a:off x="533400" y="824722"/>
            <a:ext cx="8077200" cy="10156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588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/>
                </a:solidFill>
              </a:rPr>
              <a:t>The Clean Power Plan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0" dirty="0">
                <a:solidFill>
                  <a:schemeClr val="tx1"/>
                </a:solidFill>
              </a:rPr>
              <a:t>Final ruling August 2015 - Overview</a:t>
            </a:r>
          </a:p>
        </p:txBody>
      </p:sp>
      <p:sp>
        <p:nvSpPr>
          <p:cNvPr id="17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</a:t>
            </a:r>
            <a:r>
              <a:rPr kumimoji="0" lang="en-US" sz="1000" b="0" i="0" u="none" dirty="0" smtClean="0">
                <a:effectLst/>
                <a:latin typeface="+mj-lt"/>
              </a:rPr>
              <a:t>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7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25</a:t>
            </a:r>
            <a:endParaRPr lang="en-GB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439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accounting considerations</a:t>
            </a:r>
            <a:br>
              <a:rPr lang="en-US" dirty="0" smtClean="0"/>
            </a:br>
            <a:r>
              <a:rPr lang="en-US" b="0" i="0" dirty="0" smtClean="0"/>
              <a:t>FASB and IASB developments</a:t>
            </a:r>
            <a:endParaRPr lang="en-US" b="0" i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9552" y="1772816"/>
            <a:ext cx="8077200" cy="5040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Currently, there is no authoritative guidance on accounting for RECs or emission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allowances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within U.S. GAAP</a:t>
            </a:r>
          </a:p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graphicFrame>
        <p:nvGraphicFramePr>
          <p:cNvPr id="22" name="Content Placeholder 21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4290269100"/>
              </p:ext>
            </p:extLst>
          </p:nvPr>
        </p:nvGraphicFramePr>
        <p:xfrm>
          <a:off x="525376" y="2204863"/>
          <a:ext cx="4470648" cy="3950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ontent Placeholder 10"/>
          <p:cNvSpPr txBox="1">
            <a:spLocks/>
          </p:cNvSpPr>
          <p:nvPr/>
        </p:nvSpPr>
        <p:spPr>
          <a:xfrm>
            <a:off x="6372200" y="5229200"/>
            <a:ext cx="2238400" cy="6549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9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</a:t>
            </a:r>
            <a:r>
              <a:rPr kumimoji="0" lang="en-US" sz="1000" b="0" i="0" u="none" dirty="0" smtClean="0">
                <a:effectLst/>
                <a:latin typeface="+mj-lt"/>
              </a:rPr>
              <a:t>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26</a:t>
            </a:r>
            <a:endParaRPr lang="en-GB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5416910" y="2683896"/>
            <a:ext cx="3321094" cy="3049404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>
              <a:spcAft>
                <a:spcPts val="900"/>
              </a:spcAft>
              <a:buClr>
                <a:srgbClr val="000000"/>
              </a:buClr>
            </a:pPr>
            <a:r>
              <a:rPr lang="en-US" sz="1200" dirty="0" smtClean="0">
                <a:solidFill>
                  <a:schemeClr val="tx2"/>
                </a:solidFill>
                <a:latin typeface="Georgia" pitchFamily="18" charset="0"/>
              </a:rPr>
              <a:t>IASB</a:t>
            </a:r>
          </a:p>
          <a:p>
            <a:pPr marL="285750" indent="-285750">
              <a:spcAft>
                <a:spcPts val="900"/>
              </a:spcAft>
              <a:buClr>
                <a:srgbClr val="000000"/>
              </a:buClr>
              <a:buFont typeface="Symbol" panose="05050102010706020507" pitchFamily="18" charset="2"/>
              <a:buChar char="·"/>
            </a:pP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January 2015</a:t>
            </a:r>
            <a:r>
              <a:rPr lang="en-US" sz="1100" dirty="0" smtClean="0">
                <a:latin typeface="+mj-lt"/>
              </a:rPr>
              <a:t> -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Began deliberation in Q1 with discussion paper expected to be issued later this year</a:t>
            </a:r>
          </a:p>
          <a:p>
            <a:pPr marL="285750" indent="-285750">
              <a:spcAft>
                <a:spcPts val="900"/>
              </a:spcAft>
              <a:buClr>
                <a:srgbClr val="000000"/>
              </a:buClr>
              <a:buFont typeface="Symbol" panose="05050102010706020507" pitchFamily="18" charset="2"/>
              <a:buChar char="·"/>
            </a:pP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June 2015 -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Staff recommended taking a fresh approach vs. building on past efforts with the objective of developing an accounting model that will best reflect the economic substance of each  type of pricing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mechanism</a:t>
            </a:r>
          </a:p>
          <a:p>
            <a:pPr marL="285750" indent="-285750">
              <a:spcAft>
                <a:spcPts val="900"/>
              </a:spcAft>
              <a:buClr>
                <a:srgbClr val="000000"/>
              </a:buClr>
            </a:pP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FASB</a:t>
            </a:r>
          </a:p>
          <a:p>
            <a:pPr marL="285750" indent="-285750">
              <a:buClr>
                <a:srgbClr val="000000"/>
              </a:buClr>
              <a:buFont typeface="Symbol" panose="05050102010706020507" pitchFamily="18" charset="2"/>
              <a:buChar char="·"/>
            </a:pPr>
            <a:r>
              <a:rPr lang="en-US" sz="1100" dirty="0" smtClean="0">
                <a:solidFill>
                  <a:schemeClr val="tx2"/>
                </a:solidFill>
                <a:latin typeface="+mj-lt"/>
              </a:rPr>
              <a:t>January 2014 - </a:t>
            </a:r>
            <a:r>
              <a:rPr lang="en-US" sz="1100" dirty="0">
                <a:solidFill>
                  <a:srgbClr val="222222"/>
                </a:solidFill>
                <a:latin typeface="+mj-lt"/>
              </a:rPr>
              <a:t>Voted to remove the Emissions Trading project from it agenda</a:t>
            </a:r>
          </a:p>
          <a:p>
            <a:pPr marL="285750" indent="-285750">
              <a:buFont typeface="Symbol" panose="05050102010706020507" pitchFamily="18" charset="2"/>
              <a:buChar char="·"/>
            </a:pPr>
            <a:endParaRPr lang="en-US" sz="1100" dirty="0">
              <a:solidFill>
                <a:srgbClr val="222222"/>
              </a:solidFill>
              <a:latin typeface="+mj-lt"/>
            </a:endParaRPr>
          </a:p>
          <a:p>
            <a:pPr marL="285750" indent="-285750">
              <a:buFont typeface="Symbol" panose="05050102010706020507" pitchFamily="18" charset="2"/>
              <a:buChar char="·"/>
            </a:pPr>
            <a:r>
              <a:rPr lang="en-US" sz="1100" dirty="0">
                <a:solidFill>
                  <a:srgbClr val="222222"/>
                </a:solidFill>
                <a:latin typeface="+mj-lt"/>
              </a:rPr>
              <a:t>No recent discussion or indication that the project will </a:t>
            </a:r>
            <a:r>
              <a:rPr lang="en-US" sz="1200" dirty="0">
                <a:solidFill>
                  <a:srgbClr val="222222"/>
                </a:solidFill>
                <a:latin typeface="+mj-lt"/>
              </a:rPr>
              <a:t>be resumed</a:t>
            </a:r>
          </a:p>
          <a:p>
            <a:pPr marL="171450" indent="-171450">
              <a:spcAft>
                <a:spcPts val="900"/>
              </a:spcAft>
              <a:buClr>
                <a:srgbClr val="000000"/>
              </a:buClr>
              <a:buFont typeface="Symbol" panose="05050102010706020507" pitchFamily="18" charset="2"/>
              <a:buChar char="·"/>
            </a:pPr>
            <a:endParaRPr lang="en-US" sz="1200" dirty="0" smtClean="0">
              <a:solidFill>
                <a:schemeClr val="tx2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accounting considerations</a:t>
            </a:r>
            <a:br>
              <a:rPr lang="en-US" dirty="0" smtClean="0"/>
            </a:br>
            <a:r>
              <a:rPr lang="en-US" b="0" i="0" dirty="0" smtClean="0"/>
              <a:t>Inventory versus intangible classification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9552" y="2204864"/>
            <a:ext cx="8077200" cy="6480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In practice, utilities and power companies typically classify RECs and </a:t>
            </a:r>
            <a:r>
              <a:rPr lang="en-US" sz="2000" dirty="0" smtClean="0">
                <a:latin typeface="Georgia" pitchFamily="18" charset="0"/>
              </a:rPr>
              <a:t>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mission allowances as inventory or intangible assets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31640" y="3068960"/>
            <a:ext cx="2592288" cy="1872208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/>
          <p:cNvGrpSpPr/>
          <p:nvPr/>
        </p:nvGrpSpPr>
        <p:grpSpPr>
          <a:xfrm>
            <a:off x="1547664" y="3212976"/>
            <a:ext cx="2704473" cy="1944215"/>
            <a:chOff x="1317285" y="855421"/>
            <a:chExt cx="1536259" cy="989366"/>
          </a:xfrm>
        </p:grpSpPr>
        <p:sp>
          <p:nvSpPr>
            <p:cNvPr id="18" name="Rounded Rectangle 17"/>
            <p:cNvSpPr/>
            <p:nvPr/>
          </p:nvSpPr>
          <p:spPr>
            <a:xfrm>
              <a:off x="1317285" y="855421"/>
              <a:ext cx="1536259" cy="9755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1345856" y="926407"/>
              <a:ext cx="1479115" cy="918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latin typeface="+mj-lt"/>
                </a:rPr>
                <a:t>Inventory</a:t>
              </a:r>
              <a:br>
                <a:rPr lang="en-US" sz="1800" kern="1200" dirty="0" smtClean="0">
                  <a:latin typeface="+mj-lt"/>
                </a:rPr>
              </a:br>
              <a:r>
                <a:rPr lang="en-US" sz="1800" kern="1200" dirty="0" smtClean="0">
                  <a:latin typeface="+mj-lt"/>
                </a:rPr>
                <a:t>(ASC 330)</a:t>
              </a:r>
              <a:endParaRPr lang="en-US" sz="1800" kern="1200" dirty="0">
                <a:latin typeface="+mj-lt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4499992" y="3068960"/>
            <a:ext cx="2592288" cy="1872208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7" name="Group 26"/>
          <p:cNvGrpSpPr/>
          <p:nvPr/>
        </p:nvGrpSpPr>
        <p:grpSpPr>
          <a:xfrm>
            <a:off x="4716016" y="3212976"/>
            <a:ext cx="2704473" cy="1944215"/>
            <a:chOff x="1317285" y="855421"/>
            <a:chExt cx="1536259" cy="989366"/>
          </a:xfrm>
        </p:grpSpPr>
        <p:sp>
          <p:nvSpPr>
            <p:cNvPr id="28" name="Rounded Rectangle 27"/>
            <p:cNvSpPr/>
            <p:nvPr/>
          </p:nvSpPr>
          <p:spPr>
            <a:xfrm>
              <a:off x="1317285" y="855421"/>
              <a:ext cx="1536259" cy="9755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1345856" y="926407"/>
              <a:ext cx="1479115" cy="918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latin typeface="+mj-lt"/>
                </a:rPr>
                <a:t>Intangible</a:t>
              </a:r>
              <a:br>
                <a:rPr lang="en-US" sz="1800" kern="1200" dirty="0" smtClean="0">
                  <a:latin typeface="+mj-lt"/>
                </a:rPr>
              </a:br>
              <a:r>
                <a:rPr lang="en-US" sz="1800" kern="1200" dirty="0" smtClean="0">
                  <a:latin typeface="+mj-lt"/>
                </a:rPr>
                <a:t>(ASC 350)</a:t>
              </a:r>
              <a:endParaRPr lang="en-US" sz="1800" kern="1200" dirty="0">
                <a:latin typeface="+mj-lt"/>
              </a:endParaRPr>
            </a:p>
          </p:txBody>
        </p:sp>
      </p:grpSp>
      <p:sp>
        <p:nvSpPr>
          <p:cNvPr id="1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</a:t>
            </a:r>
            <a:r>
              <a:rPr lang="en-US" sz="1000" dirty="0" smtClean="0">
                <a:latin typeface="+mj-lt"/>
              </a:rPr>
              <a:t>r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27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06915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accounting considerations</a:t>
            </a:r>
            <a:br>
              <a:rPr lang="en-US" dirty="0" smtClean="0"/>
            </a:br>
            <a:r>
              <a:rPr lang="en-US" b="0" i="0" dirty="0" smtClean="0"/>
              <a:t>Inventory versus intangible classification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3276600" y="1889720"/>
            <a:ext cx="5334000" cy="4419600"/>
          </a:xfrm>
        </p:spPr>
        <p:txBody>
          <a:bodyPr/>
          <a:lstStyle/>
          <a:p>
            <a:pPr marL="285750" lvl="0" indent="-285750">
              <a:buFont typeface="Symbol" panose="05050102010706020507" pitchFamily="18" charset="2"/>
              <a:buChar char="·"/>
            </a:pPr>
            <a:r>
              <a:rPr lang="en-US" sz="1800" dirty="0" smtClean="0"/>
              <a:t>Reporting entities should consider the definitions of inventory and intangible assets as prescribed in ASC 330 and ASC 350, respectively</a:t>
            </a:r>
          </a:p>
          <a:p>
            <a:pPr marL="285750" lvl="0" indent="-285750">
              <a:buFont typeface="Symbol" panose="05050102010706020507" pitchFamily="18" charset="2"/>
              <a:buChar char="·"/>
            </a:pPr>
            <a:r>
              <a:rPr lang="en-US" sz="1800" dirty="0" smtClean="0"/>
              <a:t>Classification should consider intended use of the assets (i.e. used for compliance purposes or held for sale)</a:t>
            </a:r>
          </a:p>
          <a:p>
            <a:pPr marL="285750" lvl="0" indent="-285750">
              <a:buFont typeface="Symbol" panose="05050102010706020507" pitchFamily="18" charset="2"/>
              <a:buChar char="·"/>
            </a:pPr>
            <a:r>
              <a:rPr lang="en-US" sz="1800" dirty="0" smtClean="0"/>
              <a:t>Generally, we would not expect RECs generated and held for sale to be classified as intangible assets</a:t>
            </a:r>
          </a:p>
          <a:p>
            <a:pPr marL="285750" lvl="0" indent="-285750">
              <a:buFont typeface="Symbol" panose="05050102010706020507" pitchFamily="18" charset="2"/>
              <a:buChar char="·"/>
            </a:pPr>
            <a:r>
              <a:rPr lang="en-US" sz="1800" dirty="0" smtClean="0"/>
              <a:t>Accounting policy election to be consistently applied</a:t>
            </a:r>
          </a:p>
          <a:p>
            <a:endParaRPr lang="en-US" sz="1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3400" y="1946520"/>
            <a:ext cx="1734344" cy="2130552"/>
          </a:xfrm>
        </p:spPr>
        <p:txBody>
          <a:bodyPr/>
          <a:lstStyle/>
          <a:p>
            <a:pPr lvl="0"/>
            <a:r>
              <a:rPr lang="en-US" sz="1800" dirty="0" smtClean="0"/>
              <a:t>PwC believes that both classifications have merit</a:t>
            </a:r>
          </a:p>
          <a:p>
            <a:endParaRPr lang="en-US" sz="1800" dirty="0"/>
          </a:p>
        </p:txBody>
      </p:sp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28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67525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accounting considerations</a:t>
            </a:r>
            <a:br>
              <a:rPr lang="en-US" dirty="0" smtClean="0"/>
            </a:br>
            <a:r>
              <a:rPr lang="en-US" b="0" i="0" dirty="0" smtClean="0"/>
              <a:t>Inventory versus intangible classification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9588" y="2765714"/>
            <a:ext cx="7560766" cy="3117600"/>
            <a:chOff x="539588" y="2765714"/>
            <a:chExt cx="7560766" cy="3117600"/>
          </a:xfrm>
        </p:grpSpPr>
        <p:sp>
          <p:nvSpPr>
            <p:cNvPr id="6" name="Freeform 5"/>
            <p:cNvSpPr/>
            <p:nvPr/>
          </p:nvSpPr>
          <p:spPr>
            <a:xfrm>
              <a:off x="539588" y="2765714"/>
              <a:ext cx="3533068" cy="921600"/>
            </a:xfrm>
            <a:custGeom>
              <a:avLst/>
              <a:gdLst>
                <a:gd name="connsiteX0" fmla="*/ 0 w 3533068"/>
                <a:gd name="connsiteY0" fmla="*/ 0 h 921600"/>
                <a:gd name="connsiteX1" fmla="*/ 3533068 w 3533068"/>
                <a:gd name="connsiteY1" fmla="*/ 0 h 921600"/>
                <a:gd name="connsiteX2" fmla="*/ 3533068 w 3533068"/>
                <a:gd name="connsiteY2" fmla="*/ 921600 h 921600"/>
                <a:gd name="connsiteX3" fmla="*/ 0 w 3533068"/>
                <a:gd name="connsiteY3" fmla="*/ 921600 h 921600"/>
                <a:gd name="connsiteX4" fmla="*/ 0 w 3533068"/>
                <a:gd name="connsiteY4" fmla="*/ 0 h 9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3068" h="921600">
                  <a:moveTo>
                    <a:pt x="0" y="0"/>
                  </a:moveTo>
                  <a:lnTo>
                    <a:pt x="3533068" y="0"/>
                  </a:lnTo>
                  <a:lnTo>
                    <a:pt x="3533068" y="921600"/>
                  </a:lnTo>
                  <a:lnTo>
                    <a:pt x="0" y="921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latin typeface="+mj-lt"/>
                </a:rPr>
                <a:t>Inventory</a:t>
              </a:r>
              <a:endParaRPr lang="en-US" sz="2800" kern="1200" dirty="0">
                <a:latin typeface="+mj-lt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539588" y="3687314"/>
              <a:ext cx="3533068" cy="2196000"/>
            </a:xfrm>
            <a:custGeom>
              <a:avLst/>
              <a:gdLst>
                <a:gd name="connsiteX0" fmla="*/ 0 w 3533068"/>
                <a:gd name="connsiteY0" fmla="*/ 0 h 2196000"/>
                <a:gd name="connsiteX1" fmla="*/ 3533068 w 3533068"/>
                <a:gd name="connsiteY1" fmla="*/ 0 h 2196000"/>
                <a:gd name="connsiteX2" fmla="*/ 3533068 w 3533068"/>
                <a:gd name="connsiteY2" fmla="*/ 2196000 h 2196000"/>
                <a:gd name="connsiteX3" fmla="*/ 0 w 3533068"/>
                <a:gd name="connsiteY3" fmla="*/ 2196000 h 2196000"/>
                <a:gd name="connsiteX4" fmla="*/ 0 w 3533068"/>
                <a:gd name="connsiteY4" fmla="*/ 0 h 2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3068" h="2196000">
                  <a:moveTo>
                    <a:pt x="0" y="0"/>
                  </a:moveTo>
                  <a:lnTo>
                    <a:pt x="3533068" y="0"/>
                  </a:lnTo>
                  <a:lnTo>
                    <a:pt x="3533068" y="2196000"/>
                  </a:lnTo>
                  <a:lnTo>
                    <a:pt x="0" y="21960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2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t" anchorCtr="0">
              <a:noAutofit/>
            </a:bodyPr>
            <a:lstStyle/>
            <a:p>
              <a:pPr marL="171450" lvl="1" indent="-17145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kern="1200" dirty="0" smtClean="0">
                  <a:latin typeface="+mj-lt"/>
                </a:rPr>
                <a:t>Lower of cost or market model (“LCM”)</a:t>
              </a:r>
              <a:endParaRPr lang="en-US" sz="1600" kern="1200" dirty="0">
                <a:latin typeface="+mj-lt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567286" y="2765714"/>
              <a:ext cx="3533068" cy="921600"/>
            </a:xfrm>
            <a:custGeom>
              <a:avLst/>
              <a:gdLst>
                <a:gd name="connsiteX0" fmla="*/ 0 w 3533068"/>
                <a:gd name="connsiteY0" fmla="*/ 0 h 921600"/>
                <a:gd name="connsiteX1" fmla="*/ 3533068 w 3533068"/>
                <a:gd name="connsiteY1" fmla="*/ 0 h 921600"/>
                <a:gd name="connsiteX2" fmla="*/ 3533068 w 3533068"/>
                <a:gd name="connsiteY2" fmla="*/ 921600 h 921600"/>
                <a:gd name="connsiteX3" fmla="*/ 0 w 3533068"/>
                <a:gd name="connsiteY3" fmla="*/ 921600 h 921600"/>
                <a:gd name="connsiteX4" fmla="*/ 0 w 3533068"/>
                <a:gd name="connsiteY4" fmla="*/ 0 h 9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3068" h="921600">
                  <a:moveTo>
                    <a:pt x="0" y="0"/>
                  </a:moveTo>
                  <a:lnTo>
                    <a:pt x="3533068" y="0"/>
                  </a:lnTo>
                  <a:lnTo>
                    <a:pt x="3533068" y="921600"/>
                  </a:lnTo>
                  <a:lnTo>
                    <a:pt x="0" y="921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latin typeface="+mj-lt"/>
                </a:rPr>
                <a:t>Intangibles</a:t>
              </a:r>
              <a:endParaRPr lang="en-US" sz="2800" kern="1200" dirty="0">
                <a:latin typeface="+mj-lt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567286" y="3687314"/>
              <a:ext cx="3533068" cy="2196000"/>
            </a:xfrm>
            <a:custGeom>
              <a:avLst/>
              <a:gdLst>
                <a:gd name="connsiteX0" fmla="*/ 0 w 3533068"/>
                <a:gd name="connsiteY0" fmla="*/ 0 h 2196000"/>
                <a:gd name="connsiteX1" fmla="*/ 3533068 w 3533068"/>
                <a:gd name="connsiteY1" fmla="*/ 0 h 2196000"/>
                <a:gd name="connsiteX2" fmla="*/ 3533068 w 3533068"/>
                <a:gd name="connsiteY2" fmla="*/ 2196000 h 2196000"/>
                <a:gd name="connsiteX3" fmla="*/ 0 w 3533068"/>
                <a:gd name="connsiteY3" fmla="*/ 2196000 h 2196000"/>
                <a:gd name="connsiteX4" fmla="*/ 0 w 3533068"/>
                <a:gd name="connsiteY4" fmla="*/ 0 h 2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33068" h="2196000">
                  <a:moveTo>
                    <a:pt x="0" y="0"/>
                  </a:moveTo>
                  <a:lnTo>
                    <a:pt x="3533068" y="0"/>
                  </a:lnTo>
                  <a:lnTo>
                    <a:pt x="3533068" y="2196000"/>
                  </a:lnTo>
                  <a:lnTo>
                    <a:pt x="0" y="21960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chemeClr val="tx2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t" anchorCtr="0">
              <a:noAutofit/>
            </a:bodyPr>
            <a:lstStyle/>
            <a:p>
              <a:pPr marL="285750" lvl="1" indent="-28575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r>
                <a:rPr lang="en-US" sz="1600" kern="1200" dirty="0" smtClean="0">
                  <a:latin typeface="+mj-lt"/>
                </a:rPr>
                <a:t>Reviewed for impairment based on guidance prescribed in ASC 360 (Long-lived assets)</a:t>
              </a:r>
              <a:endParaRPr lang="en-US" sz="1600" kern="1200" dirty="0">
                <a:latin typeface="+mj-lt"/>
              </a:endParaRPr>
            </a:p>
            <a:p>
              <a:pPr marL="285750" lvl="1" indent="-28575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Symbol" panose="05050102010706020507" pitchFamily="18" charset="2"/>
                <a:buChar char="·"/>
              </a:pPr>
              <a:r>
                <a:rPr lang="en-US" sz="1600" kern="1200" dirty="0" smtClean="0">
                  <a:latin typeface="+mj-lt"/>
                </a:rPr>
                <a:t>Impairment indicators could include:</a:t>
              </a:r>
              <a:endParaRPr lang="en-US" sz="1600" kern="1200" dirty="0">
                <a:latin typeface="+mj-lt"/>
              </a:endParaRPr>
            </a:p>
            <a:p>
              <a:pPr marL="514350" lvl="1" indent="-28575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Georgia" panose="02040502050405020303" pitchFamily="18" charset="0"/>
                <a:buChar char="–"/>
              </a:pPr>
              <a:r>
                <a:rPr lang="en-US" sz="1600" kern="1200" dirty="0" smtClean="0">
                  <a:latin typeface="+mj-lt"/>
                </a:rPr>
                <a:t>Significant decline in the price</a:t>
              </a:r>
              <a:endParaRPr lang="en-US" sz="1600" kern="1200" dirty="0">
                <a:latin typeface="+mj-lt"/>
              </a:endParaRPr>
            </a:p>
            <a:p>
              <a:pPr marL="514350" lvl="2" indent="-28575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Georgia" panose="02040502050405020303" pitchFamily="18" charset="0"/>
                <a:buChar char="–"/>
              </a:pPr>
              <a:r>
                <a:rPr lang="en-US" sz="1600" kern="1200" dirty="0" smtClean="0">
                  <a:latin typeface="+mj-lt"/>
                </a:rPr>
                <a:t>Significant change in the business or regulatory environment</a:t>
              </a:r>
              <a:endParaRPr lang="en-US" sz="1600" kern="1200" dirty="0">
                <a:latin typeface="+mj-lt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>
          <a:xfrm>
            <a:off x="539552" y="1732227"/>
            <a:ext cx="8071048" cy="6480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Policy election for classification of RECs and emission allowances will impact how reporting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entities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consider impairment or decline in value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September</a:t>
            </a:r>
            <a:r>
              <a:rPr kumimoji="0" lang="en-US" sz="1000" b="0" i="0" u="none" dirty="0" smtClean="0">
                <a:effectLst/>
                <a:latin typeface="+mj-lt"/>
              </a:rPr>
              <a:t>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/>
              <a:t>29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40526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E669A2">
              <a:alpha val="9686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ltGray">
          <a:xfrm>
            <a:off x="0" y="0"/>
            <a:ext cx="8077200" cy="6858000"/>
          </a:xfrm>
          <a:prstGeom prst="rect">
            <a:avLst/>
          </a:prstGeom>
          <a:solidFill>
            <a:srgbClr val="A32020">
              <a:alpha val="34902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ltGray">
          <a:xfrm>
            <a:off x="0" y="0"/>
            <a:ext cx="6553200" cy="6858000"/>
          </a:xfrm>
          <a:prstGeom prst="rect">
            <a:avLst/>
          </a:prstGeom>
          <a:solidFill>
            <a:srgbClr val="A32020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ltGray">
          <a:xfrm>
            <a:off x="0" y="0"/>
            <a:ext cx="2895600" cy="6858000"/>
          </a:xfrm>
          <a:prstGeom prst="rect">
            <a:avLst/>
          </a:prstGeom>
          <a:solidFill>
            <a:srgbClr val="A32020">
              <a:alpha val="67843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3">
              <a:lnSpc>
                <a:spcPct val="9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PwC thought </a:t>
            </a:r>
            <a:r>
              <a:rPr lang="en-US" sz="3200" dirty="0">
                <a:solidFill>
                  <a:schemeClr val="bg1"/>
                </a:solidFill>
              </a:rPr>
              <a:t>l</a:t>
            </a:r>
            <a:r>
              <a:rPr lang="en-US" sz="3200" dirty="0" smtClean="0">
                <a:solidFill>
                  <a:schemeClr val="bg1"/>
                </a:solidFill>
              </a:rPr>
              <a:t>eadership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hape 10"/>
          <p:cNvCxnSpPr/>
          <p:nvPr/>
        </p:nvCxnSpPr>
        <p:spPr>
          <a:xfrm rot="5400000" flipH="1" flipV="1">
            <a:off x="4419600" y="-3429000"/>
            <a:ext cx="152400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+mj-lt"/>
              </a:rPr>
              <a:t>Septe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mber 17, 2015</a:t>
            </a:r>
            <a:endParaRPr kumimoji="0" lang="en-US" sz="1000" b="0" i="0" u="none" baseline="0" dirty="0" smtClean="0">
              <a:solidFill>
                <a:schemeClr val="bg1"/>
              </a:solidFill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+mj-lt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534023446"/>
      </p:ext>
    </p:extLst>
  </p:cSld>
  <p:clrMapOvr>
    <a:masterClrMapping/>
  </p:clrMapOvr>
  <p:transition advClick="0" advTm="14000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Where can you go for help?</a:t>
            </a:r>
            <a:endParaRPr lang="en-GB" sz="2400" dirty="0"/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040634"/>
              </p:ext>
            </p:extLst>
          </p:nvPr>
        </p:nvGraphicFramePr>
        <p:xfrm>
          <a:off x="533400" y="1446356"/>
          <a:ext cx="803272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Septe</a:t>
            </a:r>
            <a:r>
              <a:rPr lang="en-US" sz="1000" dirty="0" smtClean="0">
                <a:latin typeface="+mj-lt"/>
              </a:rPr>
              <a:t>mber 17, 2015</a:t>
            </a:r>
            <a:endParaRPr kumimoji="0" lang="en-US" sz="1000" b="0" i="0" u="none" baseline="0" dirty="0" smtClean="0">
              <a:effectLst/>
              <a:latin typeface="+mj-lt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+mj-lt"/>
              </a:rPr>
              <a:t>PwC</a:t>
            </a: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30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Thank you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+mj-lt"/>
              </a:rPr>
              <a:t>© 2015 PricewaterhouseCoopers LLP. All rights reserved. In this document, “PwC” refers to PricewaterhouseCoopers LLP, which is a member firm of PricewaterhouseCoopers International Limited, each member firm of which is a separate legal entity.</a:t>
            </a:r>
            <a:endParaRPr lang="en-GB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17275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700" y="624078"/>
            <a:ext cx="6450965" cy="497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3200" b="1" i="1" dirty="0" smtClean="0">
                <a:solidFill>
                  <a:srgbClr val="FFFFFF"/>
                </a:solidFill>
                <a:latin typeface="Georgia"/>
                <a:cs typeface="Georgia"/>
              </a:rPr>
              <a:t>Navigating</a:t>
            </a:r>
            <a:r>
              <a:rPr sz="32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32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b="1" i="1" dirty="0" smtClean="0">
                <a:solidFill>
                  <a:srgbClr val="FFFFFF"/>
                </a:solidFill>
                <a:latin typeface="Georgia"/>
                <a:cs typeface="Georgia"/>
              </a:rPr>
              <a:t>new</a:t>
            </a:r>
            <a:r>
              <a:rPr sz="32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b="1" i="1" dirty="0" smtClean="0">
                <a:solidFill>
                  <a:srgbClr val="FFFFFF"/>
                </a:solidFill>
                <a:latin typeface="Georgia"/>
                <a:cs typeface="Georgia"/>
              </a:rPr>
              <a:t>lan</a:t>
            </a:r>
            <a:r>
              <a:rPr sz="32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3200" b="1" i="1" dirty="0" smtClean="0">
                <a:solidFill>
                  <a:srgbClr val="FFFFFF"/>
                </a:solidFill>
                <a:latin typeface="Georgia"/>
                <a:cs typeface="Georgia"/>
              </a:rPr>
              <a:t>scape</a:t>
            </a:r>
            <a:endParaRPr sz="32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4000" y="4614671"/>
            <a:ext cx="6342888" cy="1600199"/>
          </a:xfrm>
          <a:custGeom>
            <a:avLst/>
            <a:gdLst/>
            <a:ahLst/>
            <a:cxnLst/>
            <a:rect l="l" t="t" r="r" b="b"/>
            <a:pathLst>
              <a:path w="6342888" h="1600200">
                <a:moveTo>
                  <a:pt x="0" y="1600199"/>
                </a:moveTo>
                <a:lnTo>
                  <a:pt x="6342888" y="1600199"/>
                </a:lnTo>
                <a:lnTo>
                  <a:pt x="6342888" y="0"/>
                </a:lnTo>
                <a:lnTo>
                  <a:pt x="0" y="0"/>
                </a:lnTo>
                <a:lnTo>
                  <a:pt x="0" y="1600199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0154" y="4736465"/>
            <a:ext cx="5813425" cy="4070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600" dirty="0" smtClean="0">
                <a:solidFill>
                  <a:srgbClr val="FFFFFF"/>
                </a:solidFill>
                <a:latin typeface="Georgia"/>
                <a:cs typeface="Georgia"/>
              </a:rPr>
              <a:t>Revenue</a:t>
            </a:r>
            <a:r>
              <a:rPr sz="2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00" dirty="0" smtClean="0">
                <a:solidFill>
                  <a:srgbClr val="FFFFFF"/>
                </a:solidFill>
                <a:latin typeface="Georgia"/>
                <a:cs typeface="Georgia"/>
              </a:rPr>
              <a:t>from</a:t>
            </a:r>
            <a:r>
              <a:rPr sz="2600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00" dirty="0" smtClean="0">
                <a:solidFill>
                  <a:srgbClr val="FFFFFF"/>
                </a:solidFill>
                <a:latin typeface="Georgia"/>
                <a:cs typeface="Georgia"/>
              </a:rPr>
              <a:t>contrac</a:t>
            </a:r>
            <a:r>
              <a:rPr sz="2600" spc="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260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2600" spc="-4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00" dirty="0" smtClean="0">
                <a:solidFill>
                  <a:srgbClr val="FFFFFF"/>
                </a:solidFill>
                <a:latin typeface="Georgia"/>
                <a:cs typeface="Georgia"/>
              </a:rPr>
              <a:t>with</a:t>
            </a:r>
            <a:r>
              <a:rPr sz="2600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00" dirty="0" smtClean="0">
                <a:solidFill>
                  <a:srgbClr val="FFFFFF"/>
                </a:solidFill>
                <a:latin typeface="Georgia"/>
                <a:cs typeface="Georgia"/>
              </a:rPr>
              <a:t>customers</a:t>
            </a:r>
            <a:endParaRPr sz="2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5400" y="6237732"/>
            <a:ext cx="227075" cy="0"/>
          </a:xfrm>
          <a:custGeom>
            <a:avLst/>
            <a:gdLst/>
            <a:ahLst/>
            <a:cxnLst/>
            <a:rect l="l" t="t" r="r" b="b"/>
            <a:pathLst>
              <a:path w="227075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46990">
            <a:solidFill>
              <a:srgbClr val="DC690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8788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R</a:t>
            </a:r>
            <a:r>
              <a:rPr sz="2400" b="1" i="1" spc="-1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v</a:t>
            </a:r>
            <a:r>
              <a:rPr sz="2400" b="1" i="1" spc="-1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nue</a:t>
            </a:r>
            <a:r>
              <a:rPr sz="2400" b="1" i="1" spc="3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rec</a:t>
            </a:r>
            <a:r>
              <a:rPr sz="2400" b="1" i="1" spc="-30" dirty="0" smtClean="0">
                <a:latin typeface="Georgia"/>
                <a:cs typeface="Georgia"/>
              </a:rPr>
              <a:t>o</a:t>
            </a:r>
            <a:r>
              <a:rPr sz="2400" b="1" i="1" spc="-15" dirty="0" smtClean="0">
                <a:latin typeface="Georgia"/>
                <a:cs typeface="Georgia"/>
              </a:rPr>
              <a:t>gniti</a:t>
            </a:r>
            <a:r>
              <a:rPr sz="2400" b="1" i="1" spc="-30" dirty="0" smtClean="0">
                <a:latin typeface="Georgia"/>
                <a:cs typeface="Georgia"/>
              </a:rPr>
              <a:t>o</a:t>
            </a:r>
            <a:r>
              <a:rPr sz="2400" b="1" i="1" spc="-20" dirty="0" smtClean="0">
                <a:latin typeface="Georgia"/>
                <a:cs typeface="Georgia"/>
              </a:rPr>
              <a:t>n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ov</a:t>
            </a:r>
            <a:r>
              <a:rPr sz="2400" b="1" i="1" spc="-15" dirty="0" smtClean="0">
                <a:latin typeface="Georgia"/>
                <a:cs typeface="Georgia"/>
              </a:rPr>
              <a:t>ervi</a:t>
            </a:r>
            <a:r>
              <a:rPr sz="2400" b="1" i="1" spc="-25" dirty="0" smtClean="0">
                <a:latin typeface="Georgia"/>
                <a:cs typeface="Georgia"/>
              </a:rPr>
              <a:t>ew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700" y="1044194"/>
            <a:ext cx="2018664" cy="285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b="1" i="1" spc="-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b="1" i="1" spc="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b="1" i="1" spc="-15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b="1" i="1" spc="-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May 20</a:t>
            </a:r>
            <a:r>
              <a:rPr b="1" i="1" spc="-10" dirty="0" smtClean="0">
                <a:solidFill>
                  <a:prstClr val="black"/>
                </a:solidFill>
                <a:latin typeface="Georgia"/>
                <a:cs typeface="Georgia"/>
              </a:rPr>
              <a:t>1</a:t>
            </a:r>
            <a:r>
              <a:rPr b="1" i="1" dirty="0" smtClean="0">
                <a:solidFill>
                  <a:prstClr val="black"/>
                </a:solidFill>
                <a:latin typeface="Georgia"/>
                <a:cs typeface="Georgia"/>
              </a:rPr>
              <a:t>4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633" y="2087498"/>
            <a:ext cx="4163695" cy="3206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I</a:t>
            </a:r>
            <a:r>
              <a:rPr sz="2000" b="1" i="1" spc="-15" dirty="0" smtClean="0">
                <a:solidFill>
                  <a:srgbClr val="A21F1F"/>
                </a:solidFill>
                <a:latin typeface="Georgia"/>
                <a:cs typeface="Georgia"/>
              </a:rPr>
              <a:t>m</a:t>
            </a: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pa</a:t>
            </a:r>
            <a:r>
              <a:rPr sz="2000" b="1" i="1" spc="-10" dirty="0" smtClean="0">
                <a:solidFill>
                  <a:srgbClr val="A21F1F"/>
                </a:solidFill>
                <a:latin typeface="Georgia"/>
                <a:cs typeface="Georgia"/>
              </a:rPr>
              <a:t>c</a:t>
            </a: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ts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900"/>
              </a:lnSpc>
              <a:spcBef>
                <a:spcPts val="10"/>
              </a:spcBef>
              <a:spcAft>
                <a:spcPts val="0"/>
              </a:spcAft>
            </a:pPr>
            <a:endParaRPr sz="900" dirty="0">
              <a:solidFill>
                <a:prstClr val="black"/>
              </a:solidFill>
              <a:latin typeface="Calibri"/>
            </a:endParaRPr>
          </a:p>
          <a:p>
            <a:pPr marL="287020" marR="149225" indent="-274320" fontAlgn="auto">
              <a:spcBef>
                <a:spcPts val="0"/>
              </a:spcBef>
              <a:spcAft>
                <a:spcPts val="0"/>
              </a:spcAft>
              <a:buFont typeface="Georgia"/>
              <a:buChar char="•"/>
              <a:tabLst>
                <a:tab pos="286385" algn="l"/>
              </a:tabLst>
            </a:pP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Sta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nd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could signif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ican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tly</a:t>
            </a:r>
            <a:r>
              <a:rPr spc="-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change how</a:t>
            </a:r>
            <a:r>
              <a:rPr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ma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en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iti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 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ecognize 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v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enue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550"/>
              </a:lnSpc>
              <a:spcBef>
                <a:spcPts val="47"/>
              </a:spcBef>
              <a:spcAft>
                <a:spcPts val="0"/>
              </a:spcAft>
              <a:buFont typeface="Georgia"/>
              <a:buChar char="•"/>
            </a:pPr>
            <a:endParaRPr sz="550" dirty="0">
              <a:solidFill>
                <a:prstClr val="black"/>
              </a:solidFill>
              <a:latin typeface="Calibri"/>
            </a:endParaRPr>
          </a:p>
          <a:p>
            <a:pPr marL="287020" marR="66675" indent="-274320" fontAlgn="auto">
              <a:lnSpc>
                <a:spcPct val="100099"/>
              </a:lnSpc>
              <a:spcBef>
                <a:spcPts val="0"/>
              </a:spcBef>
              <a:spcAft>
                <a:spcPts val="0"/>
              </a:spcAft>
              <a:buFont typeface="Georgia"/>
              <a:buChar char="•"/>
              <a:tabLst>
                <a:tab pos="286385" algn="l"/>
              </a:tabLst>
            </a:pP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Sta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nd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is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int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nd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to</a:t>
            </a:r>
            <a:r>
              <a:rPr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be principle</a:t>
            </a:r>
            <a:r>
              <a:rPr spc="2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- ba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550"/>
              </a:lnSpc>
              <a:spcBef>
                <a:spcPts val="49"/>
              </a:spcBef>
              <a:spcAft>
                <a:spcPts val="0"/>
              </a:spcAft>
              <a:buFont typeface="Georgia"/>
              <a:buChar char="•"/>
            </a:pPr>
            <a:endParaRPr sz="550" dirty="0">
              <a:solidFill>
                <a:prstClr val="black"/>
              </a:solidFill>
              <a:latin typeface="Calibri"/>
            </a:endParaRPr>
          </a:p>
          <a:p>
            <a:pPr marL="287020" marR="53340" indent="-274320" fontAlgn="auto">
              <a:spcBef>
                <a:spcPts val="0"/>
              </a:spcBef>
              <a:spcAft>
                <a:spcPts val="0"/>
              </a:spcAft>
              <a:buFont typeface="Georgia"/>
              <a:buChar char="•"/>
              <a:tabLst>
                <a:tab pos="286385" algn="l"/>
              </a:tabLst>
            </a:pP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Will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mo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v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xisti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indust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1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-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specific g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uidan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ce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550"/>
              </a:lnSpc>
              <a:spcBef>
                <a:spcPts val="47"/>
              </a:spcBef>
              <a:spcAft>
                <a:spcPts val="0"/>
              </a:spcAft>
              <a:buFont typeface="Georgia"/>
              <a:buChar char="•"/>
            </a:pPr>
            <a:endParaRPr sz="550" dirty="0">
              <a:solidFill>
                <a:prstClr val="black"/>
              </a:solidFill>
              <a:latin typeface="Calibri"/>
            </a:endParaRPr>
          </a:p>
          <a:p>
            <a:pPr marL="287020" marR="12700" indent="-274320" fontAlgn="auto">
              <a:lnSpc>
                <a:spcPct val="100099"/>
              </a:lnSpc>
              <a:spcBef>
                <a:spcPts val="0"/>
              </a:spcBef>
              <a:spcAft>
                <a:spcPts val="0"/>
              </a:spcAft>
              <a:buFont typeface="Georgia"/>
              <a:buChar char="•"/>
              <a:tabLst>
                <a:tab pos="286385" algn="l"/>
              </a:tabLst>
            </a:pP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Exp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ded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qualit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tive</a:t>
            </a:r>
            <a:r>
              <a:rPr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q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tita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v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 disclos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(annual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int</a:t>
            </a:r>
            <a:r>
              <a:rPr spc="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im)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550"/>
              </a:lnSpc>
              <a:spcBef>
                <a:spcPts val="49"/>
              </a:spcBef>
              <a:spcAft>
                <a:spcPts val="0"/>
              </a:spcAft>
              <a:buFont typeface="Georgia"/>
              <a:buChar char="•"/>
            </a:pPr>
            <a:endParaRPr sz="550" dirty="0">
              <a:solidFill>
                <a:prstClr val="black"/>
              </a:solidFill>
              <a:latin typeface="Calibri"/>
            </a:endParaRPr>
          </a:p>
          <a:p>
            <a:pPr marL="287020" indent="-274320" fontAlgn="auto">
              <a:spcBef>
                <a:spcPts val="0"/>
              </a:spcBef>
              <a:spcAft>
                <a:spcPts val="0"/>
              </a:spcAft>
              <a:buFont typeface="Georgia"/>
              <a:buChar char="•"/>
              <a:tabLst>
                <a:tab pos="286385" algn="l"/>
              </a:tabLst>
            </a:pP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Tran</a:t>
            </a:r>
            <a:r>
              <a:rPr spc="-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itio</a:t>
            </a:r>
            <a:r>
              <a:rPr spc="-1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Res</a:t>
            </a:r>
            <a:r>
              <a:rPr spc="-10" dirty="0" smtClean="0">
                <a:solidFill>
                  <a:prstClr val="black"/>
                </a:solidFill>
                <a:latin typeface="Georgia"/>
                <a:cs typeface="Georgia"/>
              </a:rPr>
              <a:t>ou</a:t>
            </a:r>
            <a:r>
              <a:rPr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ce</a:t>
            </a:r>
            <a:r>
              <a:rPr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dirty="0" smtClean="0">
                <a:solidFill>
                  <a:prstClr val="black"/>
                </a:solidFill>
                <a:latin typeface="Georgia"/>
                <a:cs typeface="Georgia"/>
              </a:rPr>
              <a:t>Group</a:t>
            </a:r>
            <a:endParaRPr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29428" y="5631179"/>
            <a:ext cx="227075" cy="60959"/>
          </a:xfrm>
          <a:custGeom>
            <a:avLst/>
            <a:gdLst/>
            <a:ahLst/>
            <a:cxnLst/>
            <a:rect l="l" t="t" r="r" b="b"/>
            <a:pathLst>
              <a:path w="227075" h="60960">
                <a:moveTo>
                  <a:pt x="0" y="60960"/>
                </a:moveTo>
                <a:lnTo>
                  <a:pt x="227075" y="60960"/>
                </a:lnTo>
                <a:lnTo>
                  <a:pt x="227075" y="0"/>
                </a:lnTo>
                <a:lnTo>
                  <a:pt x="0" y="0"/>
                </a:lnTo>
                <a:lnTo>
                  <a:pt x="0" y="60960"/>
                </a:lnTo>
                <a:close/>
              </a:path>
            </a:pathLst>
          </a:custGeom>
          <a:solidFill>
            <a:srgbClr val="A21F1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564701"/>
              </p:ext>
            </p:extLst>
          </p:nvPr>
        </p:nvGraphicFramePr>
        <p:xfrm>
          <a:off x="4741164" y="2036064"/>
          <a:ext cx="4073650" cy="3617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503"/>
                <a:gridCol w="592836"/>
                <a:gridCol w="2226563"/>
                <a:gridCol w="1031748"/>
              </a:tblGrid>
              <a:tr h="1118213">
                <a:tc rowSpan="2">
                  <a:txBody>
                    <a:bodyPr/>
                    <a:lstStyle/>
                    <a:p>
                      <a:endParaRPr sz="18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B w="46990">
                      <a:solidFill>
                        <a:srgbClr val="DC69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9715" marR="424815">
                        <a:lnSpc>
                          <a:spcPct val="100000"/>
                        </a:lnSpc>
                      </a:pPr>
                      <a:r>
                        <a:rPr sz="1600" b="1" i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Achie</a:t>
                      </a:r>
                      <a:r>
                        <a:rPr sz="16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ngle, compr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hen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ive re</a:t>
                      </a:r>
                      <a:r>
                        <a:rPr sz="16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enue</a:t>
                      </a:r>
                      <a:r>
                        <a:rPr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ecogniti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</a:t>
                      </a:r>
                      <a:endParaRPr sz="1600" dirty="0">
                        <a:latin typeface="Georgia"/>
                        <a:cs typeface="Georgia"/>
                      </a:endParaRPr>
                    </a:p>
                    <a:p>
                      <a:pPr marL="259715">
                        <a:lnSpc>
                          <a:spcPts val="1300"/>
                        </a:lnSpc>
                      </a:pPr>
                      <a:r>
                        <a:rPr sz="1600" b="1" i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model</a:t>
                      </a:r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solidFill>
                      <a:srgbClr val="DC6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/>
                </a:tc>
              </a:tr>
              <a:tr h="2586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46990">
                      <a:solidFill>
                        <a:srgbClr val="DC6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solidFill>
                      <a:srgbClr val="DC690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solidFill>
                      <a:srgbClr val="DC6900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solidFill>
                      <a:srgbClr val="A21F1F"/>
                    </a:solidFill>
                  </a:tcPr>
                </a:tc>
              </a:tr>
              <a:tr h="2218211">
                <a:tc gridSpan="2">
                  <a:txBody>
                    <a:bodyPr/>
                    <a:lstStyle/>
                    <a:p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T w="46990" cap="flat" cmpd="sng" algn="ctr">
                      <a:solidFill>
                        <a:srgbClr val="DC6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00990" marR="286385">
                        <a:lnSpc>
                          <a:spcPct val="100000"/>
                        </a:lnSpc>
                      </a:pPr>
                      <a:r>
                        <a:rPr sz="1600" b="1" i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Core principle</a:t>
                      </a:r>
                      <a:r>
                        <a:rPr sz="1600" b="1" i="1" spc="2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is that re</a:t>
                      </a:r>
                      <a:r>
                        <a:rPr sz="16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enue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</a:t>
                      </a:r>
                      <a:r>
                        <a:rPr sz="16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ognition de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ic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600" b="1" i="1" spc="2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ransfer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 control 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 customer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in an amou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hat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reflec</a:t>
                      </a:r>
                      <a:r>
                        <a:rPr sz="16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 con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iderati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 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 wh</a:t>
                      </a:r>
                      <a:r>
                        <a:rPr sz="16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ch an</a:t>
                      </a:r>
                      <a:r>
                        <a:rPr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enti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</a:t>
                      </a:r>
                      <a:r>
                        <a:rPr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expec</a:t>
                      </a:r>
                      <a:r>
                        <a:rPr sz="16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1600" b="1" i="1" spc="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 be enti</a:t>
                      </a:r>
                      <a:r>
                        <a:rPr sz="16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6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led</a:t>
                      </a:r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solidFill>
                      <a:srgbClr val="A21F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/>
            <a:r>
              <a:rPr lang="en-US" sz="1000" dirty="0"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</p:spTree>
    <p:extLst>
      <p:ext uri="{BB962C8B-B14F-4D97-AF65-F5344CB8AC3E}">
        <p14:creationId xmlns:p14="http://schemas.microsoft.com/office/powerpoint/2010/main" val="26388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Wh</a:t>
            </a:r>
            <a:r>
              <a:rPr sz="2400" b="1" i="1" spc="-10" dirty="0" smtClean="0">
                <a:latin typeface="Georgia"/>
                <a:cs typeface="Georgia"/>
              </a:rPr>
              <a:t>e</a:t>
            </a:r>
            <a:r>
              <a:rPr sz="2400" b="1" i="1" spc="-20" dirty="0" smtClean="0">
                <a:latin typeface="Georgia"/>
                <a:cs typeface="Georgia"/>
              </a:rPr>
              <a:t>n </a:t>
            </a:r>
            <a:r>
              <a:rPr sz="2400" b="1" i="1" spc="-15" dirty="0" smtClean="0">
                <a:latin typeface="Georgia"/>
                <a:cs typeface="Georgia"/>
              </a:rPr>
              <a:t>is </a:t>
            </a:r>
            <a:r>
              <a:rPr sz="2400" b="1" i="1" spc="-10" dirty="0" smtClean="0">
                <a:latin typeface="Georgia"/>
                <a:cs typeface="Georgia"/>
              </a:rPr>
              <a:t>it </a:t>
            </a:r>
            <a:r>
              <a:rPr sz="2400" b="1" i="1" spc="-15" dirty="0" smtClean="0">
                <a:latin typeface="Georgia"/>
                <a:cs typeface="Georgia"/>
              </a:rPr>
              <a:t>ef</a:t>
            </a:r>
            <a:r>
              <a:rPr sz="2400" b="1" i="1" spc="-20" dirty="0" smtClean="0">
                <a:latin typeface="Georgia"/>
                <a:cs typeface="Georgia"/>
              </a:rPr>
              <a:t>f</a:t>
            </a:r>
            <a:r>
              <a:rPr sz="2400" b="1" i="1" spc="-15" dirty="0" smtClean="0">
                <a:latin typeface="Georgia"/>
                <a:cs typeface="Georgia"/>
              </a:rPr>
              <a:t>e</a:t>
            </a:r>
            <a:r>
              <a:rPr sz="2400" b="1" i="1" spc="-25" dirty="0" smtClean="0">
                <a:latin typeface="Georgia"/>
                <a:cs typeface="Georgia"/>
              </a:rPr>
              <a:t>c</a:t>
            </a:r>
            <a:r>
              <a:rPr sz="2400" b="1" i="1" spc="-10" dirty="0" smtClean="0">
                <a:latin typeface="Georgia"/>
                <a:cs typeface="Georgia"/>
              </a:rPr>
              <a:t>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ve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19372" y="1212866"/>
            <a:ext cx="989965" cy="4641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spc="5" dirty="0" smtClean="0">
                <a:solidFill>
                  <a:srgbClr val="A21F1F"/>
                </a:solidFill>
                <a:latin typeface="Georgia"/>
                <a:cs typeface="Georgia"/>
              </a:rPr>
              <a:t>U</a:t>
            </a:r>
            <a:r>
              <a:rPr sz="1400" b="1" spc="-5" dirty="0" smtClean="0">
                <a:solidFill>
                  <a:srgbClr val="A21F1F"/>
                </a:solidFill>
                <a:latin typeface="Georgia"/>
                <a:cs typeface="Georgia"/>
              </a:rPr>
              <a:t>.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S.</a:t>
            </a:r>
            <a:r>
              <a:rPr sz="1400" b="1" spc="-15" dirty="0" smtClean="0">
                <a:solidFill>
                  <a:srgbClr val="A21F1F"/>
                </a:solidFill>
                <a:latin typeface="Georgia"/>
                <a:cs typeface="Georgia"/>
              </a:rPr>
              <a:t> </a:t>
            </a:r>
            <a:r>
              <a:rPr sz="1400" b="1" spc="-10" dirty="0" smtClean="0">
                <a:solidFill>
                  <a:srgbClr val="A21F1F"/>
                </a:solidFill>
                <a:latin typeface="Georgia"/>
                <a:cs typeface="Georgia"/>
              </a:rPr>
              <a:t>G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AAP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12700" fontAlgn="auto">
              <a:spcBef>
                <a:spcPts val="200"/>
              </a:spcBef>
              <a:spcAft>
                <a:spcPts val="0"/>
              </a:spcAft>
            </a:pP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Publ</a:t>
            </a:r>
            <a:r>
              <a:rPr sz="1400" b="1" spc="-5" dirty="0" smtClean="0">
                <a:solidFill>
                  <a:srgbClr val="A21F1F"/>
                </a:solidFill>
                <a:latin typeface="Georgia"/>
                <a:cs typeface="Georgia"/>
              </a:rPr>
              <a:t>i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c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2253" y="1212866"/>
            <a:ext cx="1050290" cy="4641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spc="5" dirty="0" smtClean="0">
                <a:solidFill>
                  <a:srgbClr val="A21F1F"/>
                </a:solidFill>
                <a:latin typeface="Georgia"/>
                <a:cs typeface="Georgia"/>
              </a:rPr>
              <a:t>U</a:t>
            </a:r>
            <a:r>
              <a:rPr sz="1400" b="1" spc="-5" dirty="0" smtClean="0">
                <a:solidFill>
                  <a:srgbClr val="A21F1F"/>
                </a:solidFill>
                <a:latin typeface="Georgia"/>
                <a:cs typeface="Georgia"/>
              </a:rPr>
              <a:t>.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S.</a:t>
            </a:r>
            <a:r>
              <a:rPr sz="1400" b="1" spc="-15" dirty="0" smtClean="0">
                <a:solidFill>
                  <a:srgbClr val="A21F1F"/>
                </a:solidFill>
                <a:latin typeface="Georgia"/>
                <a:cs typeface="Georgia"/>
              </a:rPr>
              <a:t> </a:t>
            </a:r>
            <a:r>
              <a:rPr sz="1400" b="1" spc="-10" dirty="0" smtClean="0">
                <a:solidFill>
                  <a:srgbClr val="A21F1F"/>
                </a:solidFill>
                <a:latin typeface="Georgia"/>
                <a:cs typeface="Georgia"/>
              </a:rPr>
              <a:t>G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AAP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12700" fontAlgn="auto">
              <a:spcBef>
                <a:spcPts val="200"/>
              </a:spcBef>
              <a:spcAft>
                <a:spcPts val="0"/>
              </a:spcAft>
            </a:pP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N</a:t>
            </a:r>
            <a:r>
              <a:rPr sz="1400" b="1" spc="-10" dirty="0" smtClean="0">
                <a:solidFill>
                  <a:srgbClr val="A21F1F"/>
                </a:solidFill>
                <a:latin typeface="Georgia"/>
                <a:cs typeface="Georgia"/>
              </a:rPr>
              <a:t>o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n</a:t>
            </a:r>
            <a:r>
              <a:rPr sz="1400" b="1" spc="-5" dirty="0" smtClean="0">
                <a:solidFill>
                  <a:srgbClr val="A21F1F"/>
                </a:solidFill>
                <a:latin typeface="Georgia"/>
                <a:cs typeface="Georgia"/>
              </a:rPr>
              <a:t>-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publ</a:t>
            </a:r>
            <a:r>
              <a:rPr sz="1400" b="1" spc="-5" dirty="0" smtClean="0">
                <a:solidFill>
                  <a:srgbClr val="A21F1F"/>
                </a:solidFill>
                <a:latin typeface="Georgia"/>
                <a:cs typeface="Georgia"/>
              </a:rPr>
              <a:t>i</a:t>
            </a: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c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28506" y="1212866"/>
            <a:ext cx="48260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dirty="0" smtClean="0">
                <a:solidFill>
                  <a:srgbClr val="A21F1F"/>
                </a:solidFill>
                <a:latin typeface="Georgia"/>
                <a:cs typeface="Georgia"/>
              </a:rPr>
              <a:t>IFRS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9475" y="5694895"/>
            <a:ext cx="7503699" cy="46157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8600" marR="12700" indent="-215900" fontAlgn="auto">
              <a:spcBef>
                <a:spcPts val="0"/>
              </a:spcBef>
              <a:spcAft>
                <a:spcPts val="0"/>
              </a:spcAft>
            </a:pPr>
            <a:r>
              <a:rPr sz="1000" b="1" spc="-5" dirty="0" smtClean="0">
                <a:solidFill>
                  <a:prstClr val="black"/>
                </a:solidFill>
                <a:latin typeface="Georgia"/>
                <a:cs typeface="Georgia"/>
              </a:rPr>
              <a:t>*</a:t>
            </a:r>
            <a:r>
              <a:rPr lang="en-US" sz="1000" b="1" spc="-5" dirty="0" smtClean="0">
                <a:solidFill>
                  <a:prstClr val="black"/>
                </a:solidFill>
                <a:latin typeface="Georgia"/>
                <a:cs typeface="Georgia"/>
              </a:rPr>
              <a:t>	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In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Ju</a:t>
            </a:r>
            <a:r>
              <a:rPr sz="10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y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 2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015,</a:t>
            </a:r>
            <a:r>
              <a:rPr sz="10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IASB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v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oted</a:t>
            </a:r>
            <a:r>
              <a:rPr sz="10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to conf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irm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r>
              <a:rPr sz="1000" spc="1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-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year</a:t>
            </a:r>
            <a:r>
              <a:rPr sz="10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deferra</a:t>
            </a:r>
            <a:r>
              <a:rPr sz="10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.</a:t>
            </a:r>
            <a:r>
              <a:rPr sz="10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Th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formal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amendme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t to</a:t>
            </a:r>
            <a:r>
              <a:rPr sz="10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IF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S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15, s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ecifyi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g t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new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effect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iv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date,</a:t>
            </a:r>
            <a:r>
              <a:rPr sz="10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s ex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ec</a:t>
            </a:r>
            <a:r>
              <a:rPr sz="100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to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ssued</a:t>
            </a:r>
            <a:r>
              <a:rPr sz="10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0" dirty="0" smtClean="0">
                <a:solidFill>
                  <a:prstClr val="black"/>
                </a:solidFill>
                <a:latin typeface="Georgia"/>
                <a:cs typeface="Georgia"/>
              </a:rPr>
              <a:t>in</a:t>
            </a:r>
            <a:r>
              <a:rPr sz="10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000" spc="-15" dirty="0" smtClean="0">
                <a:solidFill>
                  <a:prstClr val="black"/>
                </a:solidFill>
                <a:latin typeface="Georgia"/>
                <a:cs typeface="Georgia"/>
              </a:rPr>
              <a:t>2</a:t>
            </a:r>
            <a:r>
              <a:rPr sz="1000" spc="-5" dirty="0" smtClean="0">
                <a:solidFill>
                  <a:prstClr val="black"/>
                </a:solidFill>
                <a:latin typeface="Georgia"/>
                <a:cs typeface="Georgia"/>
              </a:rPr>
              <a:t>015.</a:t>
            </a:r>
            <a:endParaRPr sz="1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660114"/>
              </p:ext>
            </p:extLst>
          </p:nvPr>
        </p:nvGraphicFramePr>
        <p:xfrm>
          <a:off x="501070" y="1756300"/>
          <a:ext cx="8131762" cy="38496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8865"/>
                <a:gridCol w="6672897"/>
              </a:tblGrid>
              <a:tr h="1250245">
                <a:tc>
                  <a:txBody>
                    <a:bodyPr/>
                    <a:lstStyle/>
                    <a:p>
                      <a:pPr marL="164465" marR="321945">
                        <a:lnSpc>
                          <a:spcPct val="100000"/>
                        </a:lnSpc>
                      </a:pPr>
                      <a:r>
                        <a:rPr sz="14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ffect</a:t>
                      </a:r>
                      <a:r>
                        <a:rPr sz="14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ve Date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T w="12700">
                      <a:solidFill>
                        <a:srgbClr val="A21F1F"/>
                      </a:solidFill>
                      <a:prstDash val="solid"/>
                    </a:lnT>
                    <a:lnB w="12700">
                      <a:solidFill>
                        <a:srgbClr val="A21F1F"/>
                      </a:solidFill>
                      <a:prstDash val="solid"/>
                    </a:lnB>
                    <a:solidFill>
                      <a:srgbClr val="A21F1F"/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442595">
                        <a:lnSpc>
                          <a:spcPct val="100000"/>
                        </a:lnSpc>
                        <a:tabLst>
                          <a:tab pos="2374900" algn="l"/>
                          <a:tab pos="4660900" algn="l"/>
                        </a:tabLst>
                      </a:pPr>
                      <a:r>
                        <a:rPr sz="1400" spc="-10" dirty="0" smtClean="0">
                          <a:latin typeface="Georgia"/>
                          <a:cs typeface="Georgia"/>
                        </a:rPr>
                        <a:t>B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egi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ng</a:t>
                      </a:r>
                      <a:r>
                        <a:rPr sz="14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af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er	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B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egi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n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ng</a:t>
                      </a:r>
                      <a:r>
                        <a:rPr sz="14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af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er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December	</a:t>
                      </a: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E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xposure</a:t>
                      </a:r>
                      <a:r>
                        <a:rPr sz="1400" spc="-25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Draft December</a:t>
                      </a:r>
                      <a:r>
                        <a:rPr sz="1400" spc="-40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15,</a:t>
                      </a:r>
                      <a:r>
                        <a:rPr sz="1400" spc="-10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2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017	15,</a:t>
                      </a:r>
                      <a:r>
                        <a:rPr sz="1400" spc="-10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2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018	proposi</a:t>
                      </a:r>
                      <a:r>
                        <a:rPr sz="1400" spc="-10" dirty="0" smtClean="0">
                          <a:latin typeface="Georgia" panose="02040502050405020303" pitchFamily="18" charset="0"/>
                          <a:cs typeface="Georgia"/>
                        </a:rPr>
                        <a:t>n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g</a:t>
                      </a:r>
                      <a:r>
                        <a:rPr sz="1400" spc="-35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on</a:t>
                      </a:r>
                      <a:r>
                        <a:rPr sz="1400" spc="10" dirty="0" smtClean="0">
                          <a:latin typeface="Georgia" panose="02040502050405020303" pitchFamily="18" charset="0"/>
                          <a:cs typeface="Georgia"/>
                        </a:rPr>
                        <a:t>e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-ye</a:t>
                      </a:r>
                      <a:r>
                        <a:rPr sz="1400" spc="-15" dirty="0" smtClean="0">
                          <a:latin typeface="Georgia" panose="02040502050405020303" pitchFamily="18" charset="0"/>
                          <a:cs typeface="Georgia"/>
                        </a:rPr>
                        <a:t>a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r</a:t>
                      </a:r>
                      <a:r>
                        <a:rPr lang="en-US" sz="1400" dirty="0" smtClean="0">
                          <a:latin typeface="Georgia" panose="02040502050405020303" pitchFamily="18" charset="0"/>
                          <a:cs typeface="Georgia"/>
                        </a:rPr>
                        <a:t>		d</a:t>
                      </a:r>
                      <a:r>
                        <a:rPr sz="1400" dirty="0" smtClean="0">
                          <a:latin typeface="Georgia" panose="02040502050405020303" pitchFamily="18" charset="0"/>
                          <a:cs typeface="Georgia"/>
                        </a:rPr>
                        <a:t>ef</a:t>
                      </a:r>
                      <a:r>
                        <a:rPr sz="1400" spc="5" dirty="0" smtClean="0">
                          <a:latin typeface="Georgia" panose="02040502050405020303" pitchFamily="18" charset="0"/>
                          <a:cs typeface="Georgia"/>
                        </a:rPr>
                        <a:t>e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rra</a:t>
                      </a: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*</a:t>
                      </a:r>
                      <a:endParaRPr lang="en-US" sz="1400" spc="0" dirty="0" smtClean="0">
                        <a:latin typeface="Georgia" panose="02040502050405020303" pitchFamily="18" charset="0"/>
                        <a:cs typeface="Georgia"/>
                      </a:endParaRPr>
                    </a:p>
                    <a:p>
                      <a:pPr marR="1263650" algn="r">
                        <a:lnSpc>
                          <a:spcPct val="100000"/>
                        </a:lnSpc>
                      </a:pPr>
                      <a:endParaRPr lang="en-US" sz="1400" spc="0" dirty="0" smtClean="0">
                        <a:latin typeface="Georgia" panose="02040502050405020303" pitchFamily="18" charset="0"/>
                        <a:cs typeface="Georgia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  <a:tabLst>
                          <a:tab pos="2374900" algn="l"/>
                          <a:tab pos="4660900" algn="l"/>
                        </a:tabLst>
                      </a:pP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2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018 ca</a:t>
                      </a:r>
                      <a:r>
                        <a:rPr sz="1400" spc="-10" dirty="0" smtClean="0">
                          <a:latin typeface="Georgia" panose="02040502050405020303" pitchFamily="18" charset="0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endar</a:t>
                      </a:r>
                      <a:r>
                        <a:rPr sz="1400" spc="-30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year</a:t>
                      </a:r>
                      <a:r>
                        <a:rPr lang="en-US" sz="1400" spc="0" dirty="0" smtClean="0">
                          <a:latin typeface="Georgia" panose="02040502050405020303" pitchFamily="18" charset="0"/>
                          <a:cs typeface="Georgia"/>
                        </a:rPr>
                        <a:t>	</a:t>
                      </a: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2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019</a:t>
                      </a:r>
                      <a:r>
                        <a:rPr sz="1400" spc="-5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ca</a:t>
                      </a:r>
                      <a:r>
                        <a:rPr sz="1400" spc="-10" dirty="0" smtClean="0">
                          <a:latin typeface="Georgia" panose="02040502050405020303" pitchFamily="18" charset="0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endar</a:t>
                      </a:r>
                      <a:r>
                        <a:rPr sz="1400" spc="-30" dirty="0" smtClean="0">
                          <a:latin typeface="Georgia" panose="02040502050405020303" pitchFamily="18" charset="0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 panose="02040502050405020303" pitchFamily="18" charset="0"/>
                          <a:cs typeface="Georgia"/>
                        </a:rPr>
                        <a:t>year</a:t>
                      </a:r>
                      <a:r>
                        <a:rPr lang="en-US" sz="1400" spc="0" dirty="0" smtClean="0">
                          <a:latin typeface="Georgia" panose="02040502050405020303" pitchFamily="18" charset="0"/>
                          <a:cs typeface="Georgia"/>
                        </a:rPr>
                        <a:t>	2018 calendar year</a:t>
                      </a:r>
                      <a:endParaRPr sz="2000" baseline="-15873" dirty="0">
                        <a:latin typeface="Georgia" panose="02040502050405020303" pitchFamily="18" charset="0"/>
                        <a:cs typeface="Georgia"/>
                      </a:endParaRPr>
                    </a:p>
                  </a:txBody>
                  <a:tcPr marL="0" marR="0" marT="0" marB="0">
                    <a:lnT w="12700">
                      <a:solidFill>
                        <a:srgbClr val="A21F1F"/>
                      </a:solidFill>
                      <a:prstDash val="solid"/>
                    </a:lnT>
                    <a:lnB w="12700">
                      <a:solidFill>
                        <a:srgbClr val="A21F1F"/>
                      </a:solidFill>
                      <a:prstDash val="solid"/>
                    </a:lnB>
                  </a:tcPr>
                </a:tc>
              </a:tr>
              <a:tr h="1633040">
                <a:tc>
                  <a:txBody>
                    <a:bodyPr/>
                    <a:lstStyle/>
                    <a:p>
                      <a:pPr marL="162560" marR="111125">
                        <a:lnSpc>
                          <a:spcPct val="100000"/>
                        </a:lnSpc>
                      </a:pPr>
                      <a:r>
                        <a:rPr sz="14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4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rl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y adop</a:t>
                      </a:r>
                      <a:r>
                        <a:rPr sz="1400" b="1" i="1" spc="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ion pe</a:t>
                      </a:r>
                      <a:r>
                        <a:rPr sz="14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rm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itted?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T w="12700">
                      <a:solidFill>
                        <a:srgbClr val="A21F1F"/>
                      </a:solidFill>
                      <a:prstDash val="solid"/>
                    </a:lnT>
                    <a:lnB w="12700">
                      <a:solidFill>
                        <a:srgbClr val="A21F1F"/>
                      </a:solidFill>
                      <a:prstDash val="solid"/>
                    </a:lnB>
                    <a:solidFill>
                      <a:srgbClr val="A21F1F"/>
                    </a:solidFill>
                  </a:tcPr>
                </a:tc>
                <a:tc>
                  <a:txBody>
                    <a:bodyPr/>
                    <a:lstStyle/>
                    <a:p>
                      <a:pPr marL="156845" marR="1696085" indent="5715">
                        <a:lnSpc>
                          <a:spcPct val="123600"/>
                        </a:lnSpc>
                        <a:tabLst>
                          <a:tab pos="2372995" algn="l"/>
                          <a:tab pos="4659630" algn="l"/>
                        </a:tabLst>
                      </a:pPr>
                      <a:r>
                        <a:rPr sz="1400" dirty="0" smtClean="0">
                          <a:latin typeface="Georgia"/>
                          <a:cs typeface="Georgia"/>
                        </a:rPr>
                        <a:t>Yes	Yes	Yes No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ear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ier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han</a:t>
                      </a:r>
                      <a:r>
                        <a:rPr sz="14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he	No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ear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ier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han</a:t>
                      </a:r>
                      <a:r>
                        <a:rPr sz="1400" spc="-2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he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tabLst>
                          <a:tab pos="2372995" algn="l"/>
                        </a:tabLst>
                      </a:pPr>
                      <a:r>
                        <a:rPr sz="1400" dirty="0" smtClean="0">
                          <a:latin typeface="Georgia"/>
                          <a:cs typeface="Georgia"/>
                        </a:rPr>
                        <a:t>or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ginal</a:t>
                      </a:r>
                      <a:r>
                        <a:rPr sz="14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effec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4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da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for	or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ginal</a:t>
                      </a:r>
                      <a:r>
                        <a:rPr sz="14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effec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400" spc="-2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da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for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tabLst>
                          <a:tab pos="2372995" algn="l"/>
                        </a:tabLst>
                      </a:pPr>
                      <a:r>
                        <a:rPr sz="1400" dirty="0" smtClean="0">
                          <a:latin typeface="Georgia"/>
                          <a:cs typeface="Georgia"/>
                        </a:rPr>
                        <a:t>pub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ic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ent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ies	pub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ic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ent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ies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sz="1400" dirty="0"/>
                    </a:p>
                    <a:p>
                      <a:pPr>
                        <a:lnSpc>
                          <a:spcPts val="1400"/>
                        </a:lnSpc>
                        <a:spcBef>
                          <a:spcPts val="83"/>
                        </a:spcBef>
                      </a:pPr>
                      <a:endParaRPr sz="1400" dirty="0"/>
                    </a:p>
                    <a:p>
                      <a:pPr marL="163195">
                        <a:lnSpc>
                          <a:spcPct val="100000"/>
                        </a:lnSpc>
                        <a:tabLst>
                          <a:tab pos="2372995" algn="l"/>
                        </a:tabLst>
                      </a:pPr>
                      <a:r>
                        <a:rPr sz="1400" spc="-5" dirty="0" smtClean="0">
                          <a:latin typeface="Georgia"/>
                          <a:cs typeface="Georgia"/>
                        </a:rPr>
                        <a:t>2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017 ca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endar</a:t>
                      </a:r>
                      <a:r>
                        <a:rPr sz="1400" spc="-3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year	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2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017 ca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endar</a:t>
                      </a:r>
                      <a:r>
                        <a:rPr sz="1400" spc="-3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year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T w="12700">
                      <a:solidFill>
                        <a:srgbClr val="A21F1F"/>
                      </a:solidFill>
                      <a:prstDash val="solid"/>
                    </a:lnT>
                    <a:lnB w="12700">
                      <a:solidFill>
                        <a:srgbClr val="A21F1F"/>
                      </a:solidFill>
                      <a:prstDash val="solid"/>
                    </a:lnB>
                  </a:tcPr>
                </a:tc>
              </a:tr>
              <a:tr h="966318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</a:pPr>
                      <a:r>
                        <a:rPr sz="1400" b="1" i="1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Method</a:t>
                      </a:r>
                      <a:r>
                        <a:rPr sz="1400" b="1" i="1" spc="-2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400" b="1" i="1" spc="-1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o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</a:pPr>
                      <a:r>
                        <a:rPr sz="1400" b="1" i="1" spc="-5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a</a:t>
                      </a:r>
                      <a:r>
                        <a:rPr sz="1400" b="1" i="1" spc="0" dirty="0" smtClean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doption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T w="12700">
                      <a:solidFill>
                        <a:srgbClr val="A21F1F"/>
                      </a:solidFill>
                      <a:prstDash val="solid"/>
                    </a:lnT>
                    <a:lnB w="12700">
                      <a:solidFill>
                        <a:srgbClr val="A21F1F"/>
                      </a:solidFill>
                      <a:prstDash val="solid"/>
                    </a:lnB>
                    <a:solidFill>
                      <a:srgbClr val="A21F1F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Georgia"/>
                          <a:cs typeface="Georgia"/>
                        </a:rPr>
                        <a:t>Re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rosp</a:t>
                      </a:r>
                      <a:r>
                        <a:rPr sz="1400" spc="5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c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(w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it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h</a:t>
                      </a:r>
                      <a:r>
                        <a:rPr sz="1400" spc="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certa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n prac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c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al</a:t>
                      </a:r>
                      <a:r>
                        <a:rPr sz="1400" spc="-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exped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en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s</a:t>
                      </a:r>
                      <a:r>
                        <a:rPr sz="1400" spc="-3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a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ll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owed)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or</a:t>
                      </a:r>
                      <a:r>
                        <a:rPr sz="1400" spc="-15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sz="1400" spc="10" dirty="0" smtClean="0">
                          <a:latin typeface="Georgia"/>
                          <a:cs typeface="Georgia"/>
                        </a:rPr>
                        <a:t>m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od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fied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sz="1400" dirty="0" smtClean="0">
                          <a:latin typeface="Georgia"/>
                          <a:cs typeface="Georgia"/>
                        </a:rPr>
                        <a:t>retrospec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t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i</a:t>
                      </a:r>
                      <a:r>
                        <a:rPr sz="1400" spc="-10" dirty="0" smtClean="0">
                          <a:latin typeface="Georgia"/>
                          <a:cs typeface="Georgia"/>
                        </a:rPr>
                        <a:t>v</a:t>
                      </a:r>
                      <a:r>
                        <a:rPr sz="1400" spc="0" dirty="0" smtClean="0">
                          <a:latin typeface="Georgia"/>
                          <a:cs typeface="Georgia"/>
                        </a:rPr>
                        <a:t>e</a:t>
                      </a:r>
                      <a:endParaRPr sz="1400" dirty="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T w="12700">
                      <a:solidFill>
                        <a:srgbClr val="A21F1F"/>
                      </a:solidFill>
                      <a:prstDash val="solid"/>
                    </a:lnT>
                    <a:lnB w="12700">
                      <a:solidFill>
                        <a:srgbClr val="A21F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7887" y="5285232"/>
            <a:ext cx="7888223" cy="653796"/>
          </a:xfrm>
          <a:custGeom>
            <a:avLst/>
            <a:gdLst/>
            <a:ahLst/>
            <a:cxnLst/>
            <a:rect l="l" t="t" r="r" b="b"/>
            <a:pathLst>
              <a:path w="7888223" h="653796">
                <a:moveTo>
                  <a:pt x="0" y="653796"/>
                </a:moveTo>
                <a:lnTo>
                  <a:pt x="7888223" y="653796"/>
                </a:lnTo>
                <a:lnTo>
                  <a:pt x="7888223" y="0"/>
                </a:lnTo>
                <a:lnTo>
                  <a:pt x="0" y="0"/>
                </a:lnTo>
                <a:lnTo>
                  <a:pt x="0" y="653796"/>
                </a:lnTo>
                <a:close/>
              </a:path>
            </a:pathLst>
          </a:custGeom>
          <a:solidFill>
            <a:srgbClr val="E0301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3658" y="5500928"/>
            <a:ext cx="739330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cogni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z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 </a:t>
            </a:r>
            <a:r>
              <a:rPr sz="1400" b="1" i="1" spc="-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venue</a:t>
            </a:r>
            <a:r>
              <a:rPr sz="1400" b="1" i="1" spc="-5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wh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(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)</a:t>
            </a:r>
            <a:r>
              <a:rPr sz="14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entity</a:t>
            </a:r>
            <a:r>
              <a:rPr sz="1400" b="1" i="1" spc="-2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atisfies</a:t>
            </a:r>
            <a:r>
              <a:rPr sz="14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pe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spc="-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igati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84903" y="5068823"/>
            <a:ext cx="748284" cy="300228"/>
          </a:xfrm>
          <a:custGeom>
            <a:avLst/>
            <a:gdLst/>
            <a:ahLst/>
            <a:cxnLst/>
            <a:rect l="l" t="t" r="r" b="b"/>
            <a:pathLst>
              <a:path w="748284" h="300227">
                <a:moveTo>
                  <a:pt x="748284" y="0"/>
                </a:moveTo>
                <a:lnTo>
                  <a:pt x="0" y="0"/>
                </a:lnTo>
                <a:lnTo>
                  <a:pt x="374142" y="300228"/>
                </a:lnTo>
                <a:lnTo>
                  <a:pt x="748284" y="0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4903" y="5068823"/>
            <a:ext cx="748284" cy="300228"/>
          </a:xfrm>
          <a:custGeom>
            <a:avLst/>
            <a:gdLst/>
            <a:ahLst/>
            <a:cxnLst/>
            <a:rect l="l" t="t" r="r" b="b"/>
            <a:pathLst>
              <a:path w="748284" h="300227">
                <a:moveTo>
                  <a:pt x="748284" y="0"/>
                </a:moveTo>
                <a:lnTo>
                  <a:pt x="374142" y="300228"/>
                </a:lnTo>
                <a:lnTo>
                  <a:pt x="0" y="0"/>
                </a:lnTo>
                <a:lnTo>
                  <a:pt x="748284" y="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7887" y="4456176"/>
            <a:ext cx="7888223" cy="652272"/>
          </a:xfrm>
          <a:custGeom>
            <a:avLst/>
            <a:gdLst/>
            <a:ahLst/>
            <a:cxnLst/>
            <a:rect l="l" t="t" r="r" b="b"/>
            <a:pathLst>
              <a:path w="7888223" h="652272">
                <a:moveTo>
                  <a:pt x="0" y="652272"/>
                </a:moveTo>
                <a:lnTo>
                  <a:pt x="7888223" y="652272"/>
                </a:lnTo>
                <a:lnTo>
                  <a:pt x="7888223" y="0"/>
                </a:lnTo>
                <a:lnTo>
                  <a:pt x="0" y="0"/>
                </a:lnTo>
                <a:lnTo>
                  <a:pt x="0" y="652272"/>
                </a:lnTo>
                <a:close/>
              </a:path>
            </a:pathLst>
          </a:custGeom>
          <a:solidFill>
            <a:srgbClr val="A320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3282" y="4671314"/>
            <a:ext cx="731647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4: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Al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lo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cate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tr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ns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ction</a:t>
            </a:r>
            <a:r>
              <a:rPr sz="14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spc="-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pe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spc="-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igati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ns</a:t>
            </a:r>
            <a:r>
              <a:rPr sz="14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14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cont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act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84903" y="4238244"/>
            <a:ext cx="748284" cy="300228"/>
          </a:xfrm>
          <a:custGeom>
            <a:avLst/>
            <a:gdLst/>
            <a:ahLst/>
            <a:cxnLst/>
            <a:rect l="l" t="t" r="r" b="b"/>
            <a:pathLst>
              <a:path w="748284" h="300227">
                <a:moveTo>
                  <a:pt x="748284" y="0"/>
                </a:moveTo>
                <a:lnTo>
                  <a:pt x="0" y="0"/>
                </a:lnTo>
                <a:lnTo>
                  <a:pt x="374142" y="300227"/>
                </a:lnTo>
                <a:lnTo>
                  <a:pt x="748284" y="0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84903" y="4238244"/>
            <a:ext cx="748284" cy="300228"/>
          </a:xfrm>
          <a:custGeom>
            <a:avLst/>
            <a:gdLst/>
            <a:ahLst/>
            <a:cxnLst/>
            <a:rect l="l" t="t" r="r" b="b"/>
            <a:pathLst>
              <a:path w="748284" h="300227">
                <a:moveTo>
                  <a:pt x="748284" y="0"/>
                </a:moveTo>
                <a:lnTo>
                  <a:pt x="374142" y="300227"/>
                </a:lnTo>
                <a:lnTo>
                  <a:pt x="0" y="0"/>
                </a:lnTo>
                <a:lnTo>
                  <a:pt x="748284" y="0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7887" y="3637788"/>
            <a:ext cx="7888223" cy="641604"/>
          </a:xfrm>
          <a:custGeom>
            <a:avLst/>
            <a:gdLst/>
            <a:ahLst/>
            <a:cxnLst/>
            <a:rect l="l" t="t" r="r" b="b"/>
            <a:pathLst>
              <a:path w="7888223" h="641603">
                <a:moveTo>
                  <a:pt x="0" y="641604"/>
                </a:moveTo>
                <a:lnTo>
                  <a:pt x="7888223" y="641604"/>
                </a:lnTo>
                <a:lnTo>
                  <a:pt x="7888223" y="0"/>
                </a:lnTo>
                <a:lnTo>
                  <a:pt x="0" y="0"/>
                </a:lnTo>
                <a:lnTo>
                  <a:pt x="0" y="641604"/>
                </a:lnTo>
                <a:close/>
              </a:path>
            </a:pathLst>
          </a:custGeom>
          <a:solidFill>
            <a:srgbClr val="DB536A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4942" y="3847083"/>
            <a:ext cx="321437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Dete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mine</a:t>
            </a:r>
            <a:r>
              <a:rPr sz="1400" b="1" i="1" spc="-4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tr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ns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ction</a:t>
            </a:r>
            <a:r>
              <a:rPr sz="1400" b="1" i="1" spc="-3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84903" y="3429000"/>
            <a:ext cx="748284" cy="300227"/>
          </a:xfrm>
          <a:custGeom>
            <a:avLst/>
            <a:gdLst/>
            <a:ahLst/>
            <a:cxnLst/>
            <a:rect l="l" t="t" r="r" b="b"/>
            <a:pathLst>
              <a:path w="748284" h="300227">
                <a:moveTo>
                  <a:pt x="748284" y="0"/>
                </a:moveTo>
                <a:lnTo>
                  <a:pt x="0" y="0"/>
                </a:lnTo>
                <a:lnTo>
                  <a:pt x="374142" y="300227"/>
                </a:lnTo>
                <a:lnTo>
                  <a:pt x="748284" y="0"/>
                </a:lnTo>
                <a:close/>
              </a:path>
            </a:pathLst>
          </a:custGeom>
          <a:solidFill>
            <a:srgbClr val="6123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84903" y="3429000"/>
            <a:ext cx="748284" cy="300227"/>
          </a:xfrm>
          <a:custGeom>
            <a:avLst/>
            <a:gdLst/>
            <a:ahLst/>
            <a:cxnLst/>
            <a:rect l="l" t="t" r="r" b="b"/>
            <a:pathLst>
              <a:path w="748284" h="300227">
                <a:moveTo>
                  <a:pt x="748284" y="0"/>
                </a:moveTo>
                <a:lnTo>
                  <a:pt x="374142" y="300227"/>
                </a:lnTo>
                <a:lnTo>
                  <a:pt x="0" y="0"/>
                </a:lnTo>
                <a:lnTo>
                  <a:pt x="748284" y="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27887" y="2816351"/>
            <a:ext cx="7888223" cy="647700"/>
          </a:xfrm>
          <a:custGeom>
            <a:avLst/>
            <a:gdLst/>
            <a:ahLst/>
            <a:cxnLst/>
            <a:rect l="l" t="t" r="r" b="b"/>
            <a:pathLst>
              <a:path w="7888223" h="647700">
                <a:moveTo>
                  <a:pt x="0" y="647700"/>
                </a:moveTo>
                <a:lnTo>
                  <a:pt x="7888223" y="647700"/>
                </a:lnTo>
                <a:lnTo>
                  <a:pt x="7888223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23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2507" y="3029330"/>
            <a:ext cx="507619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ent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fy</a:t>
            </a:r>
            <a:r>
              <a:rPr sz="1400" b="1" i="1" spc="-5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pe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spc="-3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b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igati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ns</a:t>
            </a:r>
            <a:r>
              <a:rPr sz="14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14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cont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act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84903" y="2583179"/>
            <a:ext cx="748284" cy="301752"/>
          </a:xfrm>
          <a:custGeom>
            <a:avLst/>
            <a:gdLst/>
            <a:ahLst/>
            <a:cxnLst/>
            <a:rect l="l" t="t" r="r" b="b"/>
            <a:pathLst>
              <a:path w="748284" h="301752">
                <a:moveTo>
                  <a:pt x="748284" y="0"/>
                </a:moveTo>
                <a:lnTo>
                  <a:pt x="0" y="0"/>
                </a:lnTo>
                <a:lnTo>
                  <a:pt x="374142" y="301752"/>
                </a:lnTo>
                <a:lnTo>
                  <a:pt x="748284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84903" y="2583179"/>
            <a:ext cx="748284" cy="301752"/>
          </a:xfrm>
          <a:custGeom>
            <a:avLst/>
            <a:gdLst/>
            <a:ahLst/>
            <a:cxnLst/>
            <a:rect l="l" t="t" r="r" b="b"/>
            <a:pathLst>
              <a:path w="748284" h="301752">
                <a:moveTo>
                  <a:pt x="748284" y="0"/>
                </a:moveTo>
                <a:lnTo>
                  <a:pt x="374142" y="301752"/>
                </a:lnTo>
                <a:lnTo>
                  <a:pt x="0" y="0"/>
                </a:lnTo>
                <a:lnTo>
                  <a:pt x="748284" y="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960">
              <a:lnSpc>
                <a:spcPct val="100000"/>
              </a:lnSpc>
            </a:pPr>
            <a:r>
              <a:rPr sz="2400" b="1" i="1" spc="-20" dirty="0" smtClean="0">
                <a:latin typeface="Georgia"/>
                <a:cs typeface="Georgia"/>
              </a:rPr>
              <a:t>How do</a:t>
            </a:r>
            <a:r>
              <a:rPr sz="2400" b="1" i="1" spc="-25" dirty="0" smtClean="0">
                <a:latin typeface="Georgia"/>
                <a:cs typeface="Georgia"/>
              </a:rPr>
              <a:t>e</a:t>
            </a:r>
            <a:r>
              <a:rPr sz="2400" b="1" i="1" spc="0" dirty="0" smtClean="0">
                <a:latin typeface="Georgia"/>
                <a:cs typeface="Georgia"/>
              </a:rPr>
              <a:t>s</a:t>
            </a:r>
            <a:r>
              <a:rPr sz="2400" b="1" i="1" spc="-5" dirty="0" smtClean="0">
                <a:latin typeface="Georgia"/>
                <a:cs typeface="Georgia"/>
              </a:rPr>
              <a:t> </a:t>
            </a:r>
            <a:r>
              <a:rPr sz="2400" b="1" i="1" spc="-10" dirty="0" smtClean="0">
                <a:latin typeface="Georgia"/>
                <a:cs typeface="Georgia"/>
              </a:rPr>
              <a:t>it </a:t>
            </a:r>
            <a:r>
              <a:rPr sz="2400" b="1" i="1" spc="-20" dirty="0" smtClean="0">
                <a:latin typeface="Georgia"/>
                <a:cs typeface="Georgia"/>
              </a:rPr>
              <a:t>work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23316" y="1981200"/>
            <a:ext cx="7892796" cy="653796"/>
          </a:xfrm>
          <a:custGeom>
            <a:avLst/>
            <a:gdLst/>
            <a:ahLst/>
            <a:cxnLst/>
            <a:rect l="l" t="t" r="r" b="b"/>
            <a:pathLst>
              <a:path w="7892796" h="653796">
                <a:moveTo>
                  <a:pt x="0" y="653796"/>
                </a:moveTo>
                <a:lnTo>
                  <a:pt x="7892796" y="653796"/>
                </a:lnTo>
                <a:lnTo>
                  <a:pt x="7892796" y="0"/>
                </a:lnTo>
                <a:lnTo>
                  <a:pt x="0" y="0"/>
                </a:lnTo>
                <a:lnTo>
                  <a:pt x="0" y="653796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8423" y="1459229"/>
            <a:ext cx="5939790" cy="962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Fi</a:t>
            </a:r>
            <a:r>
              <a:rPr sz="2000" b="1" i="1" spc="-10" dirty="0" smtClean="0">
                <a:solidFill>
                  <a:srgbClr val="A21F1F"/>
                </a:solidFill>
                <a:latin typeface="Georgia"/>
                <a:cs typeface="Georgia"/>
              </a:rPr>
              <a:t>v</a:t>
            </a: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e</a:t>
            </a:r>
            <a:r>
              <a:rPr sz="2000" b="1" i="1" spc="-10" dirty="0" smtClean="0">
                <a:solidFill>
                  <a:srgbClr val="A21F1F"/>
                </a:solidFill>
                <a:latin typeface="Georgia"/>
                <a:cs typeface="Georgia"/>
              </a:rPr>
              <a:t> K</a:t>
            </a:r>
            <a:r>
              <a:rPr sz="2000" b="1" i="1" dirty="0" smtClean="0">
                <a:solidFill>
                  <a:srgbClr val="A21F1F"/>
                </a:solidFill>
                <a:latin typeface="Georgia"/>
                <a:cs typeface="Georgia"/>
              </a:rPr>
              <a:t>ey Steps</a:t>
            </a:r>
            <a:endParaRPr sz="2000" dirty="0">
              <a:solidFill>
                <a:prstClr val="black"/>
              </a:solidFill>
              <a:latin typeface="Georgia"/>
              <a:cs typeface="Georgia"/>
            </a:endParaRP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sz="1000" dirty="0">
              <a:solidFill>
                <a:prstClr val="black"/>
              </a:solidFill>
              <a:latin typeface="Calibri"/>
            </a:endParaRP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sz="1000" dirty="0">
              <a:solidFill>
                <a:prstClr val="black"/>
              </a:solidFill>
              <a:latin typeface="Calibri"/>
            </a:endParaRPr>
          </a:p>
          <a:p>
            <a:pPr fontAlgn="auto">
              <a:lnSpc>
                <a:spcPts val="1400"/>
              </a:lnSpc>
              <a:spcBef>
                <a:spcPts val="5"/>
              </a:spcBef>
              <a:spcAft>
                <a:spcPts val="0"/>
              </a:spcAft>
            </a:pPr>
            <a:endParaRPr sz="1400" dirty="0">
              <a:solidFill>
                <a:prstClr val="black"/>
              </a:solidFill>
              <a:latin typeface="Calibri"/>
            </a:endParaRPr>
          </a:p>
          <a:p>
            <a:pPr marL="2016760" fontAlgn="auto">
              <a:spcBef>
                <a:spcPts val="0"/>
              </a:spcBef>
              <a:spcAft>
                <a:spcPts val="0"/>
              </a:spcAft>
            </a:pP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entify</a:t>
            </a:r>
            <a:r>
              <a:rPr sz="1400" b="1" i="1" spc="-5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cont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act(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)</a:t>
            </a:r>
            <a:r>
              <a:rPr sz="14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with</a:t>
            </a:r>
            <a:r>
              <a:rPr sz="14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cust</a:t>
            </a:r>
            <a:r>
              <a:rPr sz="14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m</a:t>
            </a:r>
            <a:r>
              <a:rPr sz="14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b="1" i="1" dirty="0" smtClean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endParaRPr sz="14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22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14, 2015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3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5404" y="4614671"/>
            <a:ext cx="3875532" cy="1117091"/>
          </a:xfrm>
          <a:custGeom>
            <a:avLst/>
            <a:gdLst/>
            <a:ahLst/>
            <a:cxnLst/>
            <a:rect l="l" t="t" r="r" b="b"/>
            <a:pathLst>
              <a:path w="3875532" h="1117091">
                <a:moveTo>
                  <a:pt x="0" y="1117091"/>
                </a:moveTo>
                <a:lnTo>
                  <a:pt x="3875532" y="1117091"/>
                </a:lnTo>
                <a:lnTo>
                  <a:pt x="3875532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39055" y="4614671"/>
            <a:ext cx="3825240" cy="1123187"/>
          </a:xfrm>
          <a:custGeom>
            <a:avLst/>
            <a:gdLst/>
            <a:ahLst/>
            <a:cxnLst/>
            <a:rect l="l" t="t" r="r" b="b"/>
            <a:pathLst>
              <a:path w="3825240" h="1123188">
                <a:moveTo>
                  <a:pt x="0" y="1123187"/>
                </a:moveTo>
                <a:lnTo>
                  <a:pt x="3825240" y="1123187"/>
                </a:lnTo>
                <a:lnTo>
                  <a:pt x="3825240" y="0"/>
                </a:lnTo>
                <a:lnTo>
                  <a:pt x="0" y="0"/>
                </a:lnTo>
                <a:lnTo>
                  <a:pt x="0" y="1123187"/>
                </a:lnTo>
                <a:close/>
              </a:path>
            </a:pathLst>
          </a:custGeom>
          <a:ln w="3175">
            <a:solidFill>
              <a:srgbClr val="DC690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7783" y="3031235"/>
            <a:ext cx="2634996" cy="390143"/>
          </a:xfrm>
          <a:custGeom>
            <a:avLst/>
            <a:gdLst/>
            <a:ahLst/>
            <a:cxnLst/>
            <a:rect l="l" t="t" r="r" b="b"/>
            <a:pathLst>
              <a:path w="2634996" h="390143">
                <a:moveTo>
                  <a:pt x="2569972" y="0"/>
                </a:moveTo>
                <a:lnTo>
                  <a:pt x="61464" y="95"/>
                </a:lnTo>
                <a:lnTo>
                  <a:pt x="22889" y="15485"/>
                </a:lnTo>
                <a:lnTo>
                  <a:pt x="1606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93" y="367264"/>
                </a:lnTo>
                <a:lnTo>
                  <a:pt x="50591" y="388538"/>
                </a:lnTo>
                <a:lnTo>
                  <a:pt x="65023" y="390143"/>
                </a:lnTo>
                <a:lnTo>
                  <a:pt x="2573533" y="390048"/>
                </a:lnTo>
                <a:lnTo>
                  <a:pt x="2612116" y="374658"/>
                </a:lnTo>
                <a:lnTo>
                  <a:pt x="2633390" y="339560"/>
                </a:lnTo>
                <a:lnTo>
                  <a:pt x="2634996" y="325119"/>
                </a:lnTo>
                <a:lnTo>
                  <a:pt x="2634900" y="61462"/>
                </a:lnTo>
                <a:lnTo>
                  <a:pt x="2619510" y="22879"/>
                </a:lnTo>
                <a:lnTo>
                  <a:pt x="2584412" y="1605"/>
                </a:lnTo>
                <a:lnTo>
                  <a:pt x="2569972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5404" y="3361944"/>
            <a:ext cx="3875532" cy="1115567"/>
          </a:xfrm>
          <a:custGeom>
            <a:avLst/>
            <a:gdLst/>
            <a:ahLst/>
            <a:cxnLst/>
            <a:rect l="l" t="t" r="r" b="b"/>
            <a:pathLst>
              <a:path w="3875532" h="1115567">
                <a:moveTo>
                  <a:pt x="0" y="1115567"/>
                </a:moveTo>
                <a:lnTo>
                  <a:pt x="3875532" y="1115567"/>
                </a:lnTo>
                <a:lnTo>
                  <a:pt x="3875532" y="0"/>
                </a:lnTo>
                <a:lnTo>
                  <a:pt x="0" y="0"/>
                </a:lnTo>
                <a:lnTo>
                  <a:pt x="0" y="1115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5404" y="3361944"/>
            <a:ext cx="3875532" cy="1115567"/>
          </a:xfrm>
          <a:custGeom>
            <a:avLst/>
            <a:gdLst/>
            <a:ahLst/>
            <a:cxnLst/>
            <a:rect l="l" t="t" r="r" b="b"/>
            <a:pathLst>
              <a:path w="3875532" h="1115567">
                <a:moveTo>
                  <a:pt x="0" y="1115567"/>
                </a:moveTo>
                <a:lnTo>
                  <a:pt x="3875532" y="1115567"/>
                </a:lnTo>
                <a:lnTo>
                  <a:pt x="3875532" y="0"/>
                </a:lnTo>
                <a:lnTo>
                  <a:pt x="0" y="0"/>
                </a:lnTo>
                <a:lnTo>
                  <a:pt x="0" y="1115567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2769" y="3062478"/>
            <a:ext cx="192849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Existing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Co</a:t>
            </a:r>
            <a:r>
              <a:rPr sz="2400" b="1" i="1" spc="-10" dirty="0" smtClean="0">
                <a:latin typeface="Georgia"/>
                <a:cs typeface="Georgia"/>
              </a:rPr>
              <a:t>m</a:t>
            </a:r>
            <a:r>
              <a:rPr sz="2400" b="1" i="1" spc="-20" dirty="0" smtClean="0">
                <a:latin typeface="Georgia"/>
                <a:cs typeface="Georgia"/>
              </a:rPr>
              <a:t>pa</a:t>
            </a:r>
            <a:r>
              <a:rPr sz="2400" b="1" i="1" spc="-10" dirty="0" smtClean="0">
                <a:latin typeface="Georgia"/>
                <a:cs typeface="Georgia"/>
              </a:rPr>
              <a:t>ri</a:t>
            </a:r>
            <a:r>
              <a:rPr sz="2400" b="1" i="1" spc="-25" dirty="0" smtClean="0">
                <a:latin typeface="Georgia"/>
                <a:cs typeface="Georgia"/>
              </a:rPr>
              <a:t>s</a:t>
            </a:r>
            <a:r>
              <a:rPr sz="2400" b="1" i="1" spc="-20" dirty="0" smtClean="0">
                <a:latin typeface="Georgia"/>
                <a:cs typeface="Georgia"/>
              </a:rPr>
              <a:t>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to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exi</a:t>
            </a:r>
            <a:r>
              <a:rPr sz="2400" b="1" i="1" spc="-10" dirty="0" smtClean="0">
                <a:latin typeface="Georgia"/>
                <a:cs typeface="Georgia"/>
              </a:rPr>
              <a:t>st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guidance –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Step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#1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17847" y="2423160"/>
            <a:ext cx="749807" cy="300227"/>
          </a:xfrm>
          <a:custGeom>
            <a:avLst/>
            <a:gdLst/>
            <a:ahLst/>
            <a:cxnLst/>
            <a:rect l="l" t="t" r="r" b="b"/>
            <a:pathLst>
              <a:path w="749807" h="300227">
                <a:moveTo>
                  <a:pt x="749807" y="0"/>
                </a:moveTo>
                <a:lnTo>
                  <a:pt x="0" y="0"/>
                </a:lnTo>
                <a:lnTo>
                  <a:pt x="374903" y="300227"/>
                </a:lnTo>
                <a:lnTo>
                  <a:pt x="749807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7783" y="1819655"/>
            <a:ext cx="7891272" cy="653796"/>
          </a:xfrm>
          <a:custGeom>
            <a:avLst/>
            <a:gdLst/>
            <a:ahLst/>
            <a:cxnLst/>
            <a:rect l="l" t="t" r="r" b="b"/>
            <a:pathLst>
              <a:path w="7891272" h="653796">
                <a:moveTo>
                  <a:pt x="0" y="653796"/>
                </a:moveTo>
                <a:lnTo>
                  <a:pt x="7891272" y="653796"/>
                </a:lnTo>
                <a:lnTo>
                  <a:pt x="7891272" y="0"/>
                </a:lnTo>
                <a:lnTo>
                  <a:pt x="0" y="0"/>
                </a:lnTo>
                <a:lnTo>
                  <a:pt x="0" y="653796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57425" y="2018791"/>
            <a:ext cx="449516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Iden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600" b="1" i="1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b="1" i="1" spc="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contrac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(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s)</a:t>
            </a:r>
            <a:r>
              <a:rPr sz="1600" b="1" i="1" spc="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with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cus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omer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3508" y="3503167"/>
            <a:ext cx="3449954" cy="742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Cont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is an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agr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ent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etwe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n pa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ties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that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eates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legally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enfor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ea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le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ights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obligations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31435" y="3031235"/>
            <a:ext cx="2634995" cy="390143"/>
          </a:xfrm>
          <a:custGeom>
            <a:avLst/>
            <a:gdLst/>
            <a:ahLst/>
            <a:cxnLst/>
            <a:rect l="l" t="t" r="r" b="b"/>
            <a:pathLst>
              <a:path w="2634996" h="390143">
                <a:moveTo>
                  <a:pt x="2569971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3"/>
                </a:lnTo>
                <a:lnTo>
                  <a:pt x="2573533" y="390048"/>
                </a:lnTo>
                <a:lnTo>
                  <a:pt x="2612116" y="374658"/>
                </a:lnTo>
                <a:lnTo>
                  <a:pt x="2633390" y="339560"/>
                </a:lnTo>
                <a:lnTo>
                  <a:pt x="2634995" y="325119"/>
                </a:lnTo>
                <a:lnTo>
                  <a:pt x="2634900" y="61462"/>
                </a:lnTo>
                <a:lnTo>
                  <a:pt x="2619510" y="22879"/>
                </a:lnTo>
                <a:lnTo>
                  <a:pt x="2584412" y="1605"/>
                </a:lnTo>
                <a:lnTo>
                  <a:pt x="2569971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39055" y="3361944"/>
            <a:ext cx="3825240" cy="1123187"/>
          </a:xfrm>
          <a:custGeom>
            <a:avLst/>
            <a:gdLst/>
            <a:ahLst/>
            <a:cxnLst/>
            <a:rect l="l" t="t" r="r" b="b"/>
            <a:pathLst>
              <a:path w="3825240" h="1123187">
                <a:moveTo>
                  <a:pt x="0" y="1123187"/>
                </a:moveTo>
                <a:lnTo>
                  <a:pt x="3825240" y="1123187"/>
                </a:lnTo>
                <a:lnTo>
                  <a:pt x="3825240" y="0"/>
                </a:lnTo>
                <a:lnTo>
                  <a:pt x="0" y="0"/>
                </a:lnTo>
                <a:lnTo>
                  <a:pt x="0" y="1123187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A320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39055" y="3361944"/>
            <a:ext cx="3825240" cy="1123187"/>
          </a:xfrm>
          <a:custGeom>
            <a:avLst/>
            <a:gdLst/>
            <a:ahLst/>
            <a:cxnLst/>
            <a:rect l="l" t="t" r="r" b="b"/>
            <a:pathLst>
              <a:path w="3825240" h="1123187">
                <a:moveTo>
                  <a:pt x="0" y="1123187"/>
                </a:moveTo>
                <a:lnTo>
                  <a:pt x="3825240" y="1123187"/>
                </a:lnTo>
                <a:lnTo>
                  <a:pt x="3825240" y="0"/>
                </a:lnTo>
                <a:lnTo>
                  <a:pt x="0" y="0"/>
                </a:lnTo>
                <a:lnTo>
                  <a:pt x="0" y="1123187"/>
                </a:lnTo>
                <a:close/>
              </a:path>
            </a:pathLst>
          </a:custGeom>
          <a:ln w="3175">
            <a:solidFill>
              <a:srgbClr val="DC690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47335" y="3062478"/>
            <a:ext cx="152590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2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ew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20792" y="3536198"/>
            <a:ext cx="3054350" cy="499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lnSpc>
                <a:spcPct val="100099"/>
              </a:lnSpc>
              <a:spcBef>
                <a:spcPts val="0"/>
              </a:spcBef>
              <a:spcAft>
                <a:spcPts val="0"/>
              </a:spcAft>
            </a:pP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ally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consi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tent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with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x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ting 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tice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3508" y="4830328"/>
            <a:ext cx="2990215" cy="499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lnSpc>
                <a:spcPct val="100099"/>
              </a:lnSpc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Little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u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idance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counting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for cont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modifi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ations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28159" y="4779645"/>
            <a:ext cx="3391535" cy="499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Expl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it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ui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ance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p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ovi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d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ed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counting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for cont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spc="3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modifi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atio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429505" y="3701034"/>
            <a:ext cx="269748" cy="432816"/>
          </a:xfrm>
          <a:custGeom>
            <a:avLst/>
            <a:gdLst/>
            <a:ahLst/>
            <a:cxnLst/>
            <a:rect l="l" t="t" r="r" b="b"/>
            <a:pathLst>
              <a:path w="269748" h="432816">
                <a:moveTo>
                  <a:pt x="0" y="0"/>
                </a:moveTo>
                <a:lnTo>
                  <a:pt x="0" y="432816"/>
                </a:lnTo>
                <a:lnTo>
                  <a:pt x="269748" y="216408"/>
                </a:lnTo>
                <a:lnTo>
                  <a:pt x="0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29505" y="3701034"/>
            <a:ext cx="269748" cy="432816"/>
          </a:xfrm>
          <a:custGeom>
            <a:avLst/>
            <a:gdLst/>
            <a:ahLst/>
            <a:cxnLst/>
            <a:rect l="l" t="t" r="r" b="b"/>
            <a:pathLst>
              <a:path w="269748" h="432816">
                <a:moveTo>
                  <a:pt x="0" y="0"/>
                </a:moveTo>
                <a:lnTo>
                  <a:pt x="269748" y="216408"/>
                </a:lnTo>
                <a:lnTo>
                  <a:pt x="0" y="432816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29505" y="4920234"/>
            <a:ext cx="269748" cy="434340"/>
          </a:xfrm>
          <a:custGeom>
            <a:avLst/>
            <a:gdLst/>
            <a:ahLst/>
            <a:cxnLst/>
            <a:rect l="l" t="t" r="r" b="b"/>
            <a:pathLst>
              <a:path w="269748" h="434340">
                <a:moveTo>
                  <a:pt x="0" y="0"/>
                </a:moveTo>
                <a:lnTo>
                  <a:pt x="0" y="434340"/>
                </a:lnTo>
                <a:lnTo>
                  <a:pt x="269748" y="217170"/>
                </a:lnTo>
                <a:lnTo>
                  <a:pt x="0" y="0"/>
                </a:lnTo>
                <a:close/>
              </a:path>
            </a:pathLst>
          </a:custGeom>
          <a:solidFill>
            <a:srgbClr val="DC690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29505" y="4920234"/>
            <a:ext cx="269748" cy="434340"/>
          </a:xfrm>
          <a:custGeom>
            <a:avLst/>
            <a:gdLst/>
            <a:ahLst/>
            <a:cxnLst/>
            <a:rect l="l" t="t" r="r" b="b"/>
            <a:pathLst>
              <a:path w="269748" h="434340">
                <a:moveTo>
                  <a:pt x="0" y="0"/>
                </a:moveTo>
                <a:lnTo>
                  <a:pt x="269748" y="217170"/>
                </a:lnTo>
                <a:lnTo>
                  <a:pt x="0" y="434340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 17, 2015</a:t>
            </a: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4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5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 smtClean="0">
                <a:latin typeface="Georgia"/>
                <a:cs typeface="Georgia"/>
              </a:rPr>
              <a:t>Co</a:t>
            </a:r>
            <a:r>
              <a:rPr sz="2400" b="1" i="1" spc="-10" dirty="0" smtClean="0">
                <a:latin typeface="Georgia"/>
                <a:cs typeface="Georgia"/>
              </a:rPr>
              <a:t>m</a:t>
            </a:r>
            <a:r>
              <a:rPr sz="2400" b="1" i="1" spc="-20" dirty="0" smtClean="0">
                <a:latin typeface="Georgia"/>
                <a:cs typeface="Georgia"/>
              </a:rPr>
              <a:t>pa</a:t>
            </a:r>
            <a:r>
              <a:rPr sz="2400" b="1" i="1" spc="-10" dirty="0" smtClean="0">
                <a:latin typeface="Georgia"/>
                <a:cs typeface="Georgia"/>
              </a:rPr>
              <a:t>ri</a:t>
            </a:r>
            <a:r>
              <a:rPr sz="2400" b="1" i="1" spc="-25" dirty="0" smtClean="0">
                <a:latin typeface="Georgia"/>
                <a:cs typeface="Georgia"/>
              </a:rPr>
              <a:t>s</a:t>
            </a:r>
            <a:r>
              <a:rPr sz="2400" b="1" i="1" spc="-20" dirty="0" smtClean="0">
                <a:latin typeface="Georgia"/>
                <a:cs typeface="Georgia"/>
              </a:rPr>
              <a:t>on</a:t>
            </a:r>
            <a:r>
              <a:rPr sz="2400" b="1" i="1" spc="-2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to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exi</a:t>
            </a:r>
            <a:r>
              <a:rPr sz="2400" b="1" i="1" spc="-10" dirty="0" smtClean="0">
                <a:latin typeface="Georgia"/>
                <a:cs typeface="Georgia"/>
              </a:rPr>
              <a:t>st</a:t>
            </a:r>
            <a:r>
              <a:rPr sz="2400" b="1" i="1" spc="-20" dirty="0" smtClean="0">
                <a:latin typeface="Georgia"/>
                <a:cs typeface="Georgia"/>
              </a:rPr>
              <a:t>i</a:t>
            </a:r>
            <a:r>
              <a:rPr sz="2400" b="1" i="1" spc="0" dirty="0" smtClean="0">
                <a:latin typeface="Georgia"/>
                <a:cs typeface="Georgia"/>
              </a:rPr>
              <a:t>ng</a:t>
            </a:r>
            <a:r>
              <a:rPr sz="2400" b="1" i="1" spc="10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guidance –</a:t>
            </a:r>
            <a:r>
              <a:rPr sz="2400" b="1" i="1" spc="5" dirty="0" smtClean="0">
                <a:latin typeface="Georgia"/>
                <a:cs typeface="Georgia"/>
              </a:rPr>
              <a:t> </a:t>
            </a:r>
            <a:r>
              <a:rPr sz="2400" b="1" i="1" spc="-15" dirty="0" smtClean="0">
                <a:latin typeface="Georgia"/>
                <a:cs typeface="Georgia"/>
              </a:rPr>
              <a:t>Step</a:t>
            </a:r>
            <a:r>
              <a:rPr sz="2400" b="1" i="1" spc="-10" dirty="0" smtClean="0">
                <a:latin typeface="Georgia"/>
                <a:cs typeface="Georgia"/>
              </a:rPr>
              <a:t> </a:t>
            </a:r>
            <a:r>
              <a:rPr sz="2400" b="1" i="1" spc="0" dirty="0" smtClean="0">
                <a:latin typeface="Georgia"/>
                <a:cs typeface="Georgia"/>
              </a:rPr>
              <a:t>#2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10228" y="2430779"/>
            <a:ext cx="749808" cy="300228"/>
          </a:xfrm>
          <a:custGeom>
            <a:avLst/>
            <a:gdLst/>
            <a:ahLst/>
            <a:cxnLst/>
            <a:rect l="l" t="t" r="r" b="b"/>
            <a:pathLst>
              <a:path w="749808" h="300228">
                <a:moveTo>
                  <a:pt x="749808" y="0"/>
                </a:moveTo>
                <a:lnTo>
                  <a:pt x="0" y="0"/>
                </a:lnTo>
                <a:lnTo>
                  <a:pt x="374904" y="300228"/>
                </a:lnTo>
                <a:lnTo>
                  <a:pt x="749808" y="0"/>
                </a:lnTo>
                <a:close/>
              </a:path>
            </a:pathLst>
          </a:custGeom>
          <a:solidFill>
            <a:srgbClr val="6023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3212" y="1818132"/>
            <a:ext cx="7888224" cy="647700"/>
          </a:xfrm>
          <a:custGeom>
            <a:avLst/>
            <a:gdLst/>
            <a:ahLst/>
            <a:cxnLst/>
            <a:rect l="l" t="t" r="r" b="b"/>
            <a:pathLst>
              <a:path w="7888224" h="647700">
                <a:moveTo>
                  <a:pt x="0" y="647700"/>
                </a:moveTo>
                <a:lnTo>
                  <a:pt x="7888224" y="647700"/>
                </a:lnTo>
                <a:lnTo>
                  <a:pt x="788822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023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9438" y="2014473"/>
            <a:ext cx="5798820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Iden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performance</a:t>
            </a:r>
            <a:r>
              <a:rPr sz="1600" b="1" i="1" spc="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ob</a:t>
            </a:r>
            <a:r>
              <a:rPr sz="1600" b="1" i="1" spc="-20" dirty="0" smtClean="0">
                <a:solidFill>
                  <a:srgbClr val="FFFFFF"/>
                </a:solidFill>
                <a:latin typeface="Georgia"/>
                <a:cs typeface="Georgia"/>
              </a:rPr>
              <a:t>l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igations 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i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n t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he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contract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7783" y="3031235"/>
            <a:ext cx="2634996" cy="390143"/>
          </a:xfrm>
          <a:custGeom>
            <a:avLst/>
            <a:gdLst/>
            <a:ahLst/>
            <a:cxnLst/>
            <a:rect l="l" t="t" r="r" b="b"/>
            <a:pathLst>
              <a:path w="2634996" h="390143">
                <a:moveTo>
                  <a:pt x="2569972" y="0"/>
                </a:moveTo>
                <a:lnTo>
                  <a:pt x="61464" y="95"/>
                </a:lnTo>
                <a:lnTo>
                  <a:pt x="22889" y="15485"/>
                </a:lnTo>
                <a:lnTo>
                  <a:pt x="1606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93" y="367264"/>
                </a:lnTo>
                <a:lnTo>
                  <a:pt x="50591" y="388538"/>
                </a:lnTo>
                <a:lnTo>
                  <a:pt x="65023" y="390143"/>
                </a:lnTo>
                <a:lnTo>
                  <a:pt x="2573533" y="390048"/>
                </a:lnTo>
                <a:lnTo>
                  <a:pt x="2612116" y="374658"/>
                </a:lnTo>
                <a:lnTo>
                  <a:pt x="2633390" y="339560"/>
                </a:lnTo>
                <a:lnTo>
                  <a:pt x="2634996" y="325119"/>
                </a:lnTo>
                <a:lnTo>
                  <a:pt x="2634900" y="61462"/>
                </a:lnTo>
                <a:lnTo>
                  <a:pt x="2619510" y="22879"/>
                </a:lnTo>
                <a:lnTo>
                  <a:pt x="2584412" y="1605"/>
                </a:lnTo>
                <a:lnTo>
                  <a:pt x="2569972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5404" y="3361944"/>
            <a:ext cx="3875532" cy="1292352"/>
          </a:xfrm>
          <a:custGeom>
            <a:avLst/>
            <a:gdLst/>
            <a:ahLst/>
            <a:cxnLst/>
            <a:rect l="l" t="t" r="r" b="b"/>
            <a:pathLst>
              <a:path w="3875532" h="1292352">
                <a:moveTo>
                  <a:pt x="0" y="1292352"/>
                </a:moveTo>
                <a:lnTo>
                  <a:pt x="3875532" y="1292352"/>
                </a:lnTo>
                <a:lnTo>
                  <a:pt x="3875532" y="0"/>
                </a:lnTo>
                <a:lnTo>
                  <a:pt x="0" y="0"/>
                </a:lnTo>
                <a:lnTo>
                  <a:pt x="0" y="12923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5404" y="3361944"/>
            <a:ext cx="3875532" cy="1292352"/>
          </a:xfrm>
          <a:custGeom>
            <a:avLst/>
            <a:gdLst/>
            <a:ahLst/>
            <a:cxnLst/>
            <a:rect l="l" t="t" r="r" b="b"/>
            <a:pathLst>
              <a:path w="3875532" h="1292352">
                <a:moveTo>
                  <a:pt x="0" y="1292352"/>
                </a:moveTo>
                <a:lnTo>
                  <a:pt x="3875532" y="1292352"/>
                </a:lnTo>
                <a:lnTo>
                  <a:pt x="3875532" y="0"/>
                </a:lnTo>
                <a:lnTo>
                  <a:pt x="0" y="0"/>
                </a:lnTo>
                <a:lnTo>
                  <a:pt x="0" y="1292352"/>
                </a:lnTo>
                <a:close/>
              </a:path>
            </a:pathLst>
          </a:custGeom>
          <a:ln w="317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2769" y="3062478"/>
            <a:ext cx="192849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Existing</a:t>
            </a:r>
            <a:r>
              <a:rPr sz="1600" b="1" i="1" spc="-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3508" y="3503167"/>
            <a:ext cx="3233420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spcBef>
                <a:spcPts val="0"/>
              </a:spcBef>
              <a:spcAft>
                <a:spcPts val="0"/>
              </a:spcAft>
            </a:pP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Delive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es</a:t>
            </a:r>
            <a:r>
              <a:rPr sz="1600" spc="6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must</a:t>
            </a:r>
            <a:r>
              <a:rPr sz="1600" spc="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h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ave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tanda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 value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to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b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1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counted</a:t>
            </a:r>
            <a:r>
              <a:rPr sz="1600" spc="2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for 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epa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ately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31435" y="3031235"/>
            <a:ext cx="2634995" cy="390143"/>
          </a:xfrm>
          <a:custGeom>
            <a:avLst/>
            <a:gdLst/>
            <a:ahLst/>
            <a:cxnLst/>
            <a:rect l="l" t="t" r="r" b="b"/>
            <a:pathLst>
              <a:path w="2634996" h="390143">
                <a:moveTo>
                  <a:pt x="2569971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3"/>
                </a:lnTo>
                <a:lnTo>
                  <a:pt x="2573533" y="390048"/>
                </a:lnTo>
                <a:lnTo>
                  <a:pt x="2612116" y="374658"/>
                </a:lnTo>
                <a:lnTo>
                  <a:pt x="2633390" y="339560"/>
                </a:lnTo>
                <a:lnTo>
                  <a:pt x="2634995" y="325119"/>
                </a:lnTo>
                <a:lnTo>
                  <a:pt x="2634900" y="61462"/>
                </a:lnTo>
                <a:lnTo>
                  <a:pt x="2619510" y="22879"/>
                </a:lnTo>
                <a:lnTo>
                  <a:pt x="2584412" y="1605"/>
                </a:lnTo>
                <a:lnTo>
                  <a:pt x="2569971" y="0"/>
                </a:lnTo>
                <a:close/>
              </a:path>
            </a:pathLst>
          </a:custGeom>
          <a:solidFill>
            <a:srgbClr val="6023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39055" y="3361944"/>
            <a:ext cx="3825240" cy="1299971"/>
          </a:xfrm>
          <a:custGeom>
            <a:avLst/>
            <a:gdLst/>
            <a:ahLst/>
            <a:cxnLst/>
            <a:rect l="l" t="t" r="r" b="b"/>
            <a:pathLst>
              <a:path w="3825240" h="1299972">
                <a:moveTo>
                  <a:pt x="0" y="1299971"/>
                </a:moveTo>
                <a:lnTo>
                  <a:pt x="3825240" y="1299971"/>
                </a:lnTo>
                <a:lnTo>
                  <a:pt x="3825240" y="0"/>
                </a:lnTo>
                <a:lnTo>
                  <a:pt x="0" y="0"/>
                </a:lnTo>
                <a:lnTo>
                  <a:pt x="0" y="1299971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602320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39055" y="3361944"/>
            <a:ext cx="3825240" cy="1299971"/>
          </a:xfrm>
          <a:custGeom>
            <a:avLst/>
            <a:gdLst/>
            <a:ahLst/>
            <a:cxnLst/>
            <a:rect l="l" t="t" r="r" b="b"/>
            <a:pathLst>
              <a:path w="3825240" h="1299972">
                <a:moveTo>
                  <a:pt x="0" y="1299971"/>
                </a:moveTo>
                <a:lnTo>
                  <a:pt x="3825240" y="1299971"/>
                </a:lnTo>
                <a:lnTo>
                  <a:pt x="3825240" y="0"/>
                </a:lnTo>
                <a:lnTo>
                  <a:pt x="0" y="0"/>
                </a:lnTo>
                <a:lnTo>
                  <a:pt x="0" y="1299971"/>
                </a:lnTo>
                <a:close/>
              </a:path>
            </a:pathLst>
          </a:custGeom>
          <a:ln w="3175">
            <a:solidFill>
              <a:srgbClr val="5F221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47335" y="3062478"/>
            <a:ext cx="1525905" cy="255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1600" b="1" i="1" spc="-25" dirty="0" smtClean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600" b="1" i="1" spc="-15" dirty="0" smtClean="0">
                <a:solidFill>
                  <a:srgbClr val="FFFFFF"/>
                </a:solidFill>
                <a:latin typeface="Georgia"/>
                <a:cs typeface="Georgia"/>
              </a:rPr>
              <a:t>ew</a:t>
            </a:r>
            <a:r>
              <a:rPr sz="1600" b="1" i="1" spc="1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i="1" spc="-10" dirty="0" smtClean="0">
                <a:solidFill>
                  <a:srgbClr val="FFFFFF"/>
                </a:solidFill>
                <a:latin typeface="Georgia"/>
                <a:cs typeface="Georgia"/>
              </a:rPr>
              <a:t>guidance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13553" y="3517529"/>
            <a:ext cx="3398520" cy="987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fontAlgn="auto">
              <a:lnSpc>
                <a:spcPct val="100099"/>
              </a:lnSpc>
              <a:spcBef>
                <a:spcPts val="0"/>
              </a:spcBef>
              <a:spcAft>
                <a:spcPts val="0"/>
              </a:spcAft>
            </a:pP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Perfo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i="1" spc="-15" dirty="0" smtClean="0">
                <a:solidFill>
                  <a:prstClr val="black"/>
                </a:solidFill>
                <a:latin typeface="Georgia"/>
                <a:cs typeface="Georgia"/>
              </a:rPr>
              <a:t>ma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ce</a:t>
            </a:r>
            <a:r>
              <a:rPr sz="1600" i="1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i="1" spc="-15" dirty="0" smtClean="0">
                <a:solidFill>
                  <a:prstClr val="black"/>
                </a:solidFill>
                <a:latin typeface="Georgia"/>
                <a:cs typeface="Georgia"/>
              </a:rPr>
              <a:t>o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blig</a:t>
            </a:r>
            <a:r>
              <a:rPr sz="1600" i="1" spc="-15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tio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i="1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dis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i="1" spc="-5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ct</a:t>
            </a:r>
            <a:r>
              <a:rPr sz="1600" i="1" spc="-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epla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c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3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del</a:t>
            </a:r>
            <a:r>
              <a:rPr sz="1600" i="1" dirty="0" smtClean="0">
                <a:solidFill>
                  <a:prstClr val="black"/>
                </a:solidFill>
                <a:latin typeface="Georgia"/>
                <a:cs typeface="Georgia"/>
              </a:rPr>
              <a:t>i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verable</a:t>
            </a:r>
            <a:r>
              <a:rPr sz="1600" i="1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and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t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n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dal</a:t>
            </a:r>
            <a:r>
              <a:rPr sz="1600" i="1" spc="-20" dirty="0" smtClean="0">
                <a:solidFill>
                  <a:prstClr val="black"/>
                </a:solidFill>
                <a:latin typeface="Georgia"/>
                <a:cs typeface="Georgia"/>
              </a:rPr>
              <a:t>on</a:t>
            </a:r>
            <a:r>
              <a:rPr sz="1600" i="1" spc="-10" dirty="0" smtClean="0">
                <a:solidFill>
                  <a:prstClr val="black"/>
                </a:solidFill>
                <a:latin typeface="Georgia"/>
                <a:cs typeface="Georgia"/>
              </a:rPr>
              <a:t>e value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</a:t>
            </a:r>
            <a:r>
              <a:rPr sz="1600" spc="1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s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ing</a:t>
            </a:r>
            <a:r>
              <a:rPr sz="1600" spc="45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multiple</a:t>
            </a:r>
            <a:r>
              <a:rPr sz="1600" spc="20" dirty="0" smtClean="0">
                <a:solidFill>
                  <a:prstClr val="black"/>
                </a:solidFill>
                <a:latin typeface="Georgia"/>
                <a:cs typeface="Georgia"/>
              </a:rPr>
              <a:t> 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15" dirty="0" smtClean="0">
                <a:solidFill>
                  <a:prstClr val="black"/>
                </a:solidFill>
                <a:latin typeface="Georgia"/>
                <a:cs typeface="Georgia"/>
              </a:rPr>
              <a:t>l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ent a</a:t>
            </a:r>
            <a:r>
              <a:rPr sz="1600" spc="-20" dirty="0" smtClean="0">
                <a:solidFill>
                  <a:prstClr val="black"/>
                </a:solidFill>
                <a:latin typeface="Georgia"/>
                <a:cs typeface="Georgia"/>
              </a:rPr>
              <a:t>rr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an</a:t>
            </a:r>
            <a:r>
              <a:rPr sz="1600" spc="-5" dirty="0" smtClean="0">
                <a:solidFill>
                  <a:prstClr val="black"/>
                </a:solidFill>
                <a:latin typeface="Georgia"/>
                <a:cs typeface="Georgia"/>
              </a:rPr>
              <a:t>g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</a:t>
            </a:r>
            <a:r>
              <a:rPr sz="1600" spc="-25" dirty="0" smtClean="0">
                <a:solidFill>
                  <a:prstClr val="black"/>
                </a:solidFill>
                <a:latin typeface="Georgia"/>
                <a:cs typeface="Georgia"/>
              </a:rPr>
              <a:t>m</a:t>
            </a:r>
            <a:r>
              <a:rPr sz="1600" spc="-10" dirty="0" smtClean="0">
                <a:solidFill>
                  <a:prstClr val="black"/>
                </a:solidFill>
                <a:latin typeface="Georgia"/>
                <a:cs typeface="Georgia"/>
              </a:rPr>
              <a:t>ents</a:t>
            </a:r>
            <a:endParaRPr sz="16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29505" y="3774185"/>
            <a:ext cx="269748" cy="432815"/>
          </a:xfrm>
          <a:custGeom>
            <a:avLst/>
            <a:gdLst/>
            <a:ahLst/>
            <a:cxnLst/>
            <a:rect l="l" t="t" r="r" b="b"/>
            <a:pathLst>
              <a:path w="269748" h="432815">
                <a:moveTo>
                  <a:pt x="0" y="0"/>
                </a:moveTo>
                <a:lnTo>
                  <a:pt x="0" y="432815"/>
                </a:lnTo>
                <a:lnTo>
                  <a:pt x="269748" y="216407"/>
                </a:lnTo>
                <a:lnTo>
                  <a:pt x="0" y="0"/>
                </a:lnTo>
                <a:close/>
              </a:path>
            </a:pathLst>
          </a:custGeom>
          <a:solidFill>
            <a:srgbClr val="602320"/>
          </a:solidFill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29505" y="3774185"/>
            <a:ext cx="269748" cy="432815"/>
          </a:xfrm>
          <a:custGeom>
            <a:avLst/>
            <a:gdLst/>
            <a:ahLst/>
            <a:cxnLst/>
            <a:rect l="l" t="t" r="r" b="b"/>
            <a:pathLst>
              <a:path w="269748" h="432815">
                <a:moveTo>
                  <a:pt x="0" y="0"/>
                </a:moveTo>
                <a:lnTo>
                  <a:pt x="269748" y="216407"/>
                </a:lnTo>
                <a:lnTo>
                  <a:pt x="0" y="432815"/>
                </a:lnTo>
                <a:lnTo>
                  <a:pt x="0" y="0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PwCFirm"/>
          <p:cNvSpPr txBox="1"/>
          <p:nvPr/>
        </p:nvSpPr>
        <p:spPr>
          <a:xfrm>
            <a:off x="533400" y="6386185"/>
            <a:ext cx="2590800" cy="3810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September</a:t>
            </a:r>
            <a:r>
              <a:rPr kumimoji="0" lang="en-US" sz="1000" b="0" i="0" u="none" dirty="0" smtClean="0">
                <a:effectLst/>
                <a:latin typeface="Georgia" panose="02040502050405020303" pitchFamily="18" charset="0"/>
              </a:rPr>
              <a:t> 17, 2015</a:t>
            </a:r>
            <a:endParaRPr kumimoji="0" lang="en-US" sz="1000" b="0" i="0" u="none" baseline="0" dirty="0" smtClean="0">
              <a:effectLst/>
              <a:latin typeface="Georgia" panose="02040502050405020303" pitchFamily="18" charset="0"/>
            </a:endParaRPr>
          </a:p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baseline="0" dirty="0" smtClean="0">
                <a:effectLst/>
                <a:latin typeface="Georgia" panose="02040502050405020303" pitchFamily="18" charset="0"/>
              </a:rPr>
              <a:t>PwC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87766" y="6545949"/>
            <a:ext cx="1527048" cy="152400"/>
          </a:xfrm>
          <a:prstGeom prst="rect">
            <a:avLst/>
          </a:prstGeom>
        </p:spPr>
        <p:txBody>
          <a:bodyPr/>
          <a:lstStyle/>
          <a:p>
            <a:r>
              <a:rPr lang="en-GB" sz="1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5</a:t>
            </a:r>
            <a:endParaRPr lang="en-GB" sz="1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4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Default Cover v.3"/>
  <p:tag name="SMARTLINKEDSHAPEID" val="SideBa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Default Cover v.3"/>
  <p:tag name="SMARTLINKEDSHAPEID" val="SideBar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$SmartDividertext} {$SmartDividernumber} – {$Smart Divider title}"/>
  <p:tag name="SMARTLOCKSHAPE" val="Yes"/>
  <p:tag name="SMARTISVISIBLE" val="{$SmartDividernumber} !="/>
  <p:tag name="SMARTOBJECT" val="Section Header v.2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2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$Executive Summary}"/>
  <p:tag name="SMARTISVISIBLE" val="{$Show Executive Summary} = Yes"/>
  <p:tag name="SMARTLOCKSHAPE" val="Yes"/>
  <p:tag name="SMARTOBJECT" val="Executive Summary v.2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  <p:tag name="UNLOCK SHAPES" val="NO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GRID" val="Yes"/>
  <p:tag name="SMARTLOCKSHAPE" val="YES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  <p:tag name="UNLOCK SHAPES" val="NO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GRID" val="Yes"/>
  <p:tag name="SMARTLOCKSHAPE" val="YES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  <p:tag name="UNLOCK SHAPES" val="NO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GRID" val="Yes"/>
  <p:tag name="SMARTLOCKSHAPE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SLIDETYPE}"/>
  <p:tag name="SMARTWRITE" val="{SMARTSLIDETYPE}"/>
  <p:tag name="SMARTOBJECT" val="DividerBox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Instructions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heme/theme1.xml><?xml version="1.0" encoding="utf-8"?>
<a:theme xmlns:a="http://schemas.openxmlformats.org/drawingml/2006/main" name="PwC Presentation Burgundy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wrap="square" lIns="274320" tIns="274320" rIns="274320" bIns="274320" anchor="ctr" anchorCtr="0">
        <a:noAutofit/>
      </a:bodyPr>
      <a:lstStyle>
        <a:defPPr marL="285750" indent="-285750">
          <a:spcBef>
            <a:spcPts val="0"/>
          </a:spcBef>
          <a:buFont typeface="Arial" panose="020B0604020202020204" pitchFamily="34" charset="0"/>
          <a:buChar char="•"/>
          <a:defRPr b="1" dirty="0" smtClean="0">
            <a:solidFill>
              <a:schemeClr val="bg1"/>
            </a:solidFill>
            <a:latin typeface="Georgia" panose="02040502050405020303" pitchFamily="18" charset="0"/>
          </a:defRPr>
        </a:defPPr>
      </a:lst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1_PwC Presentation Burgundy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wrap="square" lIns="274320" tIns="274320" rIns="274320" bIns="274320" anchor="ctr" anchorCtr="0">
        <a:noAutofit/>
      </a:bodyPr>
      <a:lstStyle>
        <a:defPPr marL="285750" indent="-285750">
          <a:spcBef>
            <a:spcPts val="0"/>
          </a:spcBef>
          <a:buFont typeface="Arial" panose="020B0604020202020204" pitchFamily="34" charset="0"/>
          <a:buChar char="•"/>
          <a:defRPr b="1" dirty="0" smtClean="0">
            <a:solidFill>
              <a:schemeClr val="bg1"/>
            </a:solidFill>
            <a:latin typeface="Georgia" panose="02040502050405020303" pitchFamily="18" charset="0"/>
          </a:defRPr>
        </a:defPPr>
      </a:lst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1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02 TS Other Engagement Deliverables">
  <a:themeElements>
    <a:clrScheme name="Smart Report">
      <a:dk1>
        <a:srgbClr val="000000"/>
      </a:dk1>
      <a:lt1>
        <a:srgbClr val="FFFFFF"/>
      </a:lt1>
      <a:dk2>
        <a:srgbClr val="821A1A"/>
      </a:dk2>
      <a:lt2>
        <a:srgbClr val="FFFFFF"/>
      </a:lt2>
      <a:accent1>
        <a:srgbClr val="821A1A"/>
      </a:accent1>
      <a:accent2>
        <a:srgbClr val="D62E1C"/>
      </a:accent2>
      <a:accent3>
        <a:srgbClr val="FFCF48"/>
      </a:accent3>
      <a:accent4>
        <a:srgbClr val="E36A00"/>
      </a:accent4>
      <a:accent5>
        <a:srgbClr val="ABA591"/>
      </a:accent5>
      <a:accent6>
        <a:srgbClr val="877E62"/>
      </a:accent6>
      <a:hlink>
        <a:srgbClr val="821A1A"/>
      </a:hlink>
      <a:folHlink>
        <a:srgbClr val="821A1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nscreen Presentation (KSDC)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wC Burgundy">
    <a:dk1>
      <a:srgbClr val="000000"/>
    </a:dk1>
    <a:lt1>
      <a:srgbClr val="FFFFFF"/>
    </a:lt1>
    <a:dk2>
      <a:srgbClr val="A32020"/>
    </a:dk2>
    <a:lt2>
      <a:srgbClr val="FFFFFF"/>
    </a:lt2>
    <a:accent1>
      <a:srgbClr val="A32020"/>
    </a:accent1>
    <a:accent2>
      <a:srgbClr val="E0301E"/>
    </a:accent2>
    <a:accent3>
      <a:srgbClr val="602320"/>
    </a:accent3>
    <a:accent4>
      <a:srgbClr val="DB536A"/>
    </a:accent4>
    <a:accent5>
      <a:srgbClr val="DC6900"/>
    </a:accent5>
    <a:accent6>
      <a:srgbClr val="FFB600"/>
    </a:accent6>
    <a:hlink>
      <a:srgbClr val="A32020"/>
    </a:hlink>
    <a:folHlink>
      <a:srgbClr val="A3202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82751</TotalTime>
  <Words>3217</Words>
  <Application>Microsoft Office PowerPoint</Application>
  <PresentationFormat>On-screen Show (4:3)</PresentationFormat>
  <Paragraphs>732</Paragraphs>
  <Slides>39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39</vt:i4>
      </vt:variant>
    </vt:vector>
  </HeadingPairs>
  <TitlesOfParts>
    <vt:vector size="59" baseType="lpstr">
      <vt:lpstr>Aharoni</vt:lpstr>
      <vt:lpstr>Arial</vt:lpstr>
      <vt:lpstr>Calibri</vt:lpstr>
      <vt:lpstr>Cambria Math</vt:lpstr>
      <vt:lpstr>Georgia</vt:lpstr>
      <vt:lpstr>Symbol</vt:lpstr>
      <vt:lpstr>Times New Roman</vt:lpstr>
      <vt:lpstr>Wingdings</vt:lpstr>
      <vt:lpstr>PwC Presentation Burgundy</vt:lpstr>
      <vt:lpstr>02 TS Other Engagement Deliverables</vt:lpstr>
      <vt:lpstr>Office Theme</vt:lpstr>
      <vt:lpstr>1_Office Theme</vt:lpstr>
      <vt:lpstr>2_Office Theme</vt:lpstr>
      <vt:lpstr>3_Office Theme</vt:lpstr>
      <vt:lpstr>4_Office Theme</vt:lpstr>
      <vt:lpstr>Onscreen Presentation (KSDC)</vt:lpstr>
      <vt:lpstr>5_Office Theme</vt:lpstr>
      <vt:lpstr>1_PwC Presentation Burgundy</vt:lpstr>
      <vt:lpstr>6_Office Theme</vt:lpstr>
      <vt:lpstr>7_Office Theme</vt:lpstr>
      <vt:lpstr>FECA Finance and Accounting Conference  New FASB accounting projects </vt:lpstr>
      <vt:lpstr>With you today from PricewaterhouseCoopers</vt:lpstr>
      <vt:lpstr>Agenda</vt:lpstr>
      <vt:lpstr>PowerPoint Presentation</vt:lpstr>
      <vt:lpstr>Revenue recognition overview</vt:lpstr>
      <vt:lpstr>When is it effective</vt:lpstr>
      <vt:lpstr>How does it work</vt:lpstr>
      <vt:lpstr>Comparison to existing guidance – Step #1</vt:lpstr>
      <vt:lpstr>Comparison to existing guidance – Step #2</vt:lpstr>
      <vt:lpstr>Comparison to existing guidance – Step #3</vt:lpstr>
      <vt:lpstr>Comparison to existing guidance – Step #4</vt:lpstr>
      <vt:lpstr>Comparison to existing guidance – Step #5</vt:lpstr>
      <vt:lpstr>Comparison to existing guidance - Other</vt:lpstr>
      <vt:lpstr>Revenue recognition </vt:lpstr>
      <vt:lpstr>Transition Resource Group</vt:lpstr>
      <vt:lpstr>What companies are doing now</vt:lpstr>
      <vt:lpstr>PowerPoint Presentation</vt:lpstr>
      <vt:lpstr>Lease accounting project</vt:lpstr>
      <vt:lpstr>How does it work</vt:lpstr>
      <vt:lpstr>Comparison to existing guidance - Lessee</vt:lpstr>
      <vt:lpstr>Comparison to existing guidance - Lessor</vt:lpstr>
      <vt:lpstr>Standard Setting – Narrow scope projects  </vt:lpstr>
      <vt:lpstr>FASB simplification overview </vt:lpstr>
      <vt:lpstr>Customer fees in a cloud computing arrangement</vt:lpstr>
      <vt:lpstr>Accounting for cloud computing fees – ASU 2015-05</vt:lpstr>
      <vt:lpstr>Accounting for internal-use software costs – ASC 350-40</vt:lpstr>
      <vt:lpstr>Debt issuance cost summary</vt:lpstr>
      <vt:lpstr>Subsequent measurement of inventory Issued July 2015 </vt:lpstr>
      <vt:lpstr>Other accounting topics  </vt:lpstr>
      <vt:lpstr>The Clean Power Plan Final ruling August 2015 - Overview </vt:lpstr>
      <vt:lpstr> The final rule determined two source specific CO2 emission rates for power plants which were used to determine state emission rate targets based on the state’s 2012 generation mix</vt:lpstr>
      <vt:lpstr> The EPA also provided mass-based goals for states who choose to pursue a program based on total CO2 emissions</vt:lpstr>
      <vt:lpstr>Key accounting considerations FASB and IASB developments</vt:lpstr>
      <vt:lpstr>Key accounting considerations Inventory versus intangible classification</vt:lpstr>
      <vt:lpstr>Key accounting considerations Inventory versus intangible classification</vt:lpstr>
      <vt:lpstr>Key accounting considerations Inventory versus intangible classification</vt:lpstr>
      <vt:lpstr>PwC thought leadership  </vt:lpstr>
      <vt:lpstr>Where can you go for help?</vt:lpstr>
      <vt:lpstr>Thank you</vt:lpstr>
    </vt:vector>
  </TitlesOfParts>
  <Company>PricewaterhouseCoopers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csteiner013</dc:creator>
  <cp:lastModifiedBy>Gavin S. Hamilton</cp:lastModifiedBy>
  <cp:revision>1802</cp:revision>
  <cp:lastPrinted>2015-09-14T14:08:39Z</cp:lastPrinted>
  <dcterms:created xsi:type="dcterms:W3CDTF">2011-10-25T16:27:50Z</dcterms:created>
  <dcterms:modified xsi:type="dcterms:W3CDTF">2015-09-14T22:39:25Z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4</vt:lpwstr>
  </property>
</Properties>
</file>