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64" r:id="rId1"/>
  </p:sldMasterIdLst>
  <p:notesMasterIdLst>
    <p:notesMasterId r:id="rId33"/>
  </p:notesMasterIdLst>
  <p:handoutMasterIdLst>
    <p:handoutMasterId r:id="rId34"/>
  </p:handoutMasterIdLst>
  <p:sldIdLst>
    <p:sldId id="633" r:id="rId2"/>
    <p:sldId id="995" r:id="rId3"/>
    <p:sldId id="1039" r:id="rId4"/>
    <p:sldId id="1040" r:id="rId5"/>
    <p:sldId id="1041" r:id="rId6"/>
    <p:sldId id="1042" r:id="rId7"/>
    <p:sldId id="1054" r:id="rId8"/>
    <p:sldId id="1043" r:id="rId9"/>
    <p:sldId id="1044" r:id="rId10"/>
    <p:sldId id="1047" r:id="rId11"/>
    <p:sldId id="1048" r:id="rId12"/>
    <p:sldId id="1045" r:id="rId13"/>
    <p:sldId id="1038" r:id="rId14"/>
    <p:sldId id="1049" r:id="rId15"/>
    <p:sldId id="1050" r:id="rId16"/>
    <p:sldId id="1052" r:id="rId17"/>
    <p:sldId id="1018" r:id="rId18"/>
    <p:sldId id="1007" r:id="rId19"/>
    <p:sldId id="1056" r:id="rId20"/>
    <p:sldId id="1057" r:id="rId21"/>
    <p:sldId id="1058" r:id="rId22"/>
    <p:sldId id="1011" r:id="rId23"/>
    <p:sldId id="1012" r:id="rId24"/>
    <p:sldId id="1013" r:id="rId25"/>
    <p:sldId id="1053" r:id="rId26"/>
    <p:sldId id="1014" r:id="rId27"/>
    <p:sldId id="1015" r:id="rId28"/>
    <p:sldId id="1016" r:id="rId29"/>
    <p:sldId id="1017" r:id="rId30"/>
    <p:sldId id="1034" r:id="rId31"/>
    <p:sldId id="584" r:id="rId32"/>
  </p:sldIdLst>
  <p:sldSz cx="9144000" cy="73152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CCECFF"/>
    <a:srgbClr val="0066FF"/>
    <a:srgbClr val="FFFF99"/>
    <a:srgbClr val="00FFFF"/>
    <a:srgbClr val="00FF00"/>
    <a:srgbClr val="FFFFFF"/>
    <a:srgbClr val="66FF66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94671" autoAdjust="0"/>
  </p:normalViewPr>
  <p:slideViewPr>
    <p:cSldViewPr>
      <p:cViewPr varScale="1">
        <p:scale>
          <a:sx n="66" d="100"/>
          <a:sy n="66" d="100"/>
        </p:scale>
        <p:origin x="864" y="66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51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82"/>
    </p:cViewPr>
  </p:sorterViewPr>
  <p:notesViewPr>
    <p:cSldViewPr>
      <p:cViewPr varScale="1">
        <p:scale>
          <a:sx n="60" d="100"/>
          <a:sy n="60" d="100"/>
        </p:scale>
        <p:origin x="-1722" y="-84"/>
      </p:cViewPr>
      <p:guideLst>
        <p:guide orient="horz" pos="3025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0AEC3F-5ADC-4421-A75A-ED6297BE6C48}" type="doc">
      <dgm:prSet loTypeId="urn:microsoft.com/office/officeart/2005/8/layout/hierarchy4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90125A-3F45-474D-8A7B-4B42049CC4FD}">
      <dgm:prSet custT="1"/>
      <dgm:spPr/>
      <dgm:t>
        <a:bodyPr/>
        <a:lstStyle/>
        <a:p>
          <a:r>
            <a:rPr lang="en-US" sz="4000" dirty="0" smtClean="0">
              <a:latin typeface="Times New Roman" pitchFamily="18" charset="0"/>
              <a:cs typeface="Times New Roman" pitchFamily="18" charset="0"/>
            </a:rPr>
            <a:t>Total Equity</a:t>
          </a:r>
          <a:endParaRPr lang="en-US" sz="4000" dirty="0">
            <a:latin typeface="Times New Roman" pitchFamily="18" charset="0"/>
            <a:cs typeface="Times New Roman" pitchFamily="18" charset="0"/>
          </a:endParaRPr>
        </a:p>
      </dgm:t>
    </dgm:pt>
    <dgm:pt modelId="{0865C5EC-946F-4B96-BAE0-1FE4D5F0B8CB}" type="parTrans" cxnId="{FB297F60-C1B3-4BDF-9BAE-76234E6539C9}">
      <dgm:prSet/>
      <dgm:spPr/>
      <dgm:t>
        <a:bodyPr/>
        <a:lstStyle/>
        <a:p>
          <a:endParaRPr lang="en-US"/>
        </a:p>
      </dgm:t>
    </dgm:pt>
    <dgm:pt modelId="{4114AA1B-4AB8-45C1-823A-A6E819BCF4DA}" type="sibTrans" cxnId="{FB297F60-C1B3-4BDF-9BAE-76234E6539C9}">
      <dgm:prSet/>
      <dgm:spPr/>
      <dgm:t>
        <a:bodyPr/>
        <a:lstStyle/>
        <a:p>
          <a:endParaRPr lang="en-US"/>
        </a:p>
      </dgm:t>
    </dgm:pt>
    <dgm:pt modelId="{5AFD683F-CC99-4EAC-A9D5-BAB55237BF15}">
      <dgm:prSet/>
      <dgm:spPr>
        <a:solidFill>
          <a:srgbClr val="00B050"/>
        </a:solidFill>
      </dgm:spPr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Other</a:t>
          </a:r>
        </a:p>
      </dgm:t>
    </dgm:pt>
    <dgm:pt modelId="{422F1B59-4A90-4788-B173-5548722760CF}">
      <dgm:prSet/>
      <dgm:spPr>
        <a:solidFill>
          <a:srgbClr val="00B050"/>
        </a:solidFill>
      </dgm:spPr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Retained Earnings</a:t>
          </a:r>
        </a:p>
      </dgm:t>
    </dgm:pt>
    <dgm:pt modelId="{62F84A9D-DB3D-4A90-809E-F21425355B40}">
      <dgm:prSet custT="1"/>
      <dgm:spPr>
        <a:solidFill>
          <a:srgbClr val="00B050"/>
        </a:solidFill>
      </dgm:spPr>
      <dgm:t>
        <a:bodyPr/>
        <a:lstStyle/>
        <a:p>
          <a:r>
            <a:rPr lang="en-US" sz="3600" dirty="0" smtClean="0">
              <a:latin typeface="Times New Roman" pitchFamily="18" charset="0"/>
              <a:cs typeface="Times New Roman" pitchFamily="18" charset="0"/>
            </a:rPr>
            <a:t>Net Savings Unallocated</a:t>
          </a:r>
        </a:p>
      </dgm:t>
    </dgm:pt>
    <dgm:pt modelId="{CB55A428-31E8-438A-811B-1A5C2F5E378E}" type="sibTrans" cxnId="{6524167A-D437-432E-BDB2-EEA816FB964D}">
      <dgm:prSet/>
      <dgm:spPr/>
      <dgm:t>
        <a:bodyPr/>
        <a:lstStyle/>
        <a:p>
          <a:endParaRPr lang="en-US"/>
        </a:p>
      </dgm:t>
    </dgm:pt>
    <dgm:pt modelId="{2229C07E-C731-4D88-A48A-44A179DC3B6D}" type="parTrans" cxnId="{6524167A-D437-432E-BDB2-EEA816FB964D}">
      <dgm:prSet/>
      <dgm:spPr/>
      <dgm:t>
        <a:bodyPr/>
        <a:lstStyle/>
        <a:p>
          <a:endParaRPr lang="en-US"/>
        </a:p>
      </dgm:t>
    </dgm:pt>
    <dgm:pt modelId="{1B66E2D5-EA86-4514-9F6B-60A076B6A68E}" type="sibTrans" cxnId="{E3013D0D-913B-41DC-B1FA-2107154F1379}">
      <dgm:prSet/>
      <dgm:spPr/>
      <dgm:t>
        <a:bodyPr/>
        <a:lstStyle/>
        <a:p>
          <a:endParaRPr lang="en-US"/>
        </a:p>
      </dgm:t>
    </dgm:pt>
    <dgm:pt modelId="{87DC7D84-83E4-4593-B9E1-67F25E683E32}" type="parTrans" cxnId="{E3013D0D-913B-41DC-B1FA-2107154F1379}">
      <dgm:prSet/>
      <dgm:spPr/>
      <dgm:t>
        <a:bodyPr/>
        <a:lstStyle/>
        <a:p>
          <a:endParaRPr lang="en-US"/>
        </a:p>
      </dgm:t>
    </dgm:pt>
    <dgm:pt modelId="{847EA76A-C0D6-49F5-9051-5F0F7C202957}" type="sibTrans" cxnId="{3222EAC5-7900-490A-A6D6-616E668F3083}">
      <dgm:prSet/>
      <dgm:spPr/>
      <dgm:t>
        <a:bodyPr/>
        <a:lstStyle/>
        <a:p>
          <a:endParaRPr lang="en-US"/>
        </a:p>
      </dgm:t>
    </dgm:pt>
    <dgm:pt modelId="{531D39CE-F09A-4EB3-AD58-5FCDCB3B21F6}" type="parTrans" cxnId="{3222EAC5-7900-490A-A6D6-616E668F3083}">
      <dgm:prSet/>
      <dgm:spPr/>
      <dgm:t>
        <a:bodyPr/>
        <a:lstStyle/>
        <a:p>
          <a:endParaRPr lang="en-US"/>
        </a:p>
      </dgm:t>
    </dgm:pt>
    <dgm:pt modelId="{B2485344-A277-4DAE-ABD1-BE05E7CA91ED}">
      <dgm:prSet/>
      <dgm:spPr>
        <a:solidFill>
          <a:srgbClr val="FF0000"/>
        </a:solidFill>
      </dgm:spPr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Patronage Capital</a:t>
          </a:r>
        </a:p>
      </dgm:t>
    </dgm:pt>
    <dgm:pt modelId="{70AB6054-3809-4734-9F72-D6EAAABDF20F}">
      <dgm:prSet/>
      <dgm:spPr>
        <a:solidFill>
          <a:srgbClr val="FF0000"/>
        </a:solidFill>
      </dgm:spPr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Membership Fees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4FB987A7-A645-4322-AF9C-A357780D6711}">
      <dgm:prSet custT="1"/>
      <dgm:spPr>
        <a:solidFill>
          <a:srgbClr val="FF0000"/>
        </a:solidFill>
      </dgm:spPr>
      <dgm:t>
        <a:bodyPr/>
        <a:lstStyle/>
        <a:p>
          <a:r>
            <a:rPr lang="en-US" sz="3600" dirty="0" smtClean="0">
              <a:latin typeface="Times New Roman" pitchFamily="18" charset="0"/>
              <a:cs typeface="Times New Roman" pitchFamily="18" charset="0"/>
            </a:rPr>
            <a:t>Member Allocated</a:t>
          </a:r>
          <a:endParaRPr lang="en-US" sz="3600" dirty="0">
            <a:latin typeface="Times New Roman" pitchFamily="18" charset="0"/>
            <a:cs typeface="Times New Roman" pitchFamily="18" charset="0"/>
          </a:endParaRPr>
        </a:p>
      </dgm:t>
    </dgm:pt>
    <dgm:pt modelId="{51AEE51A-5CE6-41E0-9807-D642FA6877B6}" type="sibTrans" cxnId="{056D5941-4633-4514-A25E-67F65F3D4981}">
      <dgm:prSet/>
      <dgm:spPr/>
      <dgm:t>
        <a:bodyPr/>
        <a:lstStyle/>
        <a:p>
          <a:endParaRPr lang="en-US"/>
        </a:p>
      </dgm:t>
    </dgm:pt>
    <dgm:pt modelId="{2C8E2C8E-73E4-4153-B382-57F4A9F6B0F4}" type="parTrans" cxnId="{056D5941-4633-4514-A25E-67F65F3D4981}">
      <dgm:prSet/>
      <dgm:spPr/>
      <dgm:t>
        <a:bodyPr/>
        <a:lstStyle/>
        <a:p>
          <a:endParaRPr lang="en-US"/>
        </a:p>
      </dgm:t>
    </dgm:pt>
    <dgm:pt modelId="{314A6A86-B808-4EF6-A1AC-B8AC4D927EA7}" type="sibTrans" cxnId="{BE4802DE-AE55-4963-83DE-98640F749BEF}">
      <dgm:prSet/>
      <dgm:spPr/>
      <dgm:t>
        <a:bodyPr/>
        <a:lstStyle/>
        <a:p>
          <a:endParaRPr lang="en-US"/>
        </a:p>
      </dgm:t>
    </dgm:pt>
    <dgm:pt modelId="{0E774A88-67B6-4B36-B160-FFCEA990584C}" type="parTrans" cxnId="{BE4802DE-AE55-4963-83DE-98640F749BEF}">
      <dgm:prSet/>
      <dgm:spPr/>
      <dgm:t>
        <a:bodyPr/>
        <a:lstStyle/>
        <a:p>
          <a:endParaRPr lang="en-US"/>
        </a:p>
      </dgm:t>
    </dgm:pt>
    <dgm:pt modelId="{5AE04C14-54A6-4160-8156-0F85146C1418}" type="sibTrans" cxnId="{279C66BC-23B2-4757-A27B-AB27FD909C8A}">
      <dgm:prSet/>
      <dgm:spPr/>
      <dgm:t>
        <a:bodyPr/>
        <a:lstStyle/>
        <a:p>
          <a:endParaRPr lang="en-US"/>
        </a:p>
      </dgm:t>
    </dgm:pt>
    <dgm:pt modelId="{91747DC5-AA74-4F3C-A59D-960F3221693F}" type="parTrans" cxnId="{279C66BC-23B2-4757-A27B-AB27FD909C8A}">
      <dgm:prSet/>
      <dgm:spPr/>
      <dgm:t>
        <a:bodyPr/>
        <a:lstStyle/>
        <a:p>
          <a:endParaRPr lang="en-US"/>
        </a:p>
      </dgm:t>
    </dgm:pt>
    <dgm:pt modelId="{C3EF07C4-FC5A-4814-AC1C-D7F73A536278}" type="pres">
      <dgm:prSet presAssocID="{A90AEC3F-5ADC-4421-A75A-ED6297BE6C4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C997080-36F4-4697-8B85-EE058E407879}" type="pres">
      <dgm:prSet presAssocID="{3890125A-3F45-474D-8A7B-4B42049CC4FD}" presName="vertOne" presStyleCnt="0"/>
      <dgm:spPr/>
    </dgm:pt>
    <dgm:pt modelId="{54EB6F69-728F-4409-BAB4-45115487F4B1}" type="pres">
      <dgm:prSet presAssocID="{3890125A-3F45-474D-8A7B-4B42049CC4FD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00CC80-960A-40C3-BA9A-42E85D7FF041}" type="pres">
      <dgm:prSet presAssocID="{3890125A-3F45-474D-8A7B-4B42049CC4FD}" presName="parTransOne" presStyleCnt="0"/>
      <dgm:spPr/>
    </dgm:pt>
    <dgm:pt modelId="{CDA80541-715F-4048-AA57-436E7953ABC4}" type="pres">
      <dgm:prSet presAssocID="{3890125A-3F45-474D-8A7B-4B42049CC4FD}" presName="horzOne" presStyleCnt="0"/>
      <dgm:spPr/>
    </dgm:pt>
    <dgm:pt modelId="{F612D620-67C9-4BB0-B5A7-BFFE723A9390}" type="pres">
      <dgm:prSet presAssocID="{4FB987A7-A645-4322-AF9C-A357780D6711}" presName="vertTwo" presStyleCnt="0"/>
      <dgm:spPr/>
    </dgm:pt>
    <dgm:pt modelId="{17A6D762-8C82-45F9-8E51-3A4696D0E70F}" type="pres">
      <dgm:prSet presAssocID="{4FB987A7-A645-4322-AF9C-A357780D6711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5D18A1-7CE4-47C4-A72C-2699E738C199}" type="pres">
      <dgm:prSet presAssocID="{4FB987A7-A645-4322-AF9C-A357780D6711}" presName="parTransTwo" presStyleCnt="0"/>
      <dgm:spPr/>
    </dgm:pt>
    <dgm:pt modelId="{8DCF641B-EC78-4906-BCFA-8DFF335325EE}" type="pres">
      <dgm:prSet presAssocID="{4FB987A7-A645-4322-AF9C-A357780D6711}" presName="horzTwo" presStyleCnt="0"/>
      <dgm:spPr/>
    </dgm:pt>
    <dgm:pt modelId="{085A8948-F50D-4026-8777-29998FBDDB72}" type="pres">
      <dgm:prSet presAssocID="{70AB6054-3809-4734-9F72-D6EAAABDF20F}" presName="vertThree" presStyleCnt="0"/>
      <dgm:spPr/>
    </dgm:pt>
    <dgm:pt modelId="{FFC4EACD-8DA6-49C7-BAD1-AEAB49B4344C}" type="pres">
      <dgm:prSet presAssocID="{70AB6054-3809-4734-9F72-D6EAAABDF20F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EC3E92-8359-4964-96F9-007506778BDA}" type="pres">
      <dgm:prSet presAssocID="{70AB6054-3809-4734-9F72-D6EAAABDF20F}" presName="horzThree" presStyleCnt="0"/>
      <dgm:spPr/>
    </dgm:pt>
    <dgm:pt modelId="{9711CBF5-6E6C-4E52-B93E-4460E0E1BDAD}" type="pres">
      <dgm:prSet presAssocID="{5AE04C14-54A6-4160-8156-0F85146C1418}" presName="sibSpaceThree" presStyleCnt="0"/>
      <dgm:spPr/>
    </dgm:pt>
    <dgm:pt modelId="{7FFC618F-AD2E-405C-BD86-4F9603759DF7}" type="pres">
      <dgm:prSet presAssocID="{B2485344-A277-4DAE-ABD1-BE05E7CA91ED}" presName="vertThree" presStyleCnt="0"/>
      <dgm:spPr/>
    </dgm:pt>
    <dgm:pt modelId="{08A92AE5-48D2-462C-842E-99362A93AC05}" type="pres">
      <dgm:prSet presAssocID="{B2485344-A277-4DAE-ABD1-BE05E7CA91ED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ABE6A8-580E-4BC5-AF2B-423784ED59F9}" type="pres">
      <dgm:prSet presAssocID="{B2485344-A277-4DAE-ABD1-BE05E7CA91ED}" presName="horzThree" presStyleCnt="0"/>
      <dgm:spPr/>
    </dgm:pt>
    <dgm:pt modelId="{613845C0-F97A-438E-8F0A-8571857E813A}" type="pres">
      <dgm:prSet presAssocID="{51AEE51A-5CE6-41E0-9807-D642FA6877B6}" presName="sibSpaceTwo" presStyleCnt="0"/>
      <dgm:spPr/>
    </dgm:pt>
    <dgm:pt modelId="{878C3A71-B167-4B4F-B996-F2F8DC88DEEE}" type="pres">
      <dgm:prSet presAssocID="{62F84A9D-DB3D-4A90-809E-F21425355B40}" presName="vertTwo" presStyleCnt="0"/>
      <dgm:spPr/>
    </dgm:pt>
    <dgm:pt modelId="{95DEAC4D-5322-4B10-B065-418BBE35F940}" type="pres">
      <dgm:prSet presAssocID="{62F84A9D-DB3D-4A90-809E-F21425355B40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AD2C39-BC2C-449E-83C0-E7AD9FDB0875}" type="pres">
      <dgm:prSet presAssocID="{62F84A9D-DB3D-4A90-809E-F21425355B40}" presName="parTransTwo" presStyleCnt="0"/>
      <dgm:spPr/>
    </dgm:pt>
    <dgm:pt modelId="{F81328D4-A566-42D0-8023-8FC2965BE216}" type="pres">
      <dgm:prSet presAssocID="{62F84A9D-DB3D-4A90-809E-F21425355B40}" presName="horzTwo" presStyleCnt="0"/>
      <dgm:spPr/>
    </dgm:pt>
    <dgm:pt modelId="{4451E9AC-B621-454A-BD49-8E82075A17A7}" type="pres">
      <dgm:prSet presAssocID="{422F1B59-4A90-4788-B173-5548722760CF}" presName="vertThree" presStyleCnt="0"/>
      <dgm:spPr/>
    </dgm:pt>
    <dgm:pt modelId="{B44A65A0-94B2-489B-BEFB-C7FFA9740BFB}" type="pres">
      <dgm:prSet presAssocID="{422F1B59-4A90-4788-B173-5548722760CF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973E00-7BBD-452C-A11F-11B76B9E8B77}" type="pres">
      <dgm:prSet presAssocID="{422F1B59-4A90-4788-B173-5548722760CF}" presName="horzThree" presStyleCnt="0"/>
      <dgm:spPr/>
    </dgm:pt>
    <dgm:pt modelId="{625530B9-CDA2-4565-B463-1A13BC76F66D}" type="pres">
      <dgm:prSet presAssocID="{847EA76A-C0D6-49F5-9051-5F0F7C202957}" presName="sibSpaceThree" presStyleCnt="0"/>
      <dgm:spPr/>
    </dgm:pt>
    <dgm:pt modelId="{703A4202-A9B7-4F0B-82B0-F59E33F21A55}" type="pres">
      <dgm:prSet presAssocID="{5AFD683F-CC99-4EAC-A9D5-BAB55237BF15}" presName="vertThree" presStyleCnt="0"/>
      <dgm:spPr/>
    </dgm:pt>
    <dgm:pt modelId="{3455872F-EACD-4FEA-ADFC-998B904E187A}" type="pres">
      <dgm:prSet presAssocID="{5AFD683F-CC99-4EAC-A9D5-BAB55237BF15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189B1D-FD75-4A34-BD71-A78E47B12AE6}" type="pres">
      <dgm:prSet presAssocID="{5AFD683F-CC99-4EAC-A9D5-BAB55237BF15}" presName="horzThree" presStyleCnt="0"/>
      <dgm:spPr/>
    </dgm:pt>
  </dgm:ptLst>
  <dgm:cxnLst>
    <dgm:cxn modelId="{4A5125DB-BCA7-42F3-8285-80FB980503EB}" type="presOf" srcId="{A90AEC3F-5ADC-4421-A75A-ED6297BE6C48}" destId="{C3EF07C4-FC5A-4814-AC1C-D7F73A536278}" srcOrd="0" destOrd="0" presId="urn:microsoft.com/office/officeart/2005/8/layout/hierarchy4"/>
    <dgm:cxn modelId="{AAC0738D-0678-478A-A073-A8121D820DD2}" type="presOf" srcId="{B2485344-A277-4DAE-ABD1-BE05E7CA91ED}" destId="{08A92AE5-48D2-462C-842E-99362A93AC05}" srcOrd="0" destOrd="0" presId="urn:microsoft.com/office/officeart/2005/8/layout/hierarchy4"/>
    <dgm:cxn modelId="{E3013D0D-913B-41DC-B1FA-2107154F1379}" srcId="{62F84A9D-DB3D-4A90-809E-F21425355B40}" destId="{5AFD683F-CC99-4EAC-A9D5-BAB55237BF15}" srcOrd="1" destOrd="0" parTransId="{87DC7D84-83E4-4593-B9E1-67F25E683E32}" sibTransId="{1B66E2D5-EA86-4514-9F6B-60A076B6A68E}"/>
    <dgm:cxn modelId="{6524167A-D437-432E-BDB2-EEA816FB964D}" srcId="{3890125A-3F45-474D-8A7B-4B42049CC4FD}" destId="{62F84A9D-DB3D-4A90-809E-F21425355B40}" srcOrd="1" destOrd="0" parTransId="{2229C07E-C731-4D88-A48A-44A179DC3B6D}" sibTransId="{CB55A428-31E8-438A-811B-1A5C2F5E378E}"/>
    <dgm:cxn modelId="{BE4802DE-AE55-4963-83DE-98640F749BEF}" srcId="{4FB987A7-A645-4322-AF9C-A357780D6711}" destId="{B2485344-A277-4DAE-ABD1-BE05E7CA91ED}" srcOrd="1" destOrd="0" parTransId="{0E774A88-67B6-4B36-B160-FFCEA990584C}" sibTransId="{314A6A86-B808-4EF6-A1AC-B8AC4D927EA7}"/>
    <dgm:cxn modelId="{0CAA3E4A-1699-4516-80E4-C578A7C220DF}" type="presOf" srcId="{4FB987A7-A645-4322-AF9C-A357780D6711}" destId="{17A6D762-8C82-45F9-8E51-3A4696D0E70F}" srcOrd="0" destOrd="0" presId="urn:microsoft.com/office/officeart/2005/8/layout/hierarchy4"/>
    <dgm:cxn modelId="{FB297F60-C1B3-4BDF-9BAE-76234E6539C9}" srcId="{A90AEC3F-5ADC-4421-A75A-ED6297BE6C48}" destId="{3890125A-3F45-474D-8A7B-4B42049CC4FD}" srcOrd="0" destOrd="0" parTransId="{0865C5EC-946F-4B96-BAE0-1FE4D5F0B8CB}" sibTransId="{4114AA1B-4AB8-45C1-823A-A6E819BCF4DA}"/>
    <dgm:cxn modelId="{3222EAC5-7900-490A-A6D6-616E668F3083}" srcId="{62F84A9D-DB3D-4A90-809E-F21425355B40}" destId="{422F1B59-4A90-4788-B173-5548722760CF}" srcOrd="0" destOrd="0" parTransId="{531D39CE-F09A-4EB3-AD58-5FCDCB3B21F6}" sibTransId="{847EA76A-C0D6-49F5-9051-5F0F7C202957}"/>
    <dgm:cxn modelId="{056D5941-4633-4514-A25E-67F65F3D4981}" srcId="{3890125A-3F45-474D-8A7B-4B42049CC4FD}" destId="{4FB987A7-A645-4322-AF9C-A357780D6711}" srcOrd="0" destOrd="0" parTransId="{2C8E2C8E-73E4-4153-B382-57F4A9F6B0F4}" sibTransId="{51AEE51A-5CE6-41E0-9807-D642FA6877B6}"/>
    <dgm:cxn modelId="{89BC969E-CAD2-4382-9C44-1A39A4A12C28}" type="presOf" srcId="{5AFD683F-CC99-4EAC-A9D5-BAB55237BF15}" destId="{3455872F-EACD-4FEA-ADFC-998B904E187A}" srcOrd="0" destOrd="0" presId="urn:microsoft.com/office/officeart/2005/8/layout/hierarchy4"/>
    <dgm:cxn modelId="{D4549E4B-FAEE-4116-A949-7F95E3C419E0}" type="presOf" srcId="{70AB6054-3809-4734-9F72-D6EAAABDF20F}" destId="{FFC4EACD-8DA6-49C7-BAD1-AEAB49B4344C}" srcOrd="0" destOrd="0" presId="urn:microsoft.com/office/officeart/2005/8/layout/hierarchy4"/>
    <dgm:cxn modelId="{B6B3DF13-D54E-419B-94A1-81C7D94A3D5C}" type="presOf" srcId="{422F1B59-4A90-4788-B173-5548722760CF}" destId="{B44A65A0-94B2-489B-BEFB-C7FFA9740BFB}" srcOrd="0" destOrd="0" presId="urn:microsoft.com/office/officeart/2005/8/layout/hierarchy4"/>
    <dgm:cxn modelId="{279C66BC-23B2-4757-A27B-AB27FD909C8A}" srcId="{4FB987A7-A645-4322-AF9C-A357780D6711}" destId="{70AB6054-3809-4734-9F72-D6EAAABDF20F}" srcOrd="0" destOrd="0" parTransId="{91747DC5-AA74-4F3C-A59D-960F3221693F}" sibTransId="{5AE04C14-54A6-4160-8156-0F85146C1418}"/>
    <dgm:cxn modelId="{4069E0ED-782C-4272-99AB-EECFD479CFA8}" type="presOf" srcId="{62F84A9D-DB3D-4A90-809E-F21425355B40}" destId="{95DEAC4D-5322-4B10-B065-418BBE35F940}" srcOrd="0" destOrd="0" presId="urn:microsoft.com/office/officeart/2005/8/layout/hierarchy4"/>
    <dgm:cxn modelId="{A92FB366-6EA6-4FC4-9C2E-D37F17031E81}" type="presOf" srcId="{3890125A-3F45-474D-8A7B-4B42049CC4FD}" destId="{54EB6F69-728F-4409-BAB4-45115487F4B1}" srcOrd="0" destOrd="0" presId="urn:microsoft.com/office/officeart/2005/8/layout/hierarchy4"/>
    <dgm:cxn modelId="{C1D29352-3F9D-43C9-B52A-AEB414B03017}" type="presParOf" srcId="{C3EF07C4-FC5A-4814-AC1C-D7F73A536278}" destId="{2C997080-36F4-4697-8B85-EE058E407879}" srcOrd="0" destOrd="0" presId="urn:microsoft.com/office/officeart/2005/8/layout/hierarchy4"/>
    <dgm:cxn modelId="{99074FBA-E24B-4148-A65F-10600436869E}" type="presParOf" srcId="{2C997080-36F4-4697-8B85-EE058E407879}" destId="{54EB6F69-728F-4409-BAB4-45115487F4B1}" srcOrd="0" destOrd="0" presId="urn:microsoft.com/office/officeart/2005/8/layout/hierarchy4"/>
    <dgm:cxn modelId="{465438F9-9AF4-4895-B45B-D69A30AD139E}" type="presParOf" srcId="{2C997080-36F4-4697-8B85-EE058E407879}" destId="{6D00CC80-960A-40C3-BA9A-42E85D7FF041}" srcOrd="1" destOrd="0" presId="urn:microsoft.com/office/officeart/2005/8/layout/hierarchy4"/>
    <dgm:cxn modelId="{562E3B68-7BB0-4503-AE94-9AD259E6524A}" type="presParOf" srcId="{2C997080-36F4-4697-8B85-EE058E407879}" destId="{CDA80541-715F-4048-AA57-436E7953ABC4}" srcOrd="2" destOrd="0" presId="urn:microsoft.com/office/officeart/2005/8/layout/hierarchy4"/>
    <dgm:cxn modelId="{D2324E3D-02A9-4755-87A9-391D57EAFB91}" type="presParOf" srcId="{CDA80541-715F-4048-AA57-436E7953ABC4}" destId="{F612D620-67C9-4BB0-B5A7-BFFE723A9390}" srcOrd="0" destOrd="0" presId="urn:microsoft.com/office/officeart/2005/8/layout/hierarchy4"/>
    <dgm:cxn modelId="{2871EC42-5D1F-4262-9B31-46AA784339AA}" type="presParOf" srcId="{F612D620-67C9-4BB0-B5A7-BFFE723A9390}" destId="{17A6D762-8C82-45F9-8E51-3A4696D0E70F}" srcOrd="0" destOrd="0" presId="urn:microsoft.com/office/officeart/2005/8/layout/hierarchy4"/>
    <dgm:cxn modelId="{D14387F2-7000-4092-B602-EBE61200E9CE}" type="presParOf" srcId="{F612D620-67C9-4BB0-B5A7-BFFE723A9390}" destId="{985D18A1-7CE4-47C4-A72C-2699E738C199}" srcOrd="1" destOrd="0" presId="urn:microsoft.com/office/officeart/2005/8/layout/hierarchy4"/>
    <dgm:cxn modelId="{A11F7C40-617A-4918-BB51-008F897BA312}" type="presParOf" srcId="{F612D620-67C9-4BB0-B5A7-BFFE723A9390}" destId="{8DCF641B-EC78-4906-BCFA-8DFF335325EE}" srcOrd="2" destOrd="0" presId="urn:microsoft.com/office/officeart/2005/8/layout/hierarchy4"/>
    <dgm:cxn modelId="{6B32BEDC-B309-4747-BE60-95E1C70F98EE}" type="presParOf" srcId="{8DCF641B-EC78-4906-BCFA-8DFF335325EE}" destId="{085A8948-F50D-4026-8777-29998FBDDB72}" srcOrd="0" destOrd="0" presId="urn:microsoft.com/office/officeart/2005/8/layout/hierarchy4"/>
    <dgm:cxn modelId="{55FC502B-7349-4ED3-8C0D-5AB97C755A93}" type="presParOf" srcId="{085A8948-F50D-4026-8777-29998FBDDB72}" destId="{FFC4EACD-8DA6-49C7-BAD1-AEAB49B4344C}" srcOrd="0" destOrd="0" presId="urn:microsoft.com/office/officeart/2005/8/layout/hierarchy4"/>
    <dgm:cxn modelId="{DDA5FAF7-FD80-476A-B62C-1B597742E96D}" type="presParOf" srcId="{085A8948-F50D-4026-8777-29998FBDDB72}" destId="{F4EC3E92-8359-4964-96F9-007506778BDA}" srcOrd="1" destOrd="0" presId="urn:microsoft.com/office/officeart/2005/8/layout/hierarchy4"/>
    <dgm:cxn modelId="{0CE946BB-418E-4CF8-85BA-378F4F24D3A7}" type="presParOf" srcId="{8DCF641B-EC78-4906-BCFA-8DFF335325EE}" destId="{9711CBF5-6E6C-4E52-B93E-4460E0E1BDAD}" srcOrd="1" destOrd="0" presId="urn:microsoft.com/office/officeart/2005/8/layout/hierarchy4"/>
    <dgm:cxn modelId="{D84D48B1-3D06-46E5-AE67-BBD21CB0DCE7}" type="presParOf" srcId="{8DCF641B-EC78-4906-BCFA-8DFF335325EE}" destId="{7FFC618F-AD2E-405C-BD86-4F9603759DF7}" srcOrd="2" destOrd="0" presId="urn:microsoft.com/office/officeart/2005/8/layout/hierarchy4"/>
    <dgm:cxn modelId="{DEB46C67-E103-4D87-A79C-B8052B5C78C8}" type="presParOf" srcId="{7FFC618F-AD2E-405C-BD86-4F9603759DF7}" destId="{08A92AE5-48D2-462C-842E-99362A93AC05}" srcOrd="0" destOrd="0" presId="urn:microsoft.com/office/officeart/2005/8/layout/hierarchy4"/>
    <dgm:cxn modelId="{BD2FB58D-B72B-4DDC-B1C8-D3F205E898C7}" type="presParOf" srcId="{7FFC618F-AD2E-405C-BD86-4F9603759DF7}" destId="{FFABE6A8-580E-4BC5-AF2B-423784ED59F9}" srcOrd="1" destOrd="0" presId="urn:microsoft.com/office/officeart/2005/8/layout/hierarchy4"/>
    <dgm:cxn modelId="{146A87AA-00B5-4FC8-9015-17F32CBFB8DA}" type="presParOf" srcId="{CDA80541-715F-4048-AA57-436E7953ABC4}" destId="{613845C0-F97A-438E-8F0A-8571857E813A}" srcOrd="1" destOrd="0" presId="urn:microsoft.com/office/officeart/2005/8/layout/hierarchy4"/>
    <dgm:cxn modelId="{A0EF52A2-633D-46B5-8762-F2F17D66FA17}" type="presParOf" srcId="{CDA80541-715F-4048-AA57-436E7953ABC4}" destId="{878C3A71-B167-4B4F-B996-F2F8DC88DEEE}" srcOrd="2" destOrd="0" presId="urn:microsoft.com/office/officeart/2005/8/layout/hierarchy4"/>
    <dgm:cxn modelId="{FC4D802B-060B-4DDD-A76C-F4AADEC92A88}" type="presParOf" srcId="{878C3A71-B167-4B4F-B996-F2F8DC88DEEE}" destId="{95DEAC4D-5322-4B10-B065-418BBE35F940}" srcOrd="0" destOrd="0" presId="urn:microsoft.com/office/officeart/2005/8/layout/hierarchy4"/>
    <dgm:cxn modelId="{BCC6E22B-7136-4B11-ACE4-D6349D392351}" type="presParOf" srcId="{878C3A71-B167-4B4F-B996-F2F8DC88DEEE}" destId="{3EAD2C39-BC2C-449E-83C0-E7AD9FDB0875}" srcOrd="1" destOrd="0" presId="urn:microsoft.com/office/officeart/2005/8/layout/hierarchy4"/>
    <dgm:cxn modelId="{E4C7BFC3-51F4-4E54-BF8D-B3B82A14D538}" type="presParOf" srcId="{878C3A71-B167-4B4F-B996-F2F8DC88DEEE}" destId="{F81328D4-A566-42D0-8023-8FC2965BE216}" srcOrd="2" destOrd="0" presId="urn:microsoft.com/office/officeart/2005/8/layout/hierarchy4"/>
    <dgm:cxn modelId="{9C542EB3-0E99-4213-8D7D-509E5A1F814E}" type="presParOf" srcId="{F81328D4-A566-42D0-8023-8FC2965BE216}" destId="{4451E9AC-B621-454A-BD49-8E82075A17A7}" srcOrd="0" destOrd="0" presId="urn:microsoft.com/office/officeart/2005/8/layout/hierarchy4"/>
    <dgm:cxn modelId="{52B35AE9-3366-4259-9275-4AEC06E8D4B3}" type="presParOf" srcId="{4451E9AC-B621-454A-BD49-8E82075A17A7}" destId="{B44A65A0-94B2-489B-BEFB-C7FFA9740BFB}" srcOrd="0" destOrd="0" presId="urn:microsoft.com/office/officeart/2005/8/layout/hierarchy4"/>
    <dgm:cxn modelId="{8D1789BE-F78C-4EBB-BEE2-F9F65512D331}" type="presParOf" srcId="{4451E9AC-B621-454A-BD49-8E82075A17A7}" destId="{D7973E00-7BBD-452C-A11F-11B76B9E8B77}" srcOrd="1" destOrd="0" presId="urn:microsoft.com/office/officeart/2005/8/layout/hierarchy4"/>
    <dgm:cxn modelId="{F9B12F3A-AE3B-4CA8-8977-456A96081BB9}" type="presParOf" srcId="{F81328D4-A566-42D0-8023-8FC2965BE216}" destId="{625530B9-CDA2-4565-B463-1A13BC76F66D}" srcOrd="1" destOrd="0" presId="urn:microsoft.com/office/officeart/2005/8/layout/hierarchy4"/>
    <dgm:cxn modelId="{C710F218-7486-42AC-91EA-B6CB3E7444F5}" type="presParOf" srcId="{F81328D4-A566-42D0-8023-8FC2965BE216}" destId="{703A4202-A9B7-4F0B-82B0-F59E33F21A55}" srcOrd="2" destOrd="0" presId="urn:microsoft.com/office/officeart/2005/8/layout/hierarchy4"/>
    <dgm:cxn modelId="{BABA8816-167C-448C-BB47-7FCA096367D7}" type="presParOf" srcId="{703A4202-A9B7-4F0B-82B0-F59E33F21A55}" destId="{3455872F-EACD-4FEA-ADFC-998B904E187A}" srcOrd="0" destOrd="0" presId="urn:microsoft.com/office/officeart/2005/8/layout/hierarchy4"/>
    <dgm:cxn modelId="{4732743E-5F7A-4551-8F8F-30A6B36FE2B0}" type="presParOf" srcId="{703A4202-A9B7-4F0B-82B0-F59E33F21A55}" destId="{08189B1D-FD75-4A34-BD71-A78E47B12AE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EB6F69-728F-4409-BAB4-45115487F4B1}">
      <dsp:nvSpPr>
        <dsp:cNvPr id="0" name=""/>
        <dsp:cNvSpPr/>
      </dsp:nvSpPr>
      <dsp:spPr>
        <a:xfrm>
          <a:off x="2067" y="2073"/>
          <a:ext cx="5596565" cy="1303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latin typeface="Times New Roman" pitchFamily="18" charset="0"/>
              <a:cs typeface="Times New Roman" pitchFamily="18" charset="0"/>
            </a:rPr>
            <a:t>Total Equity</a:t>
          </a:r>
          <a:endParaRPr lang="en-US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259" y="40265"/>
        <a:ext cx="5520181" cy="1227573"/>
      </dsp:txXfrm>
    </dsp:sp>
    <dsp:sp modelId="{17A6D762-8C82-45F9-8E51-3A4696D0E70F}">
      <dsp:nvSpPr>
        <dsp:cNvPr id="0" name=""/>
        <dsp:cNvSpPr/>
      </dsp:nvSpPr>
      <dsp:spPr>
        <a:xfrm>
          <a:off x="2067" y="1405421"/>
          <a:ext cx="2741887" cy="1303957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Times New Roman" pitchFamily="18" charset="0"/>
              <a:cs typeface="Times New Roman" pitchFamily="18" charset="0"/>
            </a:rPr>
            <a:t>Member Allocated</a:t>
          </a:r>
          <a:endParaRPr lang="en-US" sz="3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259" y="1443613"/>
        <a:ext cx="2665503" cy="1227573"/>
      </dsp:txXfrm>
    </dsp:sp>
    <dsp:sp modelId="{FFC4EACD-8DA6-49C7-BAD1-AEAB49B4344C}">
      <dsp:nvSpPr>
        <dsp:cNvPr id="0" name=""/>
        <dsp:cNvSpPr/>
      </dsp:nvSpPr>
      <dsp:spPr>
        <a:xfrm>
          <a:off x="2067" y="2808769"/>
          <a:ext cx="1342745" cy="1303957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Membership Fees</a:t>
          </a:r>
          <a:endParaRPr lang="en-US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259" y="2846961"/>
        <a:ext cx="1266361" cy="1227573"/>
      </dsp:txXfrm>
    </dsp:sp>
    <dsp:sp modelId="{08A92AE5-48D2-462C-842E-99362A93AC05}">
      <dsp:nvSpPr>
        <dsp:cNvPr id="0" name=""/>
        <dsp:cNvSpPr/>
      </dsp:nvSpPr>
      <dsp:spPr>
        <a:xfrm>
          <a:off x="1401208" y="2808769"/>
          <a:ext cx="1342745" cy="1303957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Patronage Capital</a:t>
          </a:r>
        </a:p>
      </dsp:txBody>
      <dsp:txXfrm>
        <a:off x="1439400" y="2846961"/>
        <a:ext cx="1266361" cy="1227573"/>
      </dsp:txXfrm>
    </dsp:sp>
    <dsp:sp modelId="{95DEAC4D-5322-4B10-B065-418BBE35F940}">
      <dsp:nvSpPr>
        <dsp:cNvPr id="0" name=""/>
        <dsp:cNvSpPr/>
      </dsp:nvSpPr>
      <dsp:spPr>
        <a:xfrm>
          <a:off x="2856745" y="1405421"/>
          <a:ext cx="2741887" cy="1303957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Times New Roman" pitchFamily="18" charset="0"/>
              <a:cs typeface="Times New Roman" pitchFamily="18" charset="0"/>
            </a:rPr>
            <a:t>Net Savings Unallocated</a:t>
          </a:r>
        </a:p>
      </dsp:txBody>
      <dsp:txXfrm>
        <a:off x="2894937" y="1443613"/>
        <a:ext cx="2665503" cy="1227573"/>
      </dsp:txXfrm>
    </dsp:sp>
    <dsp:sp modelId="{B44A65A0-94B2-489B-BEFB-C7FFA9740BFB}">
      <dsp:nvSpPr>
        <dsp:cNvPr id="0" name=""/>
        <dsp:cNvSpPr/>
      </dsp:nvSpPr>
      <dsp:spPr>
        <a:xfrm>
          <a:off x="2856745" y="2808769"/>
          <a:ext cx="1342745" cy="1303957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Retained Earnings</a:t>
          </a:r>
        </a:p>
      </dsp:txBody>
      <dsp:txXfrm>
        <a:off x="2894937" y="2846961"/>
        <a:ext cx="1266361" cy="1227573"/>
      </dsp:txXfrm>
    </dsp:sp>
    <dsp:sp modelId="{3455872F-EACD-4FEA-ADFC-998B904E187A}">
      <dsp:nvSpPr>
        <dsp:cNvPr id="0" name=""/>
        <dsp:cNvSpPr/>
      </dsp:nvSpPr>
      <dsp:spPr>
        <a:xfrm>
          <a:off x="4255886" y="2808769"/>
          <a:ext cx="1342745" cy="1303957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Other</a:t>
          </a:r>
        </a:p>
      </dsp:txBody>
      <dsp:txXfrm>
        <a:off x="4294078" y="2846961"/>
        <a:ext cx="1266361" cy="1227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475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6" tIns="47512" rIns="95026" bIns="4751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728" y="0"/>
            <a:ext cx="317047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6" tIns="47512" rIns="95026" bIns="4751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70475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6" tIns="47512" rIns="95026" bIns="4751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728" y="9121140"/>
            <a:ext cx="317047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6" tIns="47512" rIns="95026" bIns="4751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296C07C-AAE6-4EB0-9858-E9B32D3651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341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475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6" tIns="47512" rIns="95026" bIns="4751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728" y="0"/>
            <a:ext cx="317047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6" tIns="47512" rIns="95026" bIns="4751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09700" y="719138"/>
            <a:ext cx="450215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915" y="4562214"/>
            <a:ext cx="5363372" cy="4318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6" tIns="47512" rIns="95026" bIns="47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70475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6" tIns="47512" rIns="95026" bIns="4751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728" y="9121140"/>
            <a:ext cx="317047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6" tIns="47512" rIns="95026" bIns="4751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E60CA77-074C-4B4A-8D4B-31CC2EAAAA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593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FEB930-7FE4-4434-85D0-4AA6BD9CD73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09700" y="719138"/>
            <a:ext cx="4502150" cy="3600450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1020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11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00669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12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6737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13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541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14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98950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15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91085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16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9037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785373" indent="-302067"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marL="1208267" indent="-241654"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marL="1691574" indent="-241654"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marL="2174880" indent="-241654"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2658188" indent="-241654" defTabSz="48330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3141495" indent="-241654" defTabSz="48330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3624801" indent="-241654" defTabSz="48330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4108108" indent="-241654" defTabSz="48330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eaLnBrk="1" hangingPunct="1"/>
            <a:fld id="{4233178A-0511-4EB0-B7BE-00C3BFF94517}" type="slidenum">
              <a:rPr lang="en-US" sz="1300">
                <a:latin typeface="Calibri" pitchFamily="34" charset="0"/>
              </a:rPr>
              <a:pPr eaLnBrk="1" hangingPunct="1"/>
              <a:t>17</a:t>
            </a:fld>
            <a:endParaRPr lang="en-US" sz="13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283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E967108D-A9F5-47B1-B3B5-9A27EA854685}" type="slidenum">
              <a:rPr lang="en-US" smtClean="0">
                <a:latin typeface="Times New Roman" pitchFamily="18" charset="0"/>
              </a:rPr>
              <a:pPr/>
              <a:t>18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09535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0CA77-074C-4B4A-8D4B-31CC2EAAAAA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860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0CA77-074C-4B4A-8D4B-31CC2EAAAAA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742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0491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0CA77-074C-4B4A-8D4B-31CC2EAAAAA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5880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4C416A41-CC2E-4940-BFF4-5726169A471C}" type="slidenum">
              <a:rPr lang="en-US" smtClean="0">
                <a:latin typeface="Times New Roman" pitchFamily="18" charset="0"/>
              </a:rPr>
              <a:pPr/>
              <a:t>23</a:t>
            </a:fld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9088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9851BF8E-2AD7-4585-9C17-386C91E3668B}" type="slidenum">
              <a:rPr lang="en-US" smtClean="0">
                <a:latin typeface="Times New Roman" pitchFamily="18" charset="0"/>
              </a:rPr>
              <a:pPr/>
              <a:t>24</a:t>
            </a:fld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8256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EA43F1-6A91-48EC-BDD7-AF0FCEB20F66}" type="slidenum">
              <a:rPr lang="en-US" altLang="en-US">
                <a:latin typeface="Times New Roman" panose="02020603050405020304" pitchFamily="18" charset="0"/>
              </a:rPr>
              <a:pPr/>
              <a:t>25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752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4E36BEAA-049E-4378-AF10-C42AEC6D655A}" type="slidenum">
              <a:rPr lang="en-US" smtClean="0">
                <a:latin typeface="Times New Roman" pitchFamily="18" charset="0"/>
              </a:rPr>
              <a:pPr/>
              <a:t>26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99380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8FE442F-58BF-4BBE-BD04-B37ACC2FFD16}" type="slidenum">
              <a:rPr lang="en-US" smtClean="0">
                <a:latin typeface="Times New Roman" pitchFamily="18" charset="0"/>
              </a:rPr>
              <a:pPr/>
              <a:t>27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46842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E163A9E1-8115-4C0A-ABC3-8956B3FF66A4}" type="slidenum">
              <a:rPr lang="en-US" smtClean="0">
                <a:latin typeface="Times New Roman" pitchFamily="18" charset="0"/>
              </a:rPr>
              <a:pPr/>
              <a:t>28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09135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18F34B01-03BE-407D-B292-7D7267CB1F14}" type="slidenum">
              <a:rPr lang="en-US" smtClean="0">
                <a:latin typeface="Times New Roman" pitchFamily="18" charset="0"/>
              </a:rPr>
              <a:pPr/>
              <a:t>29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07440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18F34B01-03BE-407D-B292-7D7267CB1F14}" type="slidenum">
              <a:rPr lang="en-US" smtClean="0">
                <a:latin typeface="Times New Roman" pitchFamily="18" charset="0"/>
              </a:rPr>
              <a:pPr/>
              <a:t>30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91567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0CA77-074C-4B4A-8D4B-31CC2EAAAAAA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70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3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407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4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3574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5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3615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6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4700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8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7208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9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6627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10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8126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97509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869442"/>
            <a:ext cx="7772400" cy="1951745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852381"/>
            <a:ext cx="7772400" cy="127968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5283200"/>
            <a:ext cx="9147765" cy="2039561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99AF47E-D751-421B-BD43-BD41526A7E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0085"/>
            <a:ext cx="8229600" cy="4678476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BAC0DC1-AF6B-4514-9F22-B474D34369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92950"/>
            <a:ext cx="1777470" cy="5965612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950"/>
            <a:ext cx="6324600" cy="596561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2760D3-A493-4C5F-99EC-8EC1BB8F0A9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688"/>
            <a:ext cx="82296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06563"/>
            <a:ext cx="4038600" cy="4827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6563"/>
            <a:ext cx="4038600" cy="4827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Bolinger, Segars, Gilbert &amp; Moss, LLP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755F1-FE3A-41BB-998C-6EBB926C7C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01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689"/>
            <a:ext cx="82296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06564"/>
            <a:ext cx="8229600" cy="4827587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61573"/>
            <a:ext cx="2133600" cy="50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61573"/>
            <a:ext cx="2895600" cy="50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6B2C0-E6A6-49C2-804D-AA4C44AFF1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42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94" y="6858000"/>
            <a:ext cx="2350681" cy="389467"/>
          </a:xfrm>
        </p:spPr>
        <p:txBody>
          <a:bodyPr/>
          <a:lstStyle>
            <a:lvl1pPr>
              <a:defRPr i="1"/>
            </a:lvl1pPr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130359"/>
            <a:ext cx="7772400" cy="195072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3127159"/>
            <a:ext cx="4572000" cy="155188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90E6D9B-FD9D-4DF9-841B-37F27ADDE32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205837"/>
            <a:ext cx="182880" cy="24384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205837"/>
            <a:ext cx="182880" cy="24384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80084"/>
            <a:ext cx="4038600" cy="48276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0084"/>
            <a:ext cx="4038600" cy="48276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38F940-90B1-48FD-90FE-4BAF721F362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1253"/>
            <a:ext cx="8229600" cy="12192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70880"/>
            <a:ext cx="4040188" cy="8128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770880"/>
            <a:ext cx="4041775" cy="8128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40581"/>
            <a:ext cx="4040188" cy="4204547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540581"/>
            <a:ext cx="4041775" cy="4204547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7D53D59-5B34-4DDE-8716-B465BE7792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B20E2A7-138F-47DF-BCE6-28E47FC236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925733"/>
            <a:ext cx="2350681" cy="389467"/>
          </a:xfrm>
        </p:spPr>
        <p:txBody>
          <a:bodyPr/>
          <a:lstStyle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B733D6F-2AF3-48C9-B3BC-7CF83DF44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01920"/>
            <a:ext cx="7481776" cy="48768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712109"/>
            <a:ext cx="3974592" cy="97536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92608"/>
            <a:ext cx="7479792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835140"/>
            <a:ext cx="1920240" cy="390144"/>
          </a:xfrm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3B2CC05-6B63-4C2F-A468-C8BFE64758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806296"/>
            <a:ext cx="7162800" cy="691447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202633"/>
            <a:ext cx="8686800" cy="4681728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835141"/>
            <a:ext cx="2350681" cy="38946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FC31BCA-DCC9-47BD-9F54-C965FADD02A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189464"/>
            <a:ext cx="8075432" cy="600183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6341265"/>
            <a:ext cx="4940624" cy="98248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6334945"/>
            <a:ext cx="3690451" cy="99568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6177336"/>
            <a:ext cx="3402314" cy="1152926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6173588"/>
            <a:ext cx="3405509" cy="1156675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5321003"/>
            <a:ext cx="182880" cy="24384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5321003"/>
            <a:ext cx="182880" cy="24384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6341265"/>
            <a:ext cx="4940624" cy="98248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6334945"/>
            <a:ext cx="3690451" cy="99568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6177336"/>
            <a:ext cx="3402314" cy="1152926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6173588"/>
            <a:ext cx="3405509" cy="1156675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92947"/>
            <a:ext cx="8229600" cy="12192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580084"/>
            <a:ext cx="8229600" cy="4827694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835140"/>
            <a:ext cx="1920240" cy="3901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835141"/>
            <a:ext cx="2350681" cy="389467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835141"/>
            <a:ext cx="365760" cy="389467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CAE07A4-5161-42A3-BD09-D05CE29472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1.xls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2.xls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_Worksheet3.xls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3048000" y="5334001"/>
            <a:ext cx="5791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1028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762000" y="2133600"/>
            <a:ext cx="7848600" cy="1447800"/>
          </a:xfrm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sz="3600" b="1" i="1" u="sng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IRS Private Letter Rulings and Discounted Capital Credit Retirements</a:t>
            </a:r>
            <a:endParaRPr lang="en-US" sz="3600" b="1" dirty="0" smtClean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9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81003"/>
            <a:ext cx="7772400" cy="1447801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2014 Florida Electric Cooperative Finance &amp; Accounting Conference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Clearwater, Florida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September 18, 2014</a:t>
            </a:r>
          </a:p>
        </p:txBody>
      </p:sp>
      <p:sp>
        <p:nvSpPr>
          <p:cNvPr id="1030" name="Rectangle 19"/>
          <p:cNvSpPr>
            <a:spLocks noChangeArrowheads="1"/>
          </p:cNvSpPr>
          <p:nvPr/>
        </p:nvSpPr>
        <p:spPr bwMode="auto">
          <a:xfrm>
            <a:off x="1854958" y="4329756"/>
            <a:ext cx="586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2000" i="1" dirty="0" smtClean="0">
                <a:latin typeface="Times New Roman" pitchFamily="18" charset="0"/>
              </a:rPr>
              <a:t>Presented </a:t>
            </a:r>
            <a:r>
              <a:rPr lang="en-US" sz="2000" i="1" dirty="0">
                <a:latin typeface="Times New Roman" pitchFamily="18" charset="0"/>
              </a:rPr>
              <a:t>by:</a:t>
            </a:r>
          </a:p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Bill Miller, </a:t>
            </a:r>
            <a:r>
              <a:rPr lang="en-US" sz="2000" dirty="0" smtClean="0">
                <a:latin typeface="Times New Roman" pitchFamily="18" charset="0"/>
              </a:rPr>
              <a:t>CPA</a:t>
            </a:r>
          </a:p>
        </p:txBody>
      </p:sp>
      <p:sp>
        <p:nvSpPr>
          <p:cNvPr id="1031" name="Rectangle 22"/>
          <p:cNvSpPr>
            <a:spLocks noChangeArrowheads="1"/>
          </p:cNvSpPr>
          <p:nvPr/>
        </p:nvSpPr>
        <p:spPr bwMode="auto">
          <a:xfrm>
            <a:off x="1524000" y="5791202"/>
            <a:ext cx="53546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Bolinger</a:t>
            </a:r>
            <a:r>
              <a:rPr lang="en-US" b="1" dirty="0">
                <a:latin typeface="Times New Roman" pitchFamily="18" charset="0"/>
              </a:rPr>
              <a:t>, Segars, Gilbert &amp; Moss, </a:t>
            </a:r>
            <a:r>
              <a:rPr lang="en-US" b="1" dirty="0" smtClean="0">
                <a:latin typeface="Times New Roman" pitchFamily="18" charset="0"/>
              </a:rPr>
              <a:t>L.L.P               8215 </a:t>
            </a:r>
            <a:r>
              <a:rPr lang="en-US" b="1" dirty="0">
                <a:latin typeface="Times New Roman" pitchFamily="18" charset="0"/>
              </a:rPr>
              <a:t>Nashville Avenue; Lubbock, Texas 79423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(806) </a:t>
            </a:r>
            <a:r>
              <a:rPr lang="en-US" b="1" dirty="0" smtClean="0">
                <a:latin typeface="Times New Roman" pitchFamily="18" charset="0"/>
              </a:rPr>
              <a:t>747-3806; (806) 747-3815 Fax</a:t>
            </a:r>
            <a:endParaRPr lang="en-US" b="1" dirty="0">
              <a:latin typeface="Times New Roman" pitchFamily="18" charset="0"/>
            </a:endParaRP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www.bsgm.com</a:t>
            </a:r>
          </a:p>
        </p:txBody>
      </p:sp>
      <p:pic>
        <p:nvPicPr>
          <p:cNvPr id="8" name="Picture 8" descr="N:\BSGM Logos\bsgm_final_thumbnai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2" y="5791200"/>
            <a:ext cx="1303111" cy="1295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effectLst/>
                <a:latin typeface="Times New Roman" pitchFamily="18" charset="0"/>
                <a:cs typeface="Times New Roman" pitchFamily="18" charset="0"/>
              </a:rPr>
              <a:t>What were the basic facts of the PLRs?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Tenets of Proposed Discounting Programs (continued):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Discount tracked as either (1) a separate class of equity maintained in the name of the patron taking the discount or (2) part of the net savings of the Cooperative.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6719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were the primary ruling requests?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Revised bylaws and policies on retiring capital credits at a discount are consistent with cooperative tax law and do not adversely impact the cooperative’s tax exempt status.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Patronage capital allocations are qualified exclusions.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discount is excluded from the 85/15 Test.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979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is the primary tax </a:t>
            </a:r>
            <a:r>
              <a:rPr lang="en-US" sz="3600" dirty="0">
                <a:effectLst/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aw on which the PLRs are based?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Section 501(c)(12) of the IRC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Operating on a Cooperative Basis - </a:t>
            </a:r>
            <a:r>
              <a:rPr lang="en-US" altLang="en-US" sz="3200" i="1" dirty="0">
                <a:latin typeface="Times New Roman" panose="02020603050405020304" pitchFamily="18" charset="0"/>
              </a:rPr>
              <a:t>Puget Sound </a:t>
            </a:r>
            <a:r>
              <a:rPr lang="en-US" altLang="en-US" sz="3200" i="1" dirty="0" smtClean="0">
                <a:latin typeface="Times New Roman" panose="02020603050405020304" pitchFamily="18" charset="0"/>
              </a:rPr>
              <a:t>Plywood, Inc. vs Commissioner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dirty="0">
                <a:latin typeface="Times New Roman" panose="02020603050405020304" pitchFamily="18" charset="0"/>
              </a:rPr>
              <a:t>principles of 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:</a:t>
            </a:r>
          </a:p>
          <a:p>
            <a:pPr marL="393192" lvl="1" indent="0">
              <a:buNone/>
            </a:pPr>
            <a:r>
              <a:rPr lang="en-US" altLang="en-US" sz="2800" dirty="0" smtClean="0">
                <a:latin typeface="Times New Roman" panose="02020603050405020304" pitchFamily="18" charset="0"/>
              </a:rPr>
              <a:t>(</a:t>
            </a:r>
            <a:r>
              <a:rPr lang="en-US" altLang="en-US" sz="2800" dirty="0">
                <a:latin typeface="Times New Roman" panose="02020603050405020304" pitchFamily="18" charset="0"/>
              </a:rPr>
              <a:t>1) Democratic control, </a:t>
            </a:r>
            <a:endParaRPr lang="en-US" altLang="en-US" sz="2800" dirty="0" smtClean="0">
              <a:latin typeface="Times New Roman" panose="02020603050405020304" pitchFamily="18" charset="0"/>
            </a:endParaRPr>
          </a:p>
          <a:p>
            <a:pPr marL="393192" lvl="1" indent="0">
              <a:buNone/>
            </a:pPr>
            <a:r>
              <a:rPr lang="en-US" altLang="en-US" sz="2800" dirty="0" smtClean="0">
                <a:latin typeface="Times New Roman" panose="02020603050405020304" pitchFamily="18" charset="0"/>
              </a:rPr>
              <a:t>(</a:t>
            </a:r>
            <a:r>
              <a:rPr lang="en-US" altLang="en-US" sz="2800" dirty="0">
                <a:latin typeface="Times New Roman" panose="02020603050405020304" pitchFamily="18" charset="0"/>
              </a:rPr>
              <a:t>2) subordination of capital, &amp; </a:t>
            </a:r>
            <a:endParaRPr lang="en-US" altLang="en-US" sz="2800" dirty="0" smtClean="0">
              <a:latin typeface="Times New Roman" panose="02020603050405020304" pitchFamily="18" charset="0"/>
            </a:endParaRPr>
          </a:p>
          <a:p>
            <a:pPr marL="393192" lvl="1" indent="0">
              <a:buNone/>
            </a:pPr>
            <a:r>
              <a:rPr lang="en-US" altLang="en-US" sz="2800" dirty="0" smtClean="0">
                <a:latin typeface="Times New Roman" panose="02020603050405020304" pitchFamily="18" charset="0"/>
              </a:rPr>
              <a:t>(</a:t>
            </a:r>
            <a:r>
              <a:rPr lang="en-US" altLang="en-US" sz="2800" dirty="0">
                <a:latin typeface="Times New Roman" panose="02020603050405020304" pitchFamily="18" charset="0"/>
              </a:rPr>
              <a:t>3) operation at cost. </a:t>
            </a:r>
            <a:endParaRPr lang="en-US" altLang="en-US" sz="2800" dirty="0" smtClean="0">
              <a:latin typeface="Times New Roman" panose="02020603050405020304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7954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effectLst/>
                <a:latin typeface="Times New Roman" pitchFamily="18" charset="0"/>
                <a:cs typeface="Times New Roman" pitchFamily="18" charset="0"/>
              </a:rPr>
              <a:t>What is the primary tax law on which the PLRs are based?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Compliance with Revenue Ruling 72-36, which also provides for the following:</a:t>
            </a:r>
          </a:p>
          <a:p>
            <a:pPr lvl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Members’ rights &amp; interests – Determine, Maintain, &amp;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Protect.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Equities must not exceed reasonable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needs.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Distribution of net assets upon dissolution – To all members and former members patronizing the cooperative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to the extent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practicable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461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other points did the IRS make?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Defined a cooperative as “…voluntary, membership business organization that is organized in response to the economic needs of and to perform services for its members, and not realize monetary gains as a separate legal entity.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Regarding unretired capital credits referred to as reserves, “…the cooperative needs to have reserves in order to operate, meet unexpected expenses or to expand.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9730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effectLst/>
                <a:latin typeface="Times New Roman" pitchFamily="18" charset="0"/>
                <a:cs typeface="Times New Roman" pitchFamily="18" charset="0"/>
              </a:rPr>
              <a:t>What other points did the IRS make?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discount rate is “in accordance with prevailing market rates”.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Discounting insures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that… “ former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members are not treated more favorably than current members.”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Board of Directors and Management have “…fiduciary duties to former members and former members can enforce their rights in the courts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4123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did the IRS Rule?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discounting programs described in the letter ruling requests did not adversely effect the cooperative’s tax-exempt status.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“Patronage allocations” related to exempt purpose activities are qualified exclusions.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discount is not non-member income if tracked in the name of the patron as a form of allocated equity distributable only upon dissolution.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2496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5120"/>
            <a:ext cx="8229600" cy="970280"/>
          </a:xfrm>
          <a:noFill/>
        </p:spPr>
        <p:txBody>
          <a:bodyPr>
            <a:noAutofit/>
          </a:bodyPr>
          <a:lstStyle/>
          <a:p>
            <a:pPr algn="ctr" eaLnBrk="1" hangingPunct="1"/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Summary of IRS Private Letter Rulings on Capital Credit Discounting</a:t>
            </a:r>
          </a:p>
        </p:txBody>
      </p:sp>
      <p:graphicFrame>
        <p:nvGraphicFramePr>
          <p:cNvPr id="735308" name="Group 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718104"/>
              </p:ext>
            </p:extLst>
          </p:nvPr>
        </p:nvGraphicFramePr>
        <p:xfrm>
          <a:off x="685800" y="1676400"/>
          <a:ext cx="7924800" cy="4807616"/>
        </p:xfrm>
        <a:graphic>
          <a:graphicData uri="http://schemas.openxmlformats.org/drawingml/2006/table">
            <a:tbl>
              <a:tblPr/>
              <a:tblGrid>
                <a:gridCol w="384175"/>
                <a:gridCol w="3000375"/>
                <a:gridCol w="4540250"/>
              </a:tblGrid>
              <a:tr h="7620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Comment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6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Bylaw Amendment Authorizing Discounting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Key – granting the Board authority to offer such programs; impacts type of participation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Participation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 be voluntary or involuntary; determine eligible groups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4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Board has Authority to: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(1) Set Discount Rate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(2) Discount Period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Prevailing market rates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 of years of unretired patronage capital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Method Used to Account for Discount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Temporary Equity in Name of Member 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Net Savings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Operating on a Cooperative Basis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Comply with bylaws and operate with a fiduciary duty toward all members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Compliance with Rev Ruling 72-36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Avoid processes that forfeit a member’s rights and interests in the cooperative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eaLnBrk="1" hangingPunct="1"/>
            <a:fld id="{48B448B0-74FD-4551-8B15-401E6AEC82E9}" type="slidenum">
              <a:rPr lang="en-US" sz="1000" smtClean="0">
                <a:solidFill>
                  <a:srgbClr val="898989"/>
                </a:solidFill>
                <a:latin typeface="Century Gothic" pitchFamily="34" charset="0"/>
              </a:rPr>
              <a:pPr eaLnBrk="1" hangingPunct="1"/>
              <a:t>17</a:t>
            </a:fld>
            <a:endParaRPr lang="en-US" sz="1000" dirty="0" smtClean="0">
              <a:solidFill>
                <a:srgbClr val="898989"/>
              </a:solidFill>
              <a:latin typeface="Century Gothic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-2458" y="6705600"/>
            <a:ext cx="2895600" cy="508000"/>
          </a:xfrm>
        </p:spPr>
        <p:txBody>
          <a:bodyPr/>
          <a:lstStyle/>
          <a:p>
            <a:pPr algn="l">
              <a:defRPr/>
            </a:pPr>
            <a:r>
              <a:rPr lang="en-US" i="1" dirty="0" smtClean="0"/>
              <a:t>Bolinger, Segars, Gilbert &amp; Moss, LLP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011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dirty="0">
                <a:latin typeface="Arial" charset="0"/>
              </a:rPr>
              <a:t>Bolinger, Segars, Gilbert &amp; Moss, LLP</a:t>
            </a:r>
          </a:p>
        </p:txBody>
      </p:sp>
      <p:sp>
        <p:nvSpPr>
          <p:cNvPr id="2253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is the impact of the </a:t>
            </a:r>
            <a:b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Private Letter Rulings?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9038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Special retirements at a discount are consistent with cooperative tax law.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Membership approval of plan provides the Board with flexibility and authority to implement.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Discount rate and discount period should be reasonable.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Treat similarly situated patrons in a similar manner.</a:t>
            </a:r>
          </a:p>
          <a:p>
            <a:pPr eaLnBrk="1" hangingPunct="1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endParaRPr lang="en-US" sz="1400" dirty="0" smtClean="0"/>
          </a:p>
          <a:p>
            <a:pPr eaLnBrk="1" hangingPunct="1">
              <a:buFont typeface="Wingdings" pitchFamily="2" charset="2"/>
              <a:buNone/>
            </a:pPr>
            <a:endParaRPr lang="en-US" sz="1800" dirty="0" smtClean="0"/>
          </a:p>
        </p:txBody>
      </p:sp>
      <p:sp>
        <p:nvSpPr>
          <p:cNvPr id="2253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01D1844B-85D1-40E2-932A-119281434B2D}" type="slidenum">
              <a:rPr lang="en-US">
                <a:latin typeface="Arial" charset="0"/>
              </a:rPr>
              <a:pPr/>
              <a:t>18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6971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" y="6925734"/>
            <a:ext cx="2350681" cy="38946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  <a:latin typeface="Times New Roman" pitchFamily="18" charset="0"/>
              </a:rPr>
              <a:t>Questions &amp; Closing Comments</a:t>
            </a:r>
            <a:endParaRPr lang="en-US" sz="3600" dirty="0">
              <a:effectLst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144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is the hierarchy of tax research?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Primary Sources – Authoritative; 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May be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cited as precedent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Statutory Authority – Internal Revenue Code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Treasury Regulations – Final, Temp, Proposed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Legislative History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Judicial Authority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IRS Rulings – Revenue Procedures, Revenue Rulings, Notices, &amp; Announcements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7691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3200" dirty="0" smtClean="0">
                <a:latin typeface="Times New Roman" pitchFamily="18" charset="0"/>
              </a:rPr>
              <a:t>Bill Miller, CPA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None/>
            </a:pPr>
            <a:r>
              <a:rPr lang="en-US" sz="3200" dirty="0" smtClean="0">
                <a:latin typeface="Times New Roman" pitchFamily="18" charset="0"/>
              </a:rPr>
              <a:t>    	Tax Partner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None/>
            </a:pPr>
            <a:r>
              <a:rPr lang="en-US" sz="3200" dirty="0" smtClean="0">
                <a:latin typeface="Times New Roman" pitchFamily="18" charset="0"/>
              </a:rPr>
              <a:t>	Bolinger, Segars, Gilbert &amp; Moss, LLP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None/>
            </a:pPr>
            <a:r>
              <a:rPr lang="en-US" sz="3200" dirty="0" smtClean="0">
                <a:latin typeface="Times New Roman" pitchFamily="18" charset="0"/>
              </a:rPr>
              <a:t>	8215 Nashville Ave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None/>
            </a:pPr>
            <a:r>
              <a:rPr lang="en-US" sz="3200" dirty="0" smtClean="0">
                <a:latin typeface="Times New Roman" pitchFamily="18" charset="0"/>
              </a:rPr>
              <a:t>	Lubbock, Texas 79423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None/>
            </a:pPr>
            <a:r>
              <a:rPr lang="en-US" sz="3200" dirty="0" smtClean="0">
                <a:latin typeface="Times New Roman" pitchFamily="18" charset="0"/>
              </a:rPr>
              <a:t>	Phone:  (806) 747-3806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None/>
            </a:pPr>
            <a:r>
              <a:rPr lang="en-US" sz="3200" dirty="0">
                <a:latin typeface="Times New Roman" pitchFamily="18" charset="0"/>
              </a:rPr>
              <a:t>	</a:t>
            </a:r>
            <a:r>
              <a:rPr lang="en-US" sz="3200" dirty="0" smtClean="0">
                <a:latin typeface="Times New Roman" pitchFamily="18" charset="0"/>
              </a:rPr>
              <a:t>Fax: (806) 747-3815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None/>
            </a:pPr>
            <a:r>
              <a:rPr lang="en-US" sz="3200" dirty="0" smtClean="0">
                <a:latin typeface="Times New Roman" pitchFamily="18" charset="0"/>
              </a:rPr>
              <a:t>	E-mail: bmiller@bsgm.com</a:t>
            </a:r>
          </a:p>
        </p:txBody>
      </p:sp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" y="6925734"/>
            <a:ext cx="2350681" cy="389467"/>
          </a:xfrm>
          <a:noFill/>
        </p:spPr>
        <p:txBody>
          <a:bodyPr/>
          <a:lstStyle/>
          <a:p>
            <a:r>
              <a:rPr lang="en-US" dirty="0" smtClean="0"/>
              <a:t>Bolinger, Segars, Gilbert &amp; Moss, LLP</a:t>
            </a:r>
          </a:p>
        </p:txBody>
      </p:sp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en-US" sz="3600" b="1" dirty="0" smtClean="0">
                <a:effectLst/>
                <a:latin typeface="Times New Roman" pitchFamily="18" charset="0"/>
              </a:rPr>
              <a:t>Contact</a:t>
            </a:r>
            <a:r>
              <a:rPr lang="en-US" sz="4000" b="1" dirty="0" smtClean="0">
                <a:effectLst/>
                <a:latin typeface="Times New Roman" pitchFamily="18" charset="0"/>
              </a:rPr>
              <a:t> Information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059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3200" dirty="0" smtClean="0">
                <a:latin typeface="Times New Roman" pitchFamily="18" charset="0"/>
              </a:rPr>
              <a:t>Appendix A – Example of a Discounted Retirement Calculation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3200" dirty="0" smtClean="0">
                <a:latin typeface="Times New Roman" pitchFamily="18" charset="0"/>
              </a:rPr>
              <a:t>Appendix B – Case Study of an Early Retirement for Natural Person Estates</a:t>
            </a:r>
            <a:endParaRPr lang="en-US" sz="3200" dirty="0" smtClean="0">
              <a:latin typeface="Times New Roman" pitchFamily="18" charset="0"/>
            </a:endParaRPr>
          </a:p>
        </p:txBody>
      </p:sp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" y="6925734"/>
            <a:ext cx="2350681" cy="389467"/>
          </a:xfrm>
          <a:noFill/>
        </p:spPr>
        <p:txBody>
          <a:bodyPr/>
          <a:lstStyle/>
          <a:p>
            <a:r>
              <a:rPr lang="en-US" dirty="0" smtClean="0"/>
              <a:t>Bolinger, Segars, Gilbert &amp; Moss, LLP</a:t>
            </a:r>
          </a:p>
        </p:txBody>
      </p:sp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en-US" sz="3600" b="1" dirty="0" smtClean="0">
                <a:effectLst/>
                <a:latin typeface="Times New Roman" pitchFamily="18" charset="0"/>
              </a:rPr>
              <a:t>Appendices</a:t>
            </a:r>
            <a:endParaRPr lang="en-US" sz="4000" b="1" dirty="0" smtClean="0">
              <a:effectLst/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81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dirty="0">
                <a:latin typeface="Arial" charset="0"/>
              </a:rPr>
              <a:t>Bolinger, Segars, Gilbert &amp; Moss, LLP</a:t>
            </a:r>
          </a:p>
        </p:txBody>
      </p:sp>
      <p:sp>
        <p:nvSpPr>
          <p:cNvPr id="2662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Appendix A – Example of a</a:t>
            </a:r>
            <a:b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Discounted </a:t>
            </a: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Retirement Calculation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Net Present Value – Time value of money 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Formula: PC x (1/(1+r)^n)</a:t>
            </a: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“PC” =  patronage capital to be retired at a discount.</a:t>
            </a: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“r” is the discount rate.</a:t>
            </a: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“n” is the discount period.</a:t>
            </a:r>
          </a:p>
          <a:p>
            <a:pPr lvl="2">
              <a:buFont typeface="Wingdings" pitchFamily="2" charset="2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Apply formula to each year of a patron’s capital credit balance being retired on a discounted basis.</a:t>
            </a:r>
          </a:p>
          <a:p>
            <a:pPr lvl="2"/>
            <a:endParaRPr lang="en-US" sz="2800" dirty="0" smtClean="0"/>
          </a:p>
        </p:txBody>
      </p:sp>
      <p:sp>
        <p:nvSpPr>
          <p:cNvPr id="2662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90BC1269-94BC-4FBA-98E4-8B2280826D15}" type="slidenum">
              <a:rPr lang="en-US">
                <a:latin typeface="Arial" charset="0"/>
              </a:rPr>
              <a:pPr/>
              <a:t>22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0200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6A666EB7-86F2-4785-B154-44C58F67A314}" type="slidenum">
              <a:rPr lang="en-US" smtClean="0">
                <a:latin typeface="Arial" charset="0"/>
              </a:rPr>
              <a:pPr/>
              <a:t>23</a:t>
            </a:fld>
            <a:endParaRPr lang="en-US" dirty="0" smtClean="0"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Appendix A – Example of a</a:t>
            </a:r>
            <a:b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Discounted </a:t>
            </a: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Retirement Calculation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343400" cy="4857750"/>
          </a:xfrm>
          <a:noFill/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dirty="0" smtClean="0">
                <a:cs typeface="Times New Roman" pitchFamily="18" charset="0"/>
              </a:rPr>
              <a:t> </a:t>
            </a:r>
          </a:p>
          <a:p>
            <a:pPr marL="609600" indent="-609600" eaLnBrk="1" hangingPunct="1">
              <a:buFontTx/>
              <a:buNone/>
            </a:pPr>
            <a:r>
              <a:rPr lang="en-US" sz="2800" dirty="0" smtClean="0"/>
              <a:t>	</a:t>
            </a:r>
          </a:p>
        </p:txBody>
      </p:sp>
      <p:graphicFrame>
        <p:nvGraphicFramePr>
          <p:cNvPr id="27653" name="Object 2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59473747"/>
              </p:ext>
            </p:extLst>
          </p:nvPr>
        </p:nvGraphicFramePr>
        <p:xfrm>
          <a:off x="685800" y="1676400"/>
          <a:ext cx="7551738" cy="495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Worksheet" r:id="rId4" imgW="4457804" imgH="2924190" progId="Excel.Sheet.8">
                  <p:embed/>
                </p:oleObj>
              </mc:Choice>
              <mc:Fallback>
                <p:oleObj name="Worksheet" r:id="rId4" imgW="4457804" imgH="292419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76400"/>
                        <a:ext cx="7551738" cy="4954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687" y="6858000"/>
            <a:ext cx="2350681" cy="389467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i="1" dirty="0">
                <a:latin typeface="Arial" charset="0"/>
              </a:rPr>
              <a:t>Bolinger, Segars, Gilbert &amp; Moss, LLP</a:t>
            </a:r>
          </a:p>
        </p:txBody>
      </p:sp>
    </p:spTree>
    <p:extLst>
      <p:ext uri="{BB962C8B-B14F-4D97-AF65-F5344CB8AC3E}">
        <p14:creationId xmlns:p14="http://schemas.microsoft.com/office/powerpoint/2010/main" val="1525764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B08C44FF-6F47-4885-A945-04E3415B786B}" type="slidenum">
              <a:rPr lang="en-US" smtClean="0">
                <a:latin typeface="Arial" charset="0"/>
              </a:rPr>
              <a:pPr/>
              <a:t>24</a:t>
            </a:fld>
            <a:endParaRPr lang="en-US" dirty="0" smtClean="0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Appendix A – Example of a</a:t>
            </a:r>
            <a:b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Discounted </a:t>
            </a:r>
            <a:r>
              <a:rPr lang="en-US" sz="3600" dirty="0">
                <a:effectLst/>
                <a:latin typeface="Times New Roman" pitchFamily="18" charset="0"/>
                <a:cs typeface="Times New Roman" pitchFamily="18" charset="0"/>
              </a:rPr>
              <a:t>Retirement Calculation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72400" cy="12954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Net Present Value Example – 	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(Discount becomes part of Net Savings):</a:t>
            </a:r>
          </a:p>
          <a:p>
            <a:pPr marL="1009650" lvl="1" indent="-609600" eaLnBrk="1" hangingPunct="1">
              <a:buFont typeface="Arial" charset="0"/>
              <a:buChar char="•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Journal Entry :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sz="2800" dirty="0" smtClean="0"/>
              <a:t>	</a:t>
            </a:r>
          </a:p>
        </p:txBody>
      </p:sp>
      <p:graphicFrame>
        <p:nvGraphicFramePr>
          <p:cNvPr id="28677" name="Object 2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08111542"/>
              </p:ext>
            </p:extLst>
          </p:nvPr>
        </p:nvGraphicFramePr>
        <p:xfrm>
          <a:off x="1436688" y="2971800"/>
          <a:ext cx="6821487" cy="174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Worksheet" r:id="rId4" imgW="4048033" imgH="1038165" progId="Excel.Sheet.8">
                  <p:embed/>
                </p:oleObj>
              </mc:Choice>
              <mc:Fallback>
                <p:oleObj name="Worksheet" r:id="rId4" imgW="4048033" imgH="10381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688" y="2971800"/>
                        <a:ext cx="6821487" cy="174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4495800"/>
            <a:ext cx="7772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09650" lvl="1" indent="-609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Other:</a:t>
            </a:r>
          </a:p>
          <a:p>
            <a:pPr marL="1466850" lvl="2" indent="-609600">
              <a:spcBef>
                <a:spcPct val="20000"/>
              </a:spcBef>
              <a:buFontTx/>
              <a:buChar char="–"/>
              <a:defRPr/>
            </a:pP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Net savings are generally distributable upon liquidation to current &amp; former patrons on the basis of historic patronage.</a:t>
            </a:r>
          </a:p>
          <a:p>
            <a:pPr marL="1466850" lvl="2" indent="-609600">
              <a:spcBef>
                <a:spcPct val="20000"/>
              </a:spcBef>
              <a:buFontTx/>
              <a:buChar char="–"/>
              <a:defRPr/>
            </a:pP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Calculate the 85/15 Test using the discount as non-member income </a:t>
            </a:r>
            <a:r>
              <a:rPr lang="en-US" kern="0" dirty="0" smtClean="0">
                <a:latin typeface="Times New Roman" pitchFamily="18" charset="0"/>
                <a:cs typeface="Times New Roman" pitchFamily="18" charset="0"/>
              </a:rPr>
              <a:t>for determining 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if a lesser amount should be redeemed at a discount</a:t>
            </a:r>
            <a:r>
              <a:rPr lang="en-US" sz="2000" kern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466850" lvl="2" indent="-609600">
              <a:spcBef>
                <a:spcPct val="20000"/>
              </a:spcBef>
              <a:buFontTx/>
              <a:buChar char="–"/>
              <a:defRPr/>
            </a:pPr>
            <a:endParaRPr lang="en-US" sz="2000" kern="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spcBef>
                <a:spcPct val="20000"/>
              </a:spcBef>
              <a:defRPr/>
            </a:pPr>
            <a:r>
              <a:rPr lang="en-US" sz="2800" kern="0" dirty="0">
                <a:latin typeface="+mn-lt"/>
              </a:rPr>
              <a:t>	</a:t>
            </a:r>
          </a:p>
        </p:txBody>
      </p:sp>
      <p:sp>
        <p:nvSpPr>
          <p:cNvPr id="2867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891614"/>
            <a:ext cx="2350681" cy="389467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i="1" dirty="0">
                <a:latin typeface="Arial" charset="0"/>
              </a:rPr>
              <a:t>Bolinger, Segars, Gilbert &amp; Moss, LLP</a:t>
            </a:r>
          </a:p>
        </p:txBody>
      </p:sp>
    </p:spTree>
    <p:extLst>
      <p:ext uri="{BB962C8B-B14F-4D97-AF65-F5344CB8AC3E}">
        <p14:creationId xmlns:p14="http://schemas.microsoft.com/office/powerpoint/2010/main" val="39037845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2ECE084-9CE6-4655-A0AB-88E1BF572682}" type="slidenum">
              <a:rPr lang="en-US" altLang="en-US"/>
              <a:pPr eaLnBrk="1" hangingPunct="1"/>
              <a:t>25</a:t>
            </a:fld>
            <a:endParaRPr lang="en-US" altLang="en-US" dirty="0"/>
          </a:p>
        </p:txBody>
      </p:sp>
      <p:sp>
        <p:nvSpPr>
          <p:cNvPr id="3076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Appendix A – Example of a </a:t>
            </a:r>
            <a:b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Discounted </a:t>
            </a:r>
            <a:r>
              <a:rPr lang="en-US" sz="3600" dirty="0">
                <a:effectLst/>
                <a:latin typeface="Times New Roman" pitchFamily="18" charset="0"/>
                <a:cs typeface="Times New Roman" pitchFamily="18" charset="0"/>
              </a:rPr>
              <a:t>Retirement Calculation</a:t>
            </a:r>
            <a:endParaRPr lang="en-US" altLang="en-US" sz="3600" b="1" dirty="0" smtClean="0">
              <a:latin typeface="Times New Roman" panose="02020603050405020304" pitchFamily="18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72400" cy="1295400"/>
          </a:xfrm>
          <a:noFill/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Net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Present Value Example – 	</a:t>
            </a:r>
          </a:p>
          <a:p>
            <a:pPr marL="0" indent="0">
              <a:buNone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Discount becomes part of Net Savings):</a:t>
            </a:r>
          </a:p>
          <a:p>
            <a:pPr marL="1009650" lvl="1" indent="-609600" eaLnBrk="1" hangingPunct="1">
              <a:buFont typeface="Arial" panose="020B0604020202020204" pitchFamily="34" charset="0"/>
              <a:buChar char="•"/>
            </a:pP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Journal Entry :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z="2800" dirty="0" smtClean="0"/>
              <a:t>	</a:t>
            </a:r>
          </a:p>
        </p:txBody>
      </p:sp>
      <p:graphicFrame>
        <p:nvGraphicFramePr>
          <p:cNvPr id="3074" name="Object 2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893151"/>
              </p:ext>
            </p:extLst>
          </p:nvPr>
        </p:nvGraphicFramePr>
        <p:xfrm>
          <a:off x="1444625" y="2968625"/>
          <a:ext cx="6843713" cy="175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Worksheet" r:id="rId4" imgW="4048033" imgH="1038165" progId="Excel.Sheet.8">
                  <p:embed/>
                </p:oleObj>
              </mc:Choice>
              <mc:Fallback>
                <p:oleObj name="Worksheet" r:id="rId4" imgW="4048033" imgH="10381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25" y="2968625"/>
                        <a:ext cx="6843713" cy="175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4495800"/>
            <a:ext cx="7772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09650" lvl="1" indent="-609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latin typeface="Times New Roman" pitchFamily="18" charset="0"/>
                <a:cs typeface="Times New Roman" pitchFamily="18" charset="0"/>
              </a:rPr>
              <a:t>Other:</a:t>
            </a:r>
          </a:p>
          <a:p>
            <a:pPr marL="1466850" lvl="2" indent="-609600">
              <a:spcBef>
                <a:spcPct val="20000"/>
              </a:spcBef>
              <a:buFontTx/>
              <a:buChar char="–"/>
              <a:defRPr/>
            </a:pPr>
            <a:r>
              <a:rPr lang="en-US" sz="2000" kern="0" dirty="0">
                <a:latin typeface="Times New Roman" pitchFamily="18" charset="0"/>
                <a:cs typeface="Times New Roman" pitchFamily="18" charset="0"/>
              </a:rPr>
              <a:t>The discount remains allocated to the patron but is reclassified as patronage capital not redeemable except upon liquidation.</a:t>
            </a:r>
          </a:p>
          <a:p>
            <a:pPr marL="1466850" lvl="2" indent="-609600">
              <a:spcBef>
                <a:spcPct val="20000"/>
              </a:spcBef>
              <a:buFontTx/>
              <a:buChar char="–"/>
              <a:defRPr/>
            </a:pPr>
            <a:r>
              <a:rPr lang="en-US" sz="2000" kern="0" dirty="0">
                <a:latin typeface="Times New Roman" pitchFamily="18" charset="0"/>
                <a:cs typeface="Times New Roman" pitchFamily="18" charset="0"/>
              </a:rPr>
              <a:t>Calculate the 85/15 Test without considering the discount.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sz="2800" kern="0" dirty="0">
                <a:latin typeface="+mn-lt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5110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dirty="0">
                <a:latin typeface="Arial" charset="0"/>
              </a:rPr>
              <a:t>Bolinger, Segars, Gilbert &amp; Moss, LLP</a:t>
            </a:r>
          </a:p>
        </p:txBody>
      </p:sp>
      <p:sp>
        <p:nvSpPr>
          <p:cNvPr id="2969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92947"/>
            <a:ext cx="8229600" cy="130725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Appendix B – Case Study of an</a:t>
            </a: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Early Retirement for </a:t>
            </a: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Natural Person Estates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999038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Assumptions: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Date of death: September 30, 2012.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Deceased member was an irrigator.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Farming activities were conducted individually and not through a legal entity.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Unretired balance of patronage capital of $288,690 (Distribution - $117,146; G&amp;T - $171,544).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Estimated allocation for 2012 electricity purchases - $36,252 (Distribution - $9,158; G&amp;T – 27,094).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Planned general retirement of $1,000,000.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endParaRPr lang="en-US" sz="1400" dirty="0" smtClean="0"/>
          </a:p>
          <a:p>
            <a:pPr eaLnBrk="1" hangingPunct="1">
              <a:buFont typeface="Wingdings" pitchFamily="2" charset="2"/>
              <a:buNone/>
            </a:pPr>
            <a:endParaRPr lang="en-US" sz="1800" dirty="0" smtClean="0"/>
          </a:p>
        </p:txBody>
      </p:sp>
      <p:sp>
        <p:nvSpPr>
          <p:cNvPr id="2970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3A84A5BF-9063-4F4E-8AB9-DA946CFB1BD3}" type="slidenum">
              <a:rPr lang="en-US">
                <a:latin typeface="Arial" charset="0"/>
              </a:rPr>
              <a:pPr/>
              <a:t>26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9952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dirty="0">
                <a:latin typeface="Arial" charset="0"/>
              </a:rPr>
              <a:t>Bolinger, Segars, Gilbert &amp; Moss, LLP</a:t>
            </a:r>
          </a:p>
        </p:txBody>
      </p:sp>
      <p:sp>
        <p:nvSpPr>
          <p:cNvPr id="3072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92947"/>
            <a:ext cx="8229600" cy="1383453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Appendix B - Case 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Study 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of an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Early Retirement for 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Natural Person Estates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999038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Independent Executor of this member’s estate requests an early retirement of $288,690 plus estimated allocation for 2012 of $36,252 for a total of $324,942.  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Since $324,942 represents over 32% of the annual amount of general retirements, will this reduce the amount of general retirements?  Will this impact amounts retired to other Estates?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this an anomaly or are others expected?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endParaRPr lang="en-US" sz="1400" dirty="0" smtClean="0"/>
          </a:p>
          <a:p>
            <a:pPr eaLnBrk="1" hangingPunct="1">
              <a:buFont typeface="Wingdings" pitchFamily="2" charset="2"/>
              <a:buNone/>
            </a:pPr>
            <a:endParaRPr lang="en-US" sz="1800" dirty="0" smtClean="0"/>
          </a:p>
        </p:txBody>
      </p:sp>
      <p:sp>
        <p:nvSpPr>
          <p:cNvPr id="3072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C8B3A893-9A8E-4359-8C74-94D33B0B8A93}" type="slidenum">
              <a:rPr lang="en-US">
                <a:latin typeface="Arial" charset="0"/>
              </a:rPr>
              <a:pPr/>
              <a:t>27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1068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dirty="0">
                <a:latin typeface="Arial" charset="0"/>
              </a:rPr>
              <a:t>Bolinger, Segars, Gilbert &amp; Moss, LLP</a:t>
            </a:r>
          </a:p>
        </p:txBody>
      </p:sp>
      <p:sp>
        <p:nvSpPr>
          <p:cNvPr id="31747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92947"/>
            <a:ext cx="8229600" cy="13072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Appendix B - Case </a:t>
            </a: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Study </a:t>
            </a: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for an </a:t>
            </a:r>
            <a:r>
              <a:rPr lang="en-US" sz="36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effectLst/>
                <a:latin typeface="Times New Roman" pitchFamily="18" charset="0"/>
                <a:cs typeface="Times New Roman" pitchFamily="18" charset="0"/>
              </a:rPr>
              <a:t>Early Retirement for </a:t>
            </a: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Natural Person Estates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999038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What does the policy say?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Early retirements? Yes.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 unretired capital credits? Yes, G&amp;T has history of retiring.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Estimate allocation for current year? Yes.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Face amount? No, Discounted at NPV.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Other Limitations – None.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Discount rate? 6.70%, which is the highest rate on long-term fixed rate debt owed by the Co-op.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Discount period? 20 years.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endParaRPr lang="en-US" sz="1400" dirty="0" smtClean="0"/>
          </a:p>
          <a:p>
            <a:pPr eaLnBrk="1" hangingPunct="1">
              <a:buFont typeface="Wingdings" pitchFamily="2" charset="2"/>
              <a:buNone/>
            </a:pPr>
            <a:endParaRPr lang="en-US" sz="1800" dirty="0" smtClean="0"/>
          </a:p>
        </p:txBody>
      </p:sp>
      <p:sp>
        <p:nvSpPr>
          <p:cNvPr id="3174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36E2BE6A-20E5-4681-9686-CF8403652AFB}" type="slidenum">
              <a:rPr lang="en-US">
                <a:latin typeface="Arial" charset="0"/>
              </a:rPr>
              <a:pPr/>
              <a:t>28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7773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dirty="0">
                <a:latin typeface="Arial" charset="0"/>
              </a:rPr>
              <a:t>Bolinger, Segars, Gilbert &amp; Moss, LLP</a:t>
            </a:r>
          </a:p>
        </p:txBody>
      </p:sp>
      <p:sp>
        <p:nvSpPr>
          <p:cNvPr id="32771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92947"/>
            <a:ext cx="8305800" cy="1459653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Appendix B - Case 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Study 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of an</a:t>
            </a: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Early Retirement for 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Natural Person Estates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999038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estate receives a check for $124,220 which is the NPV of $324,942.  The discount of $200,722 is retained by the Co-op.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Include the discount as non-member income for the 85/15 Test.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decision to make the early retirement at a NPV allows for Co-op to proceed with planned general retirement.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Aggregate or individual limits may be in order.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endParaRPr lang="en-US" sz="1400" dirty="0" smtClean="0"/>
          </a:p>
          <a:p>
            <a:pPr eaLnBrk="1" hangingPunct="1">
              <a:buFont typeface="Wingdings" pitchFamily="2" charset="2"/>
              <a:buNone/>
            </a:pPr>
            <a:endParaRPr lang="en-US" sz="1800" dirty="0" smtClean="0"/>
          </a:p>
        </p:txBody>
      </p:sp>
      <p:sp>
        <p:nvSpPr>
          <p:cNvPr id="3277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37EC33DC-B65E-4007-96E7-E7D45866B17A}" type="slidenum">
              <a:rPr lang="en-US">
                <a:latin typeface="Arial" charset="0"/>
              </a:rPr>
              <a:pPr/>
              <a:t>29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5858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is the hierarchy of tax research?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Primary Sources – Non Authoritative; 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May not be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cited as precedent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IRS Rulings –Private Letter Rulings, Technical Advice Memorandums, Field Service Advice, etc.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Taxpayer Assistance – Publications, Forms, &amp; Instructions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Secondary Sources – Interpretive Sources, Journals, Commentaries, etc.</a:t>
            </a:r>
          </a:p>
          <a:p>
            <a:pPr eaLnBrk="1" hangingPunct="1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8991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dirty="0">
                <a:latin typeface="Arial" charset="0"/>
              </a:rPr>
              <a:t>Bolinger, Segars, Gilbert &amp; Moss, LLP</a:t>
            </a:r>
          </a:p>
        </p:txBody>
      </p:sp>
      <p:sp>
        <p:nvSpPr>
          <p:cNvPr id="32771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92947"/>
            <a:ext cx="8305800" cy="1459653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Appendix B - Case </a:t>
            </a: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Study 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of an</a:t>
            </a: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Early Retirement for Natural Person Estates</a:t>
            </a:r>
            <a:endParaRPr lang="en-US" sz="32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99903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Periodically review the policy changes in membership and applicability.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Clarify eligibility.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Joint membership account – all, none or partial.   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Time frame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making the request.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Residential vs. other rate classes for the Estate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Imposed limits can take on a life of their own.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If implementing for first time, determine impact of retroactive implementation.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93192" lvl="1" indent="0" eaLnBrk="1" hangingPunct="1">
              <a:buNone/>
            </a:pPr>
            <a:r>
              <a:rPr lang="en-US" dirty="0" smtClean="0"/>
              <a:t>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endParaRPr lang="en-US" sz="1400" dirty="0" smtClean="0"/>
          </a:p>
          <a:p>
            <a:pPr eaLnBrk="1" hangingPunct="1">
              <a:buFont typeface="Wingdings" pitchFamily="2" charset="2"/>
              <a:buNone/>
            </a:pPr>
            <a:endParaRPr lang="en-US" sz="1800" dirty="0" smtClean="0"/>
          </a:p>
        </p:txBody>
      </p:sp>
      <p:sp>
        <p:nvSpPr>
          <p:cNvPr id="3277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37EC33DC-B65E-4007-96E7-E7D45866B17A}" type="slidenum">
              <a:rPr lang="en-US">
                <a:latin typeface="Arial" charset="0"/>
              </a:rPr>
              <a:pPr/>
              <a:t>30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9324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Unless otherwise stated, the statements and advice provided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herein represent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information only, are based on limited facts and circumstances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not intended to constitute written tax advice.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" y="6925734"/>
            <a:ext cx="2350681" cy="389467"/>
          </a:xfrm>
          <a:noFill/>
        </p:spPr>
        <p:txBody>
          <a:bodyPr/>
          <a:lstStyle/>
          <a:p>
            <a:r>
              <a:rPr lang="en-US" dirty="0" smtClean="0"/>
              <a:t>Bolinger, Segars, Gilbert &amp; Moss, LLP</a:t>
            </a:r>
          </a:p>
        </p:txBody>
      </p:sp>
      <p:sp>
        <p:nvSpPr>
          <p:cNvPr id="7171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Disclaimer</a:t>
            </a:r>
            <a:endParaRPr lang="en-US" sz="3600" b="1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is a Private Letter Ruling?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Ruling from the IRS to a specific taxpayer based on the taxpayer’s specific set of facts.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Taxpayer sends letter presenting facts, tax law and requested rulings.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IRS issues ruling to the Taxpayer based on facts, analysis of applicable tax; can be revoked.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Ruling is specific to Taxpayer and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may not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 relied upon as precedential authority by others.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general, the IRS will publish a PLR; therefore, a PLR is an indication of the IRS’ position on an issue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8957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are the basic components of PLRs?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Heading 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Legend  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Facts and Ruling Request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Law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Discussion/Analysis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Ruling &amp; Disclaimer</a:t>
            </a:r>
          </a:p>
          <a:p>
            <a:pPr eaLnBrk="1" hangingPunct="1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0777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PLRs Addressing Capital Credit Discounting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678919"/>
              </p:ext>
            </p:extLst>
          </p:nvPr>
        </p:nvGraphicFramePr>
        <p:xfrm>
          <a:off x="533400" y="1611774"/>
          <a:ext cx="8153400" cy="4942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1676400"/>
                <a:gridCol w="1773744"/>
                <a:gridCol w="588456"/>
                <a:gridCol w="1676400"/>
                <a:gridCol w="1828800"/>
              </a:tblGrid>
              <a:tr h="49365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PLR Number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Release</a:t>
                      </a:r>
                      <a:r>
                        <a:rPr lang="en-US" baseline="0" dirty="0" smtClean="0"/>
                        <a:t> Date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PLR Number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Release Date</a:t>
                      </a:r>
                      <a:endParaRPr lang="en-US" dirty="0"/>
                    </a:p>
                  </a:txBody>
                  <a:tcPr anchor="ctr"/>
                </a:tc>
              </a:tr>
              <a:tr h="453702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200601031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01/06/2006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200806018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02/08/2008</a:t>
                      </a:r>
                      <a:endParaRPr lang="en-US" dirty="0"/>
                    </a:p>
                  </a:txBody>
                  <a:tcPr/>
                </a:tc>
              </a:tr>
              <a:tr h="453702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200602035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01/13/2006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200907040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02/13/2009</a:t>
                      </a:r>
                      <a:endParaRPr lang="en-US" dirty="0"/>
                    </a:p>
                  </a:txBody>
                  <a:tcPr/>
                </a:tc>
              </a:tr>
              <a:tr h="453702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200602043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01/13/2006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200946057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11/13/2009</a:t>
                      </a:r>
                      <a:endParaRPr lang="en-US" dirty="0"/>
                    </a:p>
                  </a:txBody>
                  <a:tcPr/>
                </a:tc>
              </a:tr>
              <a:tr h="453702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200625033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06/23/2006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201016081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04/23/2010</a:t>
                      </a:r>
                      <a:endParaRPr lang="en-US" dirty="0"/>
                    </a:p>
                  </a:txBody>
                  <a:tcPr/>
                </a:tc>
              </a:tr>
              <a:tr h="453702">
                <a:tc>
                  <a:txBody>
                    <a:bodyPr/>
                    <a:lstStyle/>
                    <a:p>
                      <a:r>
                        <a:rPr lang="en-US" dirty="0" smtClean="0"/>
                        <a:t>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200634048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08/25/2006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201036012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09/10/2010</a:t>
                      </a:r>
                      <a:endParaRPr lang="en-US" dirty="0"/>
                    </a:p>
                  </a:txBody>
                  <a:tcPr/>
                </a:tc>
              </a:tr>
              <a:tr h="453702">
                <a:tc>
                  <a:txBody>
                    <a:bodyPr/>
                    <a:lstStyle/>
                    <a:p>
                      <a:r>
                        <a:rPr lang="en-US" dirty="0" smtClean="0"/>
                        <a:t>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200721020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05/25/2007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201143021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10/28/2011</a:t>
                      </a:r>
                      <a:endParaRPr lang="en-US" dirty="0"/>
                    </a:p>
                  </a:txBody>
                  <a:tcPr/>
                </a:tc>
              </a:tr>
              <a:tr h="453702">
                <a:tc>
                  <a:txBody>
                    <a:bodyPr/>
                    <a:lstStyle/>
                    <a:p>
                      <a:r>
                        <a:rPr lang="en-US" dirty="0" smtClean="0"/>
                        <a:t>7.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200721021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05/25/2017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201309017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03/01/2013</a:t>
                      </a:r>
                      <a:endParaRPr lang="en-US" dirty="0"/>
                    </a:p>
                  </a:txBody>
                  <a:tcPr/>
                </a:tc>
              </a:tr>
              <a:tr h="453702">
                <a:tc>
                  <a:txBody>
                    <a:bodyPr/>
                    <a:lstStyle/>
                    <a:p>
                      <a:r>
                        <a:rPr lang="en-US" dirty="0" smtClean="0"/>
                        <a:t>8.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200803021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01/18/2008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201340017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10/18/2013</a:t>
                      </a:r>
                      <a:endParaRPr lang="en-US" dirty="0"/>
                    </a:p>
                  </a:txBody>
                  <a:tcPr/>
                </a:tc>
              </a:tr>
              <a:tr h="453702">
                <a:tc>
                  <a:txBody>
                    <a:bodyPr/>
                    <a:lstStyle/>
                    <a:p>
                      <a:r>
                        <a:rPr lang="en-US" dirty="0" smtClean="0"/>
                        <a:t>9.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200806014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02/08/2008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201423027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06/06/2014</a:t>
                      </a:r>
                      <a:endParaRPr lang="en-US" dirty="0"/>
                    </a:p>
                  </a:txBody>
                  <a:tcPr/>
                </a:tc>
              </a:tr>
              <a:tr h="286005">
                <a:tc>
                  <a:txBody>
                    <a:bodyPr/>
                    <a:lstStyle/>
                    <a:p>
                      <a:r>
                        <a:rPr lang="en-US" dirty="0" smtClean="0"/>
                        <a:t>10.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200806017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02/08/2008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754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/>
          </p:nvPr>
        </p:nvGraphicFramePr>
        <p:xfrm>
          <a:off x="1981200" y="2497394"/>
          <a:ext cx="56007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" name="Title 1"/>
          <p:cNvSpPr txBox="1">
            <a:spLocks/>
          </p:cNvSpPr>
          <p:nvPr/>
        </p:nvSpPr>
        <p:spPr>
          <a:xfrm>
            <a:off x="457200" y="292947"/>
            <a:ext cx="8229600" cy="1219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The Starting Point</a:t>
            </a:r>
          </a:p>
        </p:txBody>
      </p:sp>
      <p:sp>
        <p:nvSpPr>
          <p:cNvPr id="55" name="Footer Placeholder 5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580084"/>
            <a:ext cx="7696200" cy="101071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Understand the sources from which equity is derived.</a:t>
            </a:r>
          </a:p>
          <a:p>
            <a:pPr>
              <a:buFont typeface="Wingdings" pitchFamily="2" charset="2"/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16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were the basic facts of the PLRs?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Description of member voting rights;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Description of Non-profit Operation Article of Bylaws: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Pre-existing obligation to allocate patronage capital;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Authority of the Board to adopt the method, basis, timing and order of retirements.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Description of Current Capital Credit Retirement Program: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Retirement Cycle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Method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6293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were the basic facts of the PLRs?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Tenets of Proposed Discounting Programs: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Targeted Groups – Current &amp; former members; bankruptcy and former members only;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Participation – Voluntary; involuntary;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Discount Period – Number of years with unretired capital credit balances.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Discount Rate – Long term Treasury or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Wall Street Journal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Prime  interest rate plus risk premium;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Authority – current bylaws or proposed bylaw amendments; Policy of general application.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0322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15930</TotalTime>
  <Words>2085</Words>
  <Application>Microsoft Office PowerPoint</Application>
  <PresentationFormat>Custom</PresentationFormat>
  <Paragraphs>367</Paragraphs>
  <Slides>31</Slides>
  <Notes>29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3" baseType="lpstr">
      <vt:lpstr>ＭＳ Ｐゴシック</vt:lpstr>
      <vt:lpstr>Arial</vt:lpstr>
      <vt:lpstr>Calibri</vt:lpstr>
      <vt:lpstr>Century Gothic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Worksheet</vt:lpstr>
      <vt:lpstr>IRS Private Letter Rulings and Discounted Capital Credit Retirements</vt:lpstr>
      <vt:lpstr>What is the hierarchy of tax research?</vt:lpstr>
      <vt:lpstr>What is the hierarchy of tax research?</vt:lpstr>
      <vt:lpstr>What is a Private Letter Ruling?</vt:lpstr>
      <vt:lpstr>What are the basic components of PLRs?</vt:lpstr>
      <vt:lpstr>PLRs Addressing Capital Credit Discounting</vt:lpstr>
      <vt:lpstr>PowerPoint Presentation</vt:lpstr>
      <vt:lpstr>What were the basic facts of the PLRs?</vt:lpstr>
      <vt:lpstr>What were the basic facts of the PLRs?</vt:lpstr>
      <vt:lpstr>What were the basic facts of the PLRs?</vt:lpstr>
      <vt:lpstr>What were the primary ruling requests?</vt:lpstr>
      <vt:lpstr>What is the primary tax law on which the PLRs are based?</vt:lpstr>
      <vt:lpstr>What is the primary tax law on which the PLRs are based?</vt:lpstr>
      <vt:lpstr>What other points did the IRS make?</vt:lpstr>
      <vt:lpstr>What other points did the IRS make?</vt:lpstr>
      <vt:lpstr>What did the IRS Rule?</vt:lpstr>
      <vt:lpstr>Summary of IRS Private Letter Rulings on Capital Credit Discounting</vt:lpstr>
      <vt:lpstr>What is the impact of the  Private Letter Rulings?</vt:lpstr>
      <vt:lpstr>Questions &amp; Closing Comments</vt:lpstr>
      <vt:lpstr>Contact Information</vt:lpstr>
      <vt:lpstr>Appendices</vt:lpstr>
      <vt:lpstr>Appendix A – Example of a Discounted Retirement Calculation</vt:lpstr>
      <vt:lpstr>Appendix A – Example of a Discounted Retirement Calculation</vt:lpstr>
      <vt:lpstr>Appendix A – Example of a Discounted Retirement Calculation</vt:lpstr>
      <vt:lpstr>Appendix A – Example of a  Discounted Retirement Calculation</vt:lpstr>
      <vt:lpstr>Appendix B – Case Study of an Early Retirement for Natural Person Estates</vt:lpstr>
      <vt:lpstr>Appendix B - Case Study of an  Early Retirement for Natural Person Estates</vt:lpstr>
      <vt:lpstr>Appendix B - Case Study for an  Early Retirement for Natural Person Estates</vt:lpstr>
      <vt:lpstr>Appendix B - Case Study of an Early Retirement for Natural Person Estates</vt:lpstr>
      <vt:lpstr>Appendix B - Case Study of an Early Retirement for Natural Person Estates</vt:lpstr>
      <vt:lpstr>Disclaimer</vt:lpstr>
    </vt:vector>
  </TitlesOfParts>
  <Company>Bolinger, Segars, Gilbert &amp; Moss, L.L.P.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Telephone Association Accounting Seminar October 25 - 26, 2001 Austin, Texas</dc:title>
  <dc:creator>Tim Baugh</dc:creator>
  <cp:lastModifiedBy>Bill Miller</cp:lastModifiedBy>
  <cp:revision>933</cp:revision>
  <cp:lastPrinted>2014-09-24T12:55:44Z</cp:lastPrinted>
  <dcterms:created xsi:type="dcterms:W3CDTF">2001-09-29T19:55:55Z</dcterms:created>
  <dcterms:modified xsi:type="dcterms:W3CDTF">2014-09-24T12:56:08Z</dcterms:modified>
</cp:coreProperties>
</file>