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56" r:id="rId2"/>
    <p:sldId id="277" r:id="rId3"/>
    <p:sldId id="382" r:id="rId4"/>
    <p:sldId id="274" r:id="rId5"/>
    <p:sldId id="430" r:id="rId6"/>
    <p:sldId id="398" r:id="rId7"/>
    <p:sldId id="431" r:id="rId8"/>
    <p:sldId id="422" r:id="rId9"/>
    <p:sldId id="424" r:id="rId10"/>
    <p:sldId id="257" r:id="rId11"/>
    <p:sldId id="426" r:id="rId12"/>
    <p:sldId id="428" r:id="rId13"/>
    <p:sldId id="429" r:id="rId14"/>
    <p:sldId id="487" r:id="rId15"/>
    <p:sldId id="281" r:id="rId16"/>
    <p:sldId id="512" r:id="rId17"/>
    <p:sldId id="283" r:id="rId18"/>
    <p:sldId id="259" r:id="rId19"/>
    <p:sldId id="287" r:id="rId20"/>
    <p:sldId id="511" r:id="rId21"/>
    <p:sldId id="263" r:id="rId22"/>
    <p:sldId id="270" r:id="rId23"/>
    <p:sldId id="489" r:id="rId24"/>
    <p:sldId id="276" r:id="rId25"/>
    <p:sldId id="297" r:id="rId26"/>
    <p:sldId id="275" r:id="rId27"/>
    <p:sldId id="387" r:id="rId28"/>
    <p:sldId id="388" r:id="rId29"/>
    <p:sldId id="389" r:id="rId30"/>
    <p:sldId id="390" r:id="rId31"/>
    <p:sldId id="514" r:id="rId32"/>
    <p:sldId id="515" r:id="rId33"/>
    <p:sldId id="516" r:id="rId34"/>
    <p:sldId id="391" r:id="rId35"/>
    <p:sldId id="394" r:id="rId36"/>
    <p:sldId id="395" r:id="rId37"/>
    <p:sldId id="396" r:id="rId38"/>
    <p:sldId id="385" r:id="rId39"/>
    <p:sldId id="264" r:id="rId40"/>
    <p:sldId id="501" r:id="rId41"/>
    <p:sldId id="505" r:id="rId42"/>
    <p:sldId id="502" r:id="rId43"/>
    <p:sldId id="503" r:id="rId44"/>
    <p:sldId id="504" r:id="rId45"/>
    <p:sldId id="506" r:id="rId46"/>
    <p:sldId id="265" r:id="rId47"/>
    <p:sldId id="508" r:id="rId48"/>
    <p:sldId id="278" r:id="rId49"/>
    <p:sldId id="509" r:id="rId50"/>
    <p:sldId id="510" r:id="rId51"/>
    <p:sldId id="520" r:id="rId52"/>
    <p:sldId id="521" r:id="rId53"/>
    <p:sldId id="522" r:id="rId54"/>
    <p:sldId id="491" r:id="rId55"/>
    <p:sldId id="492" r:id="rId56"/>
    <p:sldId id="493" r:id="rId57"/>
    <p:sldId id="494" r:id="rId58"/>
    <p:sldId id="495" r:id="rId59"/>
    <p:sldId id="496" r:id="rId60"/>
    <p:sldId id="285" r:id="rId61"/>
    <p:sldId id="267" r:id="rId62"/>
    <p:sldId id="497" r:id="rId63"/>
    <p:sldId id="286" r:id="rId64"/>
    <p:sldId id="498" r:id="rId65"/>
    <p:sldId id="499" r:id="rId66"/>
    <p:sldId id="533" r:id="rId67"/>
    <p:sldId id="560" r:id="rId68"/>
    <p:sldId id="561" r:id="rId69"/>
    <p:sldId id="535" r:id="rId70"/>
    <p:sldId id="536" r:id="rId71"/>
    <p:sldId id="537" r:id="rId72"/>
    <p:sldId id="538" r:id="rId73"/>
    <p:sldId id="539" r:id="rId74"/>
    <p:sldId id="540" r:id="rId75"/>
    <p:sldId id="541" r:id="rId76"/>
    <p:sldId id="542" r:id="rId77"/>
    <p:sldId id="543" r:id="rId78"/>
    <p:sldId id="544" r:id="rId79"/>
    <p:sldId id="488" r:id="rId80"/>
    <p:sldId id="288" r:id="rId81"/>
    <p:sldId id="513" r:id="rId82"/>
    <p:sldId id="545" r:id="rId83"/>
    <p:sldId id="546" r:id="rId84"/>
    <p:sldId id="547" r:id="rId85"/>
    <p:sldId id="548" r:id="rId86"/>
    <p:sldId id="549" r:id="rId87"/>
    <p:sldId id="550" r:id="rId88"/>
    <p:sldId id="551" r:id="rId89"/>
    <p:sldId id="552" r:id="rId90"/>
    <p:sldId id="553" r:id="rId91"/>
    <p:sldId id="554" r:id="rId92"/>
    <p:sldId id="555" r:id="rId93"/>
    <p:sldId id="556" r:id="rId94"/>
    <p:sldId id="557" r:id="rId95"/>
    <p:sldId id="558" r:id="rId96"/>
    <p:sldId id="526" r:id="rId97"/>
    <p:sldId id="527" r:id="rId98"/>
    <p:sldId id="528" r:id="rId99"/>
    <p:sldId id="530" r:id="rId100"/>
    <p:sldId id="531" r:id="rId101"/>
    <p:sldId id="532" r:id="rId102"/>
    <p:sldId id="529" r:id="rId103"/>
    <p:sldId id="525"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94660"/>
  </p:normalViewPr>
  <p:slideViewPr>
    <p:cSldViewPr>
      <p:cViewPr varScale="1">
        <p:scale>
          <a:sx n="85" d="100"/>
          <a:sy n="85" d="100"/>
        </p:scale>
        <p:origin x="-10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CC2AA-BE40-4BCD-BE53-C18AA3D741D9}"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E61A9-DFE1-41BF-9D34-BAE15EA14C4C}" type="slidenum">
              <a:rPr lang="en-US" smtClean="0"/>
              <a:t>‹#›</a:t>
            </a:fld>
            <a:endParaRPr lang="en-US"/>
          </a:p>
        </p:txBody>
      </p:sp>
    </p:spTree>
    <p:extLst>
      <p:ext uri="{BB962C8B-B14F-4D97-AF65-F5344CB8AC3E}">
        <p14:creationId xmlns:p14="http://schemas.microsoft.com/office/powerpoint/2010/main" val="275280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F8DBC163-627D-49FB-B0D0-9F457F0D2C84}" type="slidenum">
              <a:rPr lang="en-US"/>
              <a:pPr fontAlgn="base">
                <a:spcBef>
                  <a:spcPct val="0"/>
                </a:spcBef>
                <a:spcAft>
                  <a:spcPct val="0"/>
                </a:spcAft>
                <a:defRPr/>
              </a:pPr>
              <a:t>5</a:t>
            </a:fld>
            <a:endParaRPr lang="en-US" dirty="0"/>
          </a:p>
        </p:txBody>
      </p:sp>
      <p:sp>
        <p:nvSpPr>
          <p:cNvPr id="616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645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8FDD1EF1-8A51-4B60-9539-0AD6B3E1C786}" type="slidenum">
              <a:rPr lang="en-US"/>
              <a:pPr fontAlgn="base">
                <a:spcBef>
                  <a:spcPct val="0"/>
                </a:spcBef>
                <a:spcAft>
                  <a:spcPct val="0"/>
                </a:spcAft>
                <a:defRPr/>
              </a:pPr>
              <a:t>43</a:t>
            </a:fld>
            <a:endParaRPr lang="en-US" dirty="0"/>
          </a:p>
        </p:txBody>
      </p:sp>
      <p:sp>
        <p:nvSpPr>
          <p:cNvPr id="601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109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618">
              <a:defRPr/>
            </a:pPr>
            <a:r>
              <a:rPr lang="en-US" dirty="0" smtClean="0"/>
              <a:t>First, know the facts.   Do your homework.  Document your sources, dates, and be prepared for the counter-position.   A little homework goes a long way.  Don’t make up facts just to make the point though, that can hurt your credibility overall.  Having solid information prepared in advance goes a long way rather than talking in generalities.  Most other business arguments go by the wayside if you can show positive dollars and cents positions.  Start with the big picture but have the details ready in case someone wants to see the back-up data.</a:t>
            </a:r>
          </a:p>
          <a:p>
            <a:pPr defTabSz="921618">
              <a:defRPr/>
            </a:pPr>
            <a:endParaRPr lang="en-US" dirty="0" smtClean="0"/>
          </a:p>
          <a:p>
            <a:pPr defTabSz="921618">
              <a:defRPr/>
            </a:pPr>
            <a:r>
              <a:rPr lang="en-US" dirty="0" smtClean="0"/>
              <a:t>If you are </a:t>
            </a:r>
          </a:p>
          <a:p>
            <a:endParaRPr lang="en-US" dirty="0"/>
          </a:p>
        </p:txBody>
      </p:sp>
      <p:sp>
        <p:nvSpPr>
          <p:cNvPr id="4" name="Slide Number Placeholder 3"/>
          <p:cNvSpPr>
            <a:spLocks noGrp="1"/>
          </p:cNvSpPr>
          <p:nvPr>
            <p:ph type="sldNum" sz="quarter" idx="10"/>
          </p:nvPr>
        </p:nvSpPr>
        <p:spPr/>
        <p:txBody>
          <a:bodyPr/>
          <a:lstStyle/>
          <a:p>
            <a:fld id="{D39BB4B6-D3F0-4867-870A-AE70648CABF2}" type="slidenum">
              <a:rPr lang="en-US" smtClean="0"/>
              <a:t>44</a:t>
            </a:fld>
            <a:endParaRPr lang="en-US" dirty="0"/>
          </a:p>
        </p:txBody>
      </p:sp>
    </p:spTree>
    <p:extLst>
      <p:ext uri="{BB962C8B-B14F-4D97-AF65-F5344CB8AC3E}">
        <p14:creationId xmlns:p14="http://schemas.microsoft.com/office/powerpoint/2010/main" val="317904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4225E3B6-6F51-4070-93DB-A12CC61418A2}" type="slidenum">
              <a:rPr lang="en-US"/>
              <a:pPr fontAlgn="base">
                <a:spcBef>
                  <a:spcPct val="0"/>
                </a:spcBef>
                <a:spcAft>
                  <a:spcPct val="0"/>
                </a:spcAft>
                <a:defRPr/>
              </a:pPr>
              <a:t>49</a:t>
            </a:fld>
            <a:endParaRPr lang="en-US" dirty="0"/>
          </a:p>
        </p:txBody>
      </p:sp>
      <p:sp>
        <p:nvSpPr>
          <p:cNvPr id="596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6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9A2E6487-5B27-4FE1-9846-FD2E4D60E1A8}" type="slidenum">
              <a:rPr lang="en-US"/>
              <a:pPr fontAlgn="base">
                <a:spcBef>
                  <a:spcPct val="0"/>
                </a:spcBef>
                <a:spcAft>
                  <a:spcPct val="0"/>
                </a:spcAft>
                <a:defRPr/>
              </a:pPr>
              <a:t>50</a:t>
            </a:fld>
            <a:endParaRPr lang="en-US" dirty="0"/>
          </a:p>
        </p:txBody>
      </p:sp>
      <p:sp>
        <p:nvSpPr>
          <p:cNvPr id="582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266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76E7562D-526A-455C-9424-B5A00AE141BF}" type="slidenum">
              <a:rPr lang="en-US"/>
              <a:pPr fontAlgn="base">
                <a:spcBef>
                  <a:spcPct val="0"/>
                </a:spcBef>
                <a:spcAft>
                  <a:spcPct val="0"/>
                </a:spcAft>
                <a:defRPr/>
              </a:pPr>
              <a:t>51</a:t>
            </a:fld>
            <a:endParaRPr lang="en-US" dirty="0"/>
          </a:p>
        </p:txBody>
      </p:sp>
      <p:sp>
        <p:nvSpPr>
          <p:cNvPr id="576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76E7562D-526A-455C-9424-B5A00AE141BF}" type="slidenum">
              <a:rPr lang="en-US"/>
              <a:pPr fontAlgn="base">
                <a:spcBef>
                  <a:spcPct val="0"/>
                </a:spcBef>
                <a:spcAft>
                  <a:spcPct val="0"/>
                </a:spcAft>
                <a:defRPr/>
              </a:pPr>
              <a:t>52</a:t>
            </a:fld>
            <a:endParaRPr lang="en-US" dirty="0"/>
          </a:p>
        </p:txBody>
      </p:sp>
      <p:sp>
        <p:nvSpPr>
          <p:cNvPr id="576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389B658E-A310-4053-A535-632D309DBC94}" type="slidenum">
              <a:rPr lang="en-US"/>
              <a:pPr fontAlgn="base">
                <a:spcBef>
                  <a:spcPct val="0"/>
                </a:spcBef>
                <a:spcAft>
                  <a:spcPct val="0"/>
                </a:spcAft>
                <a:defRPr/>
              </a:pPr>
              <a:t>55</a:t>
            </a:fld>
            <a:endParaRPr lang="en-US" dirty="0"/>
          </a:p>
        </p:txBody>
      </p:sp>
      <p:sp>
        <p:nvSpPr>
          <p:cNvPr id="598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8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5DAE3F1B-69F7-45F0-9FE3-D3A321604938}" type="slidenum">
              <a:rPr lang="en-US"/>
              <a:pPr fontAlgn="base">
                <a:spcBef>
                  <a:spcPct val="0"/>
                </a:spcBef>
                <a:spcAft>
                  <a:spcPct val="0"/>
                </a:spcAft>
                <a:defRPr/>
              </a:pPr>
              <a:t>56</a:t>
            </a:fld>
            <a:endParaRPr lang="en-US" dirty="0"/>
          </a:p>
        </p:txBody>
      </p:sp>
      <p:sp>
        <p:nvSpPr>
          <p:cNvPr id="599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9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4A142CA-734A-4EDB-9461-ECE44E867A6A}" type="slidenum">
              <a:rPr lang="en-US" altLang="en-US" smtClean="0">
                <a:latin typeface="Arial" charset="0"/>
              </a:rPr>
              <a:pPr eaLnBrk="1" hangingPunct="1">
                <a:spcBef>
                  <a:spcPct val="0"/>
                </a:spcBef>
              </a:pPr>
              <a:t>60</a:t>
            </a:fld>
            <a:endParaRPr lang="en-US" altLang="en-US" dirty="0"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B5BCE16-8235-472E-9174-1B538FC4BBFB}" type="slidenum">
              <a:rPr lang="en-US" altLang="en-US" smtClean="0">
                <a:latin typeface="Arial" charset="0"/>
              </a:rPr>
              <a:pPr eaLnBrk="1" hangingPunct="1">
                <a:spcBef>
                  <a:spcPct val="0"/>
                </a:spcBef>
              </a:pPr>
              <a:t>63</a:t>
            </a:fld>
            <a:endParaRPr lang="en-US" altLang="en-US" dirty="0"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C9FFAFA5-DDAA-4D93-AB26-98AB4C9711DA}" type="slidenum">
              <a:rPr lang="en-US"/>
              <a:pPr fontAlgn="base">
                <a:spcBef>
                  <a:spcPct val="0"/>
                </a:spcBef>
                <a:spcAft>
                  <a:spcPct val="0"/>
                </a:spcAft>
                <a:defRPr/>
              </a:pPr>
              <a:t>6</a:t>
            </a:fld>
            <a:endParaRPr lang="en-US" dirty="0"/>
          </a:p>
        </p:txBody>
      </p:sp>
      <p:sp>
        <p:nvSpPr>
          <p:cNvPr id="614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0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CBC1B4-9F63-4318-B99D-E66BBB469F44}" type="slidenum">
              <a:rPr lang="en-US" altLang="en-US" smtClean="0">
                <a:latin typeface="Arial" charset="0"/>
              </a:rPr>
              <a:pPr eaLnBrk="1" hangingPunct="1">
                <a:spcBef>
                  <a:spcPct val="0"/>
                </a:spcBef>
              </a:pPr>
              <a:t>67</a:t>
            </a:fld>
            <a:endParaRPr lang="en-US" altLang="en-US" dirty="0"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B4B6-D3F0-4867-870A-AE70648CABF2}" type="slidenum">
              <a:rPr lang="en-US" smtClean="0"/>
              <a:t>70</a:t>
            </a:fld>
            <a:endParaRPr lang="en-US" dirty="0"/>
          </a:p>
        </p:txBody>
      </p:sp>
    </p:spTree>
    <p:extLst>
      <p:ext uri="{BB962C8B-B14F-4D97-AF65-F5344CB8AC3E}">
        <p14:creationId xmlns:p14="http://schemas.microsoft.com/office/powerpoint/2010/main" val="321203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618">
              <a:defRPr/>
            </a:pPr>
            <a:r>
              <a:rPr lang="en-US" dirty="0" smtClean="0"/>
              <a:t>Every wonder why some people are more effective in getting their way?   The following are some tips I have learned over the years that might help you sell you next big idea, whether it be making a major purchase or getting a supplier to change their position.</a:t>
            </a:r>
          </a:p>
          <a:p>
            <a:endParaRPr lang="en-US" dirty="0"/>
          </a:p>
        </p:txBody>
      </p:sp>
      <p:sp>
        <p:nvSpPr>
          <p:cNvPr id="4" name="Slide Number Placeholder 3"/>
          <p:cNvSpPr>
            <a:spLocks noGrp="1"/>
          </p:cNvSpPr>
          <p:nvPr>
            <p:ph type="sldNum" sz="quarter" idx="10"/>
          </p:nvPr>
        </p:nvSpPr>
        <p:spPr/>
        <p:txBody>
          <a:bodyPr/>
          <a:lstStyle/>
          <a:p>
            <a:fld id="{D39BB4B6-D3F0-4867-870A-AE70648CABF2}" type="slidenum">
              <a:rPr lang="en-US" smtClean="0"/>
              <a:t>75</a:t>
            </a:fld>
            <a:endParaRPr lang="en-US" dirty="0"/>
          </a:p>
        </p:txBody>
      </p:sp>
    </p:spTree>
    <p:extLst>
      <p:ext uri="{BB962C8B-B14F-4D97-AF65-F5344CB8AC3E}">
        <p14:creationId xmlns:p14="http://schemas.microsoft.com/office/powerpoint/2010/main" val="2914167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394E658-7199-48DA-8B55-6B72FC12BDF1}" type="slidenum">
              <a:rPr lang="en-US" altLang="en-US" smtClean="0">
                <a:latin typeface="Arial" charset="0"/>
              </a:rPr>
              <a:pPr eaLnBrk="1" hangingPunct="1">
                <a:spcBef>
                  <a:spcPct val="0"/>
                </a:spcBef>
              </a:pPr>
              <a:t>79</a:t>
            </a:fld>
            <a:endParaRPr lang="en-US" altLang="en-US" dirty="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394E658-7199-48DA-8B55-6B72FC12BDF1}" type="slidenum">
              <a:rPr lang="en-US" altLang="en-US" smtClean="0">
                <a:latin typeface="Arial" charset="0"/>
              </a:rPr>
              <a:pPr eaLnBrk="1" hangingPunct="1">
                <a:spcBef>
                  <a:spcPct val="0"/>
                </a:spcBef>
              </a:pPr>
              <a:t>80</a:t>
            </a:fld>
            <a:endParaRPr lang="en-US" altLang="en-US" dirty="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5139F668-4354-4E3B-B78C-631B37A9C89C}" type="slidenum">
              <a:rPr lang="en-US"/>
              <a:pPr fontAlgn="base">
                <a:spcBef>
                  <a:spcPct val="0"/>
                </a:spcBef>
                <a:spcAft>
                  <a:spcPct val="0"/>
                </a:spcAft>
                <a:defRPr/>
              </a:pPr>
              <a:t>82</a:t>
            </a:fld>
            <a:endParaRPr lang="en-US" dirty="0"/>
          </a:p>
        </p:txBody>
      </p:sp>
      <p:sp>
        <p:nvSpPr>
          <p:cNvPr id="630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078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E81F4AE3-2DD7-4EA8-926A-BDCDB91F8FF9}" type="slidenum">
              <a:rPr lang="en-US"/>
              <a:pPr fontAlgn="base">
                <a:spcBef>
                  <a:spcPct val="0"/>
                </a:spcBef>
                <a:spcAft>
                  <a:spcPct val="0"/>
                </a:spcAft>
                <a:defRPr/>
              </a:pPr>
              <a:t>83</a:t>
            </a:fld>
            <a:endParaRPr lang="en-US" dirty="0"/>
          </a:p>
        </p:txBody>
      </p:sp>
      <p:sp>
        <p:nvSpPr>
          <p:cNvPr id="631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1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F8D46D3B-7257-403B-85D7-8EE0E9A03CFB}" type="slidenum">
              <a:rPr lang="en-US"/>
              <a:pPr fontAlgn="base">
                <a:spcBef>
                  <a:spcPct val="0"/>
                </a:spcBef>
                <a:spcAft>
                  <a:spcPct val="0"/>
                </a:spcAft>
                <a:defRPr/>
              </a:pPr>
              <a:t>84</a:t>
            </a:fld>
            <a:endParaRPr lang="en-US" dirty="0"/>
          </a:p>
        </p:txBody>
      </p:sp>
      <p:sp>
        <p:nvSpPr>
          <p:cNvPr id="632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2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B1586A5F-B3EB-4990-9025-846249DEFD4F}" type="slidenum">
              <a:rPr lang="en-US"/>
              <a:pPr fontAlgn="base">
                <a:spcBef>
                  <a:spcPct val="0"/>
                </a:spcBef>
                <a:spcAft>
                  <a:spcPct val="0"/>
                </a:spcAft>
                <a:defRPr/>
              </a:pPr>
              <a:t>85</a:t>
            </a:fld>
            <a:endParaRPr lang="en-US" dirty="0"/>
          </a:p>
        </p:txBody>
      </p:sp>
      <p:sp>
        <p:nvSpPr>
          <p:cNvPr id="633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386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481FAD6B-FFF3-462E-9FF4-E181A4CC55BD}" type="slidenum">
              <a:rPr lang="en-US"/>
              <a:pPr fontAlgn="base">
                <a:spcBef>
                  <a:spcPct val="0"/>
                </a:spcBef>
                <a:spcAft>
                  <a:spcPct val="0"/>
                </a:spcAft>
                <a:defRPr/>
              </a:pPr>
              <a:t>86</a:t>
            </a:fld>
            <a:endParaRPr lang="en-US" dirty="0"/>
          </a:p>
        </p:txBody>
      </p:sp>
      <p:sp>
        <p:nvSpPr>
          <p:cNvPr id="634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88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D40CF834-8562-4EB6-95F5-D9321251F6CF}" type="slidenum">
              <a:rPr lang="en-US"/>
              <a:pPr fontAlgn="base">
                <a:spcBef>
                  <a:spcPct val="0"/>
                </a:spcBef>
                <a:spcAft>
                  <a:spcPct val="0"/>
                </a:spcAft>
                <a:defRPr/>
              </a:pPr>
              <a:t>7</a:t>
            </a:fld>
            <a:endParaRPr lang="en-US" dirty="0"/>
          </a:p>
        </p:txBody>
      </p:sp>
      <p:sp>
        <p:nvSpPr>
          <p:cNvPr id="618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850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A67CB79C-FC5D-47D5-81E6-7C481BDE96B0}" type="slidenum">
              <a:rPr lang="en-US"/>
              <a:pPr fontAlgn="base">
                <a:spcBef>
                  <a:spcPct val="0"/>
                </a:spcBef>
                <a:spcAft>
                  <a:spcPct val="0"/>
                </a:spcAft>
                <a:defRPr/>
              </a:pPr>
              <a:t>87</a:t>
            </a:fld>
            <a:endParaRPr lang="en-US" dirty="0"/>
          </a:p>
        </p:txBody>
      </p:sp>
      <p:sp>
        <p:nvSpPr>
          <p:cNvPr id="635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590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69FF8A7E-B932-431E-8AA1-94251C49C9B8}" type="slidenum">
              <a:rPr lang="en-US"/>
              <a:pPr fontAlgn="base">
                <a:spcBef>
                  <a:spcPct val="0"/>
                </a:spcBef>
                <a:spcAft>
                  <a:spcPct val="0"/>
                </a:spcAft>
                <a:defRPr/>
              </a:pPr>
              <a:t>88</a:t>
            </a:fld>
            <a:endParaRPr lang="en-US" dirty="0"/>
          </a:p>
        </p:txBody>
      </p:sp>
      <p:sp>
        <p:nvSpPr>
          <p:cNvPr id="636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693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C2E5E7A5-EF96-4DA2-9330-6AB469510EAA}" type="slidenum">
              <a:rPr lang="en-US"/>
              <a:pPr fontAlgn="base">
                <a:spcBef>
                  <a:spcPct val="0"/>
                </a:spcBef>
                <a:spcAft>
                  <a:spcPct val="0"/>
                </a:spcAft>
                <a:defRPr/>
              </a:pPr>
              <a:t>89</a:t>
            </a:fld>
            <a:endParaRPr lang="en-US" dirty="0"/>
          </a:p>
        </p:txBody>
      </p:sp>
      <p:sp>
        <p:nvSpPr>
          <p:cNvPr id="637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795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B17A9239-22D3-4208-976F-8C6A486575E3}" type="slidenum">
              <a:rPr lang="en-US"/>
              <a:pPr fontAlgn="base">
                <a:spcBef>
                  <a:spcPct val="0"/>
                </a:spcBef>
                <a:spcAft>
                  <a:spcPct val="0"/>
                </a:spcAft>
                <a:defRPr/>
              </a:pPr>
              <a:t>90</a:t>
            </a:fld>
            <a:endParaRPr lang="en-US" dirty="0"/>
          </a:p>
        </p:txBody>
      </p:sp>
      <p:sp>
        <p:nvSpPr>
          <p:cNvPr id="638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8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972649D8-B8E5-4658-8FFF-0E61EC625EF2}" type="slidenum">
              <a:rPr lang="en-US"/>
              <a:pPr fontAlgn="base">
                <a:spcBef>
                  <a:spcPct val="0"/>
                </a:spcBef>
                <a:spcAft>
                  <a:spcPct val="0"/>
                </a:spcAft>
                <a:defRPr/>
              </a:pPr>
              <a:t>91</a:t>
            </a:fld>
            <a:endParaRPr lang="en-US" dirty="0"/>
          </a:p>
        </p:txBody>
      </p:sp>
      <p:sp>
        <p:nvSpPr>
          <p:cNvPr id="640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000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23FC8EC9-6412-4CF7-87CE-5AAB6614FEAE}" type="slidenum">
              <a:rPr lang="en-US"/>
              <a:pPr fontAlgn="base">
                <a:spcBef>
                  <a:spcPct val="0"/>
                </a:spcBef>
                <a:spcAft>
                  <a:spcPct val="0"/>
                </a:spcAft>
                <a:defRPr/>
              </a:pPr>
              <a:t>92</a:t>
            </a:fld>
            <a:endParaRPr lang="en-US" dirty="0"/>
          </a:p>
        </p:txBody>
      </p:sp>
      <p:sp>
        <p:nvSpPr>
          <p:cNvPr id="641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1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532B2A2C-2081-4F2F-9EAC-0DCB21573399}" type="slidenum">
              <a:rPr lang="en-US"/>
              <a:pPr fontAlgn="base">
                <a:spcBef>
                  <a:spcPct val="0"/>
                </a:spcBef>
                <a:spcAft>
                  <a:spcPct val="0"/>
                </a:spcAft>
                <a:defRPr/>
              </a:pPr>
              <a:t>93</a:t>
            </a:fld>
            <a:endParaRPr lang="en-US" dirty="0"/>
          </a:p>
        </p:txBody>
      </p:sp>
      <p:sp>
        <p:nvSpPr>
          <p:cNvPr id="642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2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8397FF95-4AC2-43B0-BE04-1E6F5CF40C8A}" type="slidenum">
              <a:rPr lang="en-US"/>
              <a:pPr fontAlgn="base">
                <a:spcBef>
                  <a:spcPct val="0"/>
                </a:spcBef>
                <a:spcAft>
                  <a:spcPct val="0"/>
                </a:spcAft>
                <a:defRPr/>
              </a:pPr>
              <a:t>94</a:t>
            </a:fld>
            <a:endParaRPr lang="en-US" dirty="0"/>
          </a:p>
        </p:txBody>
      </p:sp>
      <p:sp>
        <p:nvSpPr>
          <p:cNvPr id="643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307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B8E5D3C5-82CB-4A49-9B8E-F83B2EC3FB3A}" type="slidenum">
              <a:rPr lang="en-US"/>
              <a:pPr fontAlgn="base">
                <a:spcBef>
                  <a:spcPct val="0"/>
                </a:spcBef>
                <a:spcAft>
                  <a:spcPct val="0"/>
                </a:spcAft>
                <a:defRPr/>
              </a:pPr>
              <a:t>95</a:t>
            </a:fld>
            <a:endParaRPr lang="en-US" dirty="0"/>
          </a:p>
        </p:txBody>
      </p:sp>
      <p:sp>
        <p:nvSpPr>
          <p:cNvPr id="64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410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C3F9E60-31AC-4EAD-A479-39199F9B7696}" type="slidenum">
              <a:rPr lang="en-US" altLang="en-US" smtClean="0">
                <a:latin typeface="Arial" charset="0"/>
              </a:rPr>
              <a:pPr eaLnBrk="1" hangingPunct="1">
                <a:spcBef>
                  <a:spcPct val="0"/>
                </a:spcBef>
              </a:pPr>
              <a:t>100</a:t>
            </a:fld>
            <a:endParaRPr lang="en-US" alt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E20120BA-7186-4FB2-8906-D8E6BB89187E}" type="slidenum">
              <a:rPr lang="en-US"/>
              <a:pPr fontAlgn="base">
                <a:spcBef>
                  <a:spcPct val="0"/>
                </a:spcBef>
                <a:spcAft>
                  <a:spcPct val="0"/>
                </a:spcAft>
                <a:defRPr/>
              </a:pPr>
              <a:t>11</a:t>
            </a:fld>
            <a:endParaRPr lang="en-US" dirty="0"/>
          </a:p>
        </p:txBody>
      </p:sp>
      <p:sp>
        <p:nvSpPr>
          <p:cNvPr id="617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747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C3F9E60-31AC-4EAD-A479-39199F9B7696}" type="slidenum">
              <a:rPr lang="en-US" altLang="en-US" smtClean="0">
                <a:latin typeface="Arial" charset="0"/>
              </a:rPr>
              <a:pPr eaLnBrk="1" hangingPunct="1">
                <a:spcBef>
                  <a:spcPct val="0"/>
                </a:spcBef>
              </a:pPr>
              <a:t>101</a:t>
            </a:fld>
            <a:endParaRPr lang="en-US" alt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4D77302-F1BF-45C8-B589-3ACA0BE48A75}" type="slidenum">
              <a:rPr lang="en-US" altLang="en-US" smtClean="0">
                <a:latin typeface="Arial" charset="0"/>
              </a:rPr>
              <a:pPr eaLnBrk="1" hangingPunct="1">
                <a:spcBef>
                  <a:spcPct val="0"/>
                </a:spcBef>
              </a:pPr>
              <a:t>102</a:t>
            </a:fld>
            <a:endParaRPr lang="en-US" alt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9497D04-C4F2-4B67-98B3-829ED8E2442E}" type="slidenum">
              <a:rPr lang="en-US" altLang="en-US" smtClean="0">
                <a:latin typeface="Arial" charset="0"/>
              </a:rPr>
              <a:pPr eaLnBrk="1" hangingPunct="1">
                <a:spcBef>
                  <a:spcPct val="0"/>
                </a:spcBef>
              </a:pPr>
              <a:t>103</a:t>
            </a:fld>
            <a:endParaRPr lang="en-US" alt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756BD93F-CAD9-4E7B-8ADB-CC17E2452D2F}" type="slidenum">
              <a:rPr lang="en-US"/>
              <a:pPr fontAlgn="base">
                <a:spcBef>
                  <a:spcPct val="0"/>
                </a:spcBef>
                <a:spcAft>
                  <a:spcPct val="0"/>
                </a:spcAft>
                <a:defRPr/>
              </a:pPr>
              <a:t>12</a:t>
            </a:fld>
            <a:endParaRPr lang="en-US" dirty="0"/>
          </a:p>
        </p:txBody>
      </p:sp>
      <p:sp>
        <p:nvSpPr>
          <p:cNvPr id="619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9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EB1319FB-DB69-41CB-8FE8-F5F22E8A3BF1}" type="slidenum">
              <a:rPr lang="en-US"/>
              <a:pPr fontAlgn="base">
                <a:spcBef>
                  <a:spcPct val="0"/>
                </a:spcBef>
                <a:spcAft>
                  <a:spcPct val="0"/>
                </a:spcAft>
                <a:defRPr/>
              </a:pPr>
              <a:t>13</a:t>
            </a:fld>
            <a:endParaRPr lang="en-US" dirty="0"/>
          </a:p>
        </p:txBody>
      </p:sp>
      <p:sp>
        <p:nvSpPr>
          <p:cNvPr id="620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0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53" eaLnBrk="0" hangingPunct="0">
              <a:spcBef>
                <a:spcPct val="30000"/>
              </a:spcBef>
              <a:defRPr sz="1200">
                <a:solidFill>
                  <a:schemeClr val="tx1"/>
                </a:solidFill>
                <a:latin typeface="Times New Roman" pitchFamily="18" charset="0"/>
              </a:defRPr>
            </a:lvl1pPr>
            <a:lvl2pPr marL="729057" indent="-280406" defTabSz="917553" eaLnBrk="0" hangingPunct="0">
              <a:spcBef>
                <a:spcPct val="30000"/>
              </a:spcBef>
              <a:defRPr sz="1200">
                <a:solidFill>
                  <a:schemeClr val="tx1"/>
                </a:solidFill>
                <a:latin typeface="Times New Roman" pitchFamily="18" charset="0"/>
              </a:defRPr>
            </a:lvl2pPr>
            <a:lvl3pPr marL="1121626" indent="-224325" defTabSz="917553" eaLnBrk="0" hangingPunct="0">
              <a:spcBef>
                <a:spcPct val="30000"/>
              </a:spcBef>
              <a:defRPr sz="1200">
                <a:solidFill>
                  <a:schemeClr val="tx1"/>
                </a:solidFill>
                <a:latin typeface="Times New Roman" pitchFamily="18" charset="0"/>
              </a:defRPr>
            </a:lvl3pPr>
            <a:lvl4pPr marL="1570276" indent="-224325" defTabSz="917553" eaLnBrk="0" hangingPunct="0">
              <a:spcBef>
                <a:spcPct val="30000"/>
              </a:spcBef>
              <a:defRPr sz="1200">
                <a:solidFill>
                  <a:schemeClr val="tx1"/>
                </a:solidFill>
                <a:latin typeface="Times New Roman" pitchFamily="18" charset="0"/>
              </a:defRPr>
            </a:lvl4pPr>
            <a:lvl5pPr marL="2018927" indent="-224325" defTabSz="917553" eaLnBrk="0" hangingPunct="0">
              <a:spcBef>
                <a:spcPct val="30000"/>
              </a:spcBef>
              <a:defRPr sz="1200">
                <a:solidFill>
                  <a:schemeClr val="tx1"/>
                </a:solidFill>
                <a:latin typeface="Times New Roman" pitchFamily="18" charset="0"/>
              </a:defRPr>
            </a:lvl5pPr>
            <a:lvl6pPr marL="2467577" indent="-224325" defTabSz="917553" eaLnBrk="0" fontAlgn="base" hangingPunct="0">
              <a:spcBef>
                <a:spcPct val="30000"/>
              </a:spcBef>
              <a:spcAft>
                <a:spcPct val="0"/>
              </a:spcAft>
              <a:defRPr sz="1200">
                <a:solidFill>
                  <a:schemeClr val="tx1"/>
                </a:solidFill>
                <a:latin typeface="Times New Roman" pitchFamily="18" charset="0"/>
              </a:defRPr>
            </a:lvl6pPr>
            <a:lvl7pPr marL="2916227" indent="-224325" defTabSz="917553" eaLnBrk="0" fontAlgn="base" hangingPunct="0">
              <a:spcBef>
                <a:spcPct val="30000"/>
              </a:spcBef>
              <a:spcAft>
                <a:spcPct val="0"/>
              </a:spcAft>
              <a:defRPr sz="1200">
                <a:solidFill>
                  <a:schemeClr val="tx1"/>
                </a:solidFill>
                <a:latin typeface="Times New Roman" pitchFamily="18" charset="0"/>
              </a:defRPr>
            </a:lvl7pPr>
            <a:lvl8pPr marL="3364878" indent="-224325" defTabSz="917553" eaLnBrk="0" fontAlgn="base" hangingPunct="0">
              <a:spcBef>
                <a:spcPct val="30000"/>
              </a:spcBef>
              <a:spcAft>
                <a:spcPct val="0"/>
              </a:spcAft>
              <a:defRPr sz="1200">
                <a:solidFill>
                  <a:schemeClr val="tx1"/>
                </a:solidFill>
                <a:latin typeface="Times New Roman" pitchFamily="18" charset="0"/>
              </a:defRPr>
            </a:lvl8pPr>
            <a:lvl9pPr marL="3813528" indent="-224325" defTabSz="9175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37C4B71-49E4-4D60-9C6B-2B7798F6A656}" type="slidenum">
              <a:rPr lang="en-US" altLang="en-US" smtClean="0">
                <a:latin typeface="Arial" charset="0"/>
              </a:rPr>
              <a:pPr eaLnBrk="1" hangingPunct="1">
                <a:spcBef>
                  <a:spcPct val="0"/>
                </a:spcBef>
              </a:pPr>
              <a:t>19</a:t>
            </a:fld>
            <a:endParaRPr lang="en-US" altLang="en-US" dirty="0"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76E7562D-526A-455C-9424-B5A00AE141BF}" type="slidenum">
              <a:rPr lang="en-US"/>
              <a:pPr fontAlgn="base">
                <a:spcBef>
                  <a:spcPct val="0"/>
                </a:spcBef>
                <a:spcAft>
                  <a:spcPct val="0"/>
                </a:spcAft>
                <a:defRPr/>
              </a:pPr>
              <a:t>26</a:t>
            </a:fld>
            <a:endParaRPr lang="en-US" dirty="0"/>
          </a:p>
        </p:txBody>
      </p:sp>
      <p:sp>
        <p:nvSpPr>
          <p:cNvPr id="576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CPSM® </a:t>
            </a:r>
            <a:r>
              <a:rPr lang="en-US" dirty="0"/>
              <a:t>Exam 1:  Page </a:t>
            </a:r>
            <a:fld id="{E8D104F0-4CE3-47D5-8968-C525FF62282E}" type="slidenum">
              <a:rPr lang="en-US"/>
              <a:pPr fontAlgn="base">
                <a:spcBef>
                  <a:spcPct val="0"/>
                </a:spcBef>
                <a:spcAft>
                  <a:spcPct val="0"/>
                </a:spcAft>
                <a:defRPr/>
              </a:pPr>
              <a:t>42</a:t>
            </a:fld>
            <a:endParaRPr lang="en-US" dirty="0"/>
          </a:p>
        </p:txBody>
      </p:sp>
      <p:sp>
        <p:nvSpPr>
          <p:cNvPr id="572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2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68B8266-FD26-42B9-8217-5BA839602DB4}" type="datetimeFigureOut">
              <a:rPr lang="en-US" smtClean="0"/>
              <a:t>9/22/2014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C4CEC43-07ED-4AAC-A49F-5BF62CAD5C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4CEC43-07ED-4AAC-A49F-5BF62CAD5C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4CEC43-07ED-4AAC-A49F-5BF62CAD5C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4CEC43-07ED-4AAC-A49F-5BF62CAD5CA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4CEC43-07ED-4AAC-A49F-5BF62CAD5CA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4CEC43-07ED-4AAC-A49F-5BF62CAD5CA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C4CEC43-07ED-4AAC-A49F-5BF62CAD5CA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C4CEC43-07ED-4AAC-A49F-5BF62CAD5CA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68B8266-FD26-42B9-8217-5BA839602DB4}" type="datetimeFigureOut">
              <a:rPr lang="en-US" smtClean="0"/>
              <a:t>9/22/2014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C4CEC43-07ED-4AAC-A49F-5BF62CAD5C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68B8266-FD26-42B9-8217-5BA839602DB4}" type="datetimeFigureOut">
              <a:rPr lang="en-US" smtClean="0"/>
              <a:t>9/22/2014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4CEC43-07ED-4AAC-A49F-5BF62CAD5CA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68B8266-FD26-42B9-8217-5BA839602DB4}" type="datetimeFigureOut">
              <a:rPr lang="en-US" smtClean="0"/>
              <a:t>9/22/2014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C4CEC43-07ED-4AAC-A49F-5BF62CAD5CA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68B8266-FD26-42B9-8217-5BA839602DB4}" type="datetimeFigureOut">
              <a:rPr lang="en-US" smtClean="0"/>
              <a:t>9/22/2014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C4CEC43-07ED-4AAC-A49F-5BF62CAD5C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Excellence in Contracting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3886200"/>
            <a:ext cx="7543800" cy="1752600"/>
          </a:xfrm>
        </p:spPr>
        <p:txBody>
          <a:bodyPr/>
          <a:lstStyle/>
          <a:p>
            <a:r>
              <a:rPr lang="en-US" dirty="0" smtClean="0">
                <a:latin typeface="Arial" panose="020B0604020202020204" pitchFamily="34" charset="0"/>
                <a:cs typeface="Arial" panose="020B0604020202020204" pitchFamily="34" charset="0"/>
              </a:rPr>
              <a:t>Irene Marnell, CPSM, CPCM, CTL, MPS-SCM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75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157472"/>
          </a:xfrm>
        </p:spPr>
        <p:txBody>
          <a:bodyPr>
            <a:normAutofit fontScale="92500"/>
          </a:bodyPr>
          <a:lstStyle/>
          <a:p>
            <a:r>
              <a:rPr lang="en-US" dirty="0" smtClean="0">
                <a:latin typeface="Arial" panose="020B0604020202020204" pitchFamily="34" charset="0"/>
                <a:cs typeface="Arial" panose="020B0604020202020204" pitchFamily="34" charset="0"/>
              </a:rPr>
              <a:t>Depends on your coop’s tolerance for risk</a:t>
            </a:r>
          </a:p>
          <a:p>
            <a:r>
              <a:rPr lang="en-US" dirty="0" smtClean="0">
                <a:latin typeface="Arial" panose="020B0604020202020204" pitchFamily="34" charset="0"/>
                <a:cs typeface="Arial" panose="020B0604020202020204" pitchFamily="34" charset="0"/>
              </a:rPr>
              <a:t>Recommended for </a:t>
            </a:r>
          </a:p>
          <a:p>
            <a:pPr lvl="1"/>
            <a:r>
              <a:rPr lang="en-US" dirty="0" smtClean="0">
                <a:latin typeface="Arial" panose="020B0604020202020204" pitchFamily="34" charset="0"/>
                <a:cs typeface="Arial" panose="020B0604020202020204" pitchFamily="34" charset="0"/>
              </a:rPr>
              <a:t>Any purchase &gt;$xxx,000.00 (determined by coop)</a:t>
            </a:r>
          </a:p>
          <a:p>
            <a:pPr lvl="1"/>
            <a:r>
              <a:rPr lang="en-US" dirty="0" smtClean="0">
                <a:latin typeface="Arial" panose="020B0604020202020204" pitchFamily="34" charset="0"/>
                <a:cs typeface="Arial" panose="020B0604020202020204" pitchFamily="34" charset="0"/>
              </a:rPr>
              <a:t>Regardless of purchase price</a:t>
            </a:r>
          </a:p>
          <a:p>
            <a:pPr lvl="2"/>
            <a:r>
              <a:rPr lang="en-US" dirty="0" smtClean="0">
                <a:latin typeface="Arial" panose="020B0604020202020204" pitchFamily="34" charset="0"/>
                <a:cs typeface="Arial" panose="020B0604020202020204" pitchFamily="34" charset="0"/>
              </a:rPr>
              <a:t>Whenever the contractor is on site.</a:t>
            </a:r>
          </a:p>
          <a:p>
            <a:pPr lvl="2"/>
            <a:r>
              <a:rPr lang="en-US" dirty="0" smtClean="0">
                <a:latin typeface="Arial" panose="020B0604020202020204" pitchFamily="34" charset="0"/>
                <a:cs typeface="Arial" panose="020B0604020202020204" pitchFamily="34" charset="0"/>
              </a:rPr>
              <a:t>Whenever confidential information is shared/ exchanged/stored.</a:t>
            </a:r>
          </a:p>
          <a:p>
            <a:pPr lvl="2"/>
            <a:r>
              <a:rPr lang="en-US" dirty="0" smtClean="0">
                <a:latin typeface="Arial" panose="020B0604020202020204" pitchFamily="34" charset="0"/>
                <a:cs typeface="Arial" panose="020B0604020202020204" pitchFamily="34" charset="0"/>
              </a:rPr>
              <a:t>When deliverables are considered vital to the business</a:t>
            </a:r>
          </a:p>
          <a:p>
            <a:pPr lvl="2"/>
            <a:r>
              <a:rPr lang="en-US" dirty="0" smtClean="0">
                <a:latin typeface="Arial" panose="020B0604020202020204" pitchFamily="34" charset="0"/>
                <a:cs typeface="Arial" panose="020B0604020202020204" pitchFamily="34" charset="0"/>
              </a:rPr>
              <a:t>When supplier completing timelines are important.</a:t>
            </a:r>
          </a:p>
          <a:p>
            <a:pPr lvl="2"/>
            <a:r>
              <a:rPr lang="en-US" dirty="0" smtClean="0">
                <a:latin typeface="Arial" panose="020B0604020202020204" pitchFamily="34" charset="0"/>
                <a:cs typeface="Arial" panose="020B0604020202020204" pitchFamily="34" charset="0"/>
              </a:rPr>
              <a:t>When assurance of warranties, guarantees, ongoing maintenance if important.</a:t>
            </a:r>
          </a:p>
          <a:p>
            <a:r>
              <a:rPr lang="en-US" dirty="0" smtClean="0">
                <a:latin typeface="Arial" panose="020B0604020202020204" pitchFamily="34" charset="0"/>
                <a:cs typeface="Arial" panose="020B0604020202020204" pitchFamily="34" charset="0"/>
              </a:rPr>
              <a:t>Your coop should have a policy.</a:t>
            </a:r>
          </a:p>
          <a:p>
            <a:endParaRPr lang="en-US" dirty="0" smtClean="0"/>
          </a:p>
          <a:p>
            <a:endParaRPr lang="en-US" dirty="0"/>
          </a:p>
          <a:p>
            <a:endParaRPr lang="en-US" dirty="0"/>
          </a:p>
        </p:txBody>
      </p:sp>
      <p:sp>
        <p:nvSpPr>
          <p:cNvPr id="2" name="Title 1"/>
          <p:cNvSpPr>
            <a:spLocks noGrp="1"/>
          </p:cNvSpPr>
          <p:nvPr>
            <p:ph type="title"/>
          </p:nvPr>
        </p:nvSpPr>
        <p:spPr>
          <a:xfrm>
            <a:off x="381000" y="0"/>
            <a:ext cx="9296400" cy="1143000"/>
          </a:xfrm>
        </p:spPr>
        <p:txBody>
          <a:bodyPr>
            <a:noAutofit/>
          </a:bodyPr>
          <a:lstStyle/>
          <a:p>
            <a:r>
              <a:rPr lang="en-US" sz="3800" dirty="0" smtClean="0">
                <a:solidFill>
                  <a:srgbClr val="FF0000"/>
                </a:solidFill>
                <a:latin typeface="Arial" panose="020B0604020202020204" pitchFamily="34" charset="0"/>
                <a:cs typeface="Arial" panose="020B0604020202020204" pitchFamily="34" charset="0"/>
              </a:rPr>
              <a:t>So When Should Contract Required?</a:t>
            </a:r>
            <a:endParaRPr lang="en-US" sz="38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702098"/>
            <a:ext cx="2844800" cy="2133600"/>
          </a:xfrm>
          <a:prstGeom prst="rect">
            <a:avLst/>
          </a:prstGeom>
        </p:spPr>
      </p:pic>
    </p:spTree>
    <p:extLst>
      <p:ext uri="{BB962C8B-B14F-4D97-AF65-F5344CB8AC3E}">
        <p14:creationId xmlns:p14="http://schemas.microsoft.com/office/powerpoint/2010/main" val="35231948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1DBEE24-F184-4FDE-AB7D-FA915BED2229}" type="slidenum">
              <a:rPr lang="en-US" altLang="en-US" sz="1400" smtClean="0"/>
              <a:pPr eaLnBrk="1" hangingPunct="1"/>
              <a:t>100</a:t>
            </a:fld>
            <a:endParaRPr lang="en-US" altLang="en-US" sz="1400" smtClean="0"/>
          </a:p>
        </p:txBody>
      </p:sp>
      <p:sp>
        <p:nvSpPr>
          <p:cNvPr id="560131" name="Rectangle 3"/>
          <p:cNvSpPr>
            <a:spLocks noChangeArrowheads="1"/>
          </p:cNvSpPr>
          <p:nvPr/>
        </p:nvSpPr>
        <p:spPr bwMode="auto">
          <a:xfrm>
            <a:off x="207963" y="1028700"/>
            <a:ext cx="8766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Char char=""/>
            </a:pPr>
            <a:r>
              <a:rPr lang="en-US" altLang="en-US" sz="2000" b="1" dirty="0" smtClean="0">
                <a:solidFill>
                  <a:srgbClr val="003366"/>
                </a:solidFill>
              </a:rPr>
              <a:t>Procurement and Contract Management are Separate Functions/Disciplines</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There needs to be a formal hand-off from </a:t>
            </a:r>
            <a:r>
              <a:rPr lang="en-US" altLang="en-US" sz="2000" b="1" dirty="0" err="1" smtClean="0">
                <a:solidFill>
                  <a:srgbClr val="003366"/>
                </a:solidFill>
              </a:rPr>
              <a:t>buyet</a:t>
            </a:r>
            <a:r>
              <a:rPr lang="en-US" altLang="en-US" sz="2000" b="1" dirty="0" smtClean="0">
                <a:solidFill>
                  <a:srgbClr val="003366"/>
                </a:solidFill>
              </a:rPr>
              <a:t> </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In the contract, differentiate between buyer and seller responsibilities </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Contract Manager should:</a:t>
            </a:r>
          </a:p>
          <a:p>
            <a:pPr marL="800100" lvl="1"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Know the Contract</a:t>
            </a:r>
          </a:p>
          <a:p>
            <a:pPr marL="800100" lvl="1"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Ensure Compliance (contract and controls)</a:t>
            </a:r>
          </a:p>
          <a:p>
            <a:pPr marL="800100" lvl="1"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Formally respond to breaches (non-performance)</a:t>
            </a:r>
          </a:p>
          <a:p>
            <a:pPr marL="800100" lvl="1"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Formally management Change Control</a:t>
            </a:r>
            <a:endParaRPr lang="en-US" altLang="en-US" sz="2000" b="1" dirty="0">
              <a:solidFill>
                <a:srgbClr val="003366"/>
              </a:solidFill>
            </a:endParaRPr>
          </a:p>
          <a:p>
            <a:pPr eaLnBrk="1" hangingPunct="1">
              <a:spcBef>
                <a:spcPct val="50000"/>
              </a:spcBef>
              <a:buClr>
                <a:schemeClr val="folHlink"/>
              </a:buClr>
              <a:buFont typeface="Wingdings 3" pitchFamily="18" charset="2"/>
              <a:buChar char=""/>
            </a:pPr>
            <a:r>
              <a:rPr lang="en-US" altLang="en-US" sz="2000" b="1" dirty="0" smtClean="0">
                <a:solidFill>
                  <a:srgbClr val="003366"/>
                </a:solidFill>
              </a:rPr>
              <a:t>If you don’t manage the contract, you likely won’t get what you paid for</a:t>
            </a: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b="1"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p:txBody>
      </p:sp>
      <p:sp>
        <p:nvSpPr>
          <p:cNvPr id="2" name="Rectangle 1"/>
          <p:cNvSpPr/>
          <p:nvPr/>
        </p:nvSpPr>
        <p:spPr>
          <a:xfrm>
            <a:off x="381000" y="152400"/>
            <a:ext cx="5569153" cy="677108"/>
          </a:xfrm>
          <a:prstGeom prst="rect">
            <a:avLst/>
          </a:prstGeom>
        </p:spPr>
        <p:txBody>
          <a:bodyPr wrap="none">
            <a:spAutoFit/>
          </a:bodyPr>
          <a:lstStyle/>
          <a:p>
            <a:pPr>
              <a:spcBef>
                <a:spcPct val="50000"/>
              </a:spcBef>
              <a:buClr>
                <a:schemeClr val="folHlink"/>
              </a:buClr>
            </a:pPr>
            <a:r>
              <a:rPr lang="en-US" altLang="en-US" sz="3800" b="1" dirty="0" smtClean="0">
                <a:solidFill>
                  <a:srgbClr val="FF0000"/>
                </a:solidFill>
                <a:latin typeface="Arial" panose="020B0604020202020204" pitchFamily="34" charset="0"/>
                <a:cs typeface="Arial" panose="020B0604020202020204" pitchFamily="34" charset="0"/>
              </a:rPr>
              <a:t>Contract  Management</a:t>
            </a:r>
            <a:endParaRPr lang="en-US" alt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6087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1DBEE24-F184-4FDE-AB7D-FA915BED2229}" type="slidenum">
              <a:rPr lang="en-US" altLang="en-US" sz="1400" smtClean="0"/>
              <a:pPr eaLnBrk="1" hangingPunct="1"/>
              <a:t>101</a:t>
            </a:fld>
            <a:endParaRPr lang="en-US" altLang="en-US" sz="1400" smtClean="0"/>
          </a:p>
        </p:txBody>
      </p:sp>
      <p:sp>
        <p:nvSpPr>
          <p:cNvPr id="560131" name="Rectangle 3"/>
          <p:cNvSpPr>
            <a:spLocks noChangeArrowheads="1"/>
          </p:cNvSpPr>
          <p:nvPr/>
        </p:nvSpPr>
        <p:spPr bwMode="auto">
          <a:xfrm>
            <a:off x="207963" y="803275"/>
            <a:ext cx="8766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buClr>
                <a:schemeClr val="folHlink"/>
              </a:buClr>
              <a:buFont typeface="Wingdings 3" pitchFamily="18" charset="2"/>
              <a:buNone/>
            </a:pPr>
            <a:endParaRPr lang="en-US" altLang="en-US" sz="3200" b="1" dirty="0">
              <a:solidFill>
                <a:srgbClr val="CC3300"/>
              </a:solidFill>
            </a:endParaRPr>
          </a:p>
          <a:p>
            <a:pPr eaLnBrk="1" hangingPunct="1">
              <a:spcBef>
                <a:spcPct val="50000"/>
              </a:spcBef>
              <a:buClr>
                <a:schemeClr val="folHlink"/>
              </a:buClr>
              <a:buFont typeface="Wingdings 3" pitchFamily="18" charset="2"/>
              <a:buChar char=""/>
            </a:pPr>
            <a:r>
              <a:rPr lang="en-US" altLang="en-US" sz="2000" b="1" dirty="0" smtClean="0">
                <a:solidFill>
                  <a:srgbClr val="003366"/>
                </a:solidFill>
              </a:rPr>
              <a:t>Procure to Pay (Oracle, SAP, etc.)</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Contract Template Creation (HotDocs, etc.)</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Contract Management System (</a:t>
            </a:r>
            <a:r>
              <a:rPr lang="en-US" altLang="en-US" sz="2000" b="1" dirty="0" err="1" smtClean="0">
                <a:solidFill>
                  <a:srgbClr val="003366"/>
                </a:solidFill>
              </a:rPr>
              <a:t>respository</a:t>
            </a:r>
            <a:r>
              <a:rPr lang="en-US" altLang="en-US" sz="2000" b="1" dirty="0" smtClean="0">
                <a:solidFill>
                  <a:srgbClr val="003366"/>
                </a:solidFill>
              </a:rPr>
              <a:t>)</a:t>
            </a:r>
          </a:p>
          <a:p>
            <a:pPr marL="457200" lvl="1" indent="0"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2000" b="1" dirty="0">
              <a:solidFill>
                <a:srgbClr val="003366"/>
              </a:solidFill>
            </a:endParaRP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b="1"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p:txBody>
      </p:sp>
      <p:sp>
        <p:nvSpPr>
          <p:cNvPr id="2" name="Rectangle 1"/>
          <p:cNvSpPr/>
          <p:nvPr/>
        </p:nvSpPr>
        <p:spPr>
          <a:xfrm>
            <a:off x="494127" y="126167"/>
            <a:ext cx="2188420" cy="677108"/>
          </a:xfrm>
          <a:prstGeom prst="rect">
            <a:avLst/>
          </a:prstGeom>
        </p:spPr>
        <p:txBody>
          <a:bodyPr wrap="none">
            <a:spAutoFit/>
          </a:bodyPr>
          <a:lstStyle/>
          <a:p>
            <a:pPr algn="ctr">
              <a:spcBef>
                <a:spcPct val="50000"/>
              </a:spcBef>
              <a:buClr>
                <a:schemeClr val="folHlink"/>
              </a:buClr>
            </a:pPr>
            <a:r>
              <a:rPr lang="en-US" altLang="en-US" sz="3800" b="1" dirty="0">
                <a:solidFill>
                  <a:srgbClr val="FF0000"/>
                </a:solidFill>
                <a:latin typeface="Arial" panose="020B0604020202020204" pitchFamily="34" charset="0"/>
                <a:cs typeface="Arial" panose="020B0604020202020204" pitchFamily="34" charset="0"/>
              </a:rPr>
              <a:t>Systems</a:t>
            </a:r>
          </a:p>
        </p:txBody>
      </p:sp>
    </p:spTree>
    <p:extLst>
      <p:ext uri="{BB962C8B-B14F-4D97-AF65-F5344CB8AC3E}">
        <p14:creationId xmlns:p14="http://schemas.microsoft.com/office/powerpoint/2010/main" val="37316956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F4C81C3-0AFC-4737-8ACF-29128A96C69C}" type="slidenum">
              <a:rPr lang="en-US" altLang="en-US" sz="1400" smtClean="0"/>
              <a:pPr eaLnBrk="1" hangingPunct="1"/>
              <a:t>102</a:t>
            </a:fld>
            <a:endParaRPr lang="en-US" altLang="en-US" sz="1400" smtClean="0"/>
          </a:p>
        </p:txBody>
      </p:sp>
      <p:sp>
        <p:nvSpPr>
          <p:cNvPr id="560131" name="Rectangle 3"/>
          <p:cNvSpPr>
            <a:spLocks noChangeArrowheads="1"/>
          </p:cNvSpPr>
          <p:nvPr/>
        </p:nvSpPr>
        <p:spPr bwMode="auto">
          <a:xfrm>
            <a:off x="207963" y="803275"/>
            <a:ext cx="8766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None/>
            </a:pPr>
            <a:endParaRPr lang="en-US" altLang="en-US" sz="1100" b="1" dirty="0">
              <a:solidFill>
                <a:srgbClr val="CC3300"/>
              </a:solidFill>
            </a:endParaRPr>
          </a:p>
          <a:p>
            <a:pPr eaLnBrk="1" hangingPunct="1">
              <a:spcBef>
                <a:spcPct val="50000"/>
              </a:spcBef>
              <a:buClr>
                <a:schemeClr val="folHlink"/>
              </a:buClr>
              <a:buFont typeface="Wingdings 3" pitchFamily="18" charset="2"/>
              <a:buChar char=""/>
            </a:pPr>
            <a:r>
              <a:rPr lang="en-US" altLang="en-US" sz="2000" b="1" dirty="0" smtClean="0">
                <a:solidFill>
                  <a:srgbClr val="003366"/>
                </a:solidFill>
              </a:rPr>
              <a:t>Disputes range from mundane to material breaches</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What is breach (Simple, Technical, or Material)</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Failure to Perform “without Legal excuse”)</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Legal Excuse loosely includes Force Majeure, etc.  </a:t>
            </a:r>
            <a:endParaRPr lang="en-US" altLang="en-US" sz="2000" b="1" dirty="0">
              <a:solidFill>
                <a:srgbClr val="003366"/>
              </a:solidFill>
            </a:endParaRPr>
          </a:p>
          <a:p>
            <a:pPr eaLnBrk="1" hangingPunct="1">
              <a:spcBef>
                <a:spcPct val="50000"/>
              </a:spcBef>
              <a:buClr>
                <a:schemeClr val="folHlink"/>
              </a:buClr>
              <a:buFont typeface="Wingdings 3" pitchFamily="18" charset="2"/>
              <a:buChar char=""/>
            </a:pPr>
            <a:r>
              <a:rPr lang="en-US" altLang="en-US" sz="2000" b="1" dirty="0" smtClean="0">
                <a:solidFill>
                  <a:srgbClr val="003366"/>
                </a:solidFill>
              </a:rPr>
              <a:t>Remedies for Breach should be in the contract</a:t>
            </a:r>
          </a:p>
          <a:p>
            <a:pPr lvl="1" eaLnBrk="1" hangingPunct="1">
              <a:spcBef>
                <a:spcPct val="50000"/>
              </a:spcBef>
              <a:buClr>
                <a:schemeClr val="folHlink"/>
              </a:buClr>
              <a:buFont typeface="Wingdings 3" pitchFamily="18" charset="2"/>
              <a:buChar char=""/>
            </a:pPr>
            <a:r>
              <a:rPr lang="en-US" altLang="en-US" sz="2000" b="1" dirty="0" smtClean="0">
                <a:solidFill>
                  <a:srgbClr val="003366"/>
                </a:solidFill>
              </a:rPr>
              <a:t>Compensatory damages</a:t>
            </a:r>
          </a:p>
          <a:p>
            <a:pPr lvl="1" eaLnBrk="1" hangingPunct="1">
              <a:spcBef>
                <a:spcPct val="50000"/>
              </a:spcBef>
              <a:buClr>
                <a:schemeClr val="folHlink"/>
              </a:buClr>
              <a:buFont typeface="Wingdings 3" pitchFamily="18" charset="2"/>
              <a:buChar char=""/>
            </a:pPr>
            <a:r>
              <a:rPr lang="en-US" altLang="en-US" sz="2000" b="1" dirty="0" smtClean="0">
                <a:solidFill>
                  <a:srgbClr val="003366"/>
                </a:solidFill>
              </a:rPr>
              <a:t>Liquidated damages</a:t>
            </a:r>
          </a:p>
          <a:p>
            <a:pPr lvl="1" eaLnBrk="1" hangingPunct="1">
              <a:spcBef>
                <a:spcPct val="50000"/>
              </a:spcBef>
              <a:buClr>
                <a:schemeClr val="folHlink"/>
              </a:buClr>
              <a:buFont typeface="Wingdings 3" pitchFamily="18" charset="2"/>
              <a:buChar char=""/>
            </a:pPr>
            <a:r>
              <a:rPr lang="en-US" altLang="en-US" sz="2000" b="1" dirty="0" smtClean="0">
                <a:solidFill>
                  <a:srgbClr val="003366"/>
                </a:solidFill>
              </a:rPr>
              <a:t>Specific damages </a:t>
            </a:r>
          </a:p>
          <a:p>
            <a:pPr eaLnBrk="1" hangingPunct="1">
              <a:spcBef>
                <a:spcPct val="50000"/>
              </a:spcBef>
              <a:buClr>
                <a:schemeClr val="folHlink"/>
              </a:buClr>
              <a:buFont typeface="Wingdings 3" pitchFamily="18" charset="2"/>
              <a:buChar char=""/>
            </a:pPr>
            <a:r>
              <a:rPr lang="en-US" altLang="en-US" sz="2000" b="1" dirty="0" smtClean="0">
                <a:solidFill>
                  <a:srgbClr val="003366"/>
                </a:solidFill>
              </a:rPr>
              <a:t>Why aren’t punitive damages allowed?</a:t>
            </a: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b="1"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p:txBody>
      </p:sp>
      <p:sp>
        <p:nvSpPr>
          <p:cNvPr id="2" name="Rectangle 1"/>
          <p:cNvSpPr/>
          <p:nvPr/>
        </p:nvSpPr>
        <p:spPr>
          <a:xfrm>
            <a:off x="381000" y="304800"/>
            <a:ext cx="6882012" cy="677108"/>
          </a:xfrm>
          <a:prstGeom prst="rect">
            <a:avLst/>
          </a:prstGeom>
        </p:spPr>
        <p:txBody>
          <a:bodyPr wrap="none">
            <a:spAutoFit/>
          </a:bodyPr>
          <a:lstStyle/>
          <a:p>
            <a:r>
              <a:rPr lang="en-US" altLang="en-US" sz="3800" b="1" dirty="0">
                <a:solidFill>
                  <a:srgbClr val="FF0000"/>
                </a:solidFill>
                <a:latin typeface="Arial" panose="020B0604020202020204" pitchFamily="34" charset="0"/>
                <a:cs typeface="Arial" panose="020B0604020202020204" pitchFamily="34" charset="0"/>
              </a:rPr>
              <a:t> </a:t>
            </a:r>
            <a:r>
              <a:rPr lang="en-US" altLang="en-US" sz="3800" b="1" dirty="0" smtClean="0">
                <a:solidFill>
                  <a:srgbClr val="FF0000"/>
                </a:solidFill>
                <a:latin typeface="Arial" panose="020B0604020202020204" pitchFamily="34" charset="0"/>
                <a:cs typeface="Arial" panose="020B0604020202020204" pitchFamily="34" charset="0"/>
              </a:rPr>
              <a:t>Contract Disputes Overview</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4033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C739C85-6994-44D7-811F-3B0D7E184974}" type="slidenum">
              <a:rPr lang="en-US" altLang="en-US" sz="1400" smtClean="0"/>
              <a:pPr eaLnBrk="1" hangingPunct="1"/>
              <a:t>103</a:t>
            </a:fld>
            <a:endParaRPr lang="en-US" altLang="en-US" sz="1400" smtClean="0"/>
          </a:p>
        </p:txBody>
      </p:sp>
      <p:sp>
        <p:nvSpPr>
          <p:cNvPr id="560131" name="Rectangle 3"/>
          <p:cNvSpPr>
            <a:spLocks noChangeArrowheads="1"/>
          </p:cNvSpPr>
          <p:nvPr/>
        </p:nvSpPr>
        <p:spPr bwMode="auto">
          <a:xfrm>
            <a:off x="198670" y="914400"/>
            <a:ext cx="8766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Char char=""/>
            </a:pPr>
            <a:r>
              <a:rPr lang="en-US" altLang="en-US" sz="2400" b="1" dirty="0" smtClean="0">
                <a:solidFill>
                  <a:srgbClr val="003366"/>
                </a:solidFill>
              </a:rPr>
              <a:t>Negotiation</a:t>
            </a:r>
            <a:endParaRPr lang="en-US" altLang="en-US" sz="2400" b="1" dirty="0">
              <a:solidFill>
                <a:srgbClr val="003366"/>
              </a:solidFill>
            </a:endParaRPr>
          </a:p>
          <a:p>
            <a:pPr eaLnBrk="1" hangingPunct="1">
              <a:spcBef>
                <a:spcPct val="50000"/>
              </a:spcBef>
              <a:buClr>
                <a:schemeClr val="folHlink"/>
              </a:buClr>
              <a:buFont typeface="Wingdings 3" pitchFamily="18" charset="2"/>
              <a:buChar char=""/>
            </a:pPr>
            <a:r>
              <a:rPr lang="en-US" altLang="en-US" sz="2400" b="1" dirty="0" smtClean="0">
                <a:solidFill>
                  <a:srgbClr val="003366"/>
                </a:solidFill>
              </a:rPr>
              <a:t>Information Mediation (specified in the agreement) </a:t>
            </a:r>
            <a:endParaRPr lang="en-US" altLang="en-US" sz="2400" b="1" dirty="0">
              <a:solidFill>
                <a:srgbClr val="003366"/>
              </a:solidFill>
            </a:endParaRPr>
          </a:p>
          <a:p>
            <a:pPr eaLnBrk="1" hangingPunct="1">
              <a:spcBef>
                <a:spcPct val="50000"/>
              </a:spcBef>
              <a:buClr>
                <a:schemeClr val="folHlink"/>
              </a:buClr>
              <a:buFont typeface="Wingdings 3" pitchFamily="18" charset="2"/>
              <a:buChar char=""/>
            </a:pPr>
            <a:r>
              <a:rPr lang="en-US" altLang="en-US" sz="2400" b="1" dirty="0" smtClean="0">
                <a:solidFill>
                  <a:srgbClr val="003366"/>
                </a:solidFill>
              </a:rPr>
              <a:t>Mediation</a:t>
            </a:r>
            <a:endParaRPr lang="en-US" altLang="en-US" sz="2400" b="1" dirty="0">
              <a:solidFill>
                <a:srgbClr val="003366"/>
              </a:solidFill>
            </a:endParaRPr>
          </a:p>
          <a:p>
            <a:pPr marL="800100" lvl="1" indent="-342900" eaLnBrk="1" hangingPunct="1">
              <a:spcBef>
                <a:spcPct val="50000"/>
              </a:spcBef>
              <a:buClr>
                <a:schemeClr val="folHlink"/>
              </a:buClr>
              <a:buFont typeface="Wingdings" panose="05000000000000000000" pitchFamily="2" charset="2"/>
              <a:buChar char="§"/>
            </a:pPr>
            <a:r>
              <a:rPr lang="en-US" altLang="en-US" sz="2400" b="1" dirty="0" smtClean="0">
                <a:solidFill>
                  <a:srgbClr val="003366"/>
                </a:solidFill>
              </a:rPr>
              <a:t>Neutral </a:t>
            </a:r>
            <a:r>
              <a:rPr lang="en-US" altLang="en-US" sz="2400" b="1" dirty="0">
                <a:solidFill>
                  <a:srgbClr val="003366"/>
                </a:solidFill>
              </a:rPr>
              <a:t>Third Party Steers to Settlement </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Non-binding Arbitration</a:t>
            </a:r>
            <a:endParaRPr lang="en-US" altLang="en-US" sz="2400" b="1" dirty="0">
              <a:solidFill>
                <a:srgbClr val="003366"/>
              </a:solidFill>
            </a:endParaRPr>
          </a:p>
          <a:p>
            <a:pPr marL="800100" lvl="1" indent="-342900" eaLnBrk="1" hangingPunct="1">
              <a:spcBef>
                <a:spcPct val="50000"/>
              </a:spcBef>
              <a:buClr>
                <a:schemeClr val="folHlink"/>
              </a:buClr>
              <a:buFont typeface="Wingdings" panose="05000000000000000000" pitchFamily="2" charset="2"/>
              <a:buChar char="§"/>
            </a:pPr>
            <a:r>
              <a:rPr lang="en-US" altLang="en-US" sz="2400" b="1" dirty="0" smtClean="0">
                <a:solidFill>
                  <a:srgbClr val="003366"/>
                </a:solidFill>
              </a:rPr>
              <a:t>Parties </a:t>
            </a:r>
            <a:r>
              <a:rPr lang="en-US" altLang="en-US" sz="2400" b="1" dirty="0">
                <a:solidFill>
                  <a:srgbClr val="003366"/>
                </a:solidFill>
              </a:rPr>
              <a:t>obtain an advisory option </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Binding Arbitration </a:t>
            </a:r>
          </a:p>
          <a:p>
            <a:pPr marL="800100" lvl="1" indent="-342900" eaLnBrk="1" hangingPunct="1">
              <a:spcBef>
                <a:spcPct val="50000"/>
              </a:spcBef>
              <a:buClr>
                <a:schemeClr val="folHlink"/>
              </a:buClr>
              <a:buFont typeface="Wingdings" panose="05000000000000000000" pitchFamily="2" charset="2"/>
              <a:buChar char="§"/>
            </a:pPr>
            <a:r>
              <a:rPr lang="en-US" altLang="en-US" sz="2400" b="1" dirty="0" smtClean="0">
                <a:solidFill>
                  <a:srgbClr val="003366"/>
                </a:solidFill>
              </a:rPr>
              <a:t>Selected Individual(s) render a binding decision  </a:t>
            </a:r>
            <a:endParaRPr lang="en-US" altLang="en-US" sz="2400" b="1" dirty="0">
              <a:solidFill>
                <a:srgbClr val="003366"/>
              </a:solidFill>
            </a:endParaRPr>
          </a:p>
          <a:p>
            <a:pPr eaLnBrk="1" hangingPunct="1">
              <a:spcBef>
                <a:spcPct val="50000"/>
              </a:spcBef>
              <a:buClr>
                <a:schemeClr val="folHlink"/>
              </a:buClr>
              <a:buFont typeface="Wingdings 3" pitchFamily="18" charset="2"/>
              <a:buChar char=""/>
            </a:pPr>
            <a:r>
              <a:rPr lang="en-US" altLang="en-US" sz="2400" b="1" dirty="0" smtClean="0">
                <a:solidFill>
                  <a:srgbClr val="003366"/>
                </a:solidFill>
              </a:rPr>
              <a:t>Litigation</a:t>
            </a:r>
            <a:endParaRPr lang="en-US" altLang="en-US" sz="2400" b="1" dirty="0">
              <a:solidFill>
                <a:srgbClr val="003366"/>
              </a:solidFill>
            </a:endParaRPr>
          </a:p>
          <a:p>
            <a:pPr eaLnBrk="1" hangingPunct="1">
              <a:spcBef>
                <a:spcPct val="50000"/>
              </a:spcBef>
              <a:buClr>
                <a:schemeClr val="folHlink"/>
              </a:buClr>
              <a:buFont typeface="Wingdings 3" pitchFamily="18" charset="2"/>
              <a:buChar char=""/>
            </a:pPr>
            <a:endParaRPr lang="en-US" altLang="en-US" sz="2400" b="1" dirty="0">
              <a:solidFill>
                <a:srgbClr val="003366"/>
              </a:solidFill>
            </a:endParaRPr>
          </a:p>
          <a:p>
            <a:pPr eaLnBrk="1" hangingPunct="1">
              <a:spcBef>
                <a:spcPct val="50000"/>
              </a:spcBef>
              <a:buClr>
                <a:schemeClr val="folHlink"/>
              </a:buClr>
            </a:pPr>
            <a:r>
              <a:rPr lang="en-US" altLang="en-US" sz="2400" b="1" dirty="0">
                <a:solidFill>
                  <a:srgbClr val="003366"/>
                </a:solidFill>
              </a:rPr>
              <a:t>             </a:t>
            </a:r>
          </a:p>
          <a:p>
            <a:pPr eaLnBrk="1" hangingPunct="1">
              <a:spcBef>
                <a:spcPct val="50000"/>
              </a:spcBef>
              <a:buClr>
                <a:schemeClr val="folHlink"/>
              </a:buClr>
            </a:pPr>
            <a:endParaRPr lang="en-US" altLang="en-US" sz="2400" b="1" dirty="0">
              <a:solidFill>
                <a:srgbClr val="003366"/>
              </a:solidFill>
            </a:endParaRPr>
          </a:p>
          <a:p>
            <a:pPr eaLnBrk="1" hangingPunct="1">
              <a:spcBef>
                <a:spcPct val="50000"/>
              </a:spcBef>
              <a:buClr>
                <a:schemeClr val="folHlink"/>
              </a:buClr>
            </a:pPr>
            <a:endParaRPr lang="en-US" altLang="en-US" sz="2400" b="1" dirty="0">
              <a:solidFill>
                <a:srgbClr val="003366"/>
              </a:solidFill>
            </a:endParaRPr>
          </a:p>
          <a:p>
            <a:pPr eaLnBrk="1" hangingPunct="1">
              <a:spcBef>
                <a:spcPct val="50000"/>
              </a:spcBef>
              <a:buClr>
                <a:schemeClr val="folHlink"/>
              </a:buClr>
            </a:pPr>
            <a:r>
              <a:rPr lang="en-US" altLang="en-US" sz="2400" b="1" dirty="0">
                <a:solidFill>
                  <a:srgbClr val="003366"/>
                </a:solidFill>
              </a:rPr>
              <a:t>            </a:t>
            </a:r>
          </a:p>
          <a:p>
            <a:pPr eaLnBrk="1" hangingPunct="1">
              <a:spcBef>
                <a:spcPct val="50000"/>
              </a:spcBef>
              <a:buClr>
                <a:schemeClr val="folHlink"/>
              </a:buClr>
            </a:pPr>
            <a:endParaRPr lang="en-US" altLang="en-US" sz="2400" b="1" dirty="0">
              <a:solidFill>
                <a:srgbClr val="003366"/>
              </a:solidFill>
            </a:endParaRPr>
          </a:p>
          <a:p>
            <a:pPr eaLnBrk="1" hangingPunct="1">
              <a:spcBef>
                <a:spcPct val="50000"/>
              </a:spcBef>
              <a:buClr>
                <a:schemeClr val="folHlink"/>
              </a:buClr>
            </a:pPr>
            <a:endParaRPr lang="en-US" altLang="en-US" sz="2400" b="1" dirty="0">
              <a:solidFill>
                <a:srgbClr val="003366"/>
              </a:solidFill>
            </a:endParaRPr>
          </a:p>
          <a:p>
            <a:pPr eaLnBrk="1" hangingPunct="1">
              <a:spcBef>
                <a:spcPct val="50000"/>
              </a:spcBef>
              <a:buClr>
                <a:schemeClr val="folHlink"/>
              </a:buClr>
            </a:pPr>
            <a:endParaRPr lang="en-US" altLang="en-US" sz="2400" b="1" dirty="0">
              <a:solidFill>
                <a:srgbClr val="003366"/>
              </a:solidFill>
            </a:endParaRPr>
          </a:p>
          <a:p>
            <a:pPr eaLnBrk="1" hangingPunct="1">
              <a:spcBef>
                <a:spcPct val="50000"/>
              </a:spcBef>
              <a:buClr>
                <a:schemeClr val="folHlink"/>
              </a:buClr>
            </a:pPr>
            <a:endParaRPr lang="en-US" altLang="en-US" sz="24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buFont typeface="Wingdings 3" pitchFamily="18" charset="2"/>
              <a:buChar char=""/>
            </a:pPr>
            <a:endParaRPr lang="en-US" altLang="en-US" sz="1050" b="1" dirty="0">
              <a:solidFill>
                <a:srgbClr val="003366"/>
              </a:solidFill>
            </a:endParaRPr>
          </a:p>
          <a:p>
            <a:pPr eaLnBrk="1" hangingPunct="1">
              <a:spcBef>
                <a:spcPct val="50000"/>
              </a:spcBef>
              <a:buClr>
                <a:schemeClr val="folHlink"/>
              </a:buClr>
              <a:buFont typeface="Wingdings 3" pitchFamily="18" charset="2"/>
              <a:buChar char=""/>
            </a:pPr>
            <a:endParaRPr lang="en-US" altLang="en-US" sz="1050" dirty="0">
              <a:solidFill>
                <a:srgbClr val="003366"/>
              </a:solidFill>
            </a:endParaRPr>
          </a:p>
          <a:p>
            <a:pPr eaLnBrk="1" hangingPunct="1">
              <a:spcBef>
                <a:spcPct val="50000"/>
              </a:spcBef>
              <a:buClr>
                <a:schemeClr val="folHlink"/>
              </a:buClr>
              <a:buFont typeface="Wingdings 3" pitchFamily="18" charset="2"/>
              <a:buChar char=""/>
            </a:pPr>
            <a:endParaRPr lang="en-US" altLang="en-US" sz="1050" dirty="0">
              <a:solidFill>
                <a:srgbClr val="003366"/>
              </a:solidFill>
            </a:endParaRPr>
          </a:p>
          <a:p>
            <a:pPr eaLnBrk="1" hangingPunct="1">
              <a:spcBef>
                <a:spcPct val="50000"/>
              </a:spcBef>
              <a:buClr>
                <a:schemeClr val="folHlink"/>
              </a:buClr>
              <a:buFont typeface="Wingdings 3" pitchFamily="18" charset="2"/>
              <a:buChar char=""/>
            </a:pPr>
            <a:endParaRPr lang="en-US" altLang="en-US" sz="1050" dirty="0">
              <a:solidFill>
                <a:srgbClr val="003366"/>
              </a:solidFill>
            </a:endParaRPr>
          </a:p>
          <a:p>
            <a:pPr eaLnBrk="1" hangingPunct="1">
              <a:spcBef>
                <a:spcPct val="50000"/>
              </a:spcBef>
              <a:buClr>
                <a:schemeClr val="folHlink"/>
              </a:buClr>
              <a:buFont typeface="Wingdings 3" pitchFamily="18" charset="2"/>
              <a:buChar char=""/>
            </a:pPr>
            <a:endParaRPr lang="en-US" altLang="en-US" sz="1050" dirty="0">
              <a:solidFill>
                <a:srgbClr val="003366"/>
              </a:solidFill>
            </a:endParaRPr>
          </a:p>
        </p:txBody>
      </p:sp>
      <p:sp>
        <p:nvSpPr>
          <p:cNvPr id="2" name="Rectangle 1"/>
          <p:cNvSpPr/>
          <p:nvPr/>
        </p:nvSpPr>
        <p:spPr>
          <a:xfrm>
            <a:off x="762000" y="152400"/>
            <a:ext cx="7516801" cy="677108"/>
          </a:xfrm>
          <a:prstGeom prst="rect">
            <a:avLst/>
          </a:prstGeom>
        </p:spPr>
        <p:txBody>
          <a:bodyPr wrap="none">
            <a:spAutoFit/>
          </a:bodyPr>
          <a:lstStyle/>
          <a:p>
            <a:r>
              <a:rPr lang="en-US" altLang="en-US" sz="3800" b="1" dirty="0" smtClean="0">
                <a:solidFill>
                  <a:srgbClr val="FF0000"/>
                </a:solidFill>
                <a:latin typeface="Arial" panose="020B0604020202020204" pitchFamily="34" charset="0"/>
                <a:cs typeface="Arial" panose="020B0604020202020204" pitchFamily="34" charset="0"/>
              </a:rPr>
              <a:t>Venues for Dispute Resolution </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226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027"/>
          <p:cNvSpPr>
            <a:spLocks noGrp="1" noChangeArrowheads="1"/>
          </p:cNvSpPr>
          <p:nvPr>
            <p:ph idx="1"/>
          </p:nvPr>
        </p:nvSpPr>
        <p:spPr>
          <a:xfrm>
            <a:off x="457200" y="1371600"/>
            <a:ext cx="8229600" cy="4525963"/>
          </a:xfrm>
        </p:spPr>
        <p:txBody>
          <a:bodyPr/>
          <a:lstStyle/>
          <a:p>
            <a:pPr eaLnBrk="1" hangingPunct="1"/>
            <a:r>
              <a:rPr lang="en-US" altLang="en-US" dirty="0" smtClean="0">
                <a:latin typeface="Arial" charset="0"/>
                <a:cs typeface="Arial" charset="0"/>
              </a:rPr>
              <a:t>Electronic agreements</a:t>
            </a:r>
          </a:p>
          <a:p>
            <a:pPr lvl="1" eaLnBrk="1" hangingPunct="1"/>
            <a:r>
              <a:rPr lang="en-US" altLang="en-US" dirty="0" smtClean="0">
                <a:latin typeface="Arial" charset="0"/>
                <a:cs typeface="Arial" charset="0"/>
              </a:rPr>
              <a:t>Now have same legal weight as hard documents</a:t>
            </a:r>
          </a:p>
          <a:p>
            <a:pPr lvl="1" eaLnBrk="1" hangingPunct="1"/>
            <a:r>
              <a:rPr lang="en-US" altLang="en-US" dirty="0" smtClean="0">
                <a:latin typeface="Arial" charset="0"/>
                <a:cs typeface="Arial" charset="0"/>
              </a:rPr>
              <a:t>Trading partner agreements</a:t>
            </a:r>
          </a:p>
          <a:p>
            <a:pPr lvl="2" eaLnBrk="1" hangingPunct="1"/>
            <a:r>
              <a:rPr lang="en-US" altLang="en-US" dirty="0" smtClean="0">
                <a:latin typeface="Arial" charset="0"/>
                <a:cs typeface="Arial" charset="0"/>
              </a:rPr>
              <a:t>Used in e-commerce</a:t>
            </a:r>
          </a:p>
          <a:p>
            <a:pPr lvl="2" eaLnBrk="1" hangingPunct="1"/>
            <a:r>
              <a:rPr lang="en-US" altLang="en-US" dirty="0" smtClean="0">
                <a:latin typeface="Arial" charset="0"/>
                <a:cs typeface="Arial" charset="0"/>
              </a:rPr>
              <a:t>Establishes the electronic relationship and asserts T’s and C’s</a:t>
            </a:r>
          </a:p>
          <a:p>
            <a:pPr lvl="1" eaLnBrk="1" hangingPunct="1"/>
            <a:endParaRPr lang="en-US" altLang="en-US" dirty="0" smtClean="0">
              <a:latin typeface="Arial" charset="0"/>
              <a:cs typeface="Arial" charset="0"/>
            </a:endParaRPr>
          </a:p>
        </p:txBody>
      </p:sp>
      <p:sp>
        <p:nvSpPr>
          <p:cNvPr id="983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A9213D-6D25-4138-8CF3-F84B3FBB2161}" type="slidenum">
              <a:rPr lang="en-US" altLang="en-US" smtClean="0">
                <a:solidFill>
                  <a:srgbClr val="898989"/>
                </a:solidFill>
              </a:rPr>
              <a:pPr eaLnBrk="1" hangingPunct="1"/>
              <a:t>11</a:t>
            </a:fld>
            <a:endParaRPr lang="en-US" altLang="en-US" dirty="0" smtClean="0">
              <a:solidFill>
                <a:srgbClr val="898989"/>
              </a:solidFill>
            </a:endParaRPr>
          </a:p>
        </p:txBody>
      </p:sp>
      <p:sp>
        <p:nvSpPr>
          <p:cNvPr id="593924" name="Rectangle 1028"/>
          <p:cNvSpPr>
            <a:spLocks noGrp="1" noChangeArrowheads="1"/>
          </p:cNvSpPr>
          <p:nvPr>
            <p:ph type="title"/>
          </p:nvPr>
        </p:nvSpPr>
        <p:spPr>
          <a:xfrm>
            <a:off x="304800" y="0"/>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Electronic Contracts</a:t>
            </a:r>
          </a:p>
        </p:txBody>
      </p:sp>
    </p:spTree>
    <p:extLst>
      <p:ext uri="{BB962C8B-B14F-4D97-AF65-F5344CB8AC3E}">
        <p14:creationId xmlns:p14="http://schemas.microsoft.com/office/powerpoint/2010/main" val="291393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Rectangle 1027"/>
          <p:cNvSpPr>
            <a:spLocks noGrp="1" noChangeArrowheads="1"/>
          </p:cNvSpPr>
          <p:nvPr>
            <p:ph idx="1"/>
          </p:nvPr>
        </p:nvSpPr>
        <p:spPr/>
        <p:txBody>
          <a:bodyPr/>
          <a:lstStyle/>
          <a:p>
            <a:pPr eaLnBrk="1" hangingPunct="1"/>
            <a:r>
              <a:rPr lang="en-US" altLang="en-US" dirty="0" smtClean="0">
                <a:latin typeface="Arial" charset="0"/>
                <a:cs typeface="Arial" charset="0"/>
              </a:rPr>
              <a:t>Anticipates a future contract</a:t>
            </a:r>
          </a:p>
          <a:p>
            <a:pPr eaLnBrk="1" hangingPunct="1"/>
            <a:r>
              <a:rPr lang="en-US" altLang="en-US" dirty="0" smtClean="0">
                <a:latin typeface="Arial" charset="0"/>
                <a:cs typeface="Arial" charset="0"/>
              </a:rPr>
              <a:t>Typically used to</a:t>
            </a:r>
          </a:p>
          <a:p>
            <a:pPr lvl="1" eaLnBrk="1" hangingPunct="1"/>
            <a:r>
              <a:rPr lang="en-US" altLang="en-US" dirty="0" smtClean="0">
                <a:latin typeface="Arial" charset="0"/>
                <a:cs typeface="Arial" charset="0"/>
              </a:rPr>
              <a:t>Reserve a place in line for standard goods</a:t>
            </a:r>
          </a:p>
          <a:p>
            <a:pPr lvl="1" eaLnBrk="1" hangingPunct="1"/>
            <a:r>
              <a:rPr lang="en-US" altLang="en-US" dirty="0" smtClean="0">
                <a:latin typeface="Arial" charset="0"/>
                <a:cs typeface="Arial" charset="0"/>
              </a:rPr>
              <a:t>Establish a basis for volume discounts with a firm order</a:t>
            </a:r>
          </a:p>
          <a:p>
            <a:pPr lvl="1" eaLnBrk="1" hangingPunct="1"/>
            <a:r>
              <a:rPr lang="en-US" altLang="en-US" dirty="0" smtClean="0">
                <a:latin typeface="Arial" charset="0"/>
                <a:cs typeface="Arial" charset="0"/>
              </a:rPr>
              <a:t>Encourage a supplier to stock items for a buyer</a:t>
            </a:r>
          </a:p>
          <a:p>
            <a:pPr lvl="1" eaLnBrk="1" hangingPunct="1"/>
            <a:r>
              <a:rPr lang="en-US" altLang="en-US" dirty="0" smtClean="0">
                <a:latin typeface="Arial" charset="0"/>
                <a:cs typeface="Arial" charset="0"/>
              </a:rPr>
              <a:t>Provide the supplier with evidence to secure bonding</a:t>
            </a:r>
          </a:p>
          <a:p>
            <a:r>
              <a:rPr lang="en-US" altLang="en-US" dirty="0" smtClean="0">
                <a:latin typeface="Arial" charset="0"/>
                <a:cs typeface="Arial" charset="0"/>
              </a:rPr>
              <a:t>Caution – it can de-leverage the actual contract negotiations.</a:t>
            </a:r>
          </a:p>
          <a:p>
            <a:pPr eaLnBrk="1" hangingPunct="1"/>
            <a:endParaRPr lang="en-US" altLang="en-US" dirty="0" smtClean="0">
              <a:latin typeface="Arial" charset="0"/>
              <a:cs typeface="Arial" charset="0"/>
            </a:endParaRPr>
          </a:p>
        </p:txBody>
      </p:sp>
      <p:sp>
        <p:nvSpPr>
          <p:cNvPr id="1003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527D61-4D92-4847-A072-150543006107}" type="slidenum">
              <a:rPr lang="en-US" altLang="en-US" smtClean="0">
                <a:solidFill>
                  <a:srgbClr val="898989"/>
                </a:solidFill>
              </a:rPr>
              <a:pPr eaLnBrk="1" hangingPunct="1"/>
              <a:t>12</a:t>
            </a:fld>
            <a:endParaRPr lang="en-US" altLang="en-US" dirty="0" smtClean="0">
              <a:solidFill>
                <a:srgbClr val="898989"/>
              </a:solidFill>
            </a:endParaRPr>
          </a:p>
        </p:txBody>
      </p:sp>
      <p:sp>
        <p:nvSpPr>
          <p:cNvPr id="100355" name="Rectangle 1028"/>
          <p:cNvSpPr>
            <a:spLocks noGrp="1" noChangeArrowheads="1"/>
          </p:cNvSpPr>
          <p:nvPr>
            <p:ph type="title"/>
          </p:nvPr>
        </p:nvSpPr>
        <p:spPr>
          <a:xfrm>
            <a:off x="381000" y="0"/>
            <a:ext cx="8229600" cy="1143000"/>
          </a:xfrm>
        </p:spPr>
        <p:txBody>
          <a:bodyPr>
            <a:normAutofit/>
          </a:bodyPr>
          <a:lstStyle/>
          <a:p>
            <a:pPr eaLnBrk="1" hangingPunct="1"/>
            <a:r>
              <a:rPr lang="en-US" altLang="en-US" sz="3800" dirty="0" smtClean="0">
                <a:solidFill>
                  <a:srgbClr val="FF0000"/>
                </a:solidFill>
                <a:latin typeface="Arial" charset="0"/>
                <a:cs typeface="Arial" charset="0"/>
              </a:rPr>
              <a:t>Letters of Intent</a:t>
            </a:r>
          </a:p>
        </p:txBody>
      </p:sp>
    </p:spTree>
    <p:extLst>
      <p:ext uri="{BB962C8B-B14F-4D97-AF65-F5344CB8AC3E}">
        <p14:creationId xmlns:p14="http://schemas.microsoft.com/office/powerpoint/2010/main" val="3793822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80" name="Rectangle 1027"/>
          <p:cNvSpPr>
            <a:spLocks noGrp="1" noChangeArrowheads="1"/>
          </p:cNvSpPr>
          <p:nvPr>
            <p:ph idx="1"/>
          </p:nvPr>
        </p:nvSpPr>
        <p:spPr>
          <a:xfrm>
            <a:off x="457200" y="1143000"/>
            <a:ext cx="8229600" cy="4525963"/>
          </a:xfrm>
        </p:spPr>
        <p:txBody>
          <a:bodyPr/>
          <a:lstStyle/>
          <a:p>
            <a:pPr eaLnBrk="1" hangingPunct="1"/>
            <a:r>
              <a:rPr lang="en-US" altLang="en-US" dirty="0" smtClean="0">
                <a:latin typeface="Arial" charset="0"/>
                <a:cs typeface="Arial" charset="0"/>
              </a:rPr>
              <a:t>There are two types…..binding and non-binding</a:t>
            </a:r>
          </a:p>
          <a:p>
            <a:pPr eaLnBrk="1" hangingPunct="1"/>
            <a:r>
              <a:rPr lang="en-US" altLang="en-US" dirty="0" smtClean="0">
                <a:latin typeface="Arial" charset="0"/>
                <a:cs typeface="Arial" charset="0"/>
              </a:rPr>
              <a:t>May be binding when it</a:t>
            </a:r>
          </a:p>
          <a:p>
            <a:pPr lvl="1" eaLnBrk="1" hangingPunct="1"/>
            <a:r>
              <a:rPr lang="en-US" altLang="en-US" dirty="0" smtClean="0">
                <a:latin typeface="Arial" charset="0"/>
                <a:cs typeface="Arial" charset="0"/>
              </a:rPr>
              <a:t>Identifies points of agreement</a:t>
            </a:r>
          </a:p>
          <a:p>
            <a:pPr lvl="1" eaLnBrk="1" hangingPunct="1"/>
            <a:r>
              <a:rPr lang="en-US" altLang="en-US" dirty="0" smtClean="0">
                <a:latin typeface="Arial" charset="0"/>
                <a:cs typeface="Arial" charset="0"/>
              </a:rPr>
              <a:t>Deals with non-standard goods</a:t>
            </a:r>
          </a:p>
          <a:p>
            <a:pPr lvl="1" eaLnBrk="1" hangingPunct="1"/>
            <a:r>
              <a:rPr lang="en-US" altLang="en-US" dirty="0" smtClean="0">
                <a:latin typeface="Arial" charset="0"/>
                <a:cs typeface="Arial" charset="0"/>
              </a:rPr>
              <a:t>Is made binding by the language used</a:t>
            </a:r>
          </a:p>
          <a:p>
            <a:pPr lvl="1" eaLnBrk="1" hangingPunct="1"/>
            <a:r>
              <a:rPr lang="en-US" altLang="en-US" dirty="0" smtClean="0">
                <a:latin typeface="Arial" charset="0"/>
                <a:cs typeface="Arial" charset="0"/>
              </a:rPr>
              <a:t>Is made conditional on certain legalities</a:t>
            </a:r>
          </a:p>
          <a:p>
            <a:pPr eaLnBrk="1" hangingPunct="1"/>
            <a:r>
              <a:rPr lang="en-US" altLang="en-US" dirty="0" smtClean="0">
                <a:latin typeface="Arial" charset="0"/>
                <a:cs typeface="Arial" charset="0"/>
              </a:rPr>
              <a:t>Is likely non-binding when it</a:t>
            </a:r>
          </a:p>
          <a:p>
            <a:pPr lvl="1" eaLnBrk="1" hangingPunct="1"/>
            <a:r>
              <a:rPr lang="en-US" altLang="en-US" dirty="0" smtClean="0">
                <a:latin typeface="Arial" charset="0"/>
                <a:cs typeface="Arial" charset="0"/>
              </a:rPr>
              <a:t>Clearly states that it is not intended to be binding</a:t>
            </a:r>
          </a:p>
          <a:p>
            <a:pPr lvl="2" eaLnBrk="1" hangingPunct="1"/>
            <a:r>
              <a:rPr lang="en-US" altLang="en-US" dirty="0" smtClean="0">
                <a:latin typeface="Arial" charset="0"/>
                <a:cs typeface="Arial" charset="0"/>
              </a:rPr>
              <a:t>A “clear and explicit” statement</a:t>
            </a:r>
          </a:p>
          <a:p>
            <a:pPr lvl="1" eaLnBrk="1" hangingPunct="1"/>
            <a:r>
              <a:rPr lang="en-US" altLang="en-US" dirty="0" smtClean="0">
                <a:latin typeface="Arial" charset="0"/>
                <a:cs typeface="Arial" charset="0"/>
              </a:rPr>
              <a:t>Is conditioned upon management approval</a:t>
            </a:r>
          </a:p>
          <a:p>
            <a:pPr lvl="1" eaLnBrk="1" hangingPunct="1"/>
            <a:endParaRPr lang="en-US" altLang="en-US" dirty="0" smtClean="0">
              <a:latin typeface="Arial" charset="0"/>
              <a:cs typeface="Arial" charset="0"/>
            </a:endParaRPr>
          </a:p>
          <a:p>
            <a:pPr lvl="2" eaLnBrk="1" hangingPunct="1"/>
            <a:endParaRPr lang="en-US" altLang="en-US" dirty="0" smtClean="0">
              <a:latin typeface="Arial" charset="0"/>
              <a:cs typeface="Arial" charset="0"/>
            </a:endParaRPr>
          </a:p>
          <a:p>
            <a:pPr lvl="2" eaLnBrk="1" hangingPunct="1"/>
            <a:endParaRPr lang="en-US" altLang="en-US" dirty="0" smtClean="0">
              <a:latin typeface="Arial" charset="0"/>
              <a:cs typeface="Arial" charset="0"/>
            </a:endParaRPr>
          </a:p>
        </p:txBody>
      </p:sp>
      <p:sp>
        <p:nvSpPr>
          <p:cNvPr id="1013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9E49F9-787A-4571-B9BB-48C8B89E693B}" type="slidenum">
              <a:rPr lang="en-US" altLang="en-US" smtClean="0">
                <a:solidFill>
                  <a:srgbClr val="898989"/>
                </a:solidFill>
              </a:rPr>
              <a:pPr eaLnBrk="1" hangingPunct="1"/>
              <a:t>13</a:t>
            </a:fld>
            <a:endParaRPr lang="en-US" altLang="en-US" dirty="0" smtClean="0">
              <a:solidFill>
                <a:srgbClr val="898989"/>
              </a:solidFill>
            </a:endParaRPr>
          </a:p>
        </p:txBody>
      </p:sp>
      <p:sp>
        <p:nvSpPr>
          <p:cNvPr id="101379" name="Rectangle 1030"/>
          <p:cNvSpPr>
            <a:spLocks noGrp="1" noChangeArrowheads="1"/>
          </p:cNvSpPr>
          <p:nvPr>
            <p:ph type="title"/>
          </p:nvPr>
        </p:nvSpPr>
        <p:spPr>
          <a:xfrm>
            <a:off x="457200" y="0"/>
            <a:ext cx="8229600" cy="1143000"/>
          </a:xfrm>
        </p:spPr>
        <p:txBody>
          <a:bodyPr>
            <a:normAutofit/>
          </a:bodyPr>
          <a:lstStyle/>
          <a:p>
            <a:pPr eaLnBrk="1" hangingPunct="1"/>
            <a:r>
              <a:rPr lang="en-US" altLang="en-US" sz="3800" dirty="0" smtClean="0">
                <a:solidFill>
                  <a:srgbClr val="FF0000"/>
                </a:solidFill>
                <a:latin typeface="Arial" charset="0"/>
                <a:cs typeface="Arial" charset="0"/>
              </a:rPr>
              <a:t>Letters of Intent – Cont</a:t>
            </a:r>
            <a:r>
              <a:rPr lang="en-US" altLang="en-US" sz="3800" b="0" dirty="0" smtClean="0">
                <a:solidFill>
                  <a:srgbClr val="FF0000"/>
                </a:solidFill>
                <a:latin typeface="Arial" charset="0"/>
                <a:cs typeface="Arial" charset="0"/>
              </a:rPr>
              <a:t>.</a:t>
            </a:r>
          </a:p>
        </p:txBody>
      </p:sp>
    </p:spTree>
    <p:extLst>
      <p:ext uri="{BB962C8B-B14F-4D97-AF65-F5344CB8AC3E}">
        <p14:creationId xmlns:p14="http://schemas.microsoft.com/office/powerpoint/2010/main" val="4011150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219200"/>
            <a:ext cx="8686800" cy="4525963"/>
          </a:xfrm>
        </p:spPr>
        <p:txBody>
          <a:bodyPr>
            <a:normAutofit/>
          </a:bodyPr>
          <a:lstStyle/>
          <a:p>
            <a:r>
              <a:rPr lang="en-US" dirty="0" smtClean="0">
                <a:latin typeface="Arial" panose="020B0604020202020204" pitchFamily="34" charset="0"/>
                <a:cs typeface="Arial" panose="020B0604020202020204" pitchFamily="34" charset="0"/>
              </a:rPr>
              <a:t>Include your contract in your initial conversations with suppliers</a:t>
            </a:r>
          </a:p>
          <a:p>
            <a:r>
              <a:rPr lang="en-US" dirty="0" smtClean="0">
                <a:latin typeface="Arial" panose="020B0604020202020204" pitchFamily="34" charset="0"/>
                <a:cs typeface="Arial" panose="020B0604020202020204" pitchFamily="34" charset="0"/>
              </a:rPr>
              <a:t>Ability to influence greatest before the supplier is awarded the project</a:t>
            </a:r>
          </a:p>
          <a:p>
            <a:pPr lvl="1">
              <a:buFont typeface="Arial" pitchFamily="34" charset="0"/>
              <a:buChar char="•"/>
            </a:pPr>
            <a:r>
              <a:rPr lang="en-US" dirty="0" smtClean="0">
                <a:latin typeface="Arial" panose="020B0604020202020204" pitchFamily="34" charset="0"/>
                <a:cs typeface="Arial" panose="020B0604020202020204" pitchFamily="34" charset="0"/>
              </a:rPr>
              <a:t>Before:   I’m your best friend and I’ll always be there</a:t>
            </a:r>
          </a:p>
          <a:p>
            <a:pPr lvl="1">
              <a:buFont typeface="Arial" pitchFamily="34" charset="0"/>
              <a:buChar char="•"/>
            </a:pPr>
            <a:r>
              <a:rPr lang="en-US" dirty="0" smtClean="0">
                <a:latin typeface="Arial" panose="020B0604020202020204" pitchFamily="34" charset="0"/>
                <a:cs typeface="Arial" panose="020B0604020202020204" pitchFamily="34" charset="0"/>
              </a:rPr>
              <a:t>During:  Whoopee I got the deal!</a:t>
            </a:r>
          </a:p>
          <a:p>
            <a:pPr lvl="1">
              <a:buFont typeface="Arial" pitchFamily="34" charset="0"/>
              <a:buChar char="•"/>
            </a:pPr>
            <a:r>
              <a:rPr lang="en-US" dirty="0" smtClean="0">
                <a:latin typeface="Arial" panose="020B0604020202020204" pitchFamily="34" charset="0"/>
                <a:cs typeface="Arial" panose="020B0604020202020204" pitchFamily="34" charset="0"/>
              </a:rPr>
              <a:t>After:  </a:t>
            </a:r>
            <a:r>
              <a:rPr lang="en-US" b="1" dirty="0" smtClean="0">
                <a:solidFill>
                  <a:srgbClr val="FF0000"/>
                </a:solidFill>
                <a:latin typeface="Arial" panose="020B0604020202020204" pitchFamily="34" charset="0"/>
                <a:cs typeface="Arial" panose="020B0604020202020204" pitchFamily="34" charset="0"/>
              </a:rPr>
              <a:t>It wasn’t in the contract</a:t>
            </a:r>
          </a:p>
          <a:p>
            <a:r>
              <a:rPr lang="en-US" dirty="0" smtClean="0">
                <a:latin typeface="Arial" panose="020B0604020202020204" pitchFamily="34" charset="0"/>
                <a:cs typeface="Arial" panose="020B0604020202020204" pitchFamily="34" charset="0"/>
              </a:rPr>
              <a:t>Often able to get key concessions if involved early</a:t>
            </a:r>
          </a:p>
          <a:p>
            <a:endParaRPr lang="en-US" dirty="0" smtClean="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fld id="{4DFB529E-95E4-453B-B145-76E870525D07}" type="slidenum">
              <a:rPr lang="en-US" smtClean="0"/>
              <a:t>14</a:t>
            </a:fld>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Early Involvement</a:t>
            </a:r>
            <a:endParaRPr lang="en-US" sz="3800" dirty="0">
              <a:solidFill>
                <a:srgbClr val="FF0000"/>
              </a:solidFill>
              <a:latin typeface="Arial" panose="020B0604020202020204" pitchFamily="34" charset="0"/>
              <a:cs typeface="Arial" panose="020B0604020202020204" pitchFamily="34" charset="0"/>
            </a:endParaRPr>
          </a:p>
        </p:txBody>
      </p:sp>
      <p:sp>
        <p:nvSpPr>
          <p:cNvPr id="5" name="Right Arrow 4"/>
          <p:cNvSpPr/>
          <p:nvPr/>
        </p:nvSpPr>
        <p:spPr>
          <a:xfrm>
            <a:off x="76200" y="3657600"/>
            <a:ext cx="609600" cy="4572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1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092575" y="5516692"/>
            <a:ext cx="3502025" cy="574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3448338-8E83-43AB-8870-C0393D3ADD3D}" type="slidenum">
              <a:rPr lang="en-US" altLang="en-US" sz="1400" smtClean="0"/>
              <a:pPr eaLnBrk="1" hangingPunct="1"/>
              <a:t>15</a:t>
            </a:fld>
            <a:endParaRPr lang="en-US" altLang="en-US" sz="1400" dirty="0" smtClean="0"/>
          </a:p>
        </p:txBody>
      </p:sp>
      <p:sp>
        <p:nvSpPr>
          <p:cNvPr id="3" name="Rectangle 17"/>
          <p:cNvSpPr>
            <a:spLocks noChangeArrowheads="1"/>
          </p:cNvSpPr>
          <p:nvPr/>
        </p:nvSpPr>
        <p:spPr bwMode="auto">
          <a:xfrm>
            <a:off x="325438" y="1276480"/>
            <a:ext cx="563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dirty="0">
                <a:solidFill>
                  <a:srgbClr val="003366"/>
                </a:solidFill>
                <a:latin typeface="Verdana" pitchFamily="34" charset="0"/>
              </a:rPr>
              <a:t>100%</a:t>
            </a:r>
          </a:p>
        </p:txBody>
      </p:sp>
      <p:sp>
        <p:nvSpPr>
          <p:cNvPr id="4" name="Rectangle 7"/>
          <p:cNvSpPr>
            <a:spLocks noChangeArrowheads="1"/>
          </p:cNvSpPr>
          <p:nvPr/>
        </p:nvSpPr>
        <p:spPr bwMode="auto">
          <a:xfrm>
            <a:off x="901700" y="1316167"/>
            <a:ext cx="7526338" cy="368617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en-US" altLang="en-US" dirty="0"/>
          </a:p>
        </p:txBody>
      </p:sp>
      <p:sp>
        <p:nvSpPr>
          <p:cNvPr id="6" name="Freeform 14"/>
          <p:cNvSpPr>
            <a:spLocks/>
          </p:cNvSpPr>
          <p:nvPr/>
        </p:nvSpPr>
        <p:spPr bwMode="auto">
          <a:xfrm flipV="1">
            <a:off x="977900" y="1854330"/>
            <a:ext cx="7143750" cy="2955925"/>
          </a:xfrm>
          <a:custGeom>
            <a:avLst/>
            <a:gdLst>
              <a:gd name="T0" fmla="*/ 0 w 4500"/>
              <a:gd name="T1" fmla="*/ 0 h 1862"/>
              <a:gd name="T2" fmla="*/ 2147483647 w 4500"/>
              <a:gd name="T3" fmla="*/ 2147483647 h 1862"/>
              <a:gd name="T4" fmla="*/ 2147483647 w 4500"/>
              <a:gd name="T5" fmla="*/ 2147483647 h 1862"/>
              <a:gd name="T6" fmla="*/ 0 60000 65536"/>
              <a:gd name="T7" fmla="*/ 0 60000 65536"/>
              <a:gd name="T8" fmla="*/ 0 60000 65536"/>
              <a:gd name="T9" fmla="*/ 0 w 4500"/>
              <a:gd name="T10" fmla="*/ 0 h 1862"/>
              <a:gd name="T11" fmla="*/ 4500 w 4500"/>
              <a:gd name="T12" fmla="*/ 1862 h 1862"/>
            </a:gdLst>
            <a:ahLst/>
            <a:cxnLst>
              <a:cxn ang="T6">
                <a:pos x="T0" y="T1"/>
              </a:cxn>
              <a:cxn ang="T7">
                <a:pos x="T2" y="T3"/>
              </a:cxn>
              <a:cxn ang="T8">
                <a:pos x="T4" y="T5"/>
              </a:cxn>
            </a:cxnLst>
            <a:rect l="T9" t="T10" r="T11" b="T12"/>
            <a:pathLst>
              <a:path w="4500" h="1862">
                <a:moveTo>
                  <a:pt x="0" y="0"/>
                </a:moveTo>
                <a:cubicBezTo>
                  <a:pt x="411" y="401"/>
                  <a:pt x="823" y="803"/>
                  <a:pt x="1573" y="1113"/>
                </a:cubicBezTo>
                <a:cubicBezTo>
                  <a:pt x="2323" y="1423"/>
                  <a:pt x="4008" y="1737"/>
                  <a:pt x="4500" y="1862"/>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 name="Freeform 8"/>
          <p:cNvSpPr>
            <a:spLocks/>
          </p:cNvSpPr>
          <p:nvPr/>
        </p:nvSpPr>
        <p:spPr bwMode="auto">
          <a:xfrm>
            <a:off x="977900" y="1508255"/>
            <a:ext cx="7143750" cy="2955925"/>
          </a:xfrm>
          <a:custGeom>
            <a:avLst/>
            <a:gdLst>
              <a:gd name="T0" fmla="*/ 0 w 4500"/>
              <a:gd name="T1" fmla="*/ 0 h 1862"/>
              <a:gd name="T2" fmla="*/ 2147483647 w 4500"/>
              <a:gd name="T3" fmla="*/ 2147483647 h 1862"/>
              <a:gd name="T4" fmla="*/ 2147483647 w 4500"/>
              <a:gd name="T5" fmla="*/ 2147483647 h 1862"/>
              <a:gd name="T6" fmla="*/ 0 60000 65536"/>
              <a:gd name="T7" fmla="*/ 0 60000 65536"/>
              <a:gd name="T8" fmla="*/ 0 60000 65536"/>
              <a:gd name="T9" fmla="*/ 0 w 4500"/>
              <a:gd name="T10" fmla="*/ 0 h 1862"/>
              <a:gd name="T11" fmla="*/ 4500 w 4500"/>
              <a:gd name="T12" fmla="*/ 1862 h 1862"/>
            </a:gdLst>
            <a:ahLst/>
            <a:cxnLst>
              <a:cxn ang="T6">
                <a:pos x="T0" y="T1"/>
              </a:cxn>
              <a:cxn ang="T7">
                <a:pos x="T2" y="T3"/>
              </a:cxn>
              <a:cxn ang="T8">
                <a:pos x="T4" y="T5"/>
              </a:cxn>
            </a:cxnLst>
            <a:rect l="T9" t="T10" r="T11" b="T12"/>
            <a:pathLst>
              <a:path w="4500" h="1862">
                <a:moveTo>
                  <a:pt x="0" y="0"/>
                </a:moveTo>
                <a:cubicBezTo>
                  <a:pt x="411" y="401"/>
                  <a:pt x="823" y="803"/>
                  <a:pt x="1573" y="1113"/>
                </a:cubicBezTo>
                <a:cubicBezTo>
                  <a:pt x="2323" y="1423"/>
                  <a:pt x="4008" y="1737"/>
                  <a:pt x="4500" y="1862"/>
                </a:cubicBezTo>
              </a:path>
            </a:pathLst>
          </a:cu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 name="Rectangle 13"/>
          <p:cNvSpPr>
            <a:spLocks noChangeArrowheads="1"/>
          </p:cNvSpPr>
          <p:nvPr/>
        </p:nvSpPr>
        <p:spPr bwMode="auto">
          <a:xfrm>
            <a:off x="534988" y="5054730"/>
            <a:ext cx="68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200" dirty="0">
                <a:solidFill>
                  <a:srgbClr val="003366"/>
                </a:solidFill>
                <a:latin typeface="Verdana" pitchFamily="34" charset="0"/>
              </a:rPr>
              <a:t>RFP</a:t>
            </a:r>
          </a:p>
          <a:p>
            <a:pPr algn="ctr" eaLnBrk="1" hangingPunct="1"/>
            <a:r>
              <a:rPr lang="en-US" altLang="en-US" sz="1200" dirty="0">
                <a:solidFill>
                  <a:srgbClr val="003366"/>
                </a:solidFill>
                <a:latin typeface="Verdana" pitchFamily="34" charset="0"/>
              </a:rPr>
              <a:t>Issued</a:t>
            </a:r>
          </a:p>
        </p:txBody>
      </p:sp>
      <p:sp>
        <p:nvSpPr>
          <p:cNvPr id="9" name="Rectangle 11"/>
          <p:cNvSpPr>
            <a:spLocks noChangeArrowheads="1"/>
          </p:cNvSpPr>
          <p:nvPr/>
        </p:nvSpPr>
        <p:spPr bwMode="auto">
          <a:xfrm>
            <a:off x="1463675" y="5054730"/>
            <a:ext cx="976313" cy="457200"/>
          </a:xfrm>
          <a:prstGeom prst="rect">
            <a:avLst/>
          </a:prstGeom>
          <a:noFill/>
          <a:ln w="9525">
            <a:noFill/>
            <a:miter lim="800000"/>
            <a:headEnd/>
            <a:tailEnd/>
          </a:ln>
        </p:spPr>
        <p:txBody>
          <a:bodyPr wrap="none">
            <a:spAutoFit/>
          </a:bodyPr>
          <a:lstStyle/>
          <a:p>
            <a:pPr algn="ctr">
              <a:defRPr/>
            </a:pPr>
            <a:r>
              <a:rPr lang="en-US" sz="1200" dirty="0">
                <a:solidFill>
                  <a:srgbClr val="003366"/>
                </a:solidFill>
                <a:latin typeface="Verdana" pitchFamily="34" charset="0"/>
              </a:rPr>
              <a:t>Proposals</a:t>
            </a:r>
          </a:p>
          <a:p>
            <a:pPr algn="ctr">
              <a:defRPr/>
            </a:pPr>
            <a:r>
              <a:rPr lang="en-US" sz="1200" dirty="0">
                <a:solidFill>
                  <a:schemeClr val="accent6">
                    <a:lumMod val="50000"/>
                  </a:schemeClr>
                </a:solidFill>
                <a:latin typeface="Verdana" pitchFamily="34" charset="0"/>
              </a:rPr>
              <a:t>Submitted</a:t>
            </a:r>
          </a:p>
        </p:txBody>
      </p:sp>
      <p:sp>
        <p:nvSpPr>
          <p:cNvPr id="10" name="Rectangle 9"/>
          <p:cNvSpPr>
            <a:spLocks noChangeArrowheads="1"/>
          </p:cNvSpPr>
          <p:nvPr/>
        </p:nvSpPr>
        <p:spPr bwMode="auto">
          <a:xfrm>
            <a:off x="2782888" y="5054730"/>
            <a:ext cx="842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200" dirty="0">
                <a:solidFill>
                  <a:srgbClr val="003366"/>
                </a:solidFill>
                <a:latin typeface="Verdana" pitchFamily="34" charset="0"/>
              </a:rPr>
              <a:t>Vendor</a:t>
            </a:r>
          </a:p>
          <a:p>
            <a:pPr algn="ctr" eaLnBrk="1" hangingPunct="1"/>
            <a:r>
              <a:rPr lang="en-US" altLang="en-US" sz="1200" dirty="0">
                <a:solidFill>
                  <a:srgbClr val="003366"/>
                </a:solidFill>
                <a:latin typeface="Verdana" pitchFamily="34" charset="0"/>
              </a:rPr>
              <a:t>Selected</a:t>
            </a:r>
          </a:p>
        </p:txBody>
      </p:sp>
      <p:sp>
        <p:nvSpPr>
          <p:cNvPr id="11" name="Rectangle 10"/>
          <p:cNvSpPr>
            <a:spLocks noChangeArrowheads="1"/>
          </p:cNvSpPr>
          <p:nvPr/>
        </p:nvSpPr>
        <p:spPr bwMode="auto">
          <a:xfrm>
            <a:off x="3859213" y="5054730"/>
            <a:ext cx="1139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200" dirty="0">
                <a:solidFill>
                  <a:srgbClr val="003366"/>
                </a:solidFill>
                <a:latin typeface="Verdana" pitchFamily="34" charset="0"/>
              </a:rPr>
              <a:t>Negotiations</a:t>
            </a:r>
          </a:p>
        </p:txBody>
      </p:sp>
      <p:sp>
        <p:nvSpPr>
          <p:cNvPr id="12" name="Line 2"/>
          <p:cNvSpPr>
            <a:spLocks noChangeShapeType="1"/>
          </p:cNvSpPr>
          <p:nvPr/>
        </p:nvSpPr>
        <p:spPr bwMode="auto">
          <a:xfrm>
            <a:off x="7046913" y="1316167"/>
            <a:ext cx="0" cy="3686175"/>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Rectangle 12"/>
          <p:cNvSpPr>
            <a:spLocks noChangeArrowheads="1"/>
          </p:cNvSpPr>
          <p:nvPr/>
        </p:nvSpPr>
        <p:spPr bwMode="auto">
          <a:xfrm>
            <a:off x="6646863" y="5054730"/>
            <a:ext cx="83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200" dirty="0">
                <a:solidFill>
                  <a:srgbClr val="003366"/>
                </a:solidFill>
                <a:latin typeface="Verdana" pitchFamily="34" charset="0"/>
              </a:rPr>
              <a:t>Contract</a:t>
            </a:r>
          </a:p>
          <a:p>
            <a:pPr algn="ctr" eaLnBrk="1" hangingPunct="1"/>
            <a:r>
              <a:rPr lang="en-US" altLang="en-US" sz="1200" dirty="0">
                <a:solidFill>
                  <a:srgbClr val="003366"/>
                </a:solidFill>
                <a:latin typeface="Verdana" pitchFamily="34" charset="0"/>
              </a:rPr>
              <a:t>Award</a:t>
            </a:r>
          </a:p>
        </p:txBody>
      </p:sp>
      <p:sp>
        <p:nvSpPr>
          <p:cNvPr id="14" name="Line 3"/>
          <p:cNvSpPr>
            <a:spLocks noChangeShapeType="1"/>
          </p:cNvSpPr>
          <p:nvPr/>
        </p:nvSpPr>
        <p:spPr bwMode="auto">
          <a:xfrm>
            <a:off x="4433888" y="1316167"/>
            <a:ext cx="0" cy="3686175"/>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4"/>
          <p:cNvSpPr>
            <a:spLocks noChangeShapeType="1"/>
          </p:cNvSpPr>
          <p:nvPr/>
        </p:nvSpPr>
        <p:spPr bwMode="auto">
          <a:xfrm>
            <a:off x="3205163" y="1316167"/>
            <a:ext cx="0" cy="3686175"/>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5"/>
          <p:cNvSpPr>
            <a:spLocks noChangeShapeType="1"/>
          </p:cNvSpPr>
          <p:nvPr/>
        </p:nvSpPr>
        <p:spPr bwMode="auto">
          <a:xfrm>
            <a:off x="1976438" y="1316167"/>
            <a:ext cx="0" cy="3686175"/>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Rectangle 18"/>
          <p:cNvSpPr>
            <a:spLocks noChangeArrowheads="1"/>
          </p:cNvSpPr>
          <p:nvPr/>
        </p:nvSpPr>
        <p:spPr bwMode="auto">
          <a:xfrm>
            <a:off x="479425" y="4772155"/>
            <a:ext cx="401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dirty="0">
                <a:solidFill>
                  <a:srgbClr val="003366"/>
                </a:solidFill>
                <a:latin typeface="Verdana" pitchFamily="34" charset="0"/>
              </a:rPr>
              <a:t>0%</a:t>
            </a:r>
          </a:p>
        </p:txBody>
      </p:sp>
      <p:sp>
        <p:nvSpPr>
          <p:cNvPr id="9233" name="Rectangle 20"/>
          <p:cNvSpPr>
            <a:spLocks noChangeArrowheads="1"/>
          </p:cNvSpPr>
          <p:nvPr/>
        </p:nvSpPr>
        <p:spPr bwMode="auto">
          <a:xfrm>
            <a:off x="1428750" y="590550"/>
            <a:ext cx="7115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dirty="0">
                <a:solidFill>
                  <a:srgbClr val="CC3300"/>
                </a:solidFill>
              </a:rPr>
              <a:t>            </a:t>
            </a:r>
            <a:endParaRPr lang="en-US" altLang="en-US" sz="2000" dirty="0"/>
          </a:p>
        </p:txBody>
      </p:sp>
      <p:sp>
        <p:nvSpPr>
          <p:cNvPr id="9234" name="Rectangle 20"/>
          <p:cNvSpPr>
            <a:spLocks noChangeArrowheads="1"/>
          </p:cNvSpPr>
          <p:nvPr/>
        </p:nvSpPr>
        <p:spPr bwMode="auto">
          <a:xfrm>
            <a:off x="409111" y="159505"/>
            <a:ext cx="71151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3800" b="1" dirty="0">
                <a:solidFill>
                  <a:srgbClr val="FF0000"/>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When to Start Negotiations</a:t>
            </a:r>
          </a:p>
        </p:txBody>
      </p:sp>
      <p:cxnSp>
        <p:nvCxnSpPr>
          <p:cNvPr id="5" name="Straight Connector 4"/>
          <p:cNvCxnSpPr/>
          <p:nvPr/>
        </p:nvCxnSpPr>
        <p:spPr>
          <a:xfrm>
            <a:off x="4302473" y="5938967"/>
            <a:ext cx="7191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30604" y="5516692"/>
            <a:ext cx="2441694" cy="646331"/>
          </a:xfrm>
          <a:prstGeom prst="rect">
            <a:avLst/>
          </a:prstGeom>
          <a:noFill/>
        </p:spPr>
        <p:txBody>
          <a:bodyPr wrap="none" rtlCol="0">
            <a:spAutoFit/>
          </a:bodyPr>
          <a:lstStyle/>
          <a:p>
            <a:r>
              <a:rPr lang="en-US" dirty="0" smtClean="0"/>
              <a:t>Supplier Leverage</a:t>
            </a:r>
          </a:p>
          <a:p>
            <a:r>
              <a:rPr lang="en-US" dirty="0" smtClean="0"/>
              <a:t>Negotiator Leverage</a:t>
            </a:r>
            <a:endParaRPr lang="en-US" dirty="0"/>
          </a:p>
        </p:txBody>
      </p:sp>
      <p:cxnSp>
        <p:nvCxnSpPr>
          <p:cNvPr id="23" name="Straight Connector 22"/>
          <p:cNvCxnSpPr/>
          <p:nvPr/>
        </p:nvCxnSpPr>
        <p:spPr>
          <a:xfrm>
            <a:off x="4332210" y="5710367"/>
            <a:ext cx="719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55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1+#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nodeType="afterGroup">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0-#ppt_w/2"/>
                                          </p:val>
                                        </p:tav>
                                        <p:tav tm="100000">
                                          <p:val>
                                            <p:strVal val="#ppt_x"/>
                                          </p:val>
                                        </p:tav>
                                      </p:tavLst>
                                    </p:anim>
                                    <p:anim calcmode="lin" valueType="num">
                                      <p:cBhvr additive="base">
                                        <p:cTn id="36" dur="1000" fill="hold"/>
                                        <p:tgtEl>
                                          <p:spTgt spid="1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0-#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1000" fill="hold"/>
                                        <p:tgtEl>
                                          <p:spTgt spid="15"/>
                                        </p:tgtEl>
                                        <p:attrNameLst>
                                          <p:attrName>ppt_x</p:attrName>
                                        </p:attrNameLst>
                                      </p:cBhvr>
                                      <p:tavLst>
                                        <p:tav tm="0">
                                          <p:val>
                                            <p:strVal val="0-#ppt_w/2"/>
                                          </p:val>
                                        </p:tav>
                                        <p:tav tm="100000">
                                          <p:val>
                                            <p:strVal val="#ppt_x"/>
                                          </p:val>
                                        </p:tav>
                                      </p:tavLst>
                                    </p:anim>
                                    <p:anim calcmode="lin" valueType="num">
                                      <p:cBhvr additive="base">
                                        <p:cTn id="47" dur="10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1000" fill="hold"/>
                                        <p:tgtEl>
                                          <p:spTgt spid="17"/>
                                        </p:tgtEl>
                                        <p:attrNameLst>
                                          <p:attrName>ppt_x</p:attrName>
                                        </p:attrNameLst>
                                      </p:cBhvr>
                                      <p:tavLst>
                                        <p:tav tm="0">
                                          <p:val>
                                            <p:strVal val="0-#ppt_w/2"/>
                                          </p:val>
                                        </p:tav>
                                        <p:tav tm="100000">
                                          <p:val>
                                            <p:strVal val="#ppt_x"/>
                                          </p:val>
                                        </p:tav>
                                      </p:tavLst>
                                    </p:anim>
                                    <p:anim calcmode="lin" valueType="num">
                                      <p:cBhvr additive="base">
                                        <p:cTn id="51" dur="1000" fill="hold"/>
                                        <p:tgtEl>
                                          <p:spTgt spid="17"/>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p:bldP spid="9" grpId="0"/>
      <p:bldP spid="10" grpId="0"/>
      <p:bldP spid="11" grpId="0"/>
      <p:bldP spid="12" grpId="0" animBg="1"/>
      <p:bldP spid="13" grpId="0"/>
      <p:bldP spid="14" grpId="0" animBg="1"/>
      <p:bldP spid="15" grpId="0" animBg="1"/>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914400"/>
            <a:ext cx="8839200" cy="4747453"/>
          </a:xfrm>
          <a:prstGeom prst="rect">
            <a:avLst/>
          </a:prstGeom>
        </p:spPr>
        <p:txBody>
          <a:bodyPr wrap="square">
            <a:spAutoFit/>
          </a:bodyPr>
          <a:lstStyle/>
          <a:p>
            <a:pPr marL="0" indent="0">
              <a:spcBef>
                <a:spcPct val="50000"/>
              </a:spcBef>
              <a:buClr>
                <a:schemeClr val="folHlink"/>
              </a:buClr>
              <a:buNone/>
              <a:defRPr/>
            </a:pPr>
            <a:r>
              <a:rPr lang="en-US" sz="2000" dirty="0" smtClean="0">
                <a:latin typeface="Arial" panose="020B0604020202020204" pitchFamily="34" charset="0"/>
                <a:cs typeface="Arial" panose="020B0604020202020204" pitchFamily="34" charset="0"/>
              </a:rPr>
              <a:t>Supplier Selection typically involves a RFx</a:t>
            </a:r>
          </a:p>
          <a:p>
            <a:pPr marL="914400" lvl="1" indent="-457200">
              <a:spcBef>
                <a:spcPct val="50000"/>
              </a:spcBef>
              <a:buClr>
                <a:schemeClr val="folHlink"/>
              </a:buClr>
              <a:buFont typeface="Arial" pitchFamily="34" charset="0"/>
              <a:buChar char="•"/>
              <a:defRPr/>
            </a:pPr>
            <a:r>
              <a:rPr lang="en-US" sz="2000" dirty="0" smtClean="0">
                <a:latin typeface="Arial" panose="020B0604020202020204" pitchFamily="34" charset="0"/>
                <a:cs typeface="Arial" panose="020B0604020202020204" pitchFamily="34" charset="0"/>
              </a:rPr>
              <a:t>Request for Information (RFI) – used when you want a broad net to see what is being offered as a solution to a business need.  Sometimes this also used for budget development purposes.</a:t>
            </a:r>
          </a:p>
          <a:p>
            <a:pPr lvl="3">
              <a:spcBef>
                <a:spcPct val="50000"/>
              </a:spcBef>
              <a:buClr>
                <a:schemeClr val="folHlink"/>
              </a:buClr>
              <a:defRPr/>
            </a:pPr>
            <a:r>
              <a:rPr lang="en-US" sz="1200" i="1" dirty="0" smtClean="0">
                <a:solidFill>
                  <a:srgbClr val="0070C0"/>
                </a:solidFill>
                <a:latin typeface="Arial" panose="020B0604020202020204" pitchFamily="34" charset="0"/>
                <a:cs typeface="Arial" panose="020B0604020202020204" pitchFamily="34" charset="0"/>
              </a:rPr>
              <a:t>“I need transportation– what do you have and about how much will it cost?”</a:t>
            </a:r>
          </a:p>
          <a:p>
            <a:pPr marL="914400" lvl="1" indent="-457200">
              <a:spcBef>
                <a:spcPct val="50000"/>
              </a:spcBef>
              <a:buClr>
                <a:schemeClr val="folHlink"/>
              </a:buClr>
              <a:buFont typeface="Arial" pitchFamily="34" charset="0"/>
              <a:buChar char="•"/>
              <a:defRPr/>
            </a:pPr>
            <a:r>
              <a:rPr lang="en-US" sz="2000" dirty="0" smtClean="0">
                <a:latin typeface="Arial" panose="020B0604020202020204" pitchFamily="34" charset="0"/>
                <a:cs typeface="Arial" panose="020B0604020202020204" pitchFamily="34" charset="0"/>
              </a:rPr>
              <a:t>Request for Proposal (RFP) – used when you know what you want but some of the details can be flexible </a:t>
            </a:r>
          </a:p>
          <a:p>
            <a:pPr lvl="3">
              <a:spcBef>
                <a:spcPct val="50000"/>
              </a:spcBef>
              <a:buClr>
                <a:schemeClr val="folHlink"/>
              </a:buClr>
              <a:defRPr/>
            </a:pPr>
            <a:r>
              <a:rPr lang="en-US" sz="1200" i="1" dirty="0" smtClean="0">
                <a:solidFill>
                  <a:srgbClr val="0070C0"/>
                </a:solidFill>
                <a:latin typeface="Arial" panose="020B0604020202020204" pitchFamily="34" charset="0"/>
                <a:cs typeface="Arial" panose="020B0604020202020204" pitchFamily="34" charset="0"/>
              </a:rPr>
              <a:t>“I want several pick up trucks with crew cabs.  What do you have, what are the volume discounts, and how much will it cost.” </a:t>
            </a:r>
          </a:p>
          <a:p>
            <a:pPr marL="914400" lvl="1" indent="-457200">
              <a:spcBef>
                <a:spcPct val="50000"/>
              </a:spcBef>
              <a:buClr>
                <a:schemeClr val="folHlink"/>
              </a:buClr>
              <a:buFont typeface="Arial" pitchFamily="34" charset="0"/>
              <a:buChar char="•"/>
              <a:defRPr/>
            </a:pPr>
            <a:r>
              <a:rPr lang="en-US" sz="2000" dirty="0" smtClean="0">
                <a:latin typeface="Arial" panose="020B0604020202020204" pitchFamily="34" charset="0"/>
                <a:cs typeface="Arial" panose="020B0604020202020204" pitchFamily="34" charset="0"/>
              </a:rPr>
              <a:t>Request for Quote (RFQ) – used mostly for commodity items when there is set specifications already fully developed.</a:t>
            </a:r>
          </a:p>
          <a:p>
            <a:pPr lvl="3">
              <a:spcBef>
                <a:spcPct val="50000"/>
              </a:spcBef>
              <a:buClr>
                <a:schemeClr val="folHlink"/>
              </a:buClr>
              <a:defRPr/>
            </a:pPr>
            <a:r>
              <a:rPr lang="en-US" sz="1200" i="1" dirty="0" smtClean="0">
                <a:solidFill>
                  <a:srgbClr val="0070C0"/>
                </a:solidFill>
                <a:latin typeface="Arial" panose="020B0604020202020204" pitchFamily="34" charset="0"/>
                <a:cs typeface="Arial" panose="020B0604020202020204" pitchFamily="34" charset="0"/>
              </a:rPr>
              <a:t>“I want 10 -  2013 F150 Super Duty FX2 Pick Up Truck with 5.0L V8 engine, cloth seats, and aluminum wheels, to be delivered by Nov 1, 2014.  How much will it cost?”</a:t>
            </a:r>
          </a:p>
          <a:p>
            <a:pPr marL="914400" lvl="1" indent="-457200">
              <a:spcBef>
                <a:spcPct val="50000"/>
              </a:spcBef>
              <a:buClr>
                <a:schemeClr val="folHlink"/>
              </a:buClr>
              <a:buFont typeface="Wingdings 3" pitchFamily="18" charset="2"/>
              <a:buChar char=""/>
              <a:defRPr/>
            </a:pPr>
            <a:endParaRPr lang="en-US" dirty="0" smtClean="0">
              <a:solidFill>
                <a:srgbClr val="FF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4DFB529E-95E4-453B-B145-76E870525D07}" type="slidenum">
              <a:rPr lang="en-US" smtClean="0"/>
              <a:t>16</a:t>
            </a:fld>
            <a:endParaRPr lang="en-US" dirty="0"/>
          </a:p>
        </p:txBody>
      </p:sp>
      <p:sp>
        <p:nvSpPr>
          <p:cNvPr id="3" name="Title 2"/>
          <p:cNvSpPr>
            <a:spLocks noGrp="1"/>
          </p:cNvSpPr>
          <p:nvPr>
            <p:ph type="title"/>
          </p:nvPr>
        </p:nvSpPr>
        <p:spPr>
          <a:xfrm>
            <a:off x="152400" y="-152400"/>
            <a:ext cx="8839200" cy="1143000"/>
          </a:xfrm>
        </p:spPr>
        <p:txBody>
          <a:bodyPr>
            <a:noAutofit/>
          </a:bodyPr>
          <a:lstStyle/>
          <a:p>
            <a:r>
              <a:rPr lang="en-US" sz="3800" dirty="0">
                <a:solidFill>
                  <a:srgbClr val="FF0000"/>
                </a:solidFill>
                <a:latin typeface="Arial" panose="020B0604020202020204" pitchFamily="34" charset="0"/>
                <a:cs typeface="Arial" panose="020B0604020202020204" pitchFamily="34" charset="0"/>
              </a:rPr>
              <a:t>Contracts and Supplier Selections</a:t>
            </a:r>
          </a:p>
        </p:txBody>
      </p:sp>
      <p:sp>
        <p:nvSpPr>
          <p:cNvPr id="5" name="Rectangle 4"/>
          <p:cNvSpPr/>
          <p:nvPr/>
        </p:nvSpPr>
        <p:spPr>
          <a:xfrm>
            <a:off x="1676400" y="5635083"/>
            <a:ext cx="6324600" cy="584775"/>
          </a:xfrm>
          <a:prstGeom prst="rect">
            <a:avLst/>
          </a:prstGeom>
        </p:spPr>
        <p:txBody>
          <a:bodyPr wrap="square">
            <a:spAutoFit/>
          </a:bodyPr>
          <a:lstStyle/>
          <a:p>
            <a:pPr marL="109728" indent="0" algn="ctr" hangingPunct="0">
              <a:buNone/>
            </a:pPr>
            <a:r>
              <a:rPr lang="en-US" sz="1600" b="1" dirty="0">
                <a:solidFill>
                  <a:srgbClr val="FF0000"/>
                </a:solidFill>
                <a:latin typeface="Arial" panose="020B0604020202020204" pitchFamily="34" charset="0"/>
                <a:cs typeface="Arial" panose="020B0604020202020204" pitchFamily="34" charset="0"/>
              </a:rPr>
              <a:t>Incorporating the contract in the RFX improves your chances of getting the terms that you want.</a:t>
            </a:r>
          </a:p>
        </p:txBody>
      </p:sp>
    </p:spTree>
    <p:extLst>
      <p:ext uri="{BB962C8B-B14F-4D97-AF65-F5344CB8AC3E}">
        <p14:creationId xmlns:p14="http://schemas.microsoft.com/office/powerpoint/2010/main" val="31332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927DEEB-1D3B-45D9-AA17-748FFD437025}" type="slidenum">
              <a:rPr lang="en-US" altLang="en-US" sz="1400" smtClean="0"/>
              <a:pPr eaLnBrk="1" hangingPunct="1"/>
              <a:t>17</a:t>
            </a:fld>
            <a:endParaRPr lang="en-US" altLang="en-US" sz="1400" dirty="0" smtClean="0"/>
          </a:p>
        </p:txBody>
      </p:sp>
      <p:sp>
        <p:nvSpPr>
          <p:cNvPr id="3" name="Rectangle 5"/>
          <p:cNvSpPr>
            <a:spLocks noChangeArrowheads="1"/>
          </p:cNvSpPr>
          <p:nvPr/>
        </p:nvSpPr>
        <p:spPr bwMode="auto">
          <a:xfrm>
            <a:off x="1462088" y="1296988"/>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Pre-award Phase</a:t>
            </a:r>
          </a:p>
        </p:txBody>
      </p:sp>
      <p:sp>
        <p:nvSpPr>
          <p:cNvPr id="4" name="Rectangle 6"/>
          <p:cNvSpPr>
            <a:spLocks noChangeArrowheads="1"/>
          </p:cNvSpPr>
          <p:nvPr/>
        </p:nvSpPr>
        <p:spPr bwMode="auto">
          <a:xfrm>
            <a:off x="3803650" y="1296988"/>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Award Phase</a:t>
            </a:r>
          </a:p>
        </p:txBody>
      </p:sp>
      <p:sp>
        <p:nvSpPr>
          <p:cNvPr id="5" name="Rectangle 7"/>
          <p:cNvSpPr>
            <a:spLocks noChangeArrowheads="1"/>
          </p:cNvSpPr>
          <p:nvPr/>
        </p:nvSpPr>
        <p:spPr bwMode="auto">
          <a:xfrm>
            <a:off x="6146800" y="1296988"/>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Post-award Phase</a:t>
            </a:r>
          </a:p>
        </p:txBody>
      </p:sp>
      <p:sp>
        <p:nvSpPr>
          <p:cNvPr id="6" name="Rectangle 8"/>
          <p:cNvSpPr>
            <a:spLocks noChangeArrowheads="1"/>
          </p:cNvSpPr>
          <p:nvPr/>
        </p:nvSpPr>
        <p:spPr bwMode="auto">
          <a:xfrm>
            <a:off x="1460500" y="2501900"/>
            <a:ext cx="1150938"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Competitive</a:t>
            </a:r>
          </a:p>
          <a:p>
            <a:pPr algn="ctr" eaLnBrk="1" hangingPunct="1"/>
            <a:r>
              <a:rPr lang="en-US" altLang="en-US" sz="1600" dirty="0">
                <a:latin typeface="Arial" panose="020B0604020202020204" pitchFamily="34" charset="0"/>
                <a:cs typeface="Arial" panose="020B0604020202020204" pitchFamily="34" charset="0"/>
              </a:rPr>
              <a:t>Bidding</a:t>
            </a:r>
          </a:p>
        </p:txBody>
      </p:sp>
      <p:sp>
        <p:nvSpPr>
          <p:cNvPr id="7" name="Rectangle 9"/>
          <p:cNvSpPr>
            <a:spLocks noChangeArrowheads="1"/>
          </p:cNvSpPr>
          <p:nvPr/>
        </p:nvSpPr>
        <p:spPr bwMode="auto">
          <a:xfrm>
            <a:off x="1612900" y="3270250"/>
            <a:ext cx="8826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Contract</a:t>
            </a:r>
          </a:p>
          <a:p>
            <a:pPr algn="ctr" eaLnBrk="1" hangingPunct="1"/>
            <a:r>
              <a:rPr lang="en-US" altLang="en-US" sz="1600" dirty="0">
                <a:latin typeface="Arial" panose="020B0604020202020204" pitchFamily="34" charset="0"/>
                <a:cs typeface="Arial" panose="020B0604020202020204" pitchFamily="34" charset="0"/>
              </a:rPr>
              <a:t>Drafting</a:t>
            </a:r>
          </a:p>
        </p:txBody>
      </p:sp>
      <p:sp>
        <p:nvSpPr>
          <p:cNvPr id="8" name="Rectangle 10"/>
          <p:cNvSpPr>
            <a:spLocks noChangeArrowheads="1"/>
          </p:cNvSpPr>
          <p:nvPr/>
        </p:nvSpPr>
        <p:spPr bwMode="auto">
          <a:xfrm>
            <a:off x="2611438" y="2501900"/>
            <a:ext cx="1190625"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Proposal</a:t>
            </a:r>
          </a:p>
          <a:p>
            <a:pPr algn="ctr" eaLnBrk="1" hangingPunct="1"/>
            <a:r>
              <a:rPr lang="en-US" altLang="en-US" sz="1600" dirty="0">
                <a:latin typeface="Arial" panose="020B0604020202020204" pitchFamily="34" charset="0"/>
                <a:cs typeface="Arial" panose="020B0604020202020204" pitchFamily="34" charset="0"/>
              </a:rPr>
              <a:t>Evaluation</a:t>
            </a:r>
          </a:p>
        </p:txBody>
      </p:sp>
      <p:sp>
        <p:nvSpPr>
          <p:cNvPr id="9" name="Rectangle 11"/>
          <p:cNvSpPr>
            <a:spLocks noChangeArrowheads="1"/>
          </p:cNvSpPr>
          <p:nvPr/>
        </p:nvSpPr>
        <p:spPr bwMode="auto">
          <a:xfrm>
            <a:off x="3802063" y="2501900"/>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Price and Terms</a:t>
            </a:r>
          </a:p>
          <a:p>
            <a:pPr algn="ctr" eaLnBrk="1" hangingPunct="1"/>
            <a:r>
              <a:rPr lang="en-US" altLang="en-US" sz="1600" dirty="0">
                <a:latin typeface="Arial" panose="020B0604020202020204" pitchFamily="34" charset="0"/>
                <a:cs typeface="Arial" panose="020B0604020202020204" pitchFamily="34" charset="0"/>
              </a:rPr>
              <a:t>Negotiations</a:t>
            </a:r>
          </a:p>
        </p:txBody>
      </p:sp>
      <p:sp>
        <p:nvSpPr>
          <p:cNvPr id="10" name="Rectangle 12"/>
          <p:cNvSpPr>
            <a:spLocks noChangeArrowheads="1"/>
          </p:cNvSpPr>
          <p:nvPr/>
        </p:nvSpPr>
        <p:spPr bwMode="auto">
          <a:xfrm>
            <a:off x="6145213" y="2501900"/>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Contract</a:t>
            </a:r>
          </a:p>
          <a:p>
            <a:pPr algn="ctr" eaLnBrk="1" hangingPunct="1"/>
            <a:r>
              <a:rPr lang="en-US" altLang="en-US" sz="1600" dirty="0">
                <a:latin typeface="Arial" panose="020B0604020202020204" pitchFamily="34" charset="0"/>
                <a:cs typeface="Arial" panose="020B0604020202020204" pitchFamily="34" charset="0"/>
              </a:rPr>
              <a:t>Management</a:t>
            </a:r>
          </a:p>
        </p:txBody>
      </p:sp>
      <p:sp>
        <p:nvSpPr>
          <p:cNvPr id="11" name="Rectangle 13"/>
          <p:cNvSpPr>
            <a:spLocks noChangeArrowheads="1"/>
          </p:cNvSpPr>
          <p:nvPr/>
        </p:nvSpPr>
        <p:spPr bwMode="auto">
          <a:xfrm>
            <a:off x="6145213" y="3270250"/>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Dispute Resolution</a:t>
            </a:r>
          </a:p>
        </p:txBody>
      </p:sp>
      <p:sp>
        <p:nvSpPr>
          <p:cNvPr id="12" name="Rectangle 14"/>
          <p:cNvSpPr>
            <a:spLocks noChangeArrowheads="1"/>
          </p:cNvSpPr>
          <p:nvPr/>
        </p:nvSpPr>
        <p:spPr bwMode="auto">
          <a:xfrm>
            <a:off x="230188" y="1143000"/>
            <a:ext cx="1230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b="1" dirty="0">
                <a:solidFill>
                  <a:srgbClr val="003366"/>
                </a:solidFill>
                <a:latin typeface="Arial" panose="020B0604020202020204" pitchFamily="34" charset="0"/>
                <a:cs typeface="Arial" panose="020B0604020202020204" pitchFamily="34" charset="0"/>
              </a:rPr>
              <a:t>PMI</a:t>
            </a:r>
          </a:p>
          <a:p>
            <a:pPr algn="ctr" eaLnBrk="1" hangingPunct="1"/>
            <a:r>
              <a:rPr lang="en-US" altLang="en-US" sz="1600" b="1" dirty="0">
                <a:solidFill>
                  <a:srgbClr val="003366"/>
                </a:solidFill>
                <a:latin typeface="Arial" panose="020B0604020202020204" pitchFamily="34" charset="0"/>
                <a:cs typeface="Arial" panose="020B0604020202020204" pitchFamily="34" charset="0"/>
              </a:rPr>
              <a:t>and NCMA Terms</a:t>
            </a:r>
          </a:p>
        </p:txBody>
      </p:sp>
      <p:sp>
        <p:nvSpPr>
          <p:cNvPr id="13" name="Rectangle 15"/>
          <p:cNvSpPr>
            <a:spLocks noChangeArrowheads="1"/>
          </p:cNvSpPr>
          <p:nvPr/>
        </p:nvSpPr>
        <p:spPr bwMode="auto">
          <a:xfrm>
            <a:off x="1454151" y="4419600"/>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We Want to</a:t>
            </a:r>
          </a:p>
          <a:p>
            <a:pPr algn="ctr" eaLnBrk="1" hangingPunct="1"/>
            <a:r>
              <a:rPr lang="en-US" altLang="en-US" sz="1600" dirty="0">
                <a:latin typeface="Arial" panose="020B0604020202020204" pitchFamily="34" charset="0"/>
                <a:cs typeface="Arial" panose="020B0604020202020204" pitchFamily="34" charset="0"/>
              </a:rPr>
              <a:t>Be Your “Partner”</a:t>
            </a:r>
          </a:p>
        </p:txBody>
      </p:sp>
      <p:sp>
        <p:nvSpPr>
          <p:cNvPr id="14" name="Rectangle 16"/>
          <p:cNvSpPr>
            <a:spLocks noChangeArrowheads="1"/>
          </p:cNvSpPr>
          <p:nvPr/>
        </p:nvSpPr>
        <p:spPr bwMode="auto">
          <a:xfrm>
            <a:off x="3802063" y="4419600"/>
            <a:ext cx="233680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Wooo hooooo!</a:t>
            </a:r>
          </a:p>
        </p:txBody>
      </p:sp>
      <p:sp>
        <p:nvSpPr>
          <p:cNvPr id="15" name="Rectangle 17"/>
          <p:cNvSpPr>
            <a:spLocks noChangeArrowheads="1"/>
          </p:cNvSpPr>
          <p:nvPr/>
        </p:nvSpPr>
        <p:spPr bwMode="auto">
          <a:xfrm>
            <a:off x="6138863" y="4419600"/>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Sorry, That Wasn’t</a:t>
            </a:r>
          </a:p>
          <a:p>
            <a:pPr algn="ctr" eaLnBrk="1" hangingPunct="1"/>
            <a:r>
              <a:rPr lang="en-US" altLang="en-US" sz="1600" dirty="0">
                <a:latin typeface="Arial" panose="020B0604020202020204" pitchFamily="34" charset="0"/>
                <a:cs typeface="Arial" panose="020B0604020202020204" pitchFamily="34" charset="0"/>
              </a:rPr>
              <a:t>Part of the Deal…</a:t>
            </a:r>
          </a:p>
        </p:txBody>
      </p:sp>
      <p:sp>
        <p:nvSpPr>
          <p:cNvPr id="16" name="Rectangle 18"/>
          <p:cNvSpPr>
            <a:spLocks noChangeArrowheads="1"/>
          </p:cNvSpPr>
          <p:nvPr/>
        </p:nvSpPr>
        <p:spPr bwMode="auto">
          <a:xfrm>
            <a:off x="269875" y="2573338"/>
            <a:ext cx="1038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b="1" dirty="0">
                <a:solidFill>
                  <a:srgbClr val="003366"/>
                </a:solidFill>
                <a:latin typeface="Arial" panose="020B0604020202020204" pitchFamily="34" charset="0"/>
                <a:cs typeface="Arial" panose="020B0604020202020204" pitchFamily="34" charset="0"/>
              </a:rPr>
              <a:t>NRECA</a:t>
            </a:r>
          </a:p>
          <a:p>
            <a:pPr algn="ctr" eaLnBrk="1" hangingPunct="1"/>
            <a:r>
              <a:rPr lang="en-US" altLang="en-US" sz="1600" b="1" dirty="0">
                <a:solidFill>
                  <a:srgbClr val="003366"/>
                </a:solidFill>
                <a:latin typeface="Arial" panose="020B0604020202020204" pitchFamily="34" charset="0"/>
                <a:cs typeface="Arial" panose="020B0604020202020204" pitchFamily="34" charset="0"/>
              </a:rPr>
              <a:t>Terms</a:t>
            </a:r>
          </a:p>
        </p:txBody>
      </p:sp>
      <p:sp>
        <p:nvSpPr>
          <p:cNvPr id="17" name="Rectangle 19"/>
          <p:cNvSpPr>
            <a:spLocks noChangeArrowheads="1"/>
          </p:cNvSpPr>
          <p:nvPr/>
        </p:nvSpPr>
        <p:spPr bwMode="auto">
          <a:xfrm>
            <a:off x="223838" y="4495800"/>
            <a:ext cx="1152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b="1" dirty="0">
                <a:solidFill>
                  <a:srgbClr val="003366"/>
                </a:solidFill>
                <a:latin typeface="Arial" panose="020B0604020202020204" pitchFamily="34" charset="0"/>
                <a:cs typeface="Arial" panose="020B0604020202020204" pitchFamily="34" charset="0"/>
              </a:rPr>
              <a:t>Vendor-</a:t>
            </a:r>
          </a:p>
          <a:p>
            <a:pPr algn="ctr" eaLnBrk="1" hangingPunct="1"/>
            <a:r>
              <a:rPr lang="en-US" altLang="en-US" sz="1600" b="1" dirty="0">
                <a:solidFill>
                  <a:srgbClr val="003366"/>
                </a:solidFill>
                <a:latin typeface="Arial" panose="020B0604020202020204" pitchFamily="34" charset="0"/>
                <a:cs typeface="Arial" panose="020B0604020202020204" pitchFamily="34" charset="0"/>
              </a:rPr>
              <a:t>speak</a:t>
            </a:r>
          </a:p>
        </p:txBody>
      </p:sp>
      <p:sp>
        <p:nvSpPr>
          <p:cNvPr id="18" name="Rectangle 20"/>
          <p:cNvSpPr>
            <a:spLocks noChangeArrowheads="1"/>
          </p:cNvSpPr>
          <p:nvPr/>
        </p:nvSpPr>
        <p:spPr bwMode="auto">
          <a:xfrm>
            <a:off x="3802063" y="3270250"/>
            <a:ext cx="2343150" cy="768350"/>
          </a:xfrm>
          <a:prstGeom prst="rect">
            <a:avLst/>
          </a:prstGeom>
          <a:solidFill>
            <a:srgbClr val="99FFCC"/>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en-US" altLang="en-US" sz="1600" dirty="0">
                <a:latin typeface="Arial" panose="020B0604020202020204" pitchFamily="34" charset="0"/>
                <a:cs typeface="Arial" panose="020B0604020202020204" pitchFamily="34" charset="0"/>
              </a:rPr>
              <a:t>Contract</a:t>
            </a:r>
          </a:p>
          <a:p>
            <a:pPr algn="ctr" eaLnBrk="1" hangingPunct="1"/>
            <a:r>
              <a:rPr lang="en-US" altLang="en-US" sz="1600" dirty="0">
                <a:latin typeface="Arial" panose="020B0604020202020204" pitchFamily="34" charset="0"/>
                <a:cs typeface="Arial" panose="020B0604020202020204" pitchFamily="34" charset="0"/>
              </a:rPr>
              <a:t>Drafting</a:t>
            </a:r>
          </a:p>
        </p:txBody>
      </p:sp>
      <p:sp>
        <p:nvSpPr>
          <p:cNvPr id="7189" name="Rectangle 20"/>
          <p:cNvSpPr>
            <a:spLocks noChangeArrowheads="1"/>
          </p:cNvSpPr>
          <p:nvPr/>
        </p:nvSpPr>
        <p:spPr bwMode="auto">
          <a:xfrm>
            <a:off x="457200" y="0"/>
            <a:ext cx="71151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3800" b="1" dirty="0" smtClean="0">
                <a:solidFill>
                  <a:srgbClr val="FF0000"/>
                </a:solidFill>
              </a:rPr>
              <a:t>Structured Procurements</a:t>
            </a:r>
            <a:endParaRPr lang="en-US" altLang="en-US" sz="3800" dirty="0">
              <a:solidFill>
                <a:srgbClr val="FF0000"/>
              </a:solidFill>
            </a:endParaRPr>
          </a:p>
        </p:txBody>
      </p:sp>
    </p:spTree>
    <p:extLst>
      <p:ext uri="{BB962C8B-B14F-4D97-AF65-F5344CB8AC3E}">
        <p14:creationId xmlns:p14="http://schemas.microsoft.com/office/powerpoint/2010/main" val="241740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1+#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1+#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6"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3"/>
              <a:buChar char=""/>
            </a:pPr>
            <a:r>
              <a:rPr lang="en-US" sz="2700" dirty="0">
                <a:latin typeface="Arial" panose="020B0604020202020204" pitchFamily="34" charset="0"/>
                <a:cs typeface="Arial" panose="020B0604020202020204" pitchFamily="34" charset="0"/>
              </a:rPr>
              <a:t>A supplier’s Agreement will </a:t>
            </a:r>
            <a:r>
              <a:rPr lang="en-US" sz="2700" u="sng" dirty="0">
                <a:latin typeface="Arial" panose="020B0604020202020204" pitchFamily="34" charset="0"/>
                <a:cs typeface="Arial" panose="020B0604020202020204" pitchFamily="34" charset="0"/>
              </a:rPr>
              <a:t>always</a:t>
            </a:r>
            <a:r>
              <a:rPr lang="en-US" sz="2700" dirty="0">
                <a:latin typeface="Arial" panose="020B0604020202020204" pitchFamily="34" charset="0"/>
                <a:cs typeface="Arial" panose="020B0604020202020204" pitchFamily="34" charset="0"/>
              </a:rPr>
              <a:t>, </a:t>
            </a:r>
            <a:r>
              <a:rPr lang="en-US" sz="2700" u="sng" dirty="0">
                <a:latin typeface="Arial" panose="020B0604020202020204" pitchFamily="34" charset="0"/>
                <a:cs typeface="Arial" panose="020B0604020202020204" pitchFamily="34" charset="0"/>
              </a:rPr>
              <a:t>always</a:t>
            </a:r>
            <a:r>
              <a:rPr lang="en-US" sz="2700" dirty="0">
                <a:latin typeface="Arial" panose="020B0604020202020204" pitchFamily="34" charset="0"/>
                <a:cs typeface="Arial" panose="020B0604020202020204" pitchFamily="34" charset="0"/>
              </a:rPr>
              <a:t>, </a:t>
            </a:r>
            <a:r>
              <a:rPr lang="en-US" sz="2700" u="sng" dirty="0">
                <a:latin typeface="Arial" panose="020B0604020202020204" pitchFamily="34" charset="0"/>
                <a:cs typeface="Arial" panose="020B0604020202020204" pitchFamily="34" charset="0"/>
              </a:rPr>
              <a:t>always</a:t>
            </a:r>
            <a:r>
              <a:rPr lang="en-US" sz="2700" dirty="0">
                <a:latin typeface="Arial" panose="020B0604020202020204" pitchFamily="34" charset="0"/>
                <a:cs typeface="Arial" panose="020B0604020202020204" pitchFamily="34" charset="0"/>
              </a:rPr>
              <a:t> favor the supplier</a:t>
            </a:r>
          </a:p>
          <a:p>
            <a:r>
              <a:rPr lang="en-US" dirty="0" smtClean="0">
                <a:latin typeface="Arial" panose="020B0604020202020204" pitchFamily="34" charset="0"/>
                <a:cs typeface="Arial" panose="020B0604020202020204" pitchFamily="34" charset="0"/>
              </a:rPr>
              <a:t>Often leaves out:	</a:t>
            </a:r>
          </a:p>
          <a:p>
            <a:pPr lvl="1"/>
            <a:r>
              <a:rPr lang="en-US" dirty="0" smtClean="0">
                <a:latin typeface="Arial" panose="020B0604020202020204" pitchFamily="34" charset="0"/>
                <a:cs typeface="Arial" panose="020B0604020202020204" pitchFamily="34" charset="0"/>
              </a:rPr>
              <a:t>Timelines</a:t>
            </a:r>
          </a:p>
          <a:p>
            <a:pPr lvl="1"/>
            <a:r>
              <a:rPr lang="en-US" dirty="0" smtClean="0">
                <a:latin typeface="Arial" panose="020B0604020202020204" pitchFamily="34" charset="0"/>
                <a:cs typeface="Arial" panose="020B0604020202020204" pitchFamily="34" charset="0"/>
              </a:rPr>
              <a:t>Warranties</a:t>
            </a:r>
          </a:p>
          <a:p>
            <a:pPr lvl="1"/>
            <a:r>
              <a:rPr lang="en-US" dirty="0" smtClean="0">
                <a:latin typeface="Arial" panose="020B0604020202020204" pitchFamily="34" charset="0"/>
                <a:cs typeface="Arial" panose="020B0604020202020204" pitchFamily="34" charset="0"/>
              </a:rPr>
              <a:t>Obligations</a:t>
            </a:r>
          </a:p>
          <a:p>
            <a:pPr lvl="1"/>
            <a:r>
              <a:rPr lang="en-US" dirty="0" smtClean="0">
                <a:latin typeface="Arial" panose="020B0604020202020204" pitchFamily="34" charset="0"/>
                <a:cs typeface="Arial" panose="020B0604020202020204" pitchFamily="34" charset="0"/>
              </a:rPr>
              <a:t>Guarantees</a:t>
            </a:r>
          </a:p>
          <a:p>
            <a:pPr marL="365760" lvl="1" indent="-256032">
              <a:spcBef>
                <a:spcPts val="400"/>
              </a:spcBef>
              <a:buSzPct val="68000"/>
              <a:buFont typeface="Wingdings 3"/>
              <a:buChar char=""/>
            </a:pPr>
            <a:r>
              <a:rPr lang="en-US" sz="2700" dirty="0">
                <a:latin typeface="Arial" panose="020B0604020202020204" pitchFamily="34" charset="0"/>
                <a:cs typeface="Arial" panose="020B0604020202020204" pitchFamily="34" charset="0"/>
              </a:rPr>
              <a:t>Often </a:t>
            </a:r>
            <a:r>
              <a:rPr lang="en-US" sz="2700" dirty="0" smtClean="0">
                <a:latin typeface="Arial" panose="020B0604020202020204" pitchFamily="34" charset="0"/>
                <a:cs typeface="Arial" panose="020B0604020202020204" pitchFamily="34" charset="0"/>
              </a:rPr>
              <a:t>leaves out or limits</a:t>
            </a:r>
            <a:endParaRPr lang="en-US" sz="27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Indemnifications and Liabilities</a:t>
            </a:r>
          </a:p>
          <a:p>
            <a:pPr lvl="1"/>
            <a:r>
              <a:rPr lang="en-US" dirty="0">
                <a:latin typeface="Arial" panose="020B0604020202020204" pitchFamily="34" charset="0"/>
                <a:cs typeface="Arial" panose="020B0604020202020204" pitchFamily="34" charset="0"/>
              </a:rPr>
              <a:t>Recourse for </a:t>
            </a:r>
            <a:r>
              <a:rPr lang="en-US" dirty="0" smtClean="0">
                <a:latin typeface="Arial" panose="020B0604020202020204" pitchFamily="34" charset="0"/>
                <a:cs typeface="Arial" panose="020B0604020202020204" pitchFamily="34" charset="0"/>
              </a:rPr>
              <a:t>non-performance……</a:t>
            </a:r>
            <a:endParaRPr lang="en-US" dirty="0">
              <a:latin typeface="Arial" panose="020B0604020202020204" pitchFamily="34" charset="0"/>
              <a:cs typeface="Arial" panose="020B0604020202020204" pitchFamily="34" charset="0"/>
            </a:endParaRPr>
          </a:p>
          <a:p>
            <a:pPr marL="393192" lvl="1" indent="0">
              <a:buNone/>
            </a:pPr>
            <a:endParaRPr lang="en-US" dirty="0"/>
          </a:p>
        </p:txBody>
      </p:sp>
      <p:sp>
        <p:nvSpPr>
          <p:cNvPr id="3" name="Title 2"/>
          <p:cNvSpPr>
            <a:spLocks noGrp="1"/>
          </p:cNvSpPr>
          <p:nvPr>
            <p:ph type="title"/>
          </p:nvPr>
        </p:nvSpPr>
        <p:spPr>
          <a:xfrm>
            <a:off x="3810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Can’t I just use their contract?</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77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6484963-30ED-4BD8-81C2-6AF2DB151BC7}" type="slidenum">
              <a:rPr lang="en-US" altLang="en-US" sz="1400" smtClean="0"/>
              <a:pPr eaLnBrk="1" hangingPunct="1"/>
              <a:t>19</a:t>
            </a:fld>
            <a:endParaRPr lang="en-US" altLang="en-US" sz="1400" dirty="0" smtClean="0"/>
          </a:p>
        </p:txBody>
      </p:sp>
      <p:sp>
        <p:nvSpPr>
          <p:cNvPr id="560131" name="Rectangle 3"/>
          <p:cNvSpPr>
            <a:spLocks noChangeArrowheads="1"/>
          </p:cNvSpPr>
          <p:nvPr/>
        </p:nvSpPr>
        <p:spPr bwMode="auto">
          <a:xfrm>
            <a:off x="252103" y="457200"/>
            <a:ext cx="8766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None/>
            </a:pPr>
            <a:endParaRPr lang="en-US" altLang="en-US" dirty="0" smtClean="0">
              <a:solidFill>
                <a:srgbClr val="003366"/>
              </a:solidFill>
            </a:endParaRPr>
          </a:p>
          <a:p>
            <a:pPr eaLnBrk="1" hangingPunct="1">
              <a:spcBef>
                <a:spcPct val="50000"/>
              </a:spcBef>
              <a:buClr>
                <a:schemeClr val="folHlink"/>
              </a:buClr>
              <a:buFont typeface="Wingdings 3" pitchFamily="18" charset="2"/>
              <a:buChar char=""/>
            </a:pPr>
            <a:r>
              <a:rPr lang="en-US" altLang="en-US" sz="2400" b="1" dirty="0" smtClean="0">
                <a:solidFill>
                  <a:srgbClr val="003366"/>
                </a:solidFill>
              </a:rPr>
              <a:t>Favorable Conditions</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Shifts Burden of reviewing  and red-lining</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Avoids the Use of “Weasel words” (shall or will instead of assist, help, support )</a:t>
            </a:r>
            <a:endParaRPr lang="en-US" altLang="en-US" sz="2400" b="1" dirty="0">
              <a:solidFill>
                <a:srgbClr val="003366"/>
              </a:solidFill>
            </a:endParaRPr>
          </a:p>
          <a:p>
            <a:pPr eaLnBrk="1" hangingPunct="1">
              <a:spcBef>
                <a:spcPct val="50000"/>
              </a:spcBef>
              <a:buClr>
                <a:schemeClr val="folHlink"/>
              </a:buClr>
              <a:buFont typeface="Wingdings 3" pitchFamily="18" charset="2"/>
              <a:buChar char=""/>
            </a:pPr>
            <a:r>
              <a:rPr lang="en-US" altLang="en-US" sz="2400" b="1" dirty="0" smtClean="0">
                <a:solidFill>
                  <a:srgbClr val="003366"/>
                </a:solidFill>
              </a:rPr>
              <a:t>Use your structure, such as master/exhibit unless otherwise specified in Exhibit A</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Include as part of your RFx </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P.S. pdf files are poor sport </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Your paper may be a requirement of 7 CFR 1726.24</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Keep in mind the type of contract and related issues, such as FEMA reimbursement. </a:t>
            </a:r>
            <a:endParaRPr lang="en-US" altLang="en-US" sz="24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b="1"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p:txBody>
      </p:sp>
      <p:sp>
        <p:nvSpPr>
          <p:cNvPr id="4" name="Title 2"/>
          <p:cNvSpPr txBox="1">
            <a:spLocks/>
          </p:cNvSpPr>
          <p:nvPr/>
        </p:nvSpPr>
        <p:spPr>
          <a:xfrm>
            <a:off x="381000" y="76200"/>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en-US" sz="3800" dirty="0">
                <a:solidFill>
                  <a:srgbClr val="FF0000"/>
                </a:solidFill>
                <a:latin typeface="Arial" panose="020B0604020202020204" pitchFamily="34" charset="0"/>
                <a:cs typeface="Arial" panose="020B0604020202020204" pitchFamily="34" charset="0"/>
              </a:rPr>
              <a:t>On Your “Paper”</a:t>
            </a:r>
          </a:p>
        </p:txBody>
      </p:sp>
    </p:spTree>
    <p:extLst>
      <p:ext uri="{BB962C8B-B14F-4D97-AF65-F5344CB8AC3E}">
        <p14:creationId xmlns:p14="http://schemas.microsoft.com/office/powerpoint/2010/main" val="13513359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0FCD82-FA35-4DEF-BB68-9053E78B49D8}" type="slidenum">
              <a:rPr lang="en-US" smtClean="0"/>
              <a:t>2</a:t>
            </a:fld>
            <a:endParaRPr lang="en-US" dirty="0"/>
          </a:p>
        </p:txBody>
      </p:sp>
      <p:sp>
        <p:nvSpPr>
          <p:cNvPr id="2" name="Title 1"/>
          <p:cNvSpPr>
            <a:spLocks noGrp="1"/>
          </p:cNvSpPr>
          <p:nvPr>
            <p:ph type="title"/>
          </p:nvPr>
        </p:nvSpPr>
        <p:spPr>
          <a:xfrm>
            <a:off x="381000" y="53869"/>
            <a:ext cx="7772400" cy="715962"/>
          </a:xfrm>
        </p:spPr>
        <p:txBody>
          <a:bodyPr>
            <a:noAutofit/>
          </a:bodyPr>
          <a:lstStyle/>
          <a:p>
            <a:r>
              <a:rPr lang="en-US" sz="3600" dirty="0">
                <a:latin typeface="Arial" panose="020B0604020202020204" pitchFamily="34" charset="0"/>
                <a:cs typeface="Arial" panose="020B0604020202020204" pitchFamily="34" charset="0"/>
              </a:rPr>
              <a:t>About Me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0600"/>
            <a:ext cx="2095793" cy="3029373"/>
          </a:xfrm>
          <a:prstGeom prst="rect">
            <a:avLst/>
          </a:prstGeom>
        </p:spPr>
      </p:pic>
      <p:sp>
        <p:nvSpPr>
          <p:cNvPr id="6" name="TextBox 5"/>
          <p:cNvSpPr txBox="1"/>
          <p:nvPr/>
        </p:nvSpPr>
        <p:spPr>
          <a:xfrm>
            <a:off x="2938670" y="769831"/>
            <a:ext cx="5867400" cy="563231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Over  13 years experience in utility operations (including network engineering) and 15-years </a:t>
            </a:r>
            <a:r>
              <a:rPr lang="en-US" dirty="0">
                <a:latin typeface="Arial" panose="020B0604020202020204" pitchFamily="34" charset="0"/>
                <a:cs typeface="Arial" panose="020B0604020202020204" pitchFamily="34" charset="0"/>
              </a:rPr>
              <a:t>experience in </a:t>
            </a:r>
            <a:r>
              <a:rPr lang="en-US" dirty="0" smtClean="0">
                <a:latin typeface="Arial" panose="020B0604020202020204" pitchFamily="34" charset="0"/>
                <a:cs typeface="Arial" panose="020B0604020202020204" pitchFamily="34" charset="0"/>
              </a:rPr>
              <a:t>sourcing, contracting, </a:t>
            </a:r>
            <a:r>
              <a:rPr lang="en-US" dirty="0">
                <a:latin typeface="Arial" panose="020B0604020202020204" pitchFamily="34" charset="0"/>
                <a:cs typeface="Arial" panose="020B0604020202020204" pitchFamily="34" charset="0"/>
              </a:rPr>
              <a:t>and vendor </a:t>
            </a:r>
            <a:r>
              <a:rPr lang="en-US" dirty="0" smtClean="0">
                <a:latin typeface="Arial" panose="020B0604020202020204" pitchFamily="34" charset="0"/>
                <a:cs typeface="Arial" panose="020B0604020202020204" pitchFamily="34" charset="0"/>
              </a:rPr>
              <a:t>management.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Supported sourcing and contracting in both small and Fortune 50 companies.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Managed up </a:t>
            </a:r>
            <a:r>
              <a:rPr lang="en-US" dirty="0">
                <a:latin typeface="Arial" panose="020B0604020202020204" pitchFamily="34" charset="0"/>
                <a:cs typeface="Arial" panose="020B0604020202020204" pitchFamily="34" charset="0"/>
              </a:rPr>
              <a:t>to $4B in procurement </a:t>
            </a:r>
            <a:r>
              <a:rPr lang="en-US" dirty="0" smtClean="0">
                <a:latin typeface="Arial" panose="020B0604020202020204" pitchFamily="34" charset="0"/>
                <a:cs typeface="Arial" panose="020B0604020202020204" pitchFamily="34" charset="0"/>
              </a:rPr>
              <a:t>contracting.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 the Institute for Supply Management (ISM) Risk Management Board of Directors and the Board of Directors for the ISM-Northern Virginia affiliate.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Certifications:  ISM, the </a:t>
            </a:r>
            <a:r>
              <a:rPr lang="en-US" dirty="0">
                <a:latin typeface="Arial" panose="020B0604020202020204" pitchFamily="34" charset="0"/>
                <a:cs typeface="Arial" panose="020B0604020202020204" pitchFamily="34" charset="0"/>
              </a:rPr>
              <a:t>American Society of Transportation and Logistics (ASTL</a:t>
            </a:r>
            <a:r>
              <a:rPr lang="en-US" dirty="0" smtClean="0">
                <a:latin typeface="Arial" panose="020B0604020202020204" pitchFamily="34" charset="0"/>
                <a:cs typeface="Arial" panose="020B0604020202020204" pitchFamily="34" charset="0"/>
              </a:rPr>
              <a:t>), and the National Contract Management Association (NCMA).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Degree in </a:t>
            </a:r>
            <a:r>
              <a:rPr lang="en-US" dirty="0">
                <a:latin typeface="Arial" panose="020B0604020202020204" pitchFamily="34" charset="0"/>
                <a:cs typeface="Arial" panose="020B0604020202020204" pitchFamily="34" charset="0"/>
              </a:rPr>
              <a:t>Education from Marshall University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Masters </a:t>
            </a:r>
            <a:r>
              <a:rPr lang="en-US" dirty="0">
                <a:latin typeface="Arial" panose="020B0604020202020204" pitchFamily="34" charset="0"/>
                <a:cs typeface="Arial" panose="020B0604020202020204" pitchFamily="34" charset="0"/>
              </a:rPr>
              <a:t>in Supply Chain Management and Logistics from Penn State.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533400" y="4191000"/>
            <a:ext cx="1608133" cy="923330"/>
          </a:xfrm>
          <a:prstGeom prst="rect">
            <a:avLst/>
          </a:prstGeom>
        </p:spPr>
        <p:txBody>
          <a:bodyPr wrap="none">
            <a:spAutoFit/>
          </a:bodyPr>
          <a:lstStyle/>
          <a:p>
            <a:r>
              <a:rPr lang="en-US" b="1" dirty="0">
                <a:latin typeface="Arial" panose="020B0604020202020204" pitchFamily="34" charset="0"/>
                <a:cs typeface="Arial" panose="020B0604020202020204" pitchFamily="34" charset="0"/>
              </a:rPr>
              <a:t>Irene </a:t>
            </a:r>
            <a:r>
              <a:rPr lang="en-US" b="1" dirty="0" smtClean="0">
                <a:latin typeface="Arial" panose="020B0604020202020204" pitchFamily="34" charset="0"/>
                <a:cs typeface="Arial" panose="020B0604020202020204" pitchFamily="34" charset="0"/>
              </a:rPr>
              <a:t>Marnell</a:t>
            </a:r>
          </a:p>
          <a:p>
            <a:r>
              <a:rPr lang="en-US" b="1" dirty="0" smtClean="0">
                <a:latin typeface="Arial" panose="020B0604020202020204" pitchFamily="34" charset="0"/>
                <a:cs typeface="Arial" panose="020B0604020202020204" pitchFamily="34" charset="0"/>
              </a:rPr>
              <a:t>Sr</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Director</a:t>
            </a:r>
          </a:p>
          <a:p>
            <a:r>
              <a:rPr lang="en-US" b="1" dirty="0" smtClean="0">
                <a:latin typeface="Arial" panose="020B0604020202020204" pitchFamily="34" charset="0"/>
                <a:cs typeface="Arial" panose="020B0604020202020204" pitchFamily="34" charset="0"/>
              </a:rPr>
              <a:t>NRECA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05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2451"/>
            <a:ext cx="8229600" cy="4525963"/>
          </a:xfrm>
        </p:spPr>
        <p:txBody>
          <a:bodyPr/>
          <a:lstStyle/>
          <a:p>
            <a:r>
              <a:rPr lang="en-US" dirty="0" smtClean="0">
                <a:latin typeface="Arial" panose="020B0604020202020204" pitchFamily="34" charset="0"/>
                <a:cs typeface="Arial" panose="020B0604020202020204" pitchFamily="34" charset="0"/>
              </a:rPr>
              <a:t>Generally better to have a Master contract In place when multiple purchases are required with the same supplier</a:t>
            </a:r>
            <a:endParaRPr lang="en-US"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4DFB529E-95E4-453B-B145-76E870525D07}" type="slidenum">
              <a:rPr lang="en-US" smtClean="0"/>
              <a:t>20</a:t>
            </a:fld>
            <a:endParaRPr lang="en-US" dirty="0"/>
          </a:p>
        </p:txBody>
      </p:sp>
      <p:sp>
        <p:nvSpPr>
          <p:cNvPr id="3" name="Title 2"/>
          <p:cNvSpPr>
            <a:spLocks noGrp="1"/>
          </p:cNvSpPr>
          <p:nvPr>
            <p:ph type="title"/>
          </p:nvPr>
        </p:nvSpPr>
        <p:spPr>
          <a:xfrm>
            <a:off x="3429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Contracts</a:t>
            </a:r>
            <a:endParaRPr lang="en-US" sz="3800"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600200" y="3059668"/>
            <a:ext cx="2057400" cy="266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59861" y="3293320"/>
            <a:ext cx="938077" cy="369332"/>
          </a:xfrm>
          <a:prstGeom prst="rect">
            <a:avLst/>
          </a:prstGeom>
          <a:noFill/>
        </p:spPr>
        <p:txBody>
          <a:bodyPr wrap="none" rtlCol="0">
            <a:spAutoFit/>
          </a:bodyPr>
          <a:lstStyle/>
          <a:p>
            <a:r>
              <a:rPr lang="en-US" b="1" dirty="0" smtClean="0"/>
              <a:t>Master</a:t>
            </a:r>
            <a:endParaRPr lang="en-US" b="1" dirty="0"/>
          </a:p>
        </p:txBody>
      </p:sp>
      <p:sp>
        <p:nvSpPr>
          <p:cNvPr id="6" name="Rectangle 5"/>
          <p:cNvSpPr/>
          <p:nvPr/>
        </p:nvSpPr>
        <p:spPr>
          <a:xfrm>
            <a:off x="4661322" y="2667782"/>
            <a:ext cx="1981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13722" y="3059668"/>
            <a:ext cx="1981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13415" y="3390900"/>
            <a:ext cx="1981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257800" y="3886200"/>
            <a:ext cx="1981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622737" y="3919639"/>
            <a:ext cx="1471878" cy="369332"/>
          </a:xfrm>
          <a:prstGeom prst="rect">
            <a:avLst/>
          </a:prstGeom>
          <a:noFill/>
        </p:spPr>
        <p:txBody>
          <a:bodyPr wrap="none" rtlCol="0">
            <a:spAutoFit/>
          </a:bodyPr>
          <a:lstStyle/>
          <a:p>
            <a:r>
              <a:rPr lang="en-US" dirty="0" smtClean="0"/>
              <a:t>Exhibit A-1</a:t>
            </a:r>
          </a:p>
        </p:txBody>
      </p:sp>
      <p:sp>
        <p:nvSpPr>
          <p:cNvPr id="12" name="TextBox 11"/>
          <p:cNvSpPr txBox="1"/>
          <p:nvPr/>
        </p:nvSpPr>
        <p:spPr>
          <a:xfrm>
            <a:off x="4915983" y="2754868"/>
            <a:ext cx="1471878" cy="369332"/>
          </a:xfrm>
          <a:prstGeom prst="rect">
            <a:avLst/>
          </a:prstGeom>
          <a:noFill/>
        </p:spPr>
        <p:txBody>
          <a:bodyPr wrap="none" rtlCol="0">
            <a:spAutoFit/>
          </a:bodyPr>
          <a:lstStyle/>
          <a:p>
            <a:r>
              <a:rPr lang="en-US" dirty="0" smtClean="0"/>
              <a:t>Exhibit A-4</a:t>
            </a:r>
            <a:endParaRPr lang="en-US" dirty="0"/>
          </a:p>
        </p:txBody>
      </p:sp>
      <p:sp>
        <p:nvSpPr>
          <p:cNvPr id="13" name="TextBox 12"/>
          <p:cNvSpPr txBox="1"/>
          <p:nvPr/>
        </p:nvSpPr>
        <p:spPr>
          <a:xfrm>
            <a:off x="5129337" y="3091934"/>
            <a:ext cx="1471878" cy="369332"/>
          </a:xfrm>
          <a:prstGeom prst="rect">
            <a:avLst/>
          </a:prstGeom>
          <a:noFill/>
        </p:spPr>
        <p:txBody>
          <a:bodyPr wrap="none" rtlCol="0">
            <a:spAutoFit/>
          </a:bodyPr>
          <a:lstStyle/>
          <a:p>
            <a:r>
              <a:rPr lang="en-US" dirty="0" smtClean="0"/>
              <a:t>Exhibit A-3</a:t>
            </a:r>
            <a:endParaRPr lang="en-US" dirty="0"/>
          </a:p>
        </p:txBody>
      </p:sp>
      <p:sp>
        <p:nvSpPr>
          <p:cNvPr id="14" name="TextBox 13"/>
          <p:cNvSpPr txBox="1"/>
          <p:nvPr/>
        </p:nvSpPr>
        <p:spPr>
          <a:xfrm>
            <a:off x="5368076" y="3472543"/>
            <a:ext cx="1471878" cy="369332"/>
          </a:xfrm>
          <a:prstGeom prst="rect">
            <a:avLst/>
          </a:prstGeom>
          <a:noFill/>
        </p:spPr>
        <p:txBody>
          <a:bodyPr wrap="none" rtlCol="0">
            <a:spAutoFit/>
          </a:bodyPr>
          <a:lstStyle/>
          <a:p>
            <a:r>
              <a:rPr lang="en-US" dirty="0" smtClean="0"/>
              <a:t>Exhibit A-2</a:t>
            </a:r>
            <a:endParaRPr lang="en-US" dirty="0"/>
          </a:p>
        </p:txBody>
      </p:sp>
      <p:cxnSp>
        <p:nvCxnSpPr>
          <p:cNvPr id="20" name="Straight Arrow Connector 19"/>
          <p:cNvCxnSpPr/>
          <p:nvPr/>
        </p:nvCxnSpPr>
        <p:spPr>
          <a:xfrm>
            <a:off x="3657600" y="4278868"/>
            <a:ext cx="1600200" cy="597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57600" y="4278868"/>
            <a:ext cx="1455815" cy="10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657600" y="3841875"/>
            <a:ext cx="1156122" cy="436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3390900"/>
            <a:ext cx="1003722" cy="887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17807" y="4230469"/>
            <a:ext cx="1422184" cy="646331"/>
          </a:xfrm>
          <a:prstGeom prst="rect">
            <a:avLst/>
          </a:prstGeom>
          <a:noFill/>
        </p:spPr>
        <p:txBody>
          <a:bodyPr wrap="none" rtlCol="0">
            <a:spAutoFit/>
          </a:bodyPr>
          <a:lstStyle/>
          <a:p>
            <a:pPr algn="ctr"/>
            <a:r>
              <a:rPr lang="en-US" dirty="0" smtClean="0"/>
              <a:t>Main body </a:t>
            </a:r>
          </a:p>
          <a:p>
            <a:pPr algn="ctr"/>
            <a:r>
              <a:rPr lang="en-US" dirty="0" smtClean="0"/>
              <a:t>of terms</a:t>
            </a:r>
          </a:p>
        </p:txBody>
      </p:sp>
      <p:sp>
        <p:nvSpPr>
          <p:cNvPr id="28" name="TextBox 27"/>
          <p:cNvSpPr txBox="1"/>
          <p:nvPr/>
        </p:nvSpPr>
        <p:spPr>
          <a:xfrm>
            <a:off x="5619065" y="4610100"/>
            <a:ext cx="1258678" cy="923330"/>
          </a:xfrm>
          <a:prstGeom prst="rect">
            <a:avLst/>
          </a:prstGeom>
          <a:noFill/>
        </p:spPr>
        <p:txBody>
          <a:bodyPr wrap="none" rtlCol="0">
            <a:spAutoFit/>
          </a:bodyPr>
          <a:lstStyle/>
          <a:p>
            <a:pPr algn="ctr"/>
            <a:r>
              <a:rPr lang="en-US" dirty="0" smtClean="0"/>
              <a:t>Purchase </a:t>
            </a:r>
          </a:p>
          <a:p>
            <a:pPr algn="ctr"/>
            <a:r>
              <a:rPr lang="en-US" dirty="0" smtClean="0"/>
              <a:t>Specific</a:t>
            </a:r>
          </a:p>
          <a:p>
            <a:pPr algn="ctr"/>
            <a:r>
              <a:rPr lang="en-US" dirty="0" smtClean="0"/>
              <a:t>terms</a:t>
            </a:r>
            <a:endParaRPr lang="en-US" dirty="0"/>
          </a:p>
        </p:txBody>
      </p:sp>
    </p:spTree>
    <p:extLst>
      <p:ext uri="{BB962C8B-B14F-4D97-AF65-F5344CB8AC3E}">
        <p14:creationId xmlns:p14="http://schemas.microsoft.com/office/powerpoint/2010/main" val="2867460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9144000" cy="4525963"/>
          </a:xfrm>
        </p:spPr>
        <p:txBody>
          <a:bodyPr>
            <a:noAutofit/>
          </a:bodyPr>
          <a:lstStyle/>
          <a:p>
            <a:pPr lvl="1"/>
            <a:r>
              <a:rPr lang="en-US" sz="2400" dirty="0" smtClean="0">
                <a:latin typeface="Arial" panose="020B0604020202020204" pitchFamily="34" charset="0"/>
                <a:cs typeface="Arial" panose="020B0604020202020204" pitchFamily="34" charset="0"/>
              </a:rPr>
              <a:t>Most Desired Outcome (MDOs)</a:t>
            </a:r>
          </a:p>
          <a:p>
            <a:pPr lvl="1"/>
            <a:r>
              <a:rPr lang="en-US" sz="2400" dirty="0" smtClean="0">
                <a:latin typeface="Arial" panose="020B0604020202020204" pitchFamily="34" charset="0"/>
                <a:cs typeface="Arial" panose="020B0604020202020204" pitchFamily="34" charset="0"/>
              </a:rPr>
              <a:t>Goals and Must Haves</a:t>
            </a:r>
          </a:p>
          <a:p>
            <a:pPr lvl="1"/>
            <a:r>
              <a:rPr lang="en-US" sz="2400" dirty="0" smtClean="0">
                <a:latin typeface="Arial" panose="020B0604020202020204" pitchFamily="34" charset="0"/>
                <a:cs typeface="Arial" panose="020B0604020202020204" pitchFamily="34" charset="0"/>
              </a:rPr>
              <a:t>Least Acceptable Agreement (LAAs)</a:t>
            </a:r>
          </a:p>
          <a:p>
            <a:pPr lvl="1"/>
            <a:r>
              <a:rPr lang="en-US" sz="2400" dirty="0" smtClean="0">
                <a:latin typeface="Arial" panose="020B0604020202020204" pitchFamily="34" charset="0"/>
                <a:cs typeface="Arial" panose="020B0604020202020204" pitchFamily="34" charset="0"/>
              </a:rPr>
              <a:t>Best Alternatives To Negotiated Agreement (BATNA)</a:t>
            </a:r>
          </a:p>
          <a:p>
            <a:pPr lvl="1"/>
            <a:r>
              <a:rPr lang="en-US" sz="2400" dirty="0" smtClean="0">
                <a:latin typeface="Arial" panose="020B0604020202020204" pitchFamily="34" charset="0"/>
                <a:cs typeface="Arial" panose="020B0604020202020204" pitchFamily="34" charset="0"/>
              </a:rPr>
              <a:t>Interests – motivators, concerns, objectives needs</a:t>
            </a:r>
          </a:p>
          <a:p>
            <a:pPr lvl="1"/>
            <a:r>
              <a:rPr lang="en-US" sz="2400" dirty="0" smtClean="0">
                <a:latin typeface="Arial" panose="020B0604020202020204" pitchFamily="34" charset="0"/>
                <a:cs typeface="Arial" panose="020B0604020202020204" pitchFamily="34" charset="0"/>
              </a:rPr>
              <a:t>Assumptions</a:t>
            </a:r>
          </a:p>
          <a:p>
            <a:pPr lvl="1"/>
            <a:r>
              <a:rPr lang="en-US" sz="2400" dirty="0" smtClean="0">
                <a:latin typeface="Arial" panose="020B0604020202020204" pitchFamily="34" charset="0"/>
                <a:cs typeface="Arial" panose="020B0604020202020204" pitchFamily="34" charset="0"/>
              </a:rPr>
              <a:t>Known Facts</a:t>
            </a:r>
          </a:p>
          <a:p>
            <a:pPr lvl="1"/>
            <a:r>
              <a:rPr lang="en-US" sz="2400" dirty="0" smtClean="0">
                <a:latin typeface="Arial" panose="020B0604020202020204" pitchFamily="34" charset="0"/>
                <a:cs typeface="Arial" panose="020B0604020202020204" pitchFamily="34" charset="0"/>
              </a:rPr>
              <a:t>Don’t Knows</a:t>
            </a:r>
          </a:p>
          <a:p>
            <a:pPr lvl="1"/>
            <a:r>
              <a:rPr lang="en-US" sz="2400" dirty="0" smtClean="0">
                <a:latin typeface="Arial" panose="020B0604020202020204" pitchFamily="34" charset="0"/>
                <a:cs typeface="Arial" panose="020B0604020202020204" pitchFamily="34" charset="0"/>
              </a:rPr>
              <a:t>Trades</a:t>
            </a:r>
          </a:p>
          <a:p>
            <a:pPr lvl="1"/>
            <a:r>
              <a:rPr lang="en-US" sz="2400" dirty="0" smtClean="0">
                <a:latin typeface="Arial" panose="020B0604020202020204" pitchFamily="34" charset="0"/>
                <a:cs typeface="Arial" panose="020B0604020202020204" pitchFamily="34" charset="0"/>
              </a:rPr>
              <a:t>Options for Mutual Gain</a:t>
            </a:r>
          </a:p>
          <a:p>
            <a:pPr lvl="1"/>
            <a:r>
              <a:rPr lang="en-US" sz="2400" dirty="0" smtClean="0">
                <a:latin typeface="Arial" panose="020B0604020202020204" pitchFamily="34" charset="0"/>
                <a:cs typeface="Arial" panose="020B0604020202020204" pitchFamily="34" charset="0"/>
              </a:rPr>
              <a:t>Your objections to other party’s demands</a:t>
            </a:r>
          </a:p>
          <a:p>
            <a:pPr lvl="1"/>
            <a:r>
              <a:rPr lang="en-US" sz="2400" dirty="0" smtClean="0">
                <a:latin typeface="Arial" panose="020B0604020202020204" pitchFamily="34" charset="0"/>
                <a:cs typeface="Arial" panose="020B0604020202020204" pitchFamily="34" charset="0"/>
              </a:rPr>
              <a:t>Leverage areas you may have discussed with the supplier</a:t>
            </a: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048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Preparing to Negotiate</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35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229600" cy="4525963"/>
          </a:xfrm>
        </p:spPr>
        <p:txBody>
          <a:bodyPr>
            <a:normAutofit/>
          </a:bodyPr>
          <a:lstStyle/>
          <a:p>
            <a:r>
              <a:rPr lang="en-US" sz="3600" dirty="0" smtClean="0">
                <a:latin typeface="Arial" panose="020B0604020202020204" pitchFamily="34" charset="0"/>
                <a:cs typeface="Arial" panose="020B0604020202020204" pitchFamily="34" charset="0"/>
              </a:rPr>
              <a:t>Who</a:t>
            </a:r>
          </a:p>
          <a:p>
            <a:r>
              <a:rPr lang="en-US" sz="3600" dirty="0" smtClean="0">
                <a:latin typeface="Arial" panose="020B0604020202020204" pitchFamily="34" charset="0"/>
                <a:cs typeface="Arial" panose="020B0604020202020204" pitchFamily="34" charset="0"/>
              </a:rPr>
              <a:t>What </a:t>
            </a:r>
          </a:p>
          <a:p>
            <a:r>
              <a:rPr lang="en-US" sz="3600" dirty="0" smtClean="0">
                <a:latin typeface="Arial" panose="020B0604020202020204" pitchFamily="34" charset="0"/>
                <a:cs typeface="Arial" panose="020B0604020202020204" pitchFamily="34" charset="0"/>
              </a:rPr>
              <a:t>Where</a:t>
            </a:r>
          </a:p>
          <a:p>
            <a:r>
              <a:rPr lang="en-US" sz="3600" dirty="0" smtClean="0">
                <a:latin typeface="Arial" panose="020B0604020202020204" pitchFamily="34" charset="0"/>
                <a:cs typeface="Arial" panose="020B0604020202020204" pitchFamily="34" charset="0"/>
              </a:rPr>
              <a:t>When</a:t>
            </a:r>
          </a:p>
          <a:p>
            <a:r>
              <a:rPr lang="en-US" sz="3600" dirty="0" smtClean="0">
                <a:latin typeface="Arial" panose="020B0604020202020204" pitchFamily="34" charset="0"/>
                <a:cs typeface="Arial" panose="020B0604020202020204" pitchFamily="34" charset="0"/>
              </a:rPr>
              <a:t>How </a:t>
            </a:r>
          </a:p>
          <a:p>
            <a:r>
              <a:rPr lang="en-US" sz="3600" dirty="0" smtClean="0">
                <a:latin typeface="Arial" panose="020B0604020202020204" pitchFamily="34" charset="0"/>
                <a:cs typeface="Arial" panose="020B0604020202020204" pitchFamily="34" charset="0"/>
              </a:rPr>
              <a:t>How Much</a:t>
            </a:r>
          </a:p>
          <a:p>
            <a:r>
              <a:rPr lang="en-US" sz="3600" dirty="0" smtClean="0">
                <a:latin typeface="Arial" panose="020B0604020202020204" pitchFamily="34" charset="0"/>
                <a:cs typeface="Arial" panose="020B0604020202020204" pitchFamily="34" charset="0"/>
              </a:rPr>
              <a:t>What If….</a:t>
            </a:r>
          </a:p>
          <a:p>
            <a:pPr marL="109728" indent="0">
              <a:buNone/>
            </a:pPr>
            <a:endParaRPr lang="en-US" dirty="0"/>
          </a:p>
        </p:txBody>
      </p:sp>
      <p:sp>
        <p:nvSpPr>
          <p:cNvPr id="3" name="Title 2"/>
          <p:cNvSpPr>
            <a:spLocks noGrp="1"/>
          </p:cNvSpPr>
          <p:nvPr>
            <p:ph type="title"/>
          </p:nvPr>
        </p:nvSpPr>
        <p:spPr>
          <a:xfrm>
            <a:off x="381000" y="7620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Have a Good Understanding of </a:t>
            </a:r>
            <a:endParaRPr lang="en-US" sz="38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371600"/>
            <a:ext cx="4781550" cy="4419600"/>
          </a:xfrm>
          <a:prstGeom prst="rect">
            <a:avLst/>
          </a:prstGeom>
        </p:spPr>
      </p:pic>
    </p:spTree>
    <p:extLst>
      <p:ext uri="{BB962C8B-B14F-4D97-AF65-F5344CB8AC3E}">
        <p14:creationId xmlns:p14="http://schemas.microsoft.com/office/powerpoint/2010/main" val="183304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304800" y="1120024"/>
            <a:ext cx="8534400" cy="540863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DFB529E-95E4-453B-B145-76E870525D07}" type="slidenum">
              <a:rPr lang="en-US" smtClean="0"/>
              <a:t>23</a:t>
            </a:fld>
            <a:endParaRPr lang="en-US" dirty="0"/>
          </a:p>
        </p:txBody>
      </p:sp>
      <p:sp>
        <p:nvSpPr>
          <p:cNvPr id="3" name="Title 2"/>
          <p:cNvSpPr>
            <a:spLocks noGrp="1"/>
          </p:cNvSpPr>
          <p:nvPr>
            <p:ph type="title"/>
          </p:nvPr>
        </p:nvSpPr>
        <p:spPr>
          <a:xfrm>
            <a:off x="3810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Documented Requirements</a:t>
            </a:r>
            <a:endParaRPr lang="en-US" sz="38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3733800" y="3810000"/>
            <a:ext cx="1752600" cy="2667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04800" y="3810000"/>
            <a:ext cx="1752600" cy="27970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445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a:lstStyle/>
          <a:p>
            <a:r>
              <a:rPr lang="en-US" dirty="0" smtClean="0">
                <a:latin typeface="Arial" panose="020B0604020202020204" pitchFamily="34" charset="0"/>
                <a:cs typeface="Arial" panose="020B0604020202020204" pitchFamily="34" charset="0"/>
              </a:rPr>
              <a:t>Roles, Traits, and Skills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13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686800" cy="4525963"/>
          </a:xfrm>
        </p:spPr>
        <p:txBody>
          <a:bodyPr>
            <a:normAutofit/>
          </a:bodyPr>
          <a:lstStyle/>
          <a:p>
            <a:pPr marL="109728" indent="0">
              <a:buNone/>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virtual dead-heat in reporting </a:t>
            </a:r>
            <a:r>
              <a:rPr lang="en-US" dirty="0" smtClean="0">
                <a:latin typeface="Arial" panose="020B0604020202020204" pitchFamily="34" charset="0"/>
                <a:cs typeface="Arial" panose="020B0604020202020204" pitchFamily="34" charset="0"/>
              </a:rPr>
              <a:t>line:</a:t>
            </a:r>
          </a:p>
          <a:p>
            <a:r>
              <a:rPr lang="en-US" b="1" dirty="0" smtClean="0">
                <a:latin typeface="Arial" panose="020B0604020202020204" pitchFamily="34" charset="0"/>
                <a:cs typeface="Arial" panose="020B0604020202020204" pitchFamily="34" charset="0"/>
              </a:rPr>
              <a:t>27</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report to Finance</a:t>
            </a:r>
          </a:p>
          <a:p>
            <a:r>
              <a:rPr lang="en-US" dirty="0" smtClean="0">
                <a:latin typeface="Arial" panose="020B0604020202020204" pitchFamily="34" charset="0"/>
                <a:cs typeface="Arial" panose="020B0604020202020204" pitchFamily="34" charset="0"/>
              </a:rPr>
              <a:t>27% report to </a:t>
            </a:r>
            <a:r>
              <a:rPr lang="en-US" dirty="0">
                <a:latin typeface="Arial" panose="020B0604020202020204" pitchFamily="34" charset="0"/>
                <a:cs typeface="Arial" panose="020B0604020202020204" pitchFamily="34" charset="0"/>
              </a:rPr>
              <a:t>Sales, Sales Operations or Marketing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report </a:t>
            </a:r>
            <a:r>
              <a:rPr lang="en-US" dirty="0">
                <a:latin typeface="Arial" panose="020B0604020202020204" pitchFamily="34" charset="0"/>
                <a:cs typeface="Arial" panose="020B0604020202020204" pitchFamily="34" charset="0"/>
              </a:rPr>
              <a:t>to (or being part of) </a:t>
            </a:r>
            <a:r>
              <a:rPr lang="en-US" dirty="0" smtClean="0">
                <a:latin typeface="Arial" panose="020B0604020202020204" pitchFamily="34" charset="0"/>
                <a:cs typeface="Arial" panose="020B0604020202020204" pitchFamily="34" charset="0"/>
              </a:rPr>
              <a:t>Legal</a:t>
            </a:r>
          </a:p>
          <a:p>
            <a:r>
              <a:rPr lang="en-US" dirty="0" smtClean="0">
                <a:latin typeface="Arial" panose="020B0604020202020204" pitchFamily="34" charset="0"/>
                <a:cs typeface="Arial" panose="020B0604020202020204" pitchFamily="34" charset="0"/>
              </a:rPr>
              <a:t>15% report </a:t>
            </a:r>
            <a:r>
              <a:rPr lang="en-US" dirty="0">
                <a:latin typeface="Arial" panose="020B0604020202020204" pitchFamily="34" charset="0"/>
                <a:cs typeface="Arial" panose="020B0604020202020204" pitchFamily="34" charset="0"/>
              </a:rPr>
              <a:t>to Commercial or Business </a:t>
            </a:r>
            <a:r>
              <a:rPr lang="en-US" dirty="0" smtClean="0">
                <a:latin typeface="Arial" panose="020B0604020202020204" pitchFamily="34" charset="0"/>
                <a:cs typeface="Arial" panose="020B0604020202020204" pitchFamily="34" charset="0"/>
              </a:rPr>
              <a:t>Ops</a:t>
            </a:r>
          </a:p>
          <a:p>
            <a:endParaRPr lang="en-US" dirty="0" smtClean="0">
              <a:latin typeface="Arial" panose="020B0604020202020204" pitchFamily="34" charset="0"/>
              <a:cs typeface="Arial" panose="020B0604020202020204" pitchFamily="34" charset="0"/>
            </a:endParaRPr>
          </a:p>
          <a:p>
            <a:endParaRPr lang="en-US" dirty="0"/>
          </a:p>
          <a:p>
            <a:endParaRPr lang="en-US" dirty="0"/>
          </a:p>
          <a:p>
            <a:pPr lvl="3"/>
            <a:r>
              <a:rPr lang="en-US" sz="1600" dirty="0" smtClean="0"/>
              <a:t>Source:  International Association of Commercial &amp; Contract Managers</a:t>
            </a:r>
            <a:endParaRPr lang="en-US" sz="1600" dirty="0"/>
          </a:p>
          <a:p>
            <a:endParaRPr lang="en-US" dirty="0"/>
          </a:p>
        </p:txBody>
      </p:sp>
      <p:sp>
        <p:nvSpPr>
          <p:cNvPr id="5" name="Slide Number Placeholder 4"/>
          <p:cNvSpPr>
            <a:spLocks noGrp="1"/>
          </p:cNvSpPr>
          <p:nvPr>
            <p:ph type="sldNum" sz="quarter" idx="12"/>
          </p:nvPr>
        </p:nvSpPr>
        <p:spPr/>
        <p:txBody>
          <a:bodyPr/>
          <a:lstStyle/>
          <a:p>
            <a:fld id="{4DFB529E-95E4-453B-B145-76E870525D07}" type="slidenum">
              <a:rPr lang="en-US" smtClean="0"/>
              <a:t>25</a:t>
            </a:fld>
            <a:endParaRPr lang="en-US" dirty="0"/>
          </a:p>
        </p:txBody>
      </p:sp>
      <p:sp>
        <p:nvSpPr>
          <p:cNvPr id="3" name="Title 2"/>
          <p:cNvSpPr>
            <a:spLocks noGrp="1"/>
          </p:cNvSpPr>
          <p:nvPr>
            <p:ph type="title"/>
          </p:nvPr>
        </p:nvSpPr>
        <p:spPr>
          <a:xfrm>
            <a:off x="457200" y="24205"/>
            <a:ext cx="8229600" cy="1143000"/>
          </a:xfrm>
        </p:spPr>
        <p:txBody>
          <a:bodyPr>
            <a:normAutofit/>
          </a:bodyPr>
          <a:lstStyle/>
          <a:p>
            <a:r>
              <a:rPr lang="en-US" sz="3800" dirty="0">
                <a:solidFill>
                  <a:srgbClr val="FF0000"/>
                </a:solidFill>
                <a:latin typeface="Arial" panose="020B0604020202020204" pitchFamily="34" charset="0"/>
                <a:cs typeface="Arial" panose="020B0604020202020204" pitchFamily="34" charset="0"/>
              </a:rPr>
              <a:t>Contract Management </a:t>
            </a:r>
            <a:r>
              <a:rPr lang="en-US" sz="3800" dirty="0" smtClean="0">
                <a:solidFill>
                  <a:srgbClr val="FF0000"/>
                </a:solidFill>
                <a:latin typeface="Arial" panose="020B0604020202020204" pitchFamily="34" charset="0"/>
                <a:cs typeface="Arial" panose="020B0604020202020204" pitchFamily="34" charset="0"/>
              </a:rPr>
              <a:t>Role </a:t>
            </a:r>
            <a:endParaRPr lang="en-US" sz="3800" dirty="0">
              <a:solidFill>
                <a:srgbClr val="FF0000"/>
              </a:solidFill>
              <a:latin typeface="Arial" panose="020B0604020202020204" pitchFamily="34" charset="0"/>
              <a:cs typeface="Arial" panose="020B0604020202020204" pitchFamily="34" charset="0"/>
            </a:endParaRPr>
          </a:p>
        </p:txBody>
      </p:sp>
      <p:sp>
        <p:nvSpPr>
          <p:cNvPr id="4" name="Right Arrow 3"/>
          <p:cNvSpPr/>
          <p:nvPr/>
        </p:nvSpPr>
        <p:spPr>
          <a:xfrm>
            <a:off x="152400" y="2057400"/>
            <a:ext cx="609600" cy="4572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424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idx="1"/>
          </p:nvPr>
        </p:nvSpPr>
        <p:spPr>
          <a:xfrm>
            <a:off x="457200" y="1481328"/>
            <a:ext cx="8229600" cy="4818497"/>
          </a:xfrm>
        </p:spPr>
        <p:txBody>
          <a:bodyPr rtlCol="0">
            <a:normAutofit fontScale="32500" lnSpcReduction="20000"/>
          </a:bodyPr>
          <a:lstStyle/>
          <a:p>
            <a:pPr>
              <a:lnSpc>
                <a:spcPct val="120000"/>
              </a:lnSpc>
              <a:spcBef>
                <a:spcPts val="600"/>
              </a:spcBef>
              <a:defRPr/>
            </a:pPr>
            <a:r>
              <a:rPr lang="en-US" sz="5500" dirty="0">
                <a:latin typeface="Arial" panose="020B0604020202020204" pitchFamily="34" charset="0"/>
                <a:cs typeface="Arial" panose="020B0604020202020204" pitchFamily="34" charset="0"/>
              </a:rPr>
              <a:t>Planning ability</a:t>
            </a:r>
          </a:p>
          <a:p>
            <a:pPr>
              <a:lnSpc>
                <a:spcPct val="120000"/>
              </a:lnSpc>
              <a:spcBef>
                <a:spcPts val="600"/>
              </a:spcBef>
              <a:defRPr/>
            </a:pPr>
            <a:r>
              <a:rPr lang="en-US" sz="5500" dirty="0">
                <a:latin typeface="Arial" panose="020B0604020202020204" pitchFamily="34" charset="0"/>
                <a:cs typeface="Arial" panose="020B0604020202020204" pitchFamily="34" charset="0"/>
              </a:rPr>
              <a:t>A desire to achieve</a:t>
            </a:r>
          </a:p>
          <a:p>
            <a:pPr>
              <a:lnSpc>
                <a:spcPct val="120000"/>
              </a:lnSpc>
              <a:spcBef>
                <a:spcPts val="600"/>
              </a:spcBef>
              <a:defRPr/>
            </a:pPr>
            <a:r>
              <a:rPr lang="en-US" sz="5500" dirty="0">
                <a:latin typeface="Arial" panose="020B0604020202020204" pitchFamily="34" charset="0"/>
                <a:cs typeface="Arial" panose="020B0604020202020204" pitchFamily="34" charset="0"/>
              </a:rPr>
              <a:t>Competitiveness</a:t>
            </a:r>
          </a:p>
          <a:p>
            <a:pPr>
              <a:lnSpc>
                <a:spcPct val="120000"/>
              </a:lnSpc>
              <a:spcBef>
                <a:spcPts val="600"/>
              </a:spcBef>
              <a:defRPr/>
            </a:pPr>
            <a:r>
              <a:rPr lang="en-US" sz="5500" dirty="0">
                <a:latin typeface="Arial" panose="020B0604020202020204" pitchFamily="34" charset="0"/>
                <a:cs typeface="Arial" panose="020B0604020202020204" pitchFamily="34" charset="0"/>
              </a:rPr>
              <a:t>Persistence</a:t>
            </a:r>
          </a:p>
          <a:p>
            <a:pPr>
              <a:lnSpc>
                <a:spcPct val="120000"/>
              </a:lnSpc>
              <a:spcBef>
                <a:spcPts val="600"/>
              </a:spcBef>
              <a:defRPr/>
            </a:pPr>
            <a:r>
              <a:rPr lang="en-US" sz="5500" dirty="0">
                <a:latin typeface="Arial" panose="020B0604020202020204" pitchFamily="34" charset="0"/>
                <a:cs typeface="Arial" panose="020B0604020202020204" pitchFamily="34" charset="0"/>
              </a:rPr>
              <a:t>Personal integrity</a:t>
            </a:r>
          </a:p>
          <a:p>
            <a:pPr>
              <a:lnSpc>
                <a:spcPct val="120000"/>
              </a:lnSpc>
              <a:spcBef>
                <a:spcPts val="600"/>
              </a:spcBef>
              <a:defRPr/>
            </a:pPr>
            <a:r>
              <a:rPr lang="en-US" sz="5500" dirty="0">
                <a:latin typeface="Arial" panose="020B0604020202020204" pitchFamily="34" charset="0"/>
                <a:cs typeface="Arial" panose="020B0604020202020204" pitchFamily="34" charset="0"/>
              </a:rPr>
              <a:t>Insight</a:t>
            </a:r>
          </a:p>
          <a:p>
            <a:pPr>
              <a:lnSpc>
                <a:spcPct val="120000"/>
              </a:lnSpc>
              <a:spcBef>
                <a:spcPts val="600"/>
              </a:spcBef>
              <a:defRPr/>
            </a:pPr>
            <a:r>
              <a:rPr lang="en-US" sz="5500" dirty="0">
                <a:latin typeface="Arial" panose="020B0604020202020204" pitchFamily="34" charset="0"/>
                <a:cs typeface="Arial" panose="020B0604020202020204" pitchFamily="34" charset="0"/>
              </a:rPr>
              <a:t>Analytical ability</a:t>
            </a:r>
          </a:p>
          <a:p>
            <a:pPr>
              <a:lnSpc>
                <a:spcPct val="120000"/>
              </a:lnSpc>
              <a:spcBef>
                <a:spcPts val="600"/>
              </a:spcBef>
              <a:defRPr/>
            </a:pPr>
            <a:r>
              <a:rPr lang="en-US" sz="5500" dirty="0">
                <a:latin typeface="Arial" panose="020B0604020202020204" pitchFamily="34" charset="0"/>
                <a:cs typeface="Arial" panose="020B0604020202020204" pitchFamily="34" charset="0"/>
              </a:rPr>
              <a:t>Self-restraint</a:t>
            </a:r>
          </a:p>
          <a:p>
            <a:pPr>
              <a:lnSpc>
                <a:spcPct val="120000"/>
              </a:lnSpc>
              <a:spcBef>
                <a:spcPts val="600"/>
              </a:spcBef>
              <a:defRPr/>
            </a:pPr>
            <a:r>
              <a:rPr lang="en-US" sz="5500" dirty="0">
                <a:latin typeface="Arial" panose="020B0604020202020204" pitchFamily="34" charset="0"/>
                <a:cs typeface="Arial" panose="020B0604020202020204" pitchFamily="34" charset="0"/>
              </a:rPr>
              <a:t>Ability to gain respect</a:t>
            </a:r>
          </a:p>
          <a:p>
            <a:pPr>
              <a:lnSpc>
                <a:spcPct val="120000"/>
              </a:lnSpc>
              <a:spcBef>
                <a:spcPts val="600"/>
              </a:spcBef>
              <a:defRPr/>
            </a:pPr>
            <a:r>
              <a:rPr lang="en-US" sz="5500" dirty="0">
                <a:latin typeface="Arial" panose="020B0604020202020204" pitchFamily="34" charset="0"/>
                <a:cs typeface="Arial" panose="020B0604020202020204" pitchFamily="34" charset="0"/>
              </a:rPr>
              <a:t>Problem solving ability</a:t>
            </a:r>
          </a:p>
          <a:p>
            <a:pPr>
              <a:lnSpc>
                <a:spcPct val="120000"/>
              </a:lnSpc>
              <a:spcBef>
                <a:spcPts val="600"/>
              </a:spcBef>
              <a:defRPr/>
            </a:pPr>
            <a:r>
              <a:rPr lang="en-US" sz="5500" dirty="0">
                <a:latin typeface="Arial" panose="020B0604020202020204" pitchFamily="34" charset="0"/>
                <a:cs typeface="Arial" panose="020B0604020202020204" pitchFamily="34" charset="0"/>
              </a:rPr>
              <a:t>Understanding of human </a:t>
            </a:r>
            <a:r>
              <a:rPr lang="en-US" sz="5500" dirty="0" smtClean="0">
                <a:latin typeface="Arial" panose="020B0604020202020204" pitchFamily="34" charset="0"/>
                <a:cs typeface="Arial" panose="020B0604020202020204" pitchFamily="34" charset="0"/>
              </a:rPr>
              <a:t>behavior</a:t>
            </a:r>
          </a:p>
          <a:p>
            <a:pPr>
              <a:lnSpc>
                <a:spcPct val="120000"/>
              </a:lnSpc>
              <a:spcBef>
                <a:spcPts val="600"/>
              </a:spcBef>
              <a:defRPr/>
            </a:pPr>
            <a:r>
              <a:rPr lang="en-US" sz="5500" dirty="0">
                <a:latin typeface="Arial" panose="020B0604020202020204" pitchFamily="34" charset="0"/>
                <a:cs typeface="Arial" panose="020B0604020202020204" pitchFamily="34" charset="0"/>
              </a:rPr>
              <a:t>Objectivity</a:t>
            </a:r>
          </a:p>
          <a:p>
            <a:pPr>
              <a:lnSpc>
                <a:spcPct val="120000"/>
              </a:lnSpc>
              <a:spcBef>
                <a:spcPts val="600"/>
              </a:spcBef>
              <a:defRPr/>
            </a:pPr>
            <a:endParaRPr lang="en-US" dirty="0">
              <a:latin typeface="Arial" panose="020B0604020202020204" pitchFamily="34" charset="0"/>
              <a:cs typeface="Arial" panose="020B0604020202020204" pitchFamily="34" charset="0"/>
            </a:endParaRPr>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573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C58CFF-4511-45F3-8010-303FE2C22292}" type="slidenum">
              <a:rPr lang="en-US" altLang="en-US" smtClean="0">
                <a:solidFill>
                  <a:srgbClr val="898989"/>
                </a:solidFill>
              </a:rPr>
              <a:pPr eaLnBrk="1" hangingPunct="1"/>
              <a:t>26</a:t>
            </a:fld>
            <a:endParaRPr lang="en-US" altLang="en-US" dirty="0" smtClean="0">
              <a:solidFill>
                <a:srgbClr val="898989"/>
              </a:solidFill>
            </a:endParaRPr>
          </a:p>
        </p:txBody>
      </p:sp>
      <p:sp>
        <p:nvSpPr>
          <p:cNvPr id="348165" name="Rectangle 5"/>
          <p:cNvSpPr>
            <a:spLocks noGrp="1" noChangeArrowheads="1"/>
          </p:cNvSpPr>
          <p:nvPr>
            <p:ph type="title"/>
          </p:nvPr>
        </p:nvSpPr>
        <p:spPr>
          <a:xfrm>
            <a:off x="314093" y="152400"/>
            <a:ext cx="8839200" cy="1143000"/>
          </a:xfrm>
        </p:spPr>
        <p:txBody>
          <a:bodyPr rtlCol="0">
            <a:normAutofit/>
          </a:bodyPr>
          <a:lstStyle/>
          <a:p>
            <a:pPr eaLnBrk="1" fontAlgn="auto" hangingPunct="1">
              <a:spcAft>
                <a:spcPts val="0"/>
              </a:spcAft>
              <a:defRPr/>
            </a:pPr>
            <a:r>
              <a:rPr lang="en-US" sz="3800" b="1" dirty="0" smtClean="0">
                <a:solidFill>
                  <a:srgbClr val="FF0000"/>
                </a:solidFill>
                <a:latin typeface="Arial" panose="020B0604020202020204" pitchFamily="34" charset="0"/>
                <a:cs typeface="Arial" panose="020B0604020202020204" pitchFamily="34" charset="0"/>
              </a:rPr>
              <a:t>Skill </a:t>
            </a:r>
            <a:r>
              <a:rPr lang="en-US" sz="3800" b="1" dirty="0">
                <a:solidFill>
                  <a:srgbClr val="FF0000"/>
                </a:solidFill>
                <a:latin typeface="Arial" panose="020B0604020202020204" pitchFamily="34" charset="0"/>
                <a:cs typeface="Arial" panose="020B0604020202020204" pitchFamily="34" charset="0"/>
              </a:rPr>
              <a:t>of the Negotiating Team</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Characteristics of Effective Negotiators</a:t>
            </a:r>
            <a:endParaRPr lang="en-US" i="1" dirty="0" smtClean="0">
              <a:latin typeface="Arial" panose="020B0604020202020204" pitchFamily="34" charset="0"/>
              <a:cs typeface="Arial" panose="020B0604020202020204" pitchFamily="34" charset="0"/>
            </a:endParaRPr>
          </a:p>
        </p:txBody>
      </p:sp>
      <p:sp>
        <p:nvSpPr>
          <p:cNvPr id="57349" name="Rectangle 4"/>
          <p:cNvSpPr>
            <a:spLocks noGrp="1" noChangeArrowheads="1"/>
          </p:cNvSpPr>
          <p:nvPr>
            <p:ph type="body" sz="half" idx="4294967295"/>
          </p:nvPr>
        </p:nvSpPr>
        <p:spPr>
          <a:xfrm>
            <a:off x="4934702" y="1371600"/>
            <a:ext cx="3749675" cy="4572000"/>
          </a:xfrm>
        </p:spPr>
        <p:txBody>
          <a:bodyPr>
            <a:noAutofit/>
          </a:bodyPr>
          <a:lstStyle/>
          <a:p>
            <a:pPr>
              <a:lnSpc>
                <a:spcPct val="120000"/>
              </a:lnSpc>
              <a:spcBef>
                <a:spcPts val="600"/>
              </a:spcBef>
              <a:defRPr/>
            </a:pPr>
            <a:r>
              <a:rPr lang="en-US" sz="1800" dirty="0" smtClean="0">
                <a:latin typeface="Arial" panose="020B0604020202020204" pitchFamily="34" charset="0"/>
                <a:cs typeface="Arial" panose="020B0604020202020204" pitchFamily="34" charset="0"/>
              </a:rPr>
              <a:t>Flexibility</a:t>
            </a:r>
            <a:endParaRPr lang="en-US" sz="1800" dirty="0">
              <a:latin typeface="Arial" panose="020B0604020202020204" pitchFamily="34" charset="0"/>
              <a:cs typeface="Arial" panose="020B0604020202020204" pitchFamily="34" charset="0"/>
            </a:endParaRPr>
          </a:p>
          <a:p>
            <a:pPr eaLnBrk="1" hangingPunct="1">
              <a:spcBef>
                <a:spcPts val="600"/>
              </a:spcBef>
            </a:pPr>
            <a:r>
              <a:rPr lang="en-US" altLang="en-US" sz="1800" b="1" dirty="0" smtClean="0">
                <a:solidFill>
                  <a:srgbClr val="FF0000"/>
                </a:solidFill>
                <a:latin typeface="Arial" panose="020B0604020202020204" pitchFamily="34" charset="0"/>
                <a:cs typeface="Arial" panose="020B0604020202020204" pitchFamily="34" charset="0"/>
              </a:rPr>
              <a:t>Good listening skills</a:t>
            </a:r>
          </a:p>
          <a:p>
            <a:pPr eaLnBrk="1" hangingPunct="1">
              <a:spcBef>
                <a:spcPts val="600"/>
              </a:spcBef>
            </a:pPr>
            <a:r>
              <a:rPr lang="en-US" altLang="en-US" sz="1800" dirty="0" smtClean="0">
                <a:latin typeface="Arial" panose="020B0604020202020204" pitchFamily="34" charset="0"/>
                <a:cs typeface="Arial" panose="020B0604020202020204" pitchFamily="34" charset="0"/>
              </a:rPr>
              <a:t>Tact</a:t>
            </a:r>
          </a:p>
          <a:p>
            <a:pPr eaLnBrk="1" hangingPunct="1">
              <a:spcBef>
                <a:spcPts val="600"/>
              </a:spcBef>
            </a:pPr>
            <a:r>
              <a:rPr lang="en-US" altLang="en-US" sz="1800" dirty="0" smtClean="0">
                <a:latin typeface="Arial" panose="020B0604020202020204" pitchFamily="34" charset="0"/>
                <a:cs typeface="Arial" panose="020B0604020202020204" pitchFamily="34" charset="0"/>
              </a:rPr>
              <a:t>Ability to think clearly and rapidly</a:t>
            </a:r>
          </a:p>
          <a:p>
            <a:pPr eaLnBrk="1" hangingPunct="1">
              <a:spcBef>
                <a:spcPts val="600"/>
              </a:spcBef>
            </a:pPr>
            <a:r>
              <a:rPr lang="en-US" altLang="en-US" sz="1800" dirty="0" smtClean="0">
                <a:latin typeface="Arial" panose="020B0604020202020204" pitchFamily="34" charset="0"/>
                <a:cs typeface="Arial" panose="020B0604020202020204" pitchFamily="34" charset="0"/>
              </a:rPr>
              <a:t>Intelligence</a:t>
            </a:r>
          </a:p>
          <a:p>
            <a:pPr eaLnBrk="1" hangingPunct="1">
              <a:spcBef>
                <a:spcPts val="600"/>
              </a:spcBef>
            </a:pPr>
            <a:r>
              <a:rPr lang="en-US" altLang="en-US" sz="1800" b="1" dirty="0" smtClean="0">
                <a:solidFill>
                  <a:srgbClr val="FF0000"/>
                </a:solidFill>
                <a:latin typeface="Arial" panose="020B0604020202020204" pitchFamily="34" charset="0"/>
                <a:cs typeface="Arial" panose="020B0604020202020204" pitchFamily="34" charset="0"/>
              </a:rPr>
              <a:t>Patience</a:t>
            </a:r>
          </a:p>
          <a:p>
            <a:pPr eaLnBrk="1" hangingPunct="1">
              <a:spcBef>
                <a:spcPts val="600"/>
              </a:spcBef>
            </a:pPr>
            <a:r>
              <a:rPr lang="en-US" altLang="en-US" sz="1800" dirty="0" smtClean="0">
                <a:latin typeface="Arial" panose="020B0604020202020204" pitchFamily="34" charset="0"/>
                <a:cs typeface="Arial" panose="020B0604020202020204" pitchFamily="34" charset="0"/>
              </a:rPr>
              <a:t>Tolerance</a:t>
            </a:r>
          </a:p>
          <a:p>
            <a:pPr eaLnBrk="1" hangingPunct="1">
              <a:spcBef>
                <a:spcPts val="600"/>
              </a:spcBef>
            </a:pPr>
            <a:r>
              <a:rPr lang="en-US" altLang="en-US" sz="1800" dirty="0" smtClean="0">
                <a:latin typeface="Arial" panose="020B0604020202020204" pitchFamily="34" charset="0"/>
                <a:cs typeface="Arial" panose="020B0604020202020204" pitchFamily="34" charset="0"/>
              </a:rPr>
              <a:t>Verbal clarity</a:t>
            </a:r>
          </a:p>
          <a:p>
            <a:pPr eaLnBrk="1" hangingPunct="1">
              <a:spcBef>
                <a:spcPts val="600"/>
              </a:spcBef>
            </a:pPr>
            <a:r>
              <a:rPr lang="en-US" altLang="en-US" sz="1800" dirty="0" smtClean="0">
                <a:latin typeface="Arial" panose="020B0604020202020204" pitchFamily="34" charset="0"/>
                <a:cs typeface="Arial" panose="020B0604020202020204" pitchFamily="34" charset="0"/>
              </a:rPr>
              <a:t>Decisiveness</a:t>
            </a:r>
          </a:p>
          <a:p>
            <a:pPr>
              <a:spcBef>
                <a:spcPts val="600"/>
              </a:spcBef>
            </a:pPr>
            <a:r>
              <a:rPr lang="en-US" altLang="en-US" sz="1800" dirty="0">
                <a:latin typeface="Arial" panose="020B0604020202020204" pitchFamily="34" charset="0"/>
                <a:cs typeface="Arial" panose="020B0604020202020204" pitchFamily="34" charset="0"/>
              </a:rPr>
              <a:t>High tolerance for ambiguity</a:t>
            </a:r>
          </a:p>
          <a:p>
            <a:pPr>
              <a:spcBef>
                <a:spcPts val="600"/>
              </a:spcBef>
            </a:pPr>
            <a:r>
              <a:rPr lang="en-US" altLang="en-US" sz="1800" dirty="0">
                <a:latin typeface="Arial" panose="020B0604020202020204" pitchFamily="34" charset="0"/>
                <a:cs typeface="Arial" panose="020B0604020202020204" pitchFamily="34" charset="0"/>
              </a:rPr>
              <a:t>Recognition of need for training</a:t>
            </a:r>
          </a:p>
        </p:txBody>
      </p:sp>
      <p:sp>
        <p:nvSpPr>
          <p:cNvPr id="2" name="TextBox 1"/>
          <p:cNvSpPr txBox="1"/>
          <p:nvPr/>
        </p:nvSpPr>
        <p:spPr>
          <a:xfrm>
            <a:off x="4800600" y="5930493"/>
            <a:ext cx="3045577" cy="369332"/>
          </a:xfrm>
          <a:prstGeom prst="rect">
            <a:avLst/>
          </a:prstGeom>
          <a:noFill/>
        </p:spPr>
        <p:txBody>
          <a:bodyPr wrap="none" rtlCol="0">
            <a:spAutoFit/>
          </a:bodyPr>
          <a:lstStyle/>
          <a:p>
            <a:r>
              <a:rPr lang="en-US" dirty="0" smtClean="0"/>
              <a:t>- Institute for Supply Management</a:t>
            </a:r>
            <a:endParaRPr lang="en-US" dirty="0"/>
          </a:p>
        </p:txBody>
      </p:sp>
    </p:spTree>
    <p:extLst>
      <p:ext uri="{BB962C8B-B14F-4D97-AF65-F5344CB8AC3E}">
        <p14:creationId xmlns:p14="http://schemas.microsoft.com/office/powerpoint/2010/main" val="101231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circle(in)">
                                      <p:cBhvr>
                                        <p:cTn id="7" dur="2000"/>
                                        <p:tgtEl>
                                          <p:spTgt spid="5734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7349">
                                            <p:txEl>
                                              <p:pRg st="1" end="1"/>
                                            </p:txEl>
                                          </p:spTgt>
                                        </p:tgtEl>
                                        <p:attrNameLst>
                                          <p:attrName>style.visibility</p:attrName>
                                        </p:attrNameLst>
                                      </p:cBhvr>
                                      <p:to>
                                        <p:strVal val="visible"/>
                                      </p:to>
                                    </p:set>
                                    <p:animEffect transition="in" filter="circle(in)">
                                      <p:cBhvr>
                                        <p:cTn id="10" dur="2000"/>
                                        <p:tgtEl>
                                          <p:spTgt spid="5734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7349">
                                            <p:txEl>
                                              <p:pRg st="2" end="2"/>
                                            </p:txEl>
                                          </p:spTgt>
                                        </p:tgtEl>
                                        <p:attrNameLst>
                                          <p:attrName>style.visibility</p:attrName>
                                        </p:attrNameLst>
                                      </p:cBhvr>
                                      <p:to>
                                        <p:strVal val="visible"/>
                                      </p:to>
                                    </p:set>
                                    <p:animEffect transition="in" filter="circle(in)">
                                      <p:cBhvr>
                                        <p:cTn id="13" dur="2000"/>
                                        <p:tgtEl>
                                          <p:spTgt spid="57349">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7349">
                                            <p:txEl>
                                              <p:pRg st="3" end="3"/>
                                            </p:txEl>
                                          </p:spTgt>
                                        </p:tgtEl>
                                        <p:attrNameLst>
                                          <p:attrName>style.visibility</p:attrName>
                                        </p:attrNameLst>
                                      </p:cBhvr>
                                      <p:to>
                                        <p:strVal val="visible"/>
                                      </p:to>
                                    </p:set>
                                    <p:animEffect transition="in" filter="circle(in)">
                                      <p:cBhvr>
                                        <p:cTn id="16" dur="2000"/>
                                        <p:tgtEl>
                                          <p:spTgt spid="57349">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7349">
                                            <p:txEl>
                                              <p:pRg st="4" end="4"/>
                                            </p:txEl>
                                          </p:spTgt>
                                        </p:tgtEl>
                                        <p:attrNameLst>
                                          <p:attrName>style.visibility</p:attrName>
                                        </p:attrNameLst>
                                      </p:cBhvr>
                                      <p:to>
                                        <p:strVal val="visible"/>
                                      </p:to>
                                    </p:set>
                                    <p:animEffect transition="in" filter="circle(in)">
                                      <p:cBhvr>
                                        <p:cTn id="19" dur="2000"/>
                                        <p:tgtEl>
                                          <p:spTgt spid="57349">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7349">
                                            <p:txEl>
                                              <p:pRg st="5" end="5"/>
                                            </p:txEl>
                                          </p:spTgt>
                                        </p:tgtEl>
                                        <p:attrNameLst>
                                          <p:attrName>style.visibility</p:attrName>
                                        </p:attrNameLst>
                                      </p:cBhvr>
                                      <p:to>
                                        <p:strVal val="visible"/>
                                      </p:to>
                                    </p:set>
                                    <p:animEffect transition="in" filter="circle(in)">
                                      <p:cBhvr>
                                        <p:cTn id="22" dur="2000"/>
                                        <p:tgtEl>
                                          <p:spTgt spid="57349">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7349">
                                            <p:txEl>
                                              <p:pRg st="6" end="6"/>
                                            </p:txEl>
                                          </p:spTgt>
                                        </p:tgtEl>
                                        <p:attrNameLst>
                                          <p:attrName>style.visibility</p:attrName>
                                        </p:attrNameLst>
                                      </p:cBhvr>
                                      <p:to>
                                        <p:strVal val="visible"/>
                                      </p:to>
                                    </p:set>
                                    <p:animEffect transition="in" filter="circle(in)">
                                      <p:cBhvr>
                                        <p:cTn id="25" dur="2000"/>
                                        <p:tgtEl>
                                          <p:spTgt spid="57349">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7349">
                                            <p:txEl>
                                              <p:pRg st="7" end="7"/>
                                            </p:txEl>
                                          </p:spTgt>
                                        </p:tgtEl>
                                        <p:attrNameLst>
                                          <p:attrName>style.visibility</p:attrName>
                                        </p:attrNameLst>
                                      </p:cBhvr>
                                      <p:to>
                                        <p:strVal val="visible"/>
                                      </p:to>
                                    </p:set>
                                    <p:animEffect transition="in" filter="circle(in)">
                                      <p:cBhvr>
                                        <p:cTn id="28" dur="2000"/>
                                        <p:tgtEl>
                                          <p:spTgt spid="57349">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7349">
                                            <p:txEl>
                                              <p:pRg st="8" end="8"/>
                                            </p:txEl>
                                          </p:spTgt>
                                        </p:tgtEl>
                                        <p:attrNameLst>
                                          <p:attrName>style.visibility</p:attrName>
                                        </p:attrNameLst>
                                      </p:cBhvr>
                                      <p:to>
                                        <p:strVal val="visible"/>
                                      </p:to>
                                    </p:set>
                                    <p:animEffect transition="in" filter="circle(in)">
                                      <p:cBhvr>
                                        <p:cTn id="31" dur="2000"/>
                                        <p:tgtEl>
                                          <p:spTgt spid="57349">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7349">
                                            <p:txEl>
                                              <p:pRg st="9" end="9"/>
                                            </p:txEl>
                                          </p:spTgt>
                                        </p:tgtEl>
                                        <p:attrNameLst>
                                          <p:attrName>style.visibility</p:attrName>
                                        </p:attrNameLst>
                                      </p:cBhvr>
                                      <p:to>
                                        <p:strVal val="visible"/>
                                      </p:to>
                                    </p:set>
                                    <p:animEffect transition="in" filter="circle(in)">
                                      <p:cBhvr>
                                        <p:cTn id="34" dur="2000"/>
                                        <p:tgtEl>
                                          <p:spTgt spid="57349">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7349">
                                            <p:txEl>
                                              <p:pRg st="10" end="10"/>
                                            </p:txEl>
                                          </p:spTgt>
                                        </p:tgtEl>
                                        <p:attrNameLst>
                                          <p:attrName>style.visibility</p:attrName>
                                        </p:attrNameLst>
                                      </p:cBhvr>
                                      <p:to>
                                        <p:strVal val="visible"/>
                                      </p:to>
                                    </p:set>
                                    <p:animEffect transition="in" filter="circle(in)">
                                      <p:cBhvr>
                                        <p:cTn id="37" dur="2000"/>
                                        <p:tgtEl>
                                          <p:spTgt spid="5734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839200" cy="5528772"/>
          </a:xfrm>
        </p:spPr>
        <p:txBody>
          <a:bodyPr>
            <a:normAutofit/>
          </a:bodyPr>
          <a:lstStyle/>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Can be a shared role with sourcing</a:t>
            </a: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Point </a:t>
            </a:r>
            <a:r>
              <a:rPr lang="en-US" sz="2800" dirty="0">
                <a:latin typeface="Arial" panose="020B0604020202020204" pitchFamily="34" charset="0"/>
                <a:cs typeface="Arial" panose="020B0604020202020204" pitchFamily="34" charset="0"/>
              </a:rPr>
              <a:t>of contact for customers on contractual matters. </a:t>
            </a:r>
            <a:endParaRPr lang="en-US" sz="2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Act as contractual “middleman” </a:t>
            </a:r>
            <a:r>
              <a:rPr lang="en-US" sz="2800" dirty="0" smtClean="0">
                <a:latin typeface="Arial" panose="020B0604020202020204" pitchFamily="34" charset="0"/>
                <a:cs typeface="Arial" panose="020B0604020202020204" pitchFamily="34" charset="0"/>
              </a:rPr>
              <a:t> ensuring </a:t>
            </a:r>
            <a:r>
              <a:rPr lang="en-US" sz="2800" dirty="0">
                <a:latin typeface="Arial" panose="020B0604020202020204" pitchFamily="34" charset="0"/>
                <a:cs typeface="Arial" panose="020B0604020202020204" pitchFamily="34" charset="0"/>
              </a:rPr>
              <a:t>timely review and approval / reconciliation of variations. </a:t>
            </a: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Provide redlined </a:t>
            </a:r>
            <a:r>
              <a:rPr lang="en-US" sz="2800" dirty="0">
                <a:latin typeface="Arial" panose="020B0604020202020204" pitchFamily="34" charset="0"/>
                <a:cs typeface="Arial" panose="020B0604020202020204" pitchFamily="34" charset="0"/>
              </a:rPr>
              <a:t>recommendations and </a:t>
            </a:r>
            <a:r>
              <a:rPr lang="en-US" sz="2800" dirty="0" smtClean="0">
                <a:latin typeface="Arial" panose="020B0604020202020204" pitchFamily="34" charset="0"/>
                <a:cs typeface="Arial" panose="020B0604020202020204" pitchFamily="34" charset="0"/>
              </a:rPr>
              <a:t>negotiate. </a:t>
            </a: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Maintain </a:t>
            </a:r>
            <a:r>
              <a:rPr lang="en-US" sz="2800" dirty="0">
                <a:latin typeface="Arial" panose="020B0604020202020204" pitchFamily="34" charset="0"/>
                <a:cs typeface="Arial" panose="020B0604020202020204" pitchFamily="34" charset="0"/>
              </a:rPr>
              <a:t>contractual records and </a:t>
            </a:r>
            <a:r>
              <a:rPr lang="en-US" sz="2800" dirty="0" smtClean="0">
                <a:latin typeface="Arial" panose="020B0604020202020204" pitchFamily="34" charset="0"/>
                <a:cs typeface="Arial" panose="020B0604020202020204" pitchFamily="34" charset="0"/>
              </a:rPr>
              <a:t>documentation.</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FB529E-95E4-453B-B145-76E870525D07}" type="slidenum">
              <a:rPr lang="en-US" smtClean="0"/>
              <a:t>27</a:t>
            </a:fld>
            <a:endParaRPr lang="en-US" dirty="0"/>
          </a:p>
        </p:txBody>
      </p:sp>
      <p:sp>
        <p:nvSpPr>
          <p:cNvPr id="2" name="Title 1"/>
          <p:cNvSpPr>
            <a:spLocks noGrp="1"/>
          </p:cNvSpPr>
          <p:nvPr>
            <p:ph type="title"/>
          </p:nvPr>
        </p:nvSpPr>
        <p:spPr>
          <a:xfrm>
            <a:off x="381000" y="14344"/>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The Role of a Contract Manager</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7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5181600"/>
          </a:xfrm>
        </p:spPr>
        <p:txBody>
          <a:bodyPr>
            <a:noAutofit/>
          </a:body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As needed, provide guidance on </a:t>
            </a:r>
            <a:r>
              <a:rPr lang="en-US" sz="2800" dirty="0" smtClean="0">
                <a:latin typeface="Arial" panose="020B0604020202020204" pitchFamily="34" charset="0"/>
                <a:cs typeface="Arial" panose="020B0604020202020204" pitchFamily="34" charset="0"/>
              </a:rPr>
              <a:t>contracts </a:t>
            </a: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Develop and implement procedures for contract management and administration in compliance with company policy. </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Monitor compliance by company employees with established procedures. Identify areas of recurrent pressure</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Work with Risk Management Department / Finance to coordinate contractual insurance requirements. </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FB529E-95E4-453B-B145-76E870525D07}" type="slidenum">
              <a:rPr lang="en-US" smtClean="0"/>
              <a:t>28</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sz="3800" dirty="0">
                <a:solidFill>
                  <a:srgbClr val="FF0000"/>
                </a:solidFill>
                <a:latin typeface="Arial" panose="020B0604020202020204" pitchFamily="34" charset="0"/>
                <a:cs typeface="Arial" panose="020B0604020202020204" pitchFamily="34" charset="0"/>
              </a:rPr>
              <a:t>The Role of a </a:t>
            </a:r>
            <a:r>
              <a:rPr lang="en-US" sz="3800" dirty="0" smtClean="0">
                <a:solidFill>
                  <a:srgbClr val="FF0000"/>
                </a:solidFill>
                <a:latin typeface="Arial" panose="020B0604020202020204" pitchFamily="34" charset="0"/>
                <a:cs typeface="Arial" panose="020B0604020202020204" pitchFamily="34" charset="0"/>
              </a:rPr>
              <a:t>Contract Manager</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7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4572000"/>
          </a:xfrm>
        </p:spPr>
        <p:txBody>
          <a:bodyPr>
            <a:normAutofit fontScale="25000" lnSpcReduction="20000"/>
          </a:bodyPr>
          <a:lstStyle/>
          <a:p>
            <a:r>
              <a:rPr lang="en-US" sz="11200" dirty="0" smtClean="0">
                <a:latin typeface="Arial" panose="020B0604020202020204" pitchFamily="34" charset="0"/>
                <a:cs typeface="Arial" panose="020B0604020202020204" pitchFamily="34" charset="0"/>
              </a:rPr>
              <a:t>Work with Finance to ensure adherence to broader finance and risk requirements such as revenue recognition, pricing and discounting policies, etc. </a:t>
            </a:r>
          </a:p>
          <a:p>
            <a:r>
              <a:rPr lang="en-US" sz="11200" dirty="0" smtClean="0">
                <a:latin typeface="Arial" panose="020B0604020202020204" pitchFamily="34" charset="0"/>
                <a:cs typeface="Arial" panose="020B0604020202020204" pitchFamily="34" charset="0"/>
              </a:rPr>
              <a:t>May </a:t>
            </a:r>
            <a:r>
              <a:rPr lang="en-US" sz="11200" dirty="0">
                <a:latin typeface="Arial" panose="020B0604020202020204" pitchFamily="34" charset="0"/>
                <a:cs typeface="Arial" panose="020B0604020202020204" pitchFamily="34" charset="0"/>
              </a:rPr>
              <a:t>include evaluating economic impact of terms and term options</a:t>
            </a:r>
            <a:r>
              <a:rPr lang="en-US" sz="11200" dirty="0" smtClean="0">
                <a:latin typeface="Arial" panose="020B0604020202020204" pitchFamily="34" charset="0"/>
                <a:cs typeface="Arial" panose="020B0604020202020204" pitchFamily="34" charset="0"/>
              </a:rPr>
              <a:t>.</a:t>
            </a:r>
          </a:p>
          <a:p>
            <a:r>
              <a:rPr lang="en-US" sz="11200" dirty="0" smtClean="0">
                <a:latin typeface="Arial" panose="020B0604020202020204" pitchFamily="34" charset="0"/>
                <a:cs typeface="Arial" panose="020B0604020202020204" pitchFamily="34" charset="0"/>
              </a:rPr>
              <a:t>Monitor </a:t>
            </a:r>
            <a:r>
              <a:rPr lang="en-US" sz="11200" dirty="0">
                <a:latin typeface="Arial" panose="020B0604020202020204" pitchFamily="34" charset="0"/>
                <a:cs typeface="Arial" panose="020B0604020202020204" pitchFamily="34" charset="0"/>
              </a:rPr>
              <a:t>competitive terms. Monitor customer satisfaction with our terms and conditions and contracting practices. Recommend changes.</a:t>
            </a:r>
          </a:p>
          <a:p>
            <a:r>
              <a:rPr lang="en-US" sz="11200" dirty="0" smtClean="0">
                <a:latin typeface="Arial" panose="020B0604020202020204" pitchFamily="34" charset="0"/>
                <a:cs typeface="Arial" panose="020B0604020202020204" pitchFamily="34" charset="0"/>
              </a:rPr>
              <a:t>Ensure </a:t>
            </a:r>
            <a:r>
              <a:rPr lang="en-US" sz="11200" dirty="0">
                <a:latin typeface="Arial" panose="020B0604020202020204" pitchFamily="34" charset="0"/>
                <a:cs typeface="Arial" panose="020B0604020202020204" pitchFamily="34" charset="0"/>
              </a:rPr>
              <a:t>that signed contracts are communicated to all relevant parties to provide contract visibility and awareness, interpretation to support implementation</a:t>
            </a:r>
            <a:r>
              <a:rPr lang="en-US" sz="11200" dirty="0" smtClean="0">
                <a:latin typeface="Arial" panose="020B0604020202020204" pitchFamily="34" charset="0"/>
                <a:cs typeface="Arial" panose="020B0604020202020204" pitchFamily="34" charset="0"/>
              </a:rPr>
              <a:t>.</a:t>
            </a:r>
            <a:endParaRPr lang="en-US" sz="1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FB529E-95E4-453B-B145-76E870525D07}" type="slidenum">
              <a:rPr lang="en-US" smtClean="0"/>
              <a:t>29</a:t>
            </a:fld>
            <a:endParaRPr lang="en-US" dirty="0"/>
          </a:p>
        </p:txBody>
      </p:sp>
      <p:sp>
        <p:nvSpPr>
          <p:cNvPr id="2" name="Title 1"/>
          <p:cNvSpPr>
            <a:spLocks noGrp="1"/>
          </p:cNvSpPr>
          <p:nvPr>
            <p:ph type="title"/>
          </p:nvPr>
        </p:nvSpPr>
        <p:spPr>
          <a:xfrm>
            <a:off x="381000" y="0"/>
            <a:ext cx="8229600" cy="1143000"/>
          </a:xfrm>
        </p:spPr>
        <p:txBody>
          <a:bodyPr>
            <a:normAutofit/>
          </a:bodyPr>
          <a:lstStyle/>
          <a:p>
            <a:r>
              <a:rPr lang="en-US" sz="3800" dirty="0">
                <a:solidFill>
                  <a:srgbClr val="FF0000"/>
                </a:solidFill>
                <a:latin typeface="Arial" panose="020B0604020202020204" pitchFamily="34" charset="0"/>
                <a:cs typeface="Arial" panose="020B0604020202020204" pitchFamily="34" charset="0"/>
              </a:rPr>
              <a:t>The Role of a </a:t>
            </a:r>
            <a:r>
              <a:rPr lang="en-US" sz="3800" dirty="0" smtClean="0">
                <a:solidFill>
                  <a:srgbClr val="FF0000"/>
                </a:solidFill>
                <a:latin typeface="Arial" panose="020B0604020202020204" pitchFamily="34" charset="0"/>
                <a:cs typeface="Arial" panose="020B0604020202020204" pitchFamily="34" charset="0"/>
              </a:rPr>
              <a:t>Contract Manager</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8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The Basics</a:t>
            </a:r>
          </a:p>
          <a:p>
            <a:r>
              <a:rPr lang="en-US" dirty="0" smtClean="0">
                <a:latin typeface="Arial" panose="020B0604020202020204" pitchFamily="34" charset="0"/>
                <a:cs typeface="Arial" panose="020B0604020202020204" pitchFamily="34" charset="0"/>
              </a:rPr>
              <a:t>Roles, Traits, and Skills</a:t>
            </a:r>
          </a:p>
          <a:p>
            <a:r>
              <a:rPr lang="en-US" dirty="0" smtClean="0">
                <a:latin typeface="Arial" panose="020B0604020202020204" pitchFamily="34" charset="0"/>
                <a:cs typeface="Arial" panose="020B0604020202020204" pitchFamily="34" charset="0"/>
              </a:rPr>
              <a:t>Successful Negotiations</a:t>
            </a:r>
          </a:p>
          <a:p>
            <a:r>
              <a:rPr lang="en-US" dirty="0" smtClean="0">
                <a:latin typeface="Arial" panose="020B0604020202020204" pitchFamily="34" charset="0"/>
                <a:cs typeface="Arial" panose="020B0604020202020204" pitchFamily="34" charset="0"/>
              </a:rPr>
              <a:t>Supplier Ploys</a:t>
            </a:r>
          </a:p>
          <a:p>
            <a:r>
              <a:rPr lang="en-US" dirty="0" smtClean="0">
                <a:latin typeface="Arial" panose="020B0604020202020204" pitchFamily="34" charset="0"/>
                <a:cs typeface="Arial" panose="020B0604020202020204" pitchFamily="34" charset="0"/>
              </a:rPr>
              <a:t>Contract Administration</a:t>
            </a:r>
          </a:p>
          <a:p>
            <a:r>
              <a:rPr lang="en-US" dirty="0" smtClean="0">
                <a:latin typeface="Arial" panose="020B0604020202020204" pitchFamily="34" charset="0"/>
                <a:cs typeface="Arial" panose="020B0604020202020204" pitchFamily="34" charset="0"/>
              </a:rPr>
              <a:t>Latest Trends</a:t>
            </a:r>
          </a:p>
          <a:p>
            <a:endParaRPr lang="en-US" dirty="0"/>
          </a:p>
        </p:txBody>
      </p:sp>
      <p:sp>
        <p:nvSpPr>
          <p:cNvPr id="3" name="Title 2"/>
          <p:cNvSpPr>
            <a:spLocks noGrp="1"/>
          </p:cNvSpPr>
          <p:nvPr>
            <p:ph type="title"/>
          </p:nvPr>
        </p:nvSpPr>
        <p:spPr>
          <a:xfrm>
            <a:off x="304800" y="26020"/>
            <a:ext cx="8229600" cy="1143000"/>
          </a:xfrm>
          <a:solidFill>
            <a:schemeClr val="bg1"/>
          </a:solidFill>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Contracting Excellence</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799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r>
              <a:rPr lang="en-US" sz="9600" dirty="0">
                <a:latin typeface="Arial" panose="020B0604020202020204" pitchFamily="34" charset="0"/>
                <a:cs typeface="Arial" panose="020B0604020202020204" pitchFamily="34" charset="0"/>
              </a:rPr>
              <a:t>Ensure contract close-out, extension or renewal.</a:t>
            </a:r>
          </a:p>
          <a:p>
            <a:r>
              <a:rPr lang="en-US" sz="9600" dirty="0" smtClean="0">
                <a:latin typeface="Arial" panose="020B0604020202020204" pitchFamily="34" charset="0"/>
                <a:cs typeface="Arial" panose="020B0604020202020204" pitchFamily="34" charset="0"/>
              </a:rPr>
              <a:t>May </a:t>
            </a:r>
            <a:r>
              <a:rPr lang="en-US" sz="9600" dirty="0">
                <a:latin typeface="Arial" panose="020B0604020202020204" pitchFamily="34" charset="0"/>
                <a:cs typeface="Arial" panose="020B0604020202020204" pitchFamily="34" charset="0"/>
              </a:rPr>
              <a:t>include ongoing Supplier Management function </a:t>
            </a:r>
            <a:r>
              <a:rPr lang="en-US" sz="9600" dirty="0" smtClean="0">
                <a:latin typeface="Arial" panose="020B0604020202020204" pitchFamily="34" charset="0"/>
                <a:cs typeface="Arial" panose="020B0604020202020204" pitchFamily="34" charset="0"/>
              </a:rPr>
              <a:t>such as: </a:t>
            </a:r>
            <a:endParaRPr lang="en-US" sz="9600" dirty="0">
              <a:latin typeface="Arial" panose="020B0604020202020204" pitchFamily="34" charset="0"/>
              <a:cs typeface="Arial" panose="020B0604020202020204" pitchFamily="34" charset="0"/>
            </a:endParaRPr>
          </a:p>
          <a:p>
            <a:pPr lvl="1"/>
            <a:r>
              <a:rPr lang="en-US" sz="9200" dirty="0" smtClean="0">
                <a:latin typeface="Arial" panose="020B0604020202020204" pitchFamily="34" charset="0"/>
                <a:cs typeface="Arial" panose="020B0604020202020204" pitchFamily="34" charset="0"/>
              </a:rPr>
              <a:t>Handle </a:t>
            </a:r>
            <a:r>
              <a:rPr lang="en-US" sz="9200" dirty="0">
                <a:latin typeface="Arial" panose="020B0604020202020204" pitchFamily="34" charset="0"/>
                <a:cs typeface="Arial" panose="020B0604020202020204" pitchFamily="34" charset="0"/>
              </a:rPr>
              <a:t>on-going </a:t>
            </a:r>
            <a:r>
              <a:rPr lang="en-US" sz="9200" dirty="0" smtClean="0">
                <a:latin typeface="Arial" panose="020B0604020202020204" pitchFamily="34" charset="0"/>
                <a:cs typeface="Arial" panose="020B0604020202020204" pitchFamily="34" charset="0"/>
              </a:rPr>
              <a:t>issues </a:t>
            </a:r>
            <a:r>
              <a:rPr lang="en-US" sz="9200" dirty="0">
                <a:latin typeface="Arial" panose="020B0604020202020204" pitchFamily="34" charset="0"/>
                <a:cs typeface="Arial" panose="020B0604020202020204" pitchFamily="34" charset="0"/>
              </a:rPr>
              <a:t>and change management </a:t>
            </a:r>
          </a:p>
          <a:p>
            <a:pPr lvl="1"/>
            <a:r>
              <a:rPr lang="en-US" sz="9200" dirty="0">
                <a:latin typeface="Arial" panose="020B0604020202020204" pitchFamily="34" charset="0"/>
                <a:cs typeface="Arial" panose="020B0604020202020204" pitchFamily="34" charset="0"/>
              </a:rPr>
              <a:t>Monitor transaction compliance (milestones, deliverables, invoicing etc.)</a:t>
            </a:r>
          </a:p>
          <a:p>
            <a:r>
              <a:rPr lang="en-US" sz="9500" dirty="0">
                <a:latin typeface="Arial" panose="020B0604020202020204" pitchFamily="34" charset="0"/>
                <a:cs typeface="Arial" panose="020B0604020202020204" pitchFamily="34" charset="0"/>
              </a:rPr>
              <a:t>May include evaluating economic impact of terms and term options.</a:t>
            </a:r>
          </a:p>
          <a:p>
            <a:endParaRPr lang="en-US" sz="1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DFB529E-95E4-453B-B145-76E870525D07}" type="slidenum">
              <a:rPr lang="en-US" smtClean="0"/>
              <a:t>30</a:t>
            </a:fld>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The Role of the Contract Manager</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8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38200"/>
            <a:ext cx="8229600" cy="5638800"/>
          </a:xfrm>
        </p:spPr>
        <p:txBody>
          <a:bodyPr>
            <a:normAutofit fontScale="77500" lnSpcReduction="20000"/>
          </a:bodyPr>
          <a:lstStyle/>
          <a:p>
            <a:r>
              <a:rPr lang="en-US" dirty="0" smtClean="0">
                <a:latin typeface="Arial" panose="020B0604020202020204" pitchFamily="34" charset="0"/>
                <a:cs typeface="Arial" panose="020B0604020202020204" pitchFamily="34" charset="0"/>
              </a:rPr>
              <a:t>Ability to see the “big picture” but “work the details”</a:t>
            </a:r>
          </a:p>
          <a:p>
            <a:r>
              <a:rPr lang="en-US" dirty="0" smtClean="0">
                <a:latin typeface="Arial" panose="020B0604020202020204" pitchFamily="34" charset="0"/>
                <a:cs typeface="Arial" panose="020B0604020202020204" pitchFamily="34" charset="0"/>
              </a:rPr>
              <a:t>Ability to listen</a:t>
            </a:r>
          </a:p>
          <a:p>
            <a:r>
              <a:rPr lang="en-US" dirty="0" smtClean="0">
                <a:latin typeface="Arial" panose="020B0604020202020204" pitchFamily="34" charset="0"/>
                <a:cs typeface="Arial" panose="020B0604020202020204" pitchFamily="34" charset="0"/>
              </a:rPr>
              <a:t>Ability to maintain confidentiality</a:t>
            </a:r>
          </a:p>
          <a:p>
            <a:r>
              <a:rPr lang="en-US" dirty="0" smtClean="0">
                <a:latin typeface="Arial" panose="020B0604020202020204" pitchFamily="34" charset="0"/>
                <a:cs typeface="Arial" panose="020B0604020202020204" pitchFamily="34" charset="0"/>
              </a:rPr>
              <a:t>Deep understanding of contract terms</a:t>
            </a:r>
          </a:p>
          <a:p>
            <a:pPr lvl="0"/>
            <a:r>
              <a:rPr lang="en-US" dirty="0" smtClean="0">
                <a:latin typeface="Arial" panose="020B0604020202020204" pitchFamily="34" charset="0"/>
                <a:cs typeface="Arial" panose="020B0604020202020204" pitchFamily="34" charset="0"/>
              </a:rPr>
              <a:t>Expert </a:t>
            </a:r>
            <a:r>
              <a:rPr lang="en-US" dirty="0">
                <a:latin typeface="Arial" panose="020B0604020202020204" pitchFamily="34" charset="0"/>
                <a:cs typeface="Arial" panose="020B0604020202020204" pitchFamily="34" charset="0"/>
              </a:rPr>
              <a:t>contract/terms and conditions drafting skills</a:t>
            </a:r>
          </a:p>
          <a:p>
            <a:pPr lvl="0"/>
            <a:r>
              <a:rPr lang="en-US" dirty="0">
                <a:latin typeface="Arial" panose="020B0604020202020204" pitchFamily="34" charset="0"/>
                <a:cs typeface="Arial" panose="020B0604020202020204" pitchFamily="34" charset="0"/>
              </a:rPr>
              <a:t>2 or more years </a:t>
            </a:r>
            <a:r>
              <a:rPr lang="en-US" dirty="0" smtClean="0">
                <a:latin typeface="Arial" panose="020B0604020202020204" pitchFamily="34" charset="0"/>
                <a:cs typeface="Arial" panose="020B0604020202020204" pitchFamily="34" charset="0"/>
              </a:rPr>
              <a:t>commercial </a:t>
            </a:r>
            <a:r>
              <a:rPr lang="en-US" dirty="0">
                <a:latin typeface="Arial" panose="020B0604020202020204" pitchFamily="34" charset="0"/>
                <a:cs typeface="Arial" panose="020B0604020202020204" pitchFamily="34" charset="0"/>
              </a:rPr>
              <a:t>procurement experience </a:t>
            </a:r>
            <a:r>
              <a:rPr lang="en-US" dirty="0" smtClean="0">
                <a:latin typeface="Arial" panose="020B0604020202020204" pitchFamily="34" charset="0"/>
                <a:cs typeface="Arial" panose="020B0604020202020204" pitchFamily="34" charset="0"/>
              </a:rPr>
              <a:t>including</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5 or more years contracting and/or sourcing experience in a commercial business environment</a:t>
            </a:r>
          </a:p>
          <a:p>
            <a:pPr lvl="0"/>
            <a:r>
              <a:rPr lang="en-US" dirty="0">
                <a:latin typeface="Arial" panose="020B0604020202020204" pitchFamily="34" charset="0"/>
                <a:cs typeface="Arial" panose="020B0604020202020204" pitchFamily="34" charset="0"/>
              </a:rPr>
              <a:t>Bachelor’s Degree required</a:t>
            </a:r>
          </a:p>
          <a:p>
            <a:pPr lvl="0"/>
            <a:r>
              <a:rPr lang="en-US" dirty="0">
                <a:latin typeface="Arial" panose="020B0604020202020204" pitchFamily="34" charset="0"/>
                <a:cs typeface="Arial" panose="020B0604020202020204" pitchFamily="34" charset="0"/>
              </a:rPr>
              <a:t>Procurement certification (CPM/CPSM/CSM, CCCM, or CTPE designation) at employment or within 1 year of employment</a:t>
            </a:r>
          </a:p>
          <a:p>
            <a:pPr lvl="0"/>
            <a:r>
              <a:rPr lang="en-US" dirty="0">
                <a:latin typeface="Arial" panose="020B0604020202020204" pitchFamily="34" charset="0"/>
                <a:cs typeface="Arial" panose="020B0604020202020204" pitchFamily="34" charset="0"/>
              </a:rPr>
              <a:t>Proven and documented track record of achieving significant cost savings and other concessions</a:t>
            </a:r>
          </a:p>
          <a:p>
            <a:pPr lvl="0"/>
            <a:r>
              <a:rPr lang="en-US" dirty="0">
                <a:latin typeface="Arial" panose="020B0604020202020204" pitchFamily="34" charset="0"/>
                <a:cs typeface="Arial" panose="020B0604020202020204" pitchFamily="34" charset="0"/>
              </a:rPr>
              <a:t>Knowledge of commercial contract law and familiarity with UCC</a:t>
            </a:r>
          </a:p>
          <a:p>
            <a:pPr lvl="0"/>
            <a:r>
              <a:rPr lang="en-US" dirty="0">
                <a:latin typeface="Arial" panose="020B0604020202020204" pitchFamily="34" charset="0"/>
                <a:cs typeface="Arial" panose="020B0604020202020204" pitchFamily="34" charset="0"/>
              </a:rPr>
              <a:t>Proficient with MS Office products and MS Word redlining features</a:t>
            </a:r>
          </a:p>
          <a:p>
            <a:pPr lvl="0"/>
            <a:r>
              <a:rPr lang="en-US" dirty="0">
                <a:latin typeface="Arial" panose="020B0604020202020204" pitchFamily="34" charset="0"/>
                <a:cs typeface="Arial" panose="020B0604020202020204" pitchFamily="34" charset="0"/>
              </a:rPr>
              <a:t>Exceptional customer service skills</a:t>
            </a:r>
          </a:p>
          <a:p>
            <a:pPr lvl="0"/>
            <a:r>
              <a:rPr lang="en-US" dirty="0">
                <a:latin typeface="Arial" panose="020B0604020202020204" pitchFamily="34" charset="0"/>
                <a:cs typeface="Arial" panose="020B0604020202020204" pitchFamily="34" charset="0"/>
              </a:rPr>
              <a:t>Strong written, oral and group presentation skills</a:t>
            </a:r>
          </a:p>
          <a:p>
            <a:endParaRPr lang="en-US" dirty="0" smtClean="0"/>
          </a:p>
          <a:p>
            <a:endParaRPr lang="en-US" dirty="0"/>
          </a:p>
          <a:p>
            <a:pPr marL="109728" indent="0">
              <a:buNone/>
            </a:pPr>
            <a:endParaRPr lang="en-US" dirty="0"/>
          </a:p>
        </p:txBody>
      </p:sp>
      <p:sp>
        <p:nvSpPr>
          <p:cNvPr id="4" name="Slide Number Placeholder 3"/>
          <p:cNvSpPr>
            <a:spLocks noGrp="1"/>
          </p:cNvSpPr>
          <p:nvPr>
            <p:ph type="sldNum" sz="quarter" idx="12"/>
          </p:nvPr>
        </p:nvSpPr>
        <p:spPr/>
        <p:txBody>
          <a:bodyPr/>
          <a:lstStyle/>
          <a:p>
            <a:fld id="{4DFB529E-95E4-453B-B145-76E870525D07}" type="slidenum">
              <a:rPr lang="en-US" smtClean="0"/>
              <a:t>31</a:t>
            </a:fld>
            <a:endParaRPr lang="en-US" dirty="0"/>
          </a:p>
        </p:txBody>
      </p:sp>
      <p:sp>
        <p:nvSpPr>
          <p:cNvPr id="3" name="Title 2"/>
          <p:cNvSpPr>
            <a:spLocks noGrp="1"/>
          </p:cNvSpPr>
          <p:nvPr>
            <p:ph type="title"/>
          </p:nvPr>
        </p:nvSpPr>
        <p:spPr>
          <a:xfrm>
            <a:off x="381000" y="-15240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Hiring a CM - Qualifications </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2">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p:cTn id="55"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p:cTn id="6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p:cTn id="6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10" end="10"/>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p:cTn id="73"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11" end="11"/>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p:cTn id="79"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12" end="12"/>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p:cTn id="85"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86" dur="1000" fill="hold"/>
                                        <p:tgtEl>
                                          <p:spTgt spid="2">
                                            <p:txEl>
                                              <p:pRg st="13" end="13"/>
                                            </p:txEl>
                                          </p:spTgt>
                                        </p:tgtEl>
                                        <p:attrNameLst>
                                          <p:attrName>ppt_h</p:attrName>
                                        </p:attrNameLst>
                                      </p:cBhvr>
                                      <p:tavLst>
                                        <p:tav tm="0">
                                          <p:val>
                                            <p:fltVal val="0"/>
                                          </p:val>
                                        </p:tav>
                                        <p:tav tm="100000">
                                          <p:val>
                                            <p:strVal val="#ppt_h"/>
                                          </p:val>
                                        </p:tav>
                                      </p:tavLst>
                                    </p:anim>
                                    <p:anim calcmode="lin" valueType="num">
                                      <p:cBhvr>
                                        <p:cTn id="87" dur="1000" fill="hold"/>
                                        <p:tgtEl>
                                          <p:spTgt spid="2">
                                            <p:txEl>
                                              <p:pRg st="13" end="13"/>
                                            </p:txEl>
                                          </p:spTgt>
                                        </p:tgtEl>
                                        <p:attrNameLst>
                                          <p:attrName>style.rotation</p:attrName>
                                        </p:attrNameLst>
                                      </p:cBhvr>
                                      <p:tavLst>
                                        <p:tav tm="0">
                                          <p:val>
                                            <p:fltVal val="90"/>
                                          </p:val>
                                        </p:tav>
                                        <p:tav tm="100000">
                                          <p:val>
                                            <p:fltVal val="0"/>
                                          </p:val>
                                        </p:tav>
                                      </p:tavLst>
                                    </p:anim>
                                    <p:animEffect transition="in" filter="fade">
                                      <p:cBhvr>
                                        <p:cTn id="88" dur="1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86400"/>
          </a:xfrm>
        </p:spPr>
        <p:txBody>
          <a:bodyPr>
            <a:normAutofit/>
          </a:bodyPr>
          <a:lstStyle/>
          <a:p>
            <a:pPr marL="109728" indent="0">
              <a:buNone/>
            </a:pPr>
            <a:r>
              <a:rPr lang="en-US" sz="2400" b="1" dirty="0" smtClean="0">
                <a:latin typeface="Arial" panose="020B0604020202020204" pitchFamily="34" charset="0"/>
                <a:cs typeface="Arial" panose="020B0604020202020204" pitchFamily="34" charset="0"/>
              </a:rPr>
              <a:t>1</a:t>
            </a:r>
            <a:r>
              <a:rPr lang="en-US" sz="2400" b="1" baseline="30000" dirty="0" smtClean="0">
                <a:latin typeface="Arial" panose="020B0604020202020204" pitchFamily="34" charset="0"/>
                <a:cs typeface="Arial" panose="020B0604020202020204" pitchFamily="34" charset="0"/>
              </a:rPr>
              <a:t>st</a:t>
            </a:r>
            <a:r>
              <a:rPr lang="en-US" sz="2400" b="1" dirty="0" smtClean="0">
                <a:latin typeface="Arial" panose="020B0604020202020204" pitchFamily="34" charset="0"/>
                <a:cs typeface="Arial" panose="020B0604020202020204" pitchFamily="34" charset="0"/>
              </a:rPr>
              <a:t> Step:  Questionnaire for </a:t>
            </a:r>
            <a:r>
              <a:rPr lang="en-US" sz="2000" b="1" dirty="0" smtClean="0">
                <a:latin typeface="Arial" panose="020B0604020202020204" pitchFamily="34" charset="0"/>
                <a:cs typeface="Arial" panose="020B0604020202020204" pitchFamily="34" charset="0"/>
              </a:rPr>
              <a:t>Cultural fit and approach:</a:t>
            </a:r>
          </a:p>
          <a:p>
            <a:pPr marL="1117854" lvl="2" indent="-514350">
              <a:buFont typeface="+mj-lt"/>
              <a:buAutoNum type="arabicPeriod"/>
            </a:pPr>
            <a:r>
              <a:rPr lang="en-US" dirty="0" smtClean="0">
                <a:latin typeface="Arial" panose="020B0604020202020204" pitchFamily="34" charset="0"/>
                <a:cs typeface="Arial" panose="020B0604020202020204" pitchFamily="34" charset="0"/>
              </a:rPr>
              <a:t>Describe </a:t>
            </a:r>
            <a:r>
              <a:rPr lang="en-US" dirty="0">
                <a:latin typeface="Arial" panose="020B0604020202020204" pitchFamily="34" charset="0"/>
                <a:cs typeface="Arial" panose="020B0604020202020204" pitchFamily="34" charset="0"/>
              </a:rPr>
              <a:t>a negotiation where the supplier had significant leverage.  How did you attempt to leverage the “playing field,” and were you successful?</a:t>
            </a:r>
          </a:p>
          <a:p>
            <a:pPr marL="1117854" lvl="2" indent="-514350">
              <a:buFont typeface="+mj-lt"/>
              <a:buAutoNum type="arabicPeriod"/>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do you keep current on negotiation ploys and tactics?</a:t>
            </a:r>
          </a:p>
          <a:p>
            <a:pPr marL="1117854" lvl="2" indent="-514350">
              <a:buFont typeface="+mj-lt"/>
              <a:buAutoNum type="arabicPeriod"/>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would you rate yourself as a price and business terms / conditions negotiator on a scale of 1 – 10 with 10 being the highest?  How do you measure your performance? (Same questions for legal terms / conditions)</a:t>
            </a:r>
          </a:p>
          <a:p>
            <a:pPr marL="1117854" lvl="2" indent="-514350">
              <a:buFont typeface="+mj-lt"/>
              <a:buAutoNum type="arabicPeriod"/>
            </a:pPr>
            <a:r>
              <a:rPr lang="en-US" dirty="0" smtClean="0">
                <a:latin typeface="Arial" panose="020B0604020202020204" pitchFamily="34" charset="0"/>
                <a:cs typeface="Arial" panose="020B0604020202020204" pitchFamily="34" charset="0"/>
              </a:rPr>
              <a:t>Have </a:t>
            </a:r>
            <a:r>
              <a:rPr lang="en-US" dirty="0">
                <a:latin typeface="Arial" panose="020B0604020202020204" pitchFamily="34" charset="0"/>
                <a:cs typeface="Arial" panose="020B0604020202020204" pitchFamily="34" charset="0"/>
              </a:rPr>
              <a:t>you ever had a purchasing situation where a customer was tightly aligned with the vendor?  If so, how did you address or resolve the situation and what was the outcome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FB529E-95E4-453B-B145-76E870525D07}" type="slidenum">
              <a:rPr lang="en-US" smtClean="0"/>
              <a:t>32</a:t>
            </a:fld>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Interviewing for the CM position</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3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lstStyle/>
          <a:p>
            <a:r>
              <a:rPr lang="en-US" b="1" dirty="0" smtClean="0">
                <a:latin typeface="Arial" panose="020B0604020202020204" pitchFamily="34" charset="0"/>
                <a:cs typeface="Arial" panose="020B0604020202020204" pitchFamily="34" charset="0"/>
              </a:rPr>
              <a:t>2</a:t>
            </a:r>
            <a:r>
              <a:rPr lang="en-US" b="1" baseline="30000" dirty="0" smtClean="0">
                <a:latin typeface="Arial" panose="020B0604020202020204" pitchFamily="34" charset="0"/>
                <a:cs typeface="Arial" panose="020B0604020202020204" pitchFamily="34" charset="0"/>
              </a:rPr>
              <a:t>nd</a:t>
            </a:r>
            <a:r>
              <a:rPr lang="en-US" b="1" dirty="0" smtClean="0">
                <a:latin typeface="Arial" panose="020B0604020202020204" pitchFamily="34" charset="0"/>
                <a:cs typeface="Arial" panose="020B0604020202020204" pitchFamily="34" charset="0"/>
              </a:rPr>
              <a:t> Step:  Have the candidate correct a contract that has a lot of issues – “Entomology Company”</a:t>
            </a:r>
          </a:p>
          <a:p>
            <a:endParaRPr lang="en-US" b="1" dirty="0"/>
          </a:p>
          <a:p>
            <a:pPr marL="109728" indent="0">
              <a:buNone/>
            </a:pPr>
            <a:endParaRPr lang="en-US" b="1" dirty="0" smtClean="0"/>
          </a:p>
          <a:p>
            <a:pPr marL="109728" indent="0">
              <a:buNone/>
            </a:pPr>
            <a:endParaRPr lang="en-US" dirty="0"/>
          </a:p>
        </p:txBody>
      </p:sp>
      <p:sp>
        <p:nvSpPr>
          <p:cNvPr id="4" name="Slide Number Placeholder 3"/>
          <p:cNvSpPr>
            <a:spLocks noGrp="1"/>
          </p:cNvSpPr>
          <p:nvPr>
            <p:ph type="sldNum" sz="quarter" idx="12"/>
          </p:nvPr>
        </p:nvSpPr>
        <p:spPr/>
        <p:txBody>
          <a:bodyPr/>
          <a:lstStyle/>
          <a:p>
            <a:fld id="{4DFB529E-95E4-453B-B145-76E870525D07}" type="slidenum">
              <a:rPr lang="en-US" smtClean="0"/>
              <a:t>33</a:t>
            </a:fld>
            <a:endParaRPr lang="en-US" dirty="0"/>
          </a:p>
        </p:txBody>
      </p:sp>
      <p:sp>
        <p:nvSpPr>
          <p:cNvPr id="3" name="Title 2"/>
          <p:cNvSpPr>
            <a:spLocks noGrp="1"/>
          </p:cNvSpPr>
          <p:nvPr>
            <p:ph type="title"/>
          </p:nvPr>
        </p:nvSpPr>
        <p:spPr>
          <a:xfrm>
            <a:off x="457200" y="0"/>
            <a:ext cx="8229600" cy="1143000"/>
          </a:xfrm>
        </p:spPr>
        <p:txBody>
          <a:bodyPr>
            <a:normAutofit/>
          </a:bodyPr>
          <a:lstStyle/>
          <a:p>
            <a:r>
              <a:rPr lang="en-US" sz="3800" dirty="0">
                <a:solidFill>
                  <a:srgbClr val="FF0000"/>
                </a:solidFill>
                <a:latin typeface="Arial" panose="020B0604020202020204" pitchFamily="34" charset="0"/>
                <a:cs typeface="Arial" panose="020B0604020202020204" pitchFamily="34" charset="0"/>
              </a:rPr>
              <a:t>Interviewing for the CM position</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77844"/>
            <a:ext cx="4158246"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641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538779" y="1203960"/>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3200" dirty="0" smtClean="0">
                <a:latin typeface="Arial" panose="020B0604020202020204" pitchFamily="34" charset="0"/>
                <a:cs typeface="Arial" panose="020B0604020202020204" pitchFamily="34" charset="0"/>
              </a:rPr>
              <a:t>Honesty</a:t>
            </a:r>
          </a:p>
          <a:p>
            <a:r>
              <a:rPr lang="en-US" sz="3200" dirty="0" smtClean="0">
                <a:latin typeface="Arial" panose="020B0604020202020204" pitchFamily="34" charset="0"/>
                <a:cs typeface="Arial" panose="020B0604020202020204" pitchFamily="34" charset="0"/>
              </a:rPr>
              <a:t>Integrity</a:t>
            </a:r>
          </a:p>
          <a:p>
            <a:r>
              <a:rPr lang="en-US" sz="3200" dirty="0" smtClean="0">
                <a:latin typeface="Arial" panose="020B0604020202020204" pitchFamily="34" charset="0"/>
                <a:cs typeface="Arial" panose="020B0604020202020204" pitchFamily="34" charset="0"/>
              </a:rPr>
              <a:t>Legal</a:t>
            </a:r>
          </a:p>
          <a:p>
            <a:r>
              <a:rPr lang="en-US" sz="3200" dirty="0" smtClean="0">
                <a:latin typeface="Arial" panose="020B0604020202020204" pitchFamily="34" charset="0"/>
                <a:cs typeface="Arial" panose="020B0604020202020204" pitchFamily="34" charset="0"/>
              </a:rPr>
              <a:t>Protection for their company</a:t>
            </a:r>
          </a:p>
          <a:p>
            <a:r>
              <a:rPr lang="en-US" sz="3200" dirty="0" smtClean="0">
                <a:latin typeface="Arial" panose="020B0604020202020204" pitchFamily="34" charset="0"/>
                <a:cs typeface="Arial" panose="020B0604020202020204" pitchFamily="34" charset="0"/>
              </a:rPr>
              <a:t>Acting in good faith</a:t>
            </a:r>
          </a:p>
          <a:p>
            <a:r>
              <a:rPr lang="en-US" sz="3200" dirty="0" smtClean="0">
                <a:latin typeface="Arial" panose="020B0604020202020204" pitchFamily="34" charset="0"/>
                <a:cs typeface="Arial" panose="020B0604020202020204" pitchFamily="34" charset="0"/>
              </a:rPr>
              <a:t>Trust</a:t>
            </a:r>
          </a:p>
          <a:p>
            <a:r>
              <a:rPr lang="en-US" sz="3200" dirty="0" smtClean="0">
                <a:latin typeface="Arial" panose="020B0604020202020204" pitchFamily="34" charset="0"/>
                <a:cs typeface="Arial" panose="020B0604020202020204" pitchFamily="34" charset="0"/>
              </a:rPr>
              <a:t>Confidentiality</a:t>
            </a:r>
          </a:p>
          <a:p>
            <a:pPr marL="109728" indent="0">
              <a:buNone/>
            </a:pPr>
            <a:endParaRPr lang="en-US" dirty="0" smtClean="0"/>
          </a:p>
        </p:txBody>
      </p:sp>
      <p:sp>
        <p:nvSpPr>
          <p:cNvPr id="7" name="Title 2"/>
          <p:cNvSpPr txBox="1">
            <a:spLocks/>
          </p:cNvSpPr>
          <p:nvPr/>
        </p:nvSpPr>
        <p:spPr>
          <a:xfrm>
            <a:off x="538779" y="12551"/>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800" dirty="0">
                <a:solidFill>
                  <a:srgbClr val="FF0000"/>
                </a:solidFill>
                <a:latin typeface="Arial" panose="020B0604020202020204" pitchFamily="34" charset="0"/>
                <a:cs typeface="Arial" panose="020B0604020202020204" pitchFamily="34" charset="0"/>
              </a:rPr>
              <a:t>Contract Management </a:t>
            </a:r>
            <a:r>
              <a:rPr lang="en-US" sz="3800" dirty="0" smtClean="0">
                <a:solidFill>
                  <a:srgbClr val="FF0000"/>
                </a:solidFill>
                <a:latin typeface="Arial" panose="020B0604020202020204" pitchFamily="34" charset="0"/>
                <a:cs typeface="Arial" panose="020B0604020202020204" pitchFamily="34" charset="0"/>
              </a:rPr>
              <a:t>Ethics</a:t>
            </a:r>
            <a:endParaRPr lang="en-US" sz="3800"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DFB529E-95E4-453B-B145-76E870525D07}" type="slidenum">
              <a:rPr lang="en-US" smtClean="0"/>
              <a:t>34</a:t>
            </a:fld>
            <a:endParaRPr lang="en-US" dirty="0"/>
          </a:p>
        </p:txBody>
      </p:sp>
    </p:spTree>
    <p:extLst>
      <p:ext uri="{BB962C8B-B14F-4D97-AF65-F5344CB8AC3E}">
        <p14:creationId xmlns:p14="http://schemas.microsoft.com/office/powerpoint/2010/main" val="154578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1)">
                                      <p:cBhvr>
                                        <p:cTn id="22" dur="2000"/>
                                        <p:tgtEl>
                                          <p:spTgt spid="5">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1)">
                                      <p:cBhvr>
                                        <p:cTn id="2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53000"/>
          </a:xfrm>
        </p:spPr>
        <p:txBody>
          <a:bodyPr>
            <a:normAutofit fontScale="77500" lnSpcReduction="20000"/>
          </a:bodyPr>
          <a:lstStyle/>
          <a:p>
            <a:r>
              <a:rPr lang="en-US" dirty="0" smtClean="0">
                <a:latin typeface="Arial" panose="020B0604020202020204" pitchFamily="34" charset="0"/>
                <a:cs typeface="Arial" panose="020B0604020202020204" pitchFamily="34" charset="0"/>
              </a:rPr>
              <a:t>When is a contract required?</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Who has financial authority at to what amount?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Who has contract signing authority and for what amount of risk?</a:t>
            </a:r>
          </a:p>
          <a:p>
            <a:pPr lvl="1"/>
            <a:r>
              <a:rPr lang="en-US" dirty="0" smtClean="0">
                <a:latin typeface="Arial" panose="020B0604020202020204" pitchFamily="34" charset="0"/>
                <a:cs typeface="Arial" panose="020B0604020202020204" pitchFamily="34" charset="0"/>
              </a:rPr>
              <a:t>Financial</a:t>
            </a:r>
          </a:p>
          <a:p>
            <a:pPr lvl="1"/>
            <a:r>
              <a:rPr lang="en-US" dirty="0" smtClean="0">
                <a:latin typeface="Arial" panose="020B0604020202020204" pitchFamily="34" charset="0"/>
                <a:cs typeface="Arial" panose="020B0604020202020204" pitchFamily="34" charset="0"/>
              </a:rPr>
              <a:t>Intellectual Property</a:t>
            </a:r>
          </a:p>
          <a:p>
            <a:pPr lvl="1"/>
            <a:r>
              <a:rPr lang="en-US" dirty="0" smtClean="0">
                <a:latin typeface="Arial" panose="020B0604020202020204" pitchFamily="34" charset="0"/>
                <a:cs typeface="Arial" panose="020B0604020202020204" pitchFamily="34" charset="0"/>
              </a:rPr>
              <a:t>Physical Security</a:t>
            </a:r>
          </a:p>
          <a:p>
            <a:pPr lvl="1"/>
            <a:r>
              <a:rPr lang="en-US" dirty="0" smtClean="0">
                <a:latin typeface="Arial" panose="020B0604020202020204" pitchFamily="34" charset="0"/>
                <a:cs typeface="Arial" panose="020B0604020202020204" pitchFamily="34" charset="0"/>
              </a:rPr>
              <a:t>EH&amp;S</a:t>
            </a:r>
          </a:p>
          <a:p>
            <a:pPr lvl="1"/>
            <a:endParaRPr lang="en-US"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pPr>
            <a:r>
              <a:rPr lang="en-US" sz="2700" dirty="0">
                <a:latin typeface="Arial" panose="020B0604020202020204" pitchFamily="34" charset="0"/>
                <a:cs typeface="Arial" panose="020B0604020202020204" pitchFamily="34" charset="0"/>
              </a:rPr>
              <a:t>Who is authorized to </a:t>
            </a:r>
            <a:r>
              <a:rPr lang="en-US" sz="2700" dirty="0" smtClean="0">
                <a:latin typeface="Arial" panose="020B0604020202020204" pitchFamily="34" charset="0"/>
                <a:cs typeface="Arial" panose="020B0604020202020204" pitchFamily="34" charset="0"/>
              </a:rPr>
              <a:t>add a new supplier?</a:t>
            </a:r>
          </a:p>
          <a:p>
            <a:pPr marL="365760" lvl="1" indent="-256032">
              <a:spcBef>
                <a:spcPts val="400"/>
              </a:spcBef>
              <a:buSzPct val="68000"/>
              <a:buFont typeface="Wingdings 3"/>
              <a:buChar char=""/>
            </a:pPr>
            <a:endParaRPr lang="en-US" sz="27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pPr>
            <a:r>
              <a:rPr lang="en-US" sz="2700" dirty="0" smtClean="0">
                <a:latin typeface="Arial" panose="020B0604020202020204" pitchFamily="34" charset="0"/>
                <a:cs typeface="Arial" panose="020B0604020202020204" pitchFamily="34" charset="0"/>
              </a:rPr>
              <a:t>Who can accept </a:t>
            </a:r>
            <a:r>
              <a:rPr lang="en-US" sz="2700" dirty="0">
                <a:latin typeface="Arial" panose="020B0604020202020204" pitchFamily="34" charset="0"/>
                <a:cs typeface="Arial" panose="020B0604020202020204" pitchFamily="34" charset="0"/>
              </a:rPr>
              <a:t>a product/service?</a:t>
            </a:r>
          </a:p>
          <a:p>
            <a:pPr marL="365760" lvl="1" indent="-256032">
              <a:spcBef>
                <a:spcPts val="400"/>
              </a:spcBef>
              <a:buSzPct val="68000"/>
              <a:buFont typeface="Wingdings 3"/>
              <a:buChar char=""/>
            </a:pPr>
            <a:endParaRPr lang="en-US" sz="27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pPr>
            <a:r>
              <a:rPr lang="en-US" sz="2700" dirty="0">
                <a:latin typeface="Arial" panose="020B0604020202020204" pitchFamily="34" charset="0"/>
                <a:cs typeface="Arial" panose="020B0604020202020204" pitchFamily="34" charset="0"/>
              </a:rPr>
              <a:t>Who is allowed to dispose of a product?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FB529E-95E4-453B-B145-76E870525D07}" type="slidenum">
              <a:rPr lang="en-US" smtClean="0"/>
              <a:t>35</a:t>
            </a:fld>
            <a:endParaRPr lang="en-US" dirty="0"/>
          </a:p>
        </p:txBody>
      </p:sp>
      <p:sp>
        <p:nvSpPr>
          <p:cNvPr id="3" name="Title 2"/>
          <p:cNvSpPr>
            <a:spLocks noGrp="1"/>
          </p:cNvSpPr>
          <p:nvPr>
            <p:ph type="title"/>
          </p:nvPr>
        </p:nvSpPr>
        <p:spPr>
          <a:xfrm>
            <a:off x="381000" y="-16727"/>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Contracting Related Policy</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5" end="5"/>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6" end="6"/>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p:cTn id="39"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7" end="7"/>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p:cTn id="45"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8" end="8"/>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p:cTn id="51"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10" end="10"/>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p:cTn id="57"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12" end="12"/>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 calcmode="lin" valueType="num">
                                      <p:cBhvr>
                                        <p:cTn id="63" dur="10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14" end="14"/>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14" end="14"/>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654" y="1600200"/>
            <a:ext cx="8229600" cy="4525963"/>
          </a:xfrm>
        </p:spPr>
        <p:txBody>
          <a:bodyPr>
            <a:normAutofit/>
          </a:bodyPr>
          <a:lstStyle/>
          <a:p>
            <a:pPr marL="1028700" lvl="1" indent="-457200">
              <a:spcBef>
                <a:spcPct val="50000"/>
              </a:spcBef>
              <a:buClr>
                <a:schemeClr val="folHlink"/>
              </a:buClr>
              <a:buFont typeface="Arial" pitchFamily="34" charset="0"/>
              <a:buChar char="•"/>
              <a:defRPr/>
            </a:pPr>
            <a:r>
              <a:rPr lang="en-US" sz="2800" dirty="0" smtClean="0">
                <a:latin typeface="Arial" panose="020B0604020202020204" pitchFamily="34" charset="0"/>
                <a:cs typeface="Arial" panose="020B0604020202020204" pitchFamily="34" charset="0"/>
              </a:rPr>
              <a:t>Authority over Certain Subject Matter</a:t>
            </a:r>
          </a:p>
          <a:p>
            <a:pPr marL="1028700" lvl="1" indent="-457200">
              <a:spcBef>
                <a:spcPct val="50000"/>
              </a:spcBef>
              <a:buClr>
                <a:schemeClr val="folHlink"/>
              </a:buClr>
              <a:buFont typeface="Arial" pitchFamily="34" charset="0"/>
              <a:buChar char="•"/>
              <a:defRPr/>
            </a:pPr>
            <a:r>
              <a:rPr lang="en-US" sz="2800" dirty="0" smtClean="0">
                <a:latin typeface="Arial" panose="020B0604020202020204" pitchFamily="34" charset="0"/>
                <a:cs typeface="Arial" panose="020B0604020202020204" pitchFamily="34" charset="0"/>
              </a:rPr>
              <a:t>Defines Standards Pertaining to Class of Items (Goods / Services)</a:t>
            </a:r>
          </a:p>
          <a:p>
            <a:pPr marL="1028700" lvl="1" indent="-457200">
              <a:spcBef>
                <a:spcPct val="50000"/>
              </a:spcBef>
              <a:buClr>
                <a:schemeClr val="folHlink"/>
              </a:buClr>
              <a:buFont typeface="Arial" pitchFamily="34" charset="0"/>
              <a:buChar char="•"/>
              <a:defRPr/>
            </a:pPr>
            <a:r>
              <a:rPr lang="en-US" sz="2800" dirty="0" smtClean="0">
                <a:latin typeface="Arial" panose="020B0604020202020204" pitchFamily="34" charset="0"/>
                <a:cs typeface="Arial" panose="020B0604020202020204" pitchFamily="34" charset="0"/>
              </a:rPr>
              <a:t>Approves Suppliers of Standard Items</a:t>
            </a:r>
          </a:p>
          <a:p>
            <a:pPr marL="1028700" lvl="1" indent="-457200">
              <a:spcBef>
                <a:spcPct val="50000"/>
              </a:spcBef>
              <a:buClr>
                <a:schemeClr val="folHlink"/>
              </a:buClr>
              <a:buFont typeface="Arial" pitchFamily="34" charset="0"/>
              <a:buChar char="•"/>
              <a:defRPr/>
            </a:pPr>
            <a:r>
              <a:rPr lang="en-US" sz="2800" dirty="0">
                <a:latin typeface="Arial" panose="020B0604020202020204" pitchFamily="34" charset="0"/>
                <a:cs typeface="Arial" panose="020B0604020202020204" pitchFamily="34" charset="0"/>
              </a:rPr>
              <a:t>Unauthorized or inappropriate </a:t>
            </a:r>
            <a:r>
              <a:rPr lang="en-US" sz="2800" dirty="0" smtClean="0">
                <a:latin typeface="Arial" panose="020B0604020202020204" pitchFamily="34" charset="0"/>
                <a:cs typeface="Arial" panose="020B0604020202020204" pitchFamily="34" charset="0"/>
              </a:rPr>
              <a:t>use</a:t>
            </a:r>
          </a:p>
          <a:p>
            <a:pPr marL="1028700" lvl="1" indent="-457200">
              <a:spcBef>
                <a:spcPct val="50000"/>
              </a:spcBef>
              <a:buClr>
                <a:schemeClr val="folHlink"/>
              </a:buClr>
              <a:buFont typeface="Arial" pitchFamily="34" charset="0"/>
              <a:buChar char="•"/>
              <a:defRPr/>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DFB529E-95E4-453B-B145-76E870525D07}" type="slidenum">
              <a:rPr lang="en-US" smtClean="0"/>
              <a:t>36</a:t>
            </a:fld>
            <a:endParaRPr lang="en-US" dirty="0"/>
          </a:p>
        </p:txBody>
      </p:sp>
      <p:sp>
        <p:nvSpPr>
          <p:cNvPr id="3" name="Title 2"/>
          <p:cNvSpPr>
            <a:spLocks noGrp="1"/>
          </p:cNvSpPr>
          <p:nvPr>
            <p:ph type="title"/>
          </p:nvPr>
        </p:nvSpPr>
        <p:spPr>
          <a:xfrm>
            <a:off x="457200" y="35859"/>
            <a:ext cx="8229600" cy="1143000"/>
          </a:xfrm>
        </p:spPr>
        <p:txBody>
          <a:bodyPr>
            <a:normAutofit/>
          </a:bodyPr>
          <a:lstStyle/>
          <a:p>
            <a:r>
              <a:rPr lang="en-US" sz="3800" dirty="0">
                <a:solidFill>
                  <a:srgbClr val="FF0000"/>
                </a:solidFill>
                <a:latin typeface="Arial" panose="020B0604020202020204" pitchFamily="34" charset="0"/>
                <a:cs typeface="Arial" panose="020B0604020202020204" pitchFamily="34" charset="0"/>
              </a:rPr>
              <a:t>Point of Control (POC</a:t>
            </a:r>
            <a:r>
              <a:rPr lang="en-US" sz="3800" dirty="0" smtClean="0">
                <a:solidFill>
                  <a:srgbClr val="FF0000"/>
                </a:solidFill>
                <a:latin typeface="Arial" panose="020B0604020202020204" pitchFamily="34" charset="0"/>
                <a:cs typeface="Arial" panose="020B0604020202020204" pitchFamily="34" charset="0"/>
              </a:rPr>
              <a:t>)</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5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When there is no policy, inexperienced people assume responsibility and often make mistakes</a:t>
            </a:r>
          </a:p>
          <a:p>
            <a:pPr marL="109728"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Suppliers will take advantage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Applies not just for signing contracts, but also for accepting services</a:t>
            </a:r>
          </a:p>
          <a:p>
            <a:pPr marL="109728" indent="0">
              <a:buNone/>
            </a:pPr>
            <a:endParaRPr lang="en-US" dirty="0"/>
          </a:p>
        </p:txBody>
      </p:sp>
      <p:sp>
        <p:nvSpPr>
          <p:cNvPr id="4" name="Slide Number Placeholder 3"/>
          <p:cNvSpPr>
            <a:spLocks noGrp="1"/>
          </p:cNvSpPr>
          <p:nvPr>
            <p:ph type="sldNum" sz="quarter" idx="12"/>
          </p:nvPr>
        </p:nvSpPr>
        <p:spPr/>
        <p:txBody>
          <a:bodyPr/>
          <a:lstStyle/>
          <a:p>
            <a:fld id="{4DFB529E-95E4-453B-B145-76E870525D07}" type="slidenum">
              <a:rPr lang="en-US" smtClean="0"/>
              <a:t>37</a:t>
            </a:fld>
            <a:endParaRPr lang="en-US" dirty="0"/>
          </a:p>
        </p:txBody>
      </p:sp>
      <p:sp>
        <p:nvSpPr>
          <p:cNvPr id="3" name="Title 2"/>
          <p:cNvSpPr>
            <a:spLocks noGrp="1"/>
          </p:cNvSpPr>
          <p:nvPr>
            <p:ph type="title"/>
          </p:nvPr>
        </p:nvSpPr>
        <p:spPr>
          <a:xfrm>
            <a:off x="457200" y="2602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Signature Authority</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0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67000"/>
            <a:ext cx="8229600" cy="1143000"/>
          </a:xfrm>
        </p:spPr>
        <p:txBody>
          <a:bodyPr/>
          <a:lstStyle/>
          <a:p>
            <a:r>
              <a:rPr lang="en-US" dirty="0" smtClean="0">
                <a:latin typeface="Arial" panose="020B0604020202020204" pitchFamily="34" charset="0"/>
                <a:cs typeface="Arial" panose="020B0604020202020204" pitchFamily="34" charset="0"/>
              </a:rPr>
              <a:t>Successful Negotiations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86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92500" lnSpcReduction="10000"/>
          </a:bodyPr>
          <a:lstStyle/>
          <a:p>
            <a:r>
              <a:rPr lang="en-US" dirty="0" smtClean="0">
                <a:latin typeface="Arial" panose="020B0604020202020204" pitchFamily="34" charset="0"/>
                <a:cs typeface="Arial" panose="020B0604020202020204" pitchFamily="34" charset="0"/>
              </a:rPr>
              <a:t>Early involvement</a:t>
            </a:r>
          </a:p>
          <a:p>
            <a:r>
              <a:rPr lang="en-US" dirty="0" smtClean="0">
                <a:latin typeface="Arial" panose="020B0604020202020204" pitchFamily="34" charset="0"/>
                <a:cs typeface="Arial" panose="020B0604020202020204" pitchFamily="34" charset="0"/>
              </a:rPr>
              <a:t>Open Communications</a:t>
            </a:r>
          </a:p>
          <a:p>
            <a:r>
              <a:rPr lang="en-US" dirty="0" smtClean="0">
                <a:latin typeface="Arial" panose="020B0604020202020204" pitchFamily="34" charset="0"/>
                <a:cs typeface="Arial" panose="020B0604020202020204" pitchFamily="34" charset="0"/>
              </a:rPr>
              <a:t>High level of trust and mutual respect</a:t>
            </a:r>
          </a:p>
          <a:p>
            <a:r>
              <a:rPr lang="en-US" dirty="0" smtClean="0">
                <a:latin typeface="Arial" panose="020B0604020202020204" pitchFamily="34" charset="0"/>
                <a:cs typeface="Arial" panose="020B0604020202020204" pitchFamily="34" charset="0"/>
              </a:rPr>
              <a:t>Consistent message from all levels of the organization</a:t>
            </a:r>
          </a:p>
          <a:p>
            <a:r>
              <a:rPr lang="en-US" dirty="0" smtClean="0">
                <a:latin typeface="Arial" panose="020B0604020202020204" pitchFamily="34" charset="0"/>
                <a:cs typeface="Arial" panose="020B0604020202020204" pitchFamily="34" charset="0"/>
              </a:rPr>
              <a:t>Information!</a:t>
            </a:r>
          </a:p>
          <a:p>
            <a:r>
              <a:rPr lang="en-US" dirty="0" smtClean="0">
                <a:latin typeface="Arial" panose="020B0604020202020204" pitchFamily="34" charset="0"/>
                <a:cs typeface="Arial" panose="020B0604020202020204" pitchFamily="34" charset="0"/>
              </a:rPr>
              <a:t>Fact-based</a:t>
            </a:r>
          </a:p>
          <a:p>
            <a:r>
              <a:rPr lang="en-US" dirty="0" smtClean="0">
                <a:latin typeface="Arial" panose="020B0604020202020204" pitchFamily="34" charset="0"/>
                <a:cs typeface="Arial" panose="020B0604020202020204" pitchFamily="34" charset="0"/>
              </a:rPr>
              <a:t>Preparation</a:t>
            </a:r>
          </a:p>
          <a:p>
            <a:r>
              <a:rPr lang="en-US" dirty="0" smtClean="0">
                <a:latin typeface="Arial" panose="020B0604020202020204" pitchFamily="34" charset="0"/>
                <a:cs typeface="Arial" panose="020B0604020202020204" pitchFamily="34" charset="0"/>
              </a:rPr>
              <a:t>Patience, patience, patience</a:t>
            </a:r>
          </a:p>
          <a:p>
            <a:r>
              <a:rPr lang="en-US" dirty="0" smtClean="0">
                <a:latin typeface="Arial" panose="020B0604020202020204" pitchFamily="34" charset="0"/>
                <a:cs typeface="Arial" panose="020B0604020202020204" pitchFamily="34" charset="0"/>
              </a:rPr>
              <a:t>No end-runs</a:t>
            </a:r>
          </a:p>
          <a:p>
            <a:r>
              <a:rPr lang="en-US" dirty="0">
                <a:latin typeface="Arial" panose="020B0604020202020204" pitchFamily="34" charset="0"/>
                <a:cs typeface="Arial" panose="020B0604020202020204" pitchFamily="34" charset="0"/>
              </a:rPr>
              <a:t>Understanding of the supplier’s real interests, concerns, values</a:t>
            </a:r>
          </a:p>
          <a:p>
            <a:endParaRPr lang="en-US" dirty="0"/>
          </a:p>
        </p:txBody>
      </p:sp>
      <p:sp>
        <p:nvSpPr>
          <p:cNvPr id="3" name="Title 2"/>
          <p:cNvSpPr>
            <a:spLocks noGrp="1"/>
          </p:cNvSpPr>
          <p:nvPr>
            <p:ph type="title"/>
          </p:nvPr>
        </p:nvSpPr>
        <p:spPr>
          <a:xfrm>
            <a:off x="381000" y="37171"/>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Success More Probable When…</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91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What is a Contract</a:t>
            </a:r>
          </a:p>
          <a:p>
            <a:r>
              <a:rPr lang="en-US" dirty="0" smtClean="0">
                <a:latin typeface="Arial" panose="020B0604020202020204" pitchFamily="34" charset="0"/>
                <a:cs typeface="Arial" panose="020B0604020202020204" pitchFamily="34" charset="0"/>
              </a:rPr>
              <a:t>PO vs. Contract</a:t>
            </a:r>
          </a:p>
          <a:p>
            <a:r>
              <a:rPr lang="en-US" dirty="0" smtClean="0">
                <a:latin typeface="Arial" panose="020B0604020202020204" pitchFamily="34" charset="0"/>
                <a:cs typeface="Arial" panose="020B0604020202020204" pitchFamily="34" charset="0"/>
              </a:rPr>
              <a:t>Negotiation Leverage</a:t>
            </a:r>
          </a:p>
          <a:p>
            <a:r>
              <a:rPr lang="en-US" dirty="0" smtClean="0">
                <a:latin typeface="Arial" panose="020B0604020202020204" pitchFamily="34" charset="0"/>
                <a:cs typeface="Arial" panose="020B0604020202020204" pitchFamily="34" charset="0"/>
              </a:rPr>
              <a:t>Negotiation Team</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04800" y="76200"/>
            <a:ext cx="8229600" cy="1143000"/>
          </a:xfrm>
        </p:spPr>
        <p:txBody>
          <a:bodyPr/>
          <a:lstStyle/>
          <a:p>
            <a:r>
              <a:rPr lang="en-US" dirty="0" smtClean="0">
                <a:solidFill>
                  <a:srgbClr val="FF0000"/>
                </a:solidFill>
                <a:latin typeface="Arial" panose="020B0604020202020204" pitchFamily="34" charset="0"/>
                <a:cs typeface="Arial" panose="020B0604020202020204" pitchFamily="34" charset="0"/>
              </a:rPr>
              <a:t>Contract Basics</a:t>
            </a:r>
            <a:endParaRPr lang="en-US"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428999"/>
            <a:ext cx="4648200" cy="3081959"/>
          </a:xfrm>
          <a:prstGeom prst="rect">
            <a:avLst/>
          </a:prstGeom>
        </p:spPr>
      </p:pic>
    </p:spTree>
    <p:extLst>
      <p:ext uri="{BB962C8B-B14F-4D97-AF65-F5344CB8AC3E}">
        <p14:creationId xmlns:p14="http://schemas.microsoft.com/office/powerpoint/2010/main" val="1941789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1447800"/>
            <a:ext cx="7772400" cy="4572000"/>
          </a:xfrm>
        </p:spPr>
        <p:txBody>
          <a:bodyPr>
            <a:normAutofit/>
          </a:bodyPr>
          <a:lstStyle/>
          <a:p>
            <a:r>
              <a:rPr lang="en-US" altLang="en-US" dirty="0">
                <a:latin typeface="Arial" panose="020B0604020202020204" pitchFamily="34" charset="0"/>
                <a:cs typeface="Arial" panose="020B0604020202020204" pitchFamily="34" charset="0"/>
              </a:rPr>
              <a:t>A fair and reasonable price</a:t>
            </a:r>
          </a:p>
          <a:p>
            <a:r>
              <a:rPr lang="en-US" altLang="en-US" dirty="0">
                <a:latin typeface="Arial" panose="020B0604020202020204" pitchFamily="34" charset="0"/>
                <a:cs typeface="Arial" panose="020B0604020202020204" pitchFamily="34" charset="0"/>
              </a:rPr>
              <a:t>Timely performance</a:t>
            </a:r>
          </a:p>
          <a:p>
            <a:r>
              <a:rPr lang="en-US" altLang="en-US" dirty="0">
                <a:latin typeface="Arial" panose="020B0604020202020204" pitchFamily="34" charset="0"/>
                <a:cs typeface="Arial" panose="020B0604020202020204" pitchFamily="34" charset="0"/>
              </a:rPr>
              <a:t>Meeting organizational needs</a:t>
            </a:r>
          </a:p>
          <a:p>
            <a:pPr lvl="1"/>
            <a:r>
              <a:rPr lang="en-US" altLang="en-US" dirty="0">
                <a:latin typeface="Arial" panose="020B0604020202020204" pitchFamily="34" charset="0"/>
                <a:cs typeface="Arial" panose="020B0604020202020204" pitchFamily="34" charset="0"/>
              </a:rPr>
              <a:t>Defining “must-haves” and “wants”</a:t>
            </a:r>
          </a:p>
          <a:p>
            <a:r>
              <a:rPr lang="en-US" altLang="en-US" dirty="0">
                <a:latin typeface="Arial" panose="020B0604020202020204" pitchFamily="34" charset="0"/>
                <a:cs typeface="Arial" panose="020B0604020202020204" pitchFamily="34" charset="0"/>
              </a:rPr>
              <a:t>Control over contract performance</a:t>
            </a:r>
          </a:p>
          <a:p>
            <a:r>
              <a:rPr lang="en-US" altLang="en-US" dirty="0">
                <a:latin typeface="Arial" panose="020B0604020202020204" pitchFamily="34" charset="0"/>
                <a:cs typeface="Arial" panose="020B0604020202020204" pitchFamily="34" charset="0"/>
              </a:rPr>
              <a:t>Maximum supplier cooperation</a:t>
            </a:r>
          </a:p>
          <a:p>
            <a:r>
              <a:rPr lang="en-US" altLang="en-US" dirty="0">
                <a:latin typeface="Arial" panose="020B0604020202020204" pitchFamily="34" charset="0"/>
                <a:cs typeface="Arial" panose="020B0604020202020204" pitchFamily="34" charset="0"/>
              </a:rPr>
              <a:t>A value-adding supplier </a:t>
            </a:r>
            <a:r>
              <a:rPr lang="en-US" altLang="en-US" dirty="0" smtClean="0">
                <a:latin typeface="Arial" panose="020B0604020202020204" pitchFamily="34" charset="0"/>
                <a:cs typeface="Arial" panose="020B0604020202020204" pitchFamily="34" charset="0"/>
              </a:rPr>
              <a:t>relationship</a:t>
            </a:r>
          </a:p>
          <a:p>
            <a:endParaRPr lang="en-US" altLang="en-US" dirty="0" smtClean="0">
              <a:latin typeface="Arial" charset="0"/>
              <a:cs typeface="Arial"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40</a:t>
            </a:fld>
            <a:endParaRPr lang="en-US" dirty="0"/>
          </a:p>
        </p:txBody>
      </p:sp>
      <p:sp>
        <p:nvSpPr>
          <p:cNvPr id="2" name="Title 1"/>
          <p:cNvSpPr>
            <a:spLocks noGrp="1"/>
          </p:cNvSpPr>
          <p:nvPr>
            <p:ph type="title"/>
          </p:nvPr>
        </p:nvSpPr>
        <p:spPr>
          <a:xfrm>
            <a:off x="381000" y="152400"/>
            <a:ext cx="7772400" cy="7921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What Does Success Look Like?</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156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14400"/>
            <a:ext cx="8610600" cy="4572000"/>
          </a:xfrm>
        </p:spPr>
        <p:txBody>
          <a:bodyPr>
            <a:noAutofit/>
          </a:bodyPr>
          <a:lstStyle/>
          <a:p>
            <a:r>
              <a:rPr lang="en-US" sz="2800" dirty="0" smtClean="0">
                <a:latin typeface="Arial" panose="020B0604020202020204" pitchFamily="34" charset="0"/>
                <a:cs typeface="Arial" panose="020B0604020202020204" pitchFamily="34" charset="0"/>
              </a:rPr>
              <a:t>Know what you want to get out of the negotiations.</a:t>
            </a:r>
          </a:p>
          <a:p>
            <a:pPr lvl="1"/>
            <a:r>
              <a:rPr lang="en-US" dirty="0">
                <a:latin typeface="Arial" panose="020B0604020202020204" pitchFamily="34" charset="0"/>
                <a:cs typeface="Arial" panose="020B0604020202020204" pitchFamily="34" charset="0"/>
              </a:rPr>
              <a:t>Most Desired Outcome (MDOs)</a:t>
            </a:r>
          </a:p>
          <a:p>
            <a:pPr lvl="1"/>
            <a:r>
              <a:rPr lang="en-US" dirty="0">
                <a:latin typeface="Arial" panose="020B0604020202020204" pitchFamily="34" charset="0"/>
                <a:cs typeface="Arial" panose="020B0604020202020204" pitchFamily="34" charset="0"/>
              </a:rPr>
              <a:t>Goals and Must Haves</a:t>
            </a:r>
          </a:p>
          <a:p>
            <a:pPr lvl="1"/>
            <a:r>
              <a:rPr lang="en-US" dirty="0">
                <a:latin typeface="Arial" panose="020B0604020202020204" pitchFamily="34" charset="0"/>
                <a:cs typeface="Arial" panose="020B0604020202020204" pitchFamily="34" charset="0"/>
              </a:rPr>
              <a:t>Least Acceptable Agreement (LAAs)</a:t>
            </a:r>
          </a:p>
          <a:p>
            <a:pPr lvl="1"/>
            <a:r>
              <a:rPr lang="en-US" dirty="0">
                <a:latin typeface="Arial" panose="020B0604020202020204" pitchFamily="34" charset="0"/>
                <a:cs typeface="Arial" panose="020B0604020202020204" pitchFamily="34" charset="0"/>
              </a:rPr>
              <a:t>Best Alternatives To Negotiated Agreement (BATNA)</a:t>
            </a:r>
          </a:p>
          <a:p>
            <a:pPr lvl="1"/>
            <a:r>
              <a:rPr lang="en-US" dirty="0">
                <a:latin typeface="Arial" panose="020B0604020202020204" pitchFamily="34" charset="0"/>
                <a:cs typeface="Arial" panose="020B0604020202020204" pitchFamily="34" charset="0"/>
              </a:rPr>
              <a:t>Interests – motivators, concerns, objectives needs</a:t>
            </a:r>
          </a:p>
          <a:p>
            <a:pPr lvl="1"/>
            <a:r>
              <a:rPr lang="en-US" dirty="0">
                <a:latin typeface="Arial" panose="020B0604020202020204" pitchFamily="34" charset="0"/>
                <a:cs typeface="Arial" panose="020B0604020202020204" pitchFamily="34" charset="0"/>
              </a:rPr>
              <a:t>Assumptions</a:t>
            </a:r>
          </a:p>
          <a:p>
            <a:pPr lvl="1"/>
            <a:r>
              <a:rPr lang="en-US" dirty="0">
                <a:latin typeface="Arial" panose="020B0604020202020204" pitchFamily="34" charset="0"/>
                <a:cs typeface="Arial" panose="020B0604020202020204" pitchFamily="34" charset="0"/>
              </a:rPr>
              <a:t>Known Facts</a:t>
            </a:r>
          </a:p>
          <a:p>
            <a:pPr lvl="1"/>
            <a:r>
              <a:rPr lang="en-US" dirty="0">
                <a:latin typeface="Arial" panose="020B0604020202020204" pitchFamily="34" charset="0"/>
                <a:cs typeface="Arial" panose="020B0604020202020204" pitchFamily="34" charset="0"/>
              </a:rPr>
              <a:t>Don’t Knows</a:t>
            </a:r>
          </a:p>
          <a:p>
            <a:pPr lvl="1"/>
            <a:r>
              <a:rPr lang="en-US" dirty="0">
                <a:latin typeface="Arial" panose="020B0604020202020204" pitchFamily="34" charset="0"/>
                <a:cs typeface="Arial" panose="020B0604020202020204" pitchFamily="34" charset="0"/>
              </a:rPr>
              <a:t>Trades</a:t>
            </a:r>
          </a:p>
          <a:p>
            <a:pPr lvl="1"/>
            <a:r>
              <a:rPr lang="en-US" dirty="0">
                <a:latin typeface="Arial" panose="020B0604020202020204" pitchFamily="34" charset="0"/>
                <a:cs typeface="Arial" panose="020B0604020202020204" pitchFamily="34" charset="0"/>
              </a:rPr>
              <a:t>Options for Mutual Gain</a:t>
            </a:r>
          </a:p>
          <a:p>
            <a:pPr lvl="1"/>
            <a:r>
              <a:rPr lang="en-US" dirty="0">
                <a:latin typeface="Arial" panose="020B0604020202020204" pitchFamily="34" charset="0"/>
                <a:cs typeface="Arial" panose="020B0604020202020204" pitchFamily="34" charset="0"/>
              </a:rPr>
              <a:t>Your objections to other party’s demands</a:t>
            </a:r>
          </a:p>
          <a:p>
            <a:pPr lvl="1"/>
            <a:r>
              <a:rPr lang="en-US" dirty="0">
                <a:latin typeface="Arial" panose="020B0604020202020204" pitchFamily="34" charset="0"/>
                <a:cs typeface="Arial" panose="020B0604020202020204" pitchFamily="34" charset="0"/>
              </a:rPr>
              <a:t>Leverage areas you may have discussed with the </a:t>
            </a:r>
            <a:r>
              <a:rPr lang="en-US" dirty="0" smtClean="0">
                <a:latin typeface="Arial" panose="020B0604020202020204" pitchFamily="34" charset="0"/>
                <a:cs typeface="Arial" panose="020B0604020202020204" pitchFamily="34" charset="0"/>
              </a:rPr>
              <a:t>supplier</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41</a:t>
            </a:fld>
            <a:endParaRPr lang="en-US" dirty="0"/>
          </a:p>
        </p:txBody>
      </p:sp>
      <p:sp>
        <p:nvSpPr>
          <p:cNvPr id="2" name="Title 1"/>
          <p:cNvSpPr>
            <a:spLocks noGrp="1"/>
          </p:cNvSpPr>
          <p:nvPr>
            <p:ph type="title"/>
          </p:nvPr>
        </p:nvSpPr>
        <p:spPr>
          <a:xfrm>
            <a:off x="609600" y="76200"/>
            <a:ext cx="7772400" cy="7921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Preparation Is Key</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8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additive="base">
                                        <p:cTn id="1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 calcmode="lin" valueType="num">
                                      <p:cBhvr additive="base">
                                        <p:cTn id="56"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 calcmode="lin" valueType="num">
                                      <p:cBhvr additive="base">
                                        <p:cTn id="62"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2" end="12"/>
                                            </p:txEl>
                                          </p:spTgt>
                                        </p:tgtEl>
                                        <p:attrNameLst>
                                          <p:attrName>style.visibility</p:attrName>
                                        </p:attrNameLst>
                                      </p:cBhvr>
                                      <p:to>
                                        <p:strVal val="visible"/>
                                      </p:to>
                                    </p:set>
                                    <p:anim calcmode="lin" valueType="num">
                                      <p:cBhvr additive="base">
                                        <p:cTn id="68"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a:xfrm>
            <a:off x="838200" y="914400"/>
            <a:ext cx="7772400" cy="5486400"/>
          </a:xfrm>
        </p:spPr>
        <p:txBody>
          <a:bodyPr rtlCol="0">
            <a:normAutofit fontScale="85000" lnSpcReduction="20000"/>
          </a:bodyPr>
          <a:lstStyle/>
          <a:p>
            <a:pPr eaLnBrk="1" fontAlgn="auto" hangingPunct="1">
              <a:spcAft>
                <a:spcPts val="0"/>
              </a:spcAft>
              <a:defRPr/>
            </a:pPr>
            <a:r>
              <a:rPr lang="en-US" sz="2900" dirty="0" smtClean="0">
                <a:latin typeface="Arial" panose="020B0604020202020204" pitchFamily="34" charset="0"/>
                <a:cs typeface="Arial" panose="020B0604020202020204" pitchFamily="34" charset="0"/>
              </a:rPr>
              <a:t>Negotiation objectives</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Cost data</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Supplier financial reports</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Records of previous negotiations</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Market information</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Supplier financial strength</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Relative buyer/supplier position strength</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Buyer and supplier weaknesses</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Price history</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Quality history</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Specification or service delivery issues</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Supplier team negotiation styles and personalities</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Available time</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Delivery history</a:t>
            </a:r>
          </a:p>
          <a:p>
            <a:pPr eaLnBrk="1" fontAlgn="auto" hangingPunct="1">
              <a:spcAft>
                <a:spcPts val="0"/>
              </a:spcAft>
              <a:defRPr/>
            </a:pPr>
            <a:r>
              <a:rPr lang="en-US" sz="2900" dirty="0" smtClean="0">
                <a:latin typeface="Arial" panose="020B0604020202020204" pitchFamily="34" charset="0"/>
                <a:cs typeface="Arial" panose="020B0604020202020204" pitchFamily="34" charset="0"/>
              </a:rPr>
              <a:t>Security, risk history and identifiable security issues</a:t>
            </a:r>
          </a:p>
          <a:p>
            <a:pPr eaLnBrk="1" fontAlgn="auto" hangingPunct="1">
              <a:spcAft>
                <a:spcPts val="0"/>
              </a:spcAft>
              <a:defRPr/>
            </a:pPr>
            <a:endParaRPr lang="en-US" dirty="0" smtClean="0"/>
          </a:p>
        </p:txBody>
      </p:sp>
      <p:sp>
        <p:nvSpPr>
          <p:cNvPr id="532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3DB09D-02E4-4450-A248-715280785421}" type="slidenum">
              <a:rPr lang="en-US" altLang="en-US" smtClean="0">
                <a:solidFill>
                  <a:srgbClr val="898989"/>
                </a:solidFill>
              </a:rPr>
              <a:pPr eaLnBrk="1" hangingPunct="1"/>
              <a:t>42</a:t>
            </a:fld>
            <a:endParaRPr lang="en-US" altLang="en-US" dirty="0" smtClean="0">
              <a:solidFill>
                <a:srgbClr val="898989"/>
              </a:solidFill>
            </a:endParaRPr>
          </a:p>
        </p:txBody>
      </p:sp>
      <p:sp>
        <p:nvSpPr>
          <p:cNvPr id="53251" name="Rectangle 2"/>
          <p:cNvSpPr>
            <a:spLocks noGrp="1" noChangeArrowheads="1"/>
          </p:cNvSpPr>
          <p:nvPr>
            <p:ph type="title"/>
          </p:nvPr>
        </p:nvSpPr>
        <p:spPr>
          <a:xfrm>
            <a:off x="381000" y="228600"/>
            <a:ext cx="8458200" cy="533400"/>
          </a:xfrm>
        </p:spPr>
        <p:txBody>
          <a:bodyPr>
            <a:noAutofit/>
          </a:bodyPr>
          <a:lstStyle/>
          <a:p>
            <a:pPr eaLnBrk="1" hangingPunct="1"/>
            <a:r>
              <a:rPr lang="en-US" altLang="en-US" sz="3800" b="1" dirty="0" smtClean="0">
                <a:solidFill>
                  <a:srgbClr val="FF0000"/>
                </a:solidFill>
                <a:latin typeface="Arial" charset="0"/>
                <a:cs typeface="Arial" charset="0"/>
              </a:rPr>
              <a:t>Step 1:  Gather Relevant Info</a:t>
            </a:r>
          </a:p>
        </p:txBody>
      </p:sp>
    </p:spTree>
    <p:extLst>
      <p:ext uri="{BB962C8B-B14F-4D97-AF65-F5344CB8AC3E}">
        <p14:creationId xmlns:p14="http://schemas.microsoft.com/office/powerpoint/2010/main" val="2258848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9" name="Rectangle 3"/>
          <p:cNvSpPr>
            <a:spLocks noGrp="1" noChangeArrowheads="1"/>
          </p:cNvSpPr>
          <p:nvPr>
            <p:ph idx="1"/>
          </p:nvPr>
        </p:nvSpPr>
        <p:spPr>
          <a:xfrm>
            <a:off x="609600" y="838200"/>
            <a:ext cx="7772400" cy="5257800"/>
          </a:xfrm>
        </p:spPr>
        <p:txBody>
          <a:bodyPr rtlCol="0">
            <a:normAutofit/>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Supplier business history</a:t>
            </a:r>
          </a:p>
          <a:p>
            <a:pPr eaLnBrk="1" fontAlgn="auto" hangingPunct="1">
              <a:spcAft>
                <a:spcPts val="0"/>
              </a:spcAft>
              <a:defRPr/>
            </a:pPr>
            <a:r>
              <a:rPr lang="en-US" dirty="0" smtClean="0">
                <a:latin typeface="Arial" panose="020B0604020202020204" pitchFamily="34" charset="0"/>
                <a:cs typeface="Arial" panose="020B0604020202020204" pitchFamily="34" charset="0"/>
              </a:rPr>
              <a:t>Records of previous negotiations</a:t>
            </a:r>
          </a:p>
          <a:p>
            <a:pPr eaLnBrk="1" fontAlgn="auto" hangingPunct="1">
              <a:spcAft>
                <a:spcPts val="0"/>
              </a:spcAft>
              <a:defRPr/>
            </a:pPr>
            <a:r>
              <a:rPr lang="en-US" dirty="0" smtClean="0">
                <a:latin typeface="Arial" panose="020B0604020202020204" pitchFamily="34" charset="0"/>
                <a:cs typeface="Arial" panose="020B0604020202020204" pitchFamily="34" charset="0"/>
              </a:rPr>
              <a:t>Effectiveness of previous strategies/tactics</a:t>
            </a:r>
          </a:p>
          <a:p>
            <a:pPr eaLnBrk="1" fontAlgn="auto" hangingPunct="1">
              <a:spcAft>
                <a:spcPts val="0"/>
              </a:spcAft>
              <a:defRPr/>
            </a:pPr>
            <a:r>
              <a:rPr lang="en-US" dirty="0" smtClean="0">
                <a:latin typeface="Arial" panose="020B0604020202020204" pitchFamily="34" charset="0"/>
                <a:cs typeface="Arial" panose="020B0604020202020204" pitchFamily="34" charset="0"/>
              </a:rPr>
              <a:t>What worked and didn’t work last time</a:t>
            </a:r>
          </a:p>
          <a:p>
            <a:pPr eaLnBrk="1" fontAlgn="auto" hangingPunct="1">
              <a:spcAft>
                <a:spcPts val="0"/>
              </a:spcAft>
              <a:defRPr/>
            </a:pPr>
            <a:r>
              <a:rPr lang="en-US" dirty="0" smtClean="0">
                <a:latin typeface="Arial" panose="020B0604020202020204" pitchFamily="34" charset="0"/>
                <a:cs typeface="Arial" panose="020B0604020202020204" pitchFamily="34" charset="0"/>
              </a:rPr>
              <a:t>Profiles of supplier negotiators</a:t>
            </a:r>
          </a:p>
          <a:p>
            <a:pPr eaLnBrk="1" fontAlgn="auto" hangingPunct="1">
              <a:spcAft>
                <a:spcPts val="0"/>
              </a:spcAft>
              <a:defRPr/>
            </a:pPr>
            <a:r>
              <a:rPr lang="en-US" dirty="0" smtClean="0">
                <a:latin typeface="Arial" panose="020B0604020202020204" pitchFamily="34" charset="0"/>
                <a:cs typeface="Arial" panose="020B0604020202020204" pitchFamily="34" charset="0"/>
              </a:rPr>
              <a:t>Supplier’s financial data</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D&amp;B reports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Libraries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Newspapers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Government filings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Stock market analyst reports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Information from other people</a:t>
            </a:r>
          </a:p>
          <a:p>
            <a:pPr eaLnBrk="1" fontAlgn="auto" hangingPunct="1">
              <a:spcAft>
                <a:spcPts val="0"/>
              </a:spcAft>
              <a:defRPr/>
            </a:pPr>
            <a:endParaRPr lang="en-US" dirty="0" smtClean="0"/>
          </a:p>
        </p:txBody>
      </p:sp>
      <p:sp>
        <p:nvSpPr>
          <p:cNvPr id="819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44A0A2-A193-422D-B597-6D8B5DB4B0C4}" type="slidenum">
              <a:rPr lang="en-US" altLang="en-US" smtClean="0">
                <a:solidFill>
                  <a:srgbClr val="898989"/>
                </a:solidFill>
              </a:rPr>
              <a:pPr eaLnBrk="1" hangingPunct="1"/>
              <a:t>43</a:t>
            </a:fld>
            <a:endParaRPr lang="en-US" altLang="en-US" dirty="0" smtClean="0">
              <a:solidFill>
                <a:srgbClr val="898989"/>
              </a:solidFill>
            </a:endParaRPr>
          </a:p>
        </p:txBody>
      </p:sp>
      <p:sp>
        <p:nvSpPr>
          <p:cNvPr id="81923" name="Rectangle 2"/>
          <p:cNvSpPr>
            <a:spLocks noGrp="1" noChangeArrowheads="1"/>
          </p:cNvSpPr>
          <p:nvPr>
            <p:ph type="title"/>
          </p:nvPr>
        </p:nvSpPr>
        <p:spPr>
          <a:xfrm>
            <a:off x="533400" y="152400"/>
            <a:ext cx="7772400" cy="609600"/>
          </a:xfrm>
        </p:spPr>
        <p:txBody>
          <a:bodyPr>
            <a:noAutofit/>
          </a:bodyPr>
          <a:lstStyle/>
          <a:p>
            <a:pPr eaLnBrk="1" hangingPunct="1"/>
            <a:r>
              <a:rPr lang="en-US" altLang="en-US" sz="3800" b="1" dirty="0" smtClean="0">
                <a:solidFill>
                  <a:srgbClr val="FF0000"/>
                </a:solidFill>
                <a:latin typeface="Arial" charset="0"/>
                <a:cs typeface="Arial" charset="0"/>
              </a:rPr>
              <a:t>Typical Sources of Information</a:t>
            </a:r>
          </a:p>
        </p:txBody>
      </p:sp>
    </p:spTree>
    <p:extLst>
      <p:ext uri="{BB962C8B-B14F-4D97-AF65-F5344CB8AC3E}">
        <p14:creationId xmlns:p14="http://schemas.microsoft.com/office/powerpoint/2010/main" val="1138679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3644" y="1060103"/>
            <a:ext cx="7772400" cy="4572000"/>
          </a:xfrm>
        </p:spPr>
        <p:txBody>
          <a:bodyPr/>
          <a:lstStyle/>
          <a:p>
            <a:r>
              <a:rPr lang="en-US" dirty="0">
                <a:latin typeface="Arial" panose="020B0604020202020204" pitchFamily="34" charset="0"/>
                <a:cs typeface="Arial" panose="020B0604020202020204" pitchFamily="34" charset="0"/>
              </a:rPr>
              <a:t>Review </a:t>
            </a:r>
            <a:r>
              <a:rPr lang="en-US" dirty="0" smtClean="0">
                <a:latin typeface="Arial" panose="020B0604020202020204" pitchFamily="34" charset="0"/>
                <a:cs typeface="Arial" panose="020B0604020202020204" pitchFamily="34" charset="0"/>
              </a:rPr>
              <a:t>other company’s/person’s </a:t>
            </a:r>
            <a:r>
              <a:rPr lang="en-US" dirty="0">
                <a:latin typeface="Arial" panose="020B0604020202020204" pitchFamily="34" charset="0"/>
                <a:cs typeface="Arial" panose="020B0604020202020204" pitchFamily="34" charset="0"/>
              </a:rPr>
              <a:t>strengths and weaknesses</a:t>
            </a:r>
          </a:p>
          <a:p>
            <a:r>
              <a:rPr lang="en-US" dirty="0">
                <a:latin typeface="Arial" panose="020B0604020202020204" pitchFamily="34" charset="0"/>
                <a:cs typeface="Arial" panose="020B0604020202020204" pitchFamily="34" charset="0"/>
              </a:rPr>
              <a:t>Review </a:t>
            </a:r>
            <a:r>
              <a:rPr lang="en-US" dirty="0" smtClean="0">
                <a:latin typeface="Arial" panose="020B0604020202020204" pitchFamily="34" charset="0"/>
                <a:cs typeface="Arial" panose="020B0604020202020204" pitchFamily="34" charset="0"/>
              </a:rPr>
              <a:t>your strengths </a:t>
            </a:r>
            <a:r>
              <a:rPr lang="en-US" dirty="0">
                <a:latin typeface="Arial" panose="020B0604020202020204" pitchFamily="34" charset="0"/>
                <a:cs typeface="Arial" panose="020B0604020202020204" pitchFamily="34" charset="0"/>
              </a:rPr>
              <a:t>and weaknesses</a:t>
            </a:r>
          </a:p>
          <a:p>
            <a:r>
              <a:rPr lang="en-US" dirty="0">
                <a:latin typeface="Arial" panose="020B0604020202020204" pitchFamily="34" charset="0"/>
                <a:cs typeface="Arial" panose="020B0604020202020204" pitchFamily="34" charset="0"/>
              </a:rPr>
              <a:t>Compile information into Porter’s Five Forces</a:t>
            </a:r>
          </a:p>
          <a:p>
            <a:endParaRPr lang="en-US" dirty="0"/>
          </a:p>
        </p:txBody>
      </p:sp>
      <p:sp>
        <p:nvSpPr>
          <p:cNvPr id="3" name="Slide Number Placeholder 2"/>
          <p:cNvSpPr>
            <a:spLocks noGrp="1"/>
          </p:cNvSpPr>
          <p:nvPr>
            <p:ph type="sldNum" sz="quarter" idx="12"/>
          </p:nvPr>
        </p:nvSpPr>
        <p:spPr/>
        <p:txBody>
          <a:bodyPr/>
          <a:lstStyle/>
          <a:p>
            <a:fld id="{030FCD82-FA35-4DEF-BB68-9053E78B49D8}" type="slidenum">
              <a:rPr lang="en-US" smtClean="0"/>
              <a:t>44</a:t>
            </a:fld>
            <a:endParaRPr lang="en-US" dirty="0"/>
          </a:p>
        </p:txBody>
      </p:sp>
      <p:sp>
        <p:nvSpPr>
          <p:cNvPr id="34" name="Title 1"/>
          <p:cNvSpPr>
            <a:spLocks noGrp="1"/>
          </p:cNvSpPr>
          <p:nvPr>
            <p:ph type="title"/>
          </p:nvPr>
        </p:nvSpPr>
        <p:spPr>
          <a:xfrm>
            <a:off x="228600" y="228600"/>
            <a:ext cx="8839200" cy="609600"/>
          </a:xfrm>
        </p:spPr>
        <p:txBody>
          <a:bodyPr>
            <a:noAutofit/>
          </a:bodyPr>
          <a:lstStyle/>
          <a:p>
            <a:r>
              <a:rPr lang="en-US" sz="3800" b="1" dirty="0" smtClean="0">
                <a:solidFill>
                  <a:srgbClr val="FF0000"/>
                </a:solidFill>
                <a:latin typeface="Arial" panose="020B0604020202020204" pitchFamily="34" charset="0"/>
                <a:cs typeface="Arial" panose="020B0604020202020204" pitchFamily="34" charset="0"/>
              </a:rPr>
              <a:t>A Little Homework Goes </a:t>
            </a:r>
            <a:r>
              <a:rPr lang="en-US" sz="3800" b="1" dirty="0">
                <a:solidFill>
                  <a:srgbClr val="FF0000"/>
                </a:solidFill>
                <a:latin typeface="Arial" panose="020B0604020202020204" pitchFamily="34" charset="0"/>
                <a:cs typeface="Arial" panose="020B0604020202020204" pitchFamily="34" charset="0"/>
              </a:rPr>
              <a:t>a </a:t>
            </a:r>
            <a:r>
              <a:rPr lang="en-US" sz="3800" b="1" dirty="0" smtClean="0">
                <a:solidFill>
                  <a:srgbClr val="FF0000"/>
                </a:solidFill>
                <a:latin typeface="Arial" panose="020B0604020202020204" pitchFamily="34" charset="0"/>
                <a:cs typeface="Arial" panose="020B0604020202020204" pitchFamily="34" charset="0"/>
              </a:rPr>
              <a:t>Long Way</a:t>
            </a:r>
            <a:endParaRPr lang="en-US" sz="3800" b="1" dirty="0">
              <a:solidFill>
                <a:srgbClr val="FF0000"/>
              </a:solidFill>
              <a:latin typeface="Arial" panose="020B0604020202020204" pitchFamily="34" charset="0"/>
              <a:cs typeface="Arial" panose="020B0604020202020204" pitchFamily="34" charset="0"/>
            </a:endParaRPr>
          </a:p>
        </p:txBody>
      </p:sp>
      <p:grpSp>
        <p:nvGrpSpPr>
          <p:cNvPr id="17" name="Group 16"/>
          <p:cNvGrpSpPr/>
          <p:nvPr/>
        </p:nvGrpSpPr>
        <p:grpSpPr>
          <a:xfrm>
            <a:off x="1600200" y="3346103"/>
            <a:ext cx="6400800" cy="3283297"/>
            <a:chOff x="533400" y="1900237"/>
            <a:chExt cx="8305800" cy="3676624"/>
          </a:xfrm>
        </p:grpSpPr>
        <p:sp>
          <p:nvSpPr>
            <p:cNvPr id="18" name="Text Box 6"/>
            <p:cNvSpPr txBox="1">
              <a:spLocks noChangeArrowheads="1"/>
            </p:cNvSpPr>
            <p:nvPr/>
          </p:nvSpPr>
          <p:spPr bwMode="auto">
            <a:xfrm>
              <a:off x="3048001" y="3043238"/>
              <a:ext cx="2895600" cy="1152719"/>
            </a:xfrm>
            <a:prstGeom prst="rect">
              <a:avLst/>
            </a:prstGeom>
            <a:solidFill>
              <a:srgbClr val="FFFF00"/>
            </a:solidFill>
            <a:ln w="31750">
              <a:solidFill>
                <a:srgbClr val="333399"/>
              </a:solidFill>
              <a:miter lim="800000"/>
              <a:headEnd/>
              <a:tailEnd/>
            </a:ln>
          </p:spPr>
          <p:txBody>
            <a:bodyPr>
              <a:spAutoFit/>
            </a:bodyPr>
            <a:lstStyle/>
            <a:p>
              <a:pPr algn="ctr">
                <a:spcBef>
                  <a:spcPct val="50000"/>
                </a:spcBef>
              </a:pPr>
              <a:r>
                <a:rPr lang="en-US" dirty="0">
                  <a:solidFill>
                    <a:srgbClr val="333399"/>
                  </a:solidFill>
                  <a:cs typeface="Arial" charset="0"/>
                </a:rPr>
                <a:t>Direct </a:t>
              </a:r>
            </a:p>
            <a:p>
              <a:pPr algn="ctr">
                <a:spcBef>
                  <a:spcPct val="50000"/>
                </a:spcBef>
              </a:pPr>
              <a:r>
                <a:rPr lang="en-US" dirty="0">
                  <a:solidFill>
                    <a:srgbClr val="333399"/>
                  </a:solidFill>
                  <a:cs typeface="Arial" charset="0"/>
                </a:rPr>
                <a:t>Competition</a:t>
              </a:r>
            </a:p>
          </p:txBody>
        </p:sp>
        <p:sp>
          <p:nvSpPr>
            <p:cNvPr id="19" name="Text Box 7"/>
            <p:cNvSpPr txBox="1">
              <a:spLocks noChangeArrowheads="1"/>
            </p:cNvSpPr>
            <p:nvPr/>
          </p:nvSpPr>
          <p:spPr bwMode="auto">
            <a:xfrm>
              <a:off x="533400" y="3119436"/>
              <a:ext cx="1981199" cy="949299"/>
            </a:xfrm>
            <a:prstGeom prst="rect">
              <a:avLst/>
            </a:prstGeom>
            <a:solidFill>
              <a:srgbClr val="FFFF00"/>
            </a:solidFill>
            <a:ln w="31750">
              <a:solidFill>
                <a:srgbClr val="333399"/>
              </a:solidFill>
              <a:miter lim="800000"/>
              <a:headEnd/>
              <a:tailEnd/>
            </a:ln>
          </p:spPr>
          <p:txBody>
            <a:bodyPr>
              <a:spAutoFit/>
            </a:bodyPr>
            <a:lstStyle/>
            <a:p>
              <a:pPr algn="ctr">
                <a:spcBef>
                  <a:spcPct val="50000"/>
                </a:spcBef>
              </a:pPr>
              <a:r>
                <a:rPr lang="en-US" dirty="0">
                  <a:solidFill>
                    <a:srgbClr val="333399"/>
                  </a:solidFill>
                  <a:cs typeface="Arial" charset="0"/>
                </a:rPr>
                <a:t>Power of Suppliers</a:t>
              </a:r>
            </a:p>
          </p:txBody>
        </p:sp>
        <p:sp>
          <p:nvSpPr>
            <p:cNvPr id="20" name="Text Box 8"/>
            <p:cNvSpPr txBox="1">
              <a:spLocks noChangeArrowheads="1"/>
            </p:cNvSpPr>
            <p:nvPr/>
          </p:nvSpPr>
          <p:spPr bwMode="auto">
            <a:xfrm>
              <a:off x="3048001" y="4627562"/>
              <a:ext cx="2895600" cy="949299"/>
            </a:xfrm>
            <a:prstGeom prst="rect">
              <a:avLst/>
            </a:prstGeom>
            <a:solidFill>
              <a:srgbClr val="FFFF00"/>
            </a:solidFill>
            <a:ln w="31750">
              <a:solidFill>
                <a:srgbClr val="333399"/>
              </a:solidFill>
              <a:miter lim="800000"/>
              <a:headEnd/>
              <a:tailEnd/>
            </a:ln>
          </p:spPr>
          <p:txBody>
            <a:bodyPr>
              <a:spAutoFit/>
            </a:bodyPr>
            <a:lstStyle/>
            <a:p>
              <a:pPr algn="ctr">
                <a:spcBef>
                  <a:spcPct val="50000"/>
                </a:spcBef>
              </a:pPr>
              <a:r>
                <a:rPr lang="en-US" dirty="0">
                  <a:solidFill>
                    <a:srgbClr val="333399"/>
                  </a:solidFill>
                  <a:cs typeface="Arial" charset="0"/>
                </a:rPr>
                <a:t>Threat of Substitute Products/Services</a:t>
              </a:r>
            </a:p>
          </p:txBody>
        </p:sp>
        <p:sp>
          <p:nvSpPr>
            <p:cNvPr id="21" name="Text Box 9"/>
            <p:cNvSpPr txBox="1">
              <a:spLocks noChangeArrowheads="1"/>
            </p:cNvSpPr>
            <p:nvPr/>
          </p:nvSpPr>
          <p:spPr bwMode="auto">
            <a:xfrm>
              <a:off x="3048001" y="1900237"/>
              <a:ext cx="2895600" cy="542456"/>
            </a:xfrm>
            <a:prstGeom prst="rect">
              <a:avLst/>
            </a:prstGeom>
            <a:solidFill>
              <a:srgbClr val="FFFF00"/>
            </a:solidFill>
            <a:ln w="31750">
              <a:solidFill>
                <a:srgbClr val="333399"/>
              </a:solidFill>
              <a:miter lim="800000"/>
              <a:headEnd/>
              <a:tailEnd/>
            </a:ln>
          </p:spPr>
          <p:txBody>
            <a:bodyPr>
              <a:spAutoFit/>
            </a:bodyPr>
            <a:lstStyle/>
            <a:p>
              <a:pPr algn="ctr">
                <a:spcBef>
                  <a:spcPct val="50000"/>
                </a:spcBef>
              </a:pPr>
              <a:r>
                <a:rPr lang="en-US" dirty="0">
                  <a:solidFill>
                    <a:srgbClr val="333399"/>
                  </a:solidFill>
                  <a:cs typeface="Arial" charset="0"/>
                </a:rPr>
                <a:t>Threat of Entrants</a:t>
              </a:r>
            </a:p>
          </p:txBody>
        </p:sp>
        <p:sp>
          <p:nvSpPr>
            <p:cNvPr id="22" name="Text Box 10"/>
            <p:cNvSpPr txBox="1">
              <a:spLocks noChangeArrowheads="1"/>
            </p:cNvSpPr>
            <p:nvPr/>
          </p:nvSpPr>
          <p:spPr bwMode="auto">
            <a:xfrm>
              <a:off x="6477000" y="3119436"/>
              <a:ext cx="1981199" cy="949299"/>
            </a:xfrm>
            <a:prstGeom prst="rect">
              <a:avLst/>
            </a:prstGeom>
            <a:solidFill>
              <a:srgbClr val="FFFF00"/>
            </a:solidFill>
            <a:ln w="31750">
              <a:solidFill>
                <a:srgbClr val="333399"/>
              </a:solidFill>
              <a:miter lim="800000"/>
              <a:headEnd/>
              <a:tailEnd/>
            </a:ln>
          </p:spPr>
          <p:txBody>
            <a:bodyPr>
              <a:spAutoFit/>
            </a:bodyPr>
            <a:lstStyle/>
            <a:p>
              <a:pPr algn="ctr">
                <a:spcBef>
                  <a:spcPct val="50000"/>
                </a:spcBef>
              </a:pPr>
              <a:r>
                <a:rPr lang="en-US" dirty="0">
                  <a:solidFill>
                    <a:srgbClr val="333399"/>
                  </a:solidFill>
                  <a:cs typeface="Arial" charset="0"/>
                </a:rPr>
                <a:t>Power of Buyers</a:t>
              </a:r>
            </a:p>
          </p:txBody>
        </p:sp>
        <p:sp>
          <p:nvSpPr>
            <p:cNvPr id="23" name="Line 11"/>
            <p:cNvSpPr>
              <a:spLocks noChangeShapeType="1"/>
            </p:cNvSpPr>
            <p:nvPr/>
          </p:nvSpPr>
          <p:spPr bwMode="auto">
            <a:xfrm>
              <a:off x="2514600" y="3500437"/>
              <a:ext cx="533400" cy="0"/>
            </a:xfrm>
            <a:prstGeom prst="line">
              <a:avLst/>
            </a:prstGeom>
            <a:noFill/>
            <a:ln w="31750">
              <a:solidFill>
                <a:schemeClr val="tx1"/>
              </a:solidFill>
              <a:round/>
              <a:headEnd/>
              <a:tailEnd type="triangle" w="med" len="med"/>
            </a:ln>
          </p:spPr>
          <p:txBody>
            <a:bodyPr/>
            <a:lstStyle/>
            <a:p>
              <a:endParaRPr lang="en-US" dirty="0"/>
            </a:p>
          </p:txBody>
        </p:sp>
        <p:sp>
          <p:nvSpPr>
            <p:cNvPr id="24" name="Line 12"/>
            <p:cNvSpPr>
              <a:spLocks noChangeShapeType="1"/>
            </p:cNvSpPr>
            <p:nvPr/>
          </p:nvSpPr>
          <p:spPr bwMode="auto">
            <a:xfrm rot="5400000">
              <a:off x="4267200" y="2700337"/>
              <a:ext cx="533400" cy="0"/>
            </a:xfrm>
            <a:prstGeom prst="line">
              <a:avLst/>
            </a:prstGeom>
            <a:noFill/>
            <a:ln w="31750">
              <a:solidFill>
                <a:schemeClr val="tx1"/>
              </a:solidFill>
              <a:round/>
              <a:headEnd/>
              <a:tailEnd type="triangle" w="med" len="med"/>
            </a:ln>
          </p:spPr>
          <p:txBody>
            <a:bodyPr/>
            <a:lstStyle/>
            <a:p>
              <a:endParaRPr lang="en-US" dirty="0"/>
            </a:p>
          </p:txBody>
        </p:sp>
        <p:sp>
          <p:nvSpPr>
            <p:cNvPr id="25" name="Line 13"/>
            <p:cNvSpPr>
              <a:spLocks noChangeShapeType="1"/>
            </p:cNvSpPr>
            <p:nvPr/>
          </p:nvSpPr>
          <p:spPr bwMode="auto">
            <a:xfrm flipH="1">
              <a:off x="5943600" y="3500437"/>
              <a:ext cx="533400" cy="0"/>
            </a:xfrm>
            <a:prstGeom prst="line">
              <a:avLst/>
            </a:prstGeom>
            <a:noFill/>
            <a:ln w="31750">
              <a:solidFill>
                <a:schemeClr val="tx1"/>
              </a:solidFill>
              <a:round/>
              <a:headEnd/>
              <a:tailEnd type="triangle" w="med" len="med"/>
            </a:ln>
          </p:spPr>
          <p:txBody>
            <a:bodyPr/>
            <a:lstStyle/>
            <a:p>
              <a:endParaRPr lang="en-US" dirty="0"/>
            </a:p>
          </p:txBody>
        </p:sp>
        <p:sp>
          <p:nvSpPr>
            <p:cNvPr id="26" name="Line 14"/>
            <p:cNvSpPr>
              <a:spLocks noChangeShapeType="1"/>
            </p:cNvSpPr>
            <p:nvPr/>
          </p:nvSpPr>
          <p:spPr bwMode="auto">
            <a:xfrm rot="5400000" flipH="1">
              <a:off x="4305300" y="4376737"/>
              <a:ext cx="533400" cy="0"/>
            </a:xfrm>
            <a:prstGeom prst="line">
              <a:avLst/>
            </a:prstGeom>
            <a:noFill/>
            <a:ln w="31750">
              <a:solidFill>
                <a:schemeClr val="tx1"/>
              </a:solidFill>
              <a:round/>
              <a:headEnd/>
              <a:tailEnd type="triangle" w="med" len="med"/>
            </a:ln>
          </p:spPr>
          <p:txBody>
            <a:bodyPr/>
            <a:lstStyle/>
            <a:p>
              <a:endParaRPr lang="en-US" dirty="0"/>
            </a:p>
          </p:txBody>
        </p:sp>
        <p:sp>
          <p:nvSpPr>
            <p:cNvPr id="27" name="Line 15"/>
            <p:cNvSpPr>
              <a:spLocks noChangeShapeType="1"/>
            </p:cNvSpPr>
            <p:nvPr/>
          </p:nvSpPr>
          <p:spPr bwMode="auto">
            <a:xfrm>
              <a:off x="8839200" y="3576637"/>
              <a:ext cx="0" cy="0"/>
            </a:xfrm>
            <a:prstGeom prst="line">
              <a:avLst/>
            </a:prstGeom>
            <a:noFill/>
            <a:ln w="9525">
              <a:solidFill>
                <a:schemeClr val="tx1"/>
              </a:solidFill>
              <a:round/>
              <a:headEnd/>
              <a:tailEnd type="triangle" w="med" len="med"/>
            </a:ln>
          </p:spPr>
          <p:txBody>
            <a:bodyPr/>
            <a:lstStyle/>
            <a:p>
              <a:endParaRPr lang="en-US" dirty="0"/>
            </a:p>
          </p:txBody>
        </p:sp>
        <p:sp>
          <p:nvSpPr>
            <p:cNvPr id="28" name="Line 16"/>
            <p:cNvSpPr>
              <a:spLocks noChangeShapeType="1"/>
            </p:cNvSpPr>
            <p:nvPr/>
          </p:nvSpPr>
          <p:spPr bwMode="auto">
            <a:xfrm>
              <a:off x="4572000" y="4262437"/>
              <a:ext cx="0" cy="0"/>
            </a:xfrm>
            <a:prstGeom prst="line">
              <a:avLst/>
            </a:prstGeom>
            <a:noFill/>
            <a:ln w="9525">
              <a:solidFill>
                <a:schemeClr val="tx1"/>
              </a:solidFill>
              <a:round/>
              <a:headEnd/>
              <a:tailEnd type="triangle" w="med" len="med"/>
            </a:ln>
          </p:spPr>
          <p:txBody>
            <a:bodyPr/>
            <a:lstStyle/>
            <a:p>
              <a:endParaRPr lang="en-US" dirty="0"/>
            </a:p>
          </p:txBody>
        </p:sp>
        <p:sp>
          <p:nvSpPr>
            <p:cNvPr id="29" name="Line 17"/>
            <p:cNvSpPr>
              <a:spLocks noChangeShapeType="1"/>
            </p:cNvSpPr>
            <p:nvPr/>
          </p:nvSpPr>
          <p:spPr bwMode="auto">
            <a:xfrm>
              <a:off x="4572000" y="4110037"/>
              <a:ext cx="0" cy="0"/>
            </a:xfrm>
            <a:prstGeom prst="line">
              <a:avLst/>
            </a:prstGeom>
            <a:noFill/>
            <a:ln w="9525">
              <a:solidFill>
                <a:schemeClr val="tx1"/>
              </a:solidFill>
              <a:round/>
              <a:headEnd/>
              <a:tailEnd type="triangle" w="med" len="med"/>
            </a:ln>
          </p:spPr>
          <p:txBody>
            <a:bodyPr/>
            <a:lstStyle/>
            <a:p>
              <a:endParaRPr lang="en-US" dirty="0"/>
            </a:p>
          </p:txBody>
        </p:sp>
      </p:grpSp>
      <p:sp>
        <p:nvSpPr>
          <p:cNvPr id="30" name="Rectangle 29"/>
          <p:cNvSpPr/>
          <p:nvPr/>
        </p:nvSpPr>
        <p:spPr>
          <a:xfrm>
            <a:off x="6180589" y="5695149"/>
            <a:ext cx="2063001" cy="369332"/>
          </a:xfrm>
          <a:prstGeom prst="rect">
            <a:avLst/>
          </a:prstGeom>
        </p:spPr>
        <p:txBody>
          <a:bodyPr wrap="none">
            <a:spAutoFit/>
          </a:bodyPr>
          <a:lstStyle/>
          <a:p>
            <a:r>
              <a:rPr lang="en-US" b="1" dirty="0"/>
              <a:t>Porter’s Five Forces</a:t>
            </a:r>
          </a:p>
        </p:txBody>
      </p:sp>
    </p:spTree>
    <p:extLst>
      <p:ext uri="{BB962C8B-B14F-4D97-AF65-F5344CB8AC3E}">
        <p14:creationId xmlns:p14="http://schemas.microsoft.com/office/powerpoint/2010/main" val="1328042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990600"/>
            <a:ext cx="7772400" cy="4572000"/>
          </a:xfrm>
        </p:spPr>
        <p:txBody>
          <a:bodyPr>
            <a:noAutofit/>
          </a:bodyPr>
          <a:lstStyle/>
          <a:p>
            <a:r>
              <a:rPr lang="en-US" sz="2400" dirty="0" smtClean="0">
                <a:latin typeface="Arial" panose="020B0604020202020204" pitchFamily="34" charset="0"/>
                <a:cs typeface="Arial" panose="020B0604020202020204" pitchFamily="34" charset="0"/>
              </a:rPr>
              <a:t>Know who you are addressing and prepare accordingly</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Business focus</a:t>
            </a:r>
          </a:p>
          <a:p>
            <a:pPr lvl="2"/>
            <a:r>
              <a:rPr lang="en-US" sz="1800" dirty="0" smtClean="0">
                <a:latin typeface="Arial" panose="020B0604020202020204" pitchFamily="34" charset="0"/>
                <a:cs typeface="Arial" panose="020B0604020202020204" pitchFamily="34" charset="0"/>
              </a:rPr>
              <a:t>Finance, marketing, etc.</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Strictly sales</a:t>
            </a:r>
          </a:p>
          <a:p>
            <a:pPr lvl="2"/>
            <a:r>
              <a:rPr lang="en-US" sz="1800" dirty="0" smtClean="0">
                <a:latin typeface="Arial" panose="020B0604020202020204" pitchFamily="34" charset="0"/>
                <a:cs typeface="Arial" panose="020B0604020202020204" pitchFamily="34" charset="0"/>
              </a:rPr>
              <a:t>Commissions, end of quarter sales goals, etc.</a:t>
            </a:r>
          </a:p>
          <a:p>
            <a:pPr lvl="2"/>
            <a:r>
              <a:rPr lang="en-US" sz="1800" dirty="0" smtClean="0">
                <a:latin typeface="Arial" panose="020B0604020202020204" pitchFamily="34" charset="0"/>
                <a:cs typeface="Arial" panose="020B0604020202020204" pitchFamily="34" charset="0"/>
              </a:rPr>
              <a:t>Future sales contacts</a:t>
            </a:r>
          </a:p>
          <a:p>
            <a:r>
              <a:rPr lang="en-US" sz="2400" dirty="0" smtClean="0">
                <a:latin typeface="Arial" panose="020B0604020202020204" pitchFamily="34" charset="0"/>
                <a:cs typeface="Arial" panose="020B0604020202020204" pitchFamily="34" charset="0"/>
              </a:rPr>
              <a:t>A good sales team has already assessed you, you need to know as much as you can about them.</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What is important to them?</a:t>
            </a:r>
          </a:p>
          <a:p>
            <a:pPr lvl="2"/>
            <a:r>
              <a:rPr lang="en-US" sz="1800" dirty="0" smtClean="0">
                <a:latin typeface="Arial" panose="020B0604020202020204" pitchFamily="34" charset="0"/>
                <a:cs typeface="Arial" panose="020B0604020202020204" pitchFamily="34" charset="0"/>
              </a:rPr>
              <a:t>End of Fiscal Year?</a:t>
            </a:r>
          </a:p>
          <a:p>
            <a:pPr lvl="2"/>
            <a:r>
              <a:rPr lang="en-US" sz="1800" dirty="0" smtClean="0">
                <a:latin typeface="Arial" panose="020B0604020202020204" pitchFamily="34" charset="0"/>
                <a:cs typeface="Arial" panose="020B0604020202020204" pitchFamily="34" charset="0"/>
              </a:rPr>
              <a:t>Connections with other businesses?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Do you have connections you can leverage?</a:t>
            </a:r>
          </a:p>
          <a:p>
            <a:pPr lvl="2"/>
            <a:r>
              <a:rPr lang="en-US" sz="1800" dirty="0" smtClean="0">
                <a:latin typeface="Arial" panose="020B0604020202020204" pitchFamily="34" charset="0"/>
                <a:cs typeface="Arial" panose="020B0604020202020204" pitchFamily="34" charset="0"/>
              </a:rPr>
              <a:t>School, common interests?  (Check LinkedIn)</a:t>
            </a:r>
          </a:p>
        </p:txBody>
      </p:sp>
      <p:sp>
        <p:nvSpPr>
          <p:cNvPr id="3" name="Slide Number Placeholder 2"/>
          <p:cNvSpPr>
            <a:spLocks noGrp="1"/>
          </p:cNvSpPr>
          <p:nvPr>
            <p:ph type="sldNum" sz="quarter" idx="12"/>
          </p:nvPr>
        </p:nvSpPr>
        <p:spPr/>
        <p:txBody>
          <a:bodyPr/>
          <a:lstStyle/>
          <a:p>
            <a:fld id="{030FCD82-FA35-4DEF-BB68-9053E78B49D8}" type="slidenum">
              <a:rPr lang="en-US" smtClean="0"/>
              <a:t>45</a:t>
            </a:fld>
            <a:endParaRPr lang="en-US" dirty="0"/>
          </a:p>
        </p:txBody>
      </p:sp>
      <p:sp>
        <p:nvSpPr>
          <p:cNvPr id="2" name="Title 1"/>
          <p:cNvSpPr>
            <a:spLocks noGrp="1"/>
          </p:cNvSpPr>
          <p:nvPr>
            <p:ph type="title"/>
          </p:nvPr>
        </p:nvSpPr>
        <p:spPr>
          <a:xfrm>
            <a:off x="609600" y="762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Know the Other Party</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41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r>
              <a:rPr lang="en-US" dirty="0" smtClean="0">
                <a:latin typeface="Arial" panose="020B0604020202020204" pitchFamily="34" charset="0"/>
                <a:cs typeface="Arial" panose="020B0604020202020204" pitchFamily="34" charset="0"/>
              </a:rPr>
              <a:t>Close THIS deal</a:t>
            </a:r>
          </a:p>
          <a:p>
            <a:r>
              <a:rPr lang="en-US" dirty="0" smtClean="0">
                <a:latin typeface="Arial" panose="020B0604020202020204" pitchFamily="34" charset="0"/>
                <a:cs typeface="Arial" panose="020B0604020202020204" pitchFamily="34" charset="0"/>
              </a:rPr>
              <a:t>Meet sales goals</a:t>
            </a:r>
          </a:p>
          <a:p>
            <a:r>
              <a:rPr lang="en-US" dirty="0" smtClean="0">
                <a:latin typeface="Arial" panose="020B0604020202020204" pitchFamily="34" charset="0"/>
                <a:cs typeface="Arial" panose="020B0604020202020204" pitchFamily="34" charset="0"/>
              </a:rPr>
              <a:t>Repeat business</a:t>
            </a:r>
          </a:p>
          <a:p>
            <a:r>
              <a:rPr lang="en-US" dirty="0" smtClean="0">
                <a:latin typeface="Arial" panose="020B0604020202020204" pitchFamily="34" charset="0"/>
                <a:cs typeface="Arial" panose="020B0604020202020204" pitchFamily="34" charset="0"/>
              </a:rPr>
              <a:t>Relationship with you</a:t>
            </a:r>
          </a:p>
          <a:p>
            <a:r>
              <a:rPr lang="en-US" dirty="0" smtClean="0">
                <a:latin typeface="Arial" panose="020B0604020202020204" pitchFamily="34" charset="0"/>
                <a:cs typeface="Arial" panose="020B0604020202020204" pitchFamily="34" charset="0"/>
              </a:rPr>
              <a:t>A champion</a:t>
            </a:r>
          </a:p>
          <a:p>
            <a:r>
              <a:rPr lang="en-US" dirty="0" smtClean="0">
                <a:latin typeface="Arial" panose="020B0604020202020204" pitchFamily="34" charset="0"/>
                <a:cs typeface="Arial" panose="020B0604020202020204" pitchFamily="34" charset="0"/>
              </a:rPr>
              <a:t>Referrals to others</a:t>
            </a:r>
          </a:p>
          <a:p>
            <a:r>
              <a:rPr lang="en-US" dirty="0" smtClean="0">
                <a:latin typeface="Arial" panose="020B0604020202020204" pitchFamily="34" charset="0"/>
                <a:cs typeface="Arial" panose="020B0604020202020204" pitchFamily="34" charset="0"/>
              </a:rPr>
              <a:t>Intelligence, insights, and feedback</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457200"/>
            <a:ext cx="8458200" cy="1143000"/>
          </a:xfrm>
        </p:spPr>
        <p:txBody>
          <a:bodyPr>
            <a:normAutofit fontScale="90000"/>
          </a:bodyPr>
          <a:lstStyle/>
          <a:p>
            <a:r>
              <a:rPr lang="en-US" sz="4200" dirty="0" smtClean="0">
                <a:solidFill>
                  <a:srgbClr val="FF0000"/>
                </a:solidFill>
                <a:latin typeface="Arial" panose="020B0604020202020204" pitchFamily="34" charset="0"/>
                <a:cs typeface="Arial" panose="020B0604020202020204" pitchFamily="34" charset="0"/>
              </a:rPr>
              <a:t>Understand the </a:t>
            </a:r>
            <a:r>
              <a:rPr lang="en-US" sz="4200" dirty="0">
                <a:solidFill>
                  <a:srgbClr val="FF0000"/>
                </a:solidFill>
                <a:latin typeface="Arial" panose="020B0604020202020204" pitchFamily="34" charset="0"/>
                <a:cs typeface="Arial" panose="020B0604020202020204" pitchFamily="34" charset="0"/>
              </a:rPr>
              <a:t>supplier’s real interests, concerns, values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376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1066800"/>
            <a:ext cx="7772400" cy="4572000"/>
          </a:xfrm>
        </p:spPr>
        <p:txBody>
          <a:bodyPr>
            <a:normAutofit/>
          </a:bodyPr>
          <a:lstStyle/>
          <a:p>
            <a:r>
              <a:rPr lang="en-US" sz="2800" dirty="0" smtClean="0">
                <a:latin typeface="Arial" panose="020B0604020202020204" pitchFamily="34" charset="0"/>
                <a:cs typeface="Arial" panose="020B0604020202020204" pitchFamily="34" charset="0"/>
              </a:rPr>
              <a:t>Extensively trained</a:t>
            </a:r>
          </a:p>
          <a:p>
            <a:r>
              <a:rPr lang="en-US" sz="2800" dirty="0" smtClean="0">
                <a:latin typeface="Arial" panose="020B0604020202020204" pitchFamily="34" charset="0"/>
                <a:cs typeface="Arial" panose="020B0604020202020204" pitchFamily="34" charset="0"/>
              </a:rPr>
              <a:t>Confident</a:t>
            </a:r>
          </a:p>
          <a:p>
            <a:r>
              <a:rPr lang="en-US" sz="2800" dirty="0" smtClean="0">
                <a:latin typeface="Arial" panose="020B0604020202020204" pitchFamily="34" charset="0"/>
                <a:cs typeface="Arial" panose="020B0604020202020204" pitchFamily="34" charset="0"/>
              </a:rPr>
              <a:t>Relationship builders</a:t>
            </a:r>
          </a:p>
          <a:p>
            <a:r>
              <a:rPr lang="en-US" sz="2800" dirty="0" smtClean="0">
                <a:latin typeface="Arial" panose="020B0604020202020204" pitchFamily="34" charset="0"/>
                <a:cs typeface="Arial" panose="020B0604020202020204" pitchFamily="34" charset="0"/>
              </a:rPr>
              <a:t>Goal driven</a:t>
            </a:r>
          </a:p>
          <a:p>
            <a:r>
              <a:rPr lang="en-US" sz="2800" dirty="0" smtClean="0">
                <a:latin typeface="Arial" panose="020B0604020202020204" pitchFamily="34" charset="0"/>
                <a:cs typeface="Arial" panose="020B0604020202020204" pitchFamily="34" charset="0"/>
              </a:rPr>
              <a:t>Gregarious</a:t>
            </a:r>
          </a:p>
          <a:p>
            <a:r>
              <a:rPr lang="en-US" sz="2800" dirty="0" smtClean="0">
                <a:latin typeface="Arial" panose="020B0604020202020204" pitchFamily="34" charset="0"/>
                <a:cs typeface="Arial" panose="020B0604020202020204" pitchFamily="34" charset="0"/>
              </a:rPr>
              <a:t>Able to get information from you to their advantage….</a:t>
            </a:r>
          </a:p>
        </p:txBody>
      </p:sp>
      <p:sp>
        <p:nvSpPr>
          <p:cNvPr id="3" name="Slide Number Placeholder 2"/>
          <p:cNvSpPr>
            <a:spLocks noGrp="1"/>
          </p:cNvSpPr>
          <p:nvPr>
            <p:ph type="sldNum" sz="quarter" idx="12"/>
          </p:nvPr>
        </p:nvSpPr>
        <p:spPr/>
        <p:txBody>
          <a:bodyPr/>
          <a:lstStyle/>
          <a:p>
            <a:fld id="{030FCD82-FA35-4DEF-BB68-9053E78B49D8}" type="slidenum">
              <a:rPr lang="en-US" smtClean="0"/>
              <a:t>47</a:t>
            </a:fld>
            <a:endParaRPr lang="en-US" dirty="0"/>
          </a:p>
        </p:txBody>
      </p:sp>
      <p:sp>
        <p:nvSpPr>
          <p:cNvPr id="2" name="Title 1"/>
          <p:cNvSpPr>
            <a:spLocks noGrp="1"/>
          </p:cNvSpPr>
          <p:nvPr>
            <p:ph type="title"/>
          </p:nvPr>
        </p:nvSpPr>
        <p:spPr>
          <a:xfrm>
            <a:off x="228600" y="152400"/>
            <a:ext cx="8915400" cy="715962"/>
          </a:xfrm>
        </p:spPr>
        <p:txBody>
          <a:bodyPr>
            <a:noAutofit/>
          </a:bodyPr>
          <a:lstStyle/>
          <a:p>
            <a:r>
              <a:rPr lang="en-US" sz="3800" b="1" dirty="0" smtClean="0">
                <a:solidFill>
                  <a:srgbClr val="FF0000"/>
                </a:solidFill>
                <a:latin typeface="Arial" panose="020B0604020202020204" pitchFamily="34" charset="0"/>
                <a:cs typeface="Arial" panose="020B0604020202020204" pitchFamily="34" charset="0"/>
              </a:rPr>
              <a:t>Typical Characteristics of Sales Pros</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523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p:txBody>
          <a:bodyPr/>
          <a:lstStyle/>
          <a:p>
            <a:pPr marL="109728" indent="0">
              <a:buNone/>
            </a:pPr>
            <a:r>
              <a:rPr lang="en-US" sz="2400" b="1" dirty="0">
                <a:latin typeface="Arial" panose="020B0604020202020204" pitchFamily="34" charset="0"/>
                <a:cs typeface="Arial" panose="020B0604020202020204" pitchFamily="34" charset="0"/>
              </a:rPr>
              <a:t>Internal vs External </a:t>
            </a:r>
            <a:r>
              <a:rPr lang="en-US" sz="2400" b="1" dirty="0" smtClean="0">
                <a:latin typeface="Arial" panose="020B0604020202020204" pitchFamily="34" charset="0"/>
                <a:cs typeface="Arial" panose="020B0604020202020204" pitchFamily="34" charset="0"/>
              </a:rPr>
              <a:t>Specifications</a:t>
            </a:r>
          </a:p>
          <a:p>
            <a:r>
              <a:rPr lang="en-US" altLang="en-US" dirty="0" smtClean="0">
                <a:latin typeface="Arial" panose="020B0604020202020204" pitchFamily="34" charset="0"/>
                <a:cs typeface="Arial" panose="020B0604020202020204" pitchFamily="34" charset="0"/>
              </a:rPr>
              <a:t>Internal specifications are those adopted internally by the buying organization</a:t>
            </a:r>
          </a:p>
          <a:p>
            <a:pPr eaLnBrk="1" hangingPunct="1"/>
            <a:r>
              <a:rPr lang="en-US" altLang="en-US" dirty="0" smtClean="0">
                <a:latin typeface="Arial" panose="020B0604020202020204" pitchFamily="34" charset="0"/>
                <a:cs typeface="Arial" panose="020B0604020202020204" pitchFamily="34" charset="0"/>
              </a:rPr>
              <a:t>External specifications are those established by the government or as industry standards</a:t>
            </a:r>
          </a:p>
          <a:p>
            <a:pPr eaLnBrk="1" hangingPunct="1"/>
            <a:r>
              <a:rPr lang="en-US" altLang="en-US" dirty="0" smtClean="0">
                <a:latin typeface="Arial" panose="020B0604020202020204" pitchFamily="34" charset="0"/>
                <a:cs typeface="Arial" panose="020B0604020202020204" pitchFamily="34" charset="0"/>
              </a:rPr>
              <a:t>Cost is usually lower when internal and external standards are the same</a:t>
            </a:r>
          </a:p>
          <a:p>
            <a:pPr eaLnBrk="1" hangingPunct="1"/>
            <a:endParaRPr lang="en-US" altLang="en-US" dirty="0" smtClean="0">
              <a:latin typeface="Arial" charset="0"/>
              <a:cs typeface="Arial" charset="0"/>
            </a:endParaRPr>
          </a:p>
        </p:txBody>
      </p:sp>
      <p:sp>
        <p:nvSpPr>
          <p:cNvPr id="3" name="Title 2"/>
          <p:cNvSpPr>
            <a:spLocks noGrp="1"/>
          </p:cNvSpPr>
          <p:nvPr>
            <p:ph type="title"/>
          </p:nvPr>
        </p:nvSpPr>
        <p:spPr>
          <a:xfrm>
            <a:off x="381000" y="304800"/>
            <a:ext cx="8763000" cy="1143000"/>
          </a:xfrm>
        </p:spPr>
        <p:txBody>
          <a:bodyPr>
            <a:noAutofit/>
          </a:bodyPr>
          <a:lstStyle/>
          <a:p>
            <a:r>
              <a:rPr lang="en-US" sz="3800" dirty="0" smtClean="0">
                <a:solidFill>
                  <a:srgbClr val="FF0000"/>
                </a:solidFill>
                <a:latin typeface="Arial" panose="020B0604020202020204" pitchFamily="34" charset="0"/>
                <a:cs typeface="Arial" panose="020B0604020202020204" pitchFamily="34" charset="0"/>
              </a:rPr>
              <a:t>Know the Product Specifications</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05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3"/>
          <p:cNvSpPr>
            <a:spLocks noGrp="1" noChangeArrowheads="1"/>
          </p:cNvSpPr>
          <p:nvPr>
            <p:ph idx="1"/>
          </p:nvPr>
        </p:nvSpPr>
        <p:spPr>
          <a:xfrm>
            <a:off x="533400" y="1447800"/>
            <a:ext cx="8153400" cy="4572000"/>
          </a:xfrm>
        </p:spPr>
        <p:txBody>
          <a:bodyPr/>
          <a:lstStyle/>
          <a:p>
            <a:pPr eaLnBrk="1" hangingPunct="1"/>
            <a:r>
              <a:rPr lang="en-US" altLang="en-US" dirty="0" smtClean="0">
                <a:latin typeface="Arial" charset="0"/>
                <a:cs typeface="Arial" charset="0"/>
              </a:rPr>
              <a:t>Tactics are processes and maneuvers…..the action items used to implement strategies</a:t>
            </a:r>
          </a:p>
          <a:p>
            <a:pPr eaLnBrk="1" hangingPunct="1"/>
            <a:r>
              <a:rPr lang="en-US" altLang="en-US" dirty="0" smtClean="0">
                <a:latin typeface="Arial" charset="0"/>
                <a:cs typeface="Arial" charset="0"/>
              </a:rPr>
              <a:t>They will vary depending on</a:t>
            </a:r>
          </a:p>
          <a:p>
            <a:pPr lvl="1" eaLnBrk="1" hangingPunct="1"/>
            <a:r>
              <a:rPr lang="en-US" altLang="en-US" dirty="0" smtClean="0">
                <a:latin typeface="Arial" charset="0"/>
                <a:cs typeface="Arial" charset="0"/>
              </a:rPr>
              <a:t>Negotiation philosophy</a:t>
            </a:r>
          </a:p>
          <a:p>
            <a:pPr lvl="1" eaLnBrk="1" hangingPunct="1"/>
            <a:r>
              <a:rPr lang="en-US" altLang="en-US" dirty="0" smtClean="0">
                <a:latin typeface="Arial" charset="0"/>
                <a:cs typeface="Arial" charset="0"/>
              </a:rPr>
              <a:t>Relative position strength</a:t>
            </a:r>
          </a:p>
          <a:p>
            <a:pPr lvl="1" eaLnBrk="1" hangingPunct="1"/>
            <a:r>
              <a:rPr lang="en-US" altLang="en-US" dirty="0" smtClean="0">
                <a:latin typeface="Arial" charset="0"/>
                <a:cs typeface="Arial" charset="0"/>
              </a:rPr>
              <a:t>Personalities of negotiators</a:t>
            </a:r>
          </a:p>
          <a:p>
            <a:pPr eaLnBrk="1" hangingPunct="1"/>
            <a:r>
              <a:rPr lang="en-US" altLang="en-US" dirty="0" smtClean="0">
                <a:latin typeface="Arial" charset="0"/>
                <a:cs typeface="Arial" charset="0"/>
              </a:rPr>
              <a:t>The most effective negotiators can recognize supplier tactics and adapt their tactics to the situation </a:t>
            </a:r>
          </a:p>
          <a:p>
            <a:pPr eaLnBrk="1" hangingPunct="1"/>
            <a:endParaRPr lang="en-US" altLang="en-US" dirty="0" smtClean="0">
              <a:latin typeface="Arial" charset="0"/>
              <a:cs typeface="Arial" charset="0"/>
            </a:endParaRPr>
          </a:p>
        </p:txBody>
      </p:sp>
      <p:sp>
        <p:nvSpPr>
          <p:cNvPr id="778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D77F3A-E0C1-4C0E-A1A1-23CAF25A1015}" type="slidenum">
              <a:rPr lang="en-US" altLang="en-US" smtClean="0">
                <a:solidFill>
                  <a:srgbClr val="898989"/>
                </a:solidFill>
              </a:rPr>
              <a:pPr eaLnBrk="1" hangingPunct="1"/>
              <a:t>49</a:t>
            </a:fld>
            <a:endParaRPr lang="en-US" altLang="en-US" dirty="0" smtClean="0">
              <a:solidFill>
                <a:srgbClr val="898989"/>
              </a:solidFill>
            </a:endParaRPr>
          </a:p>
        </p:txBody>
      </p:sp>
      <p:sp>
        <p:nvSpPr>
          <p:cNvPr id="77827" name="Rectangle 2"/>
          <p:cNvSpPr>
            <a:spLocks noGrp="1" noChangeArrowheads="1"/>
          </p:cNvSpPr>
          <p:nvPr>
            <p:ph type="title"/>
          </p:nvPr>
        </p:nvSpPr>
        <p:spPr>
          <a:xfrm>
            <a:off x="533400" y="152400"/>
            <a:ext cx="7772400" cy="792162"/>
          </a:xfrm>
        </p:spPr>
        <p:txBody>
          <a:bodyPr>
            <a:normAutofit/>
          </a:bodyPr>
          <a:lstStyle/>
          <a:p>
            <a:pPr eaLnBrk="1" hangingPunct="1"/>
            <a:r>
              <a:rPr lang="en-US" altLang="en-US" sz="3800" dirty="0" smtClean="0">
                <a:solidFill>
                  <a:srgbClr val="FF0000"/>
                </a:solidFill>
                <a:latin typeface="Arial" charset="0"/>
                <a:cs typeface="Arial" charset="0"/>
              </a:rPr>
              <a:t>Negotiation Tactics</a:t>
            </a:r>
          </a:p>
        </p:txBody>
      </p:sp>
    </p:spTree>
    <p:extLst>
      <p:ext uri="{BB962C8B-B14F-4D97-AF65-F5344CB8AC3E}">
        <p14:creationId xmlns:p14="http://schemas.microsoft.com/office/powerpoint/2010/main" val="121037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9" name="Rectangle 1027"/>
          <p:cNvSpPr>
            <a:spLocks noGrp="1" noChangeArrowheads="1"/>
          </p:cNvSpPr>
          <p:nvPr>
            <p:ph idx="1"/>
          </p:nvPr>
        </p:nvSpPr>
        <p:spPr>
          <a:xfrm>
            <a:off x="533400" y="914400"/>
            <a:ext cx="8229600" cy="5334000"/>
          </a:xfrm>
        </p:spPr>
        <p:txBody>
          <a:bodyPr rtlCol="0">
            <a:normAutofit fontScale="92500" lnSpcReduction="10000"/>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May be formed orally or in writing</a:t>
            </a:r>
          </a:p>
          <a:p>
            <a:pPr eaLnBrk="1" fontAlgn="auto" hangingPunct="1">
              <a:spcAft>
                <a:spcPts val="0"/>
              </a:spcAft>
              <a:defRPr/>
            </a:pPr>
            <a:r>
              <a:rPr lang="en-US" dirty="0" smtClean="0">
                <a:latin typeface="Arial" panose="020B0604020202020204" pitchFamily="34" charset="0"/>
                <a:cs typeface="Arial" panose="020B0604020202020204" pitchFamily="34" charset="0"/>
              </a:rPr>
              <a:t>Enforceable, if it can be shown that a contract exists</a:t>
            </a:r>
          </a:p>
          <a:p>
            <a:pPr lvl="1">
              <a:defRPr/>
            </a:pPr>
            <a:r>
              <a:rPr lang="en-US" dirty="0" smtClean="0">
                <a:latin typeface="Arial" panose="020B0604020202020204" pitchFamily="34" charset="0"/>
                <a:cs typeface="Arial" panose="020B0604020202020204" pitchFamily="34" charset="0"/>
              </a:rPr>
              <a:t>An oral contract may be difficult to prove</a:t>
            </a:r>
          </a:p>
          <a:p>
            <a:pPr eaLnBrk="1" fontAlgn="auto" hangingPunct="1">
              <a:spcAft>
                <a:spcPts val="0"/>
              </a:spcAft>
              <a:defRPr/>
            </a:pPr>
            <a:r>
              <a:rPr lang="en-US" dirty="0" smtClean="0">
                <a:latin typeface="Arial" panose="020B0604020202020204" pitchFamily="34" charset="0"/>
                <a:cs typeface="Arial" panose="020B0604020202020204" pitchFamily="34" charset="0"/>
              </a:rPr>
              <a:t>Circumstances where oral contracts are enforceable in most states: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Contracts of $500 or more in value (Statute of Frauds)*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An oral contract is later evidenced by a writing</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Specially manufactured goods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The parties acknowledge a contract by their actions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Admission of an oral contract in court</a:t>
            </a:r>
          </a:p>
          <a:p>
            <a:pPr eaLnBrk="1" fontAlgn="auto" hangingPunct="1">
              <a:spcAft>
                <a:spcPts val="0"/>
              </a:spcAft>
              <a:defRPr/>
            </a:pPr>
            <a:r>
              <a:rPr lang="en-US" dirty="0" smtClean="0">
                <a:latin typeface="Arial" panose="020B0604020202020204" pitchFamily="34" charset="0"/>
                <a:cs typeface="Arial" panose="020B0604020202020204" pitchFamily="34" charset="0"/>
              </a:rPr>
              <a:t>Doctrine of Promissory Estoppel</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A definitive promise that results in damages when relied upon by the other, is enforceable</a:t>
            </a:r>
          </a:p>
          <a:p>
            <a:pPr eaLnBrk="1" fontAlgn="auto" hangingPunct="1">
              <a:spcAft>
                <a:spcPts val="0"/>
              </a:spcAft>
              <a:buFont typeface="Wingdings" pitchFamily="2" charset="2"/>
              <a:buNone/>
              <a:defRPr/>
            </a:pPr>
            <a:r>
              <a:rPr lang="en-US" dirty="0" smtClean="0">
                <a:latin typeface="Arial" panose="020B0604020202020204" pitchFamily="34" charset="0"/>
                <a:cs typeface="Arial" panose="020B0604020202020204" pitchFamily="34" charset="0"/>
              </a:rPr>
              <a:t>	</a:t>
            </a:r>
          </a:p>
          <a:p>
            <a:pPr eaLnBrk="1" fontAlgn="auto" hangingPunct="1">
              <a:spcAft>
                <a:spcPts val="0"/>
              </a:spcAft>
              <a:buFont typeface="Wingdings" pitchFamily="2" charset="2"/>
              <a:buNone/>
              <a:defRPr/>
            </a:pPr>
            <a:r>
              <a:rPr lang="en-US" sz="2100" i="1" dirty="0" smtClean="0">
                <a:latin typeface="Arial" panose="020B0604020202020204" pitchFamily="34" charset="0"/>
                <a:cs typeface="Arial" panose="020B0604020202020204" pitchFamily="34" charset="0"/>
              </a:rPr>
              <a:t>*Some states are changing this threshold</a:t>
            </a:r>
            <a:endParaRPr lang="en-US" i="1" dirty="0" smtClean="0">
              <a:latin typeface="Arial" panose="020B0604020202020204" pitchFamily="34" charset="0"/>
              <a:cs typeface="Arial" panose="020B0604020202020204" pitchFamily="34" charset="0"/>
            </a:endParaRPr>
          </a:p>
          <a:p>
            <a:pPr lvl="1" eaLnBrk="1" fontAlgn="auto" hangingPunct="1">
              <a:spcAft>
                <a:spcPts val="0"/>
              </a:spcAft>
              <a:buFont typeface="Arial" pitchFamily="34" charset="0"/>
              <a:buChar char="–"/>
              <a:defRPr/>
            </a:pPr>
            <a:endParaRPr lang="en-US" dirty="0" smtClean="0">
              <a:latin typeface="Arial" panose="020B0604020202020204" pitchFamily="34" charset="0"/>
              <a:cs typeface="Arial" panose="020B0604020202020204" pitchFamily="34" charset="0"/>
            </a:endParaRPr>
          </a:p>
        </p:txBody>
      </p:sp>
      <p:sp>
        <p:nvSpPr>
          <p:cNvPr id="972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D8B05-FBEF-4FB3-AA8C-5052844F3F08}" type="slidenum">
              <a:rPr lang="en-US" altLang="en-US" smtClean="0">
                <a:solidFill>
                  <a:srgbClr val="898989"/>
                </a:solidFill>
              </a:rPr>
              <a:pPr eaLnBrk="1" hangingPunct="1"/>
              <a:t>5</a:t>
            </a:fld>
            <a:endParaRPr lang="en-US" altLang="en-US" dirty="0" smtClean="0">
              <a:solidFill>
                <a:srgbClr val="898989"/>
              </a:solidFill>
            </a:endParaRPr>
          </a:p>
        </p:txBody>
      </p:sp>
      <p:sp>
        <p:nvSpPr>
          <p:cNvPr id="592898" name="Rectangle 1026"/>
          <p:cNvSpPr>
            <a:spLocks noGrp="1" noChangeArrowheads="1"/>
          </p:cNvSpPr>
          <p:nvPr>
            <p:ph type="title"/>
          </p:nvPr>
        </p:nvSpPr>
        <p:spPr>
          <a:xfrm>
            <a:off x="381000" y="-1859"/>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Contracts</a:t>
            </a:r>
          </a:p>
        </p:txBody>
      </p:sp>
    </p:spTree>
    <p:extLst>
      <p:ext uri="{BB962C8B-B14F-4D97-AF65-F5344CB8AC3E}">
        <p14:creationId xmlns:p14="http://schemas.microsoft.com/office/powerpoint/2010/main" val="2414717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090" name="Group 154"/>
          <p:cNvGraphicFramePr>
            <a:graphicFrameLocks noGrp="1"/>
          </p:cNvGraphicFramePr>
          <p:nvPr>
            <p:ph idx="1"/>
            <p:extLst>
              <p:ext uri="{D42A27DB-BD31-4B8C-83A1-F6EECF244321}">
                <p14:modId xmlns:p14="http://schemas.microsoft.com/office/powerpoint/2010/main" val="1377587359"/>
              </p:ext>
            </p:extLst>
          </p:nvPr>
        </p:nvGraphicFramePr>
        <p:xfrm>
          <a:off x="304800" y="990600"/>
          <a:ext cx="8458200" cy="4648201"/>
        </p:xfrm>
        <a:graphic>
          <a:graphicData uri="http://schemas.openxmlformats.org/drawingml/2006/table">
            <a:tbl>
              <a:tblPr/>
              <a:tblGrid>
                <a:gridCol w="2819400"/>
                <a:gridCol w="2819400"/>
                <a:gridCol w="2819400"/>
              </a:tblGrid>
              <a:tr h="93027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WIN-WIN</a:t>
                      </a:r>
                    </a:p>
                  </a:txBody>
                  <a:tcPr anchor="ctr" horzOverflow="overflow">
                    <a:lnL w="38100" cap="flat" cmpd="sng" algn="ctr">
                      <a:solidFill>
                        <a:srgbClr val="333399"/>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333399"/>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WIN-LOSE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333399"/>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LOSE-LOSE</a:t>
                      </a:r>
                    </a:p>
                  </a:txBody>
                  <a:tcPr anchor="ctr" horzOverflow="overflow">
                    <a:lnL w="76200" cap="flat" cmpd="sng" algn="ctr">
                      <a:solidFill>
                        <a:schemeClr val="bg1"/>
                      </a:solidFill>
                      <a:prstDash val="solid"/>
                      <a:round/>
                      <a:headEnd type="none" w="med" len="med"/>
                      <a:tailEnd type="none" w="med" len="med"/>
                    </a:lnL>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r>
              <a:tr h="92868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Collaborative</a:t>
                      </a:r>
                    </a:p>
                  </a:txBody>
                  <a:tcPr anchor="ctr" horzOverflow="overflow">
                    <a:lnL w="38100" cap="flat" cmpd="sng" algn="ctr">
                      <a:solidFill>
                        <a:srgbClr val="333399"/>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Adversarial/</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Competitive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Confrontational</a:t>
                      </a:r>
                    </a:p>
                  </a:txBody>
                  <a:tcPr anchor="ctr" horzOverflow="overflow">
                    <a:lnL w="76200" cap="flat" cmpd="sng" algn="ctr">
                      <a:solidFill>
                        <a:schemeClr val="bg1"/>
                      </a:solidFill>
                      <a:prstDash val="solid"/>
                      <a:round/>
                      <a:headEnd type="none" w="med" len="med"/>
                      <a:tailEnd type="none" w="med" len="med"/>
                    </a:lnL>
                    <a:lnR w="38100" cap="flat" cmpd="sng" algn="ctr">
                      <a:solidFill>
                        <a:srgbClr val="333399"/>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93027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Integrative</a:t>
                      </a:r>
                    </a:p>
                  </a:txBody>
                  <a:tcPr anchor="ctr" horzOverflow="overflow">
                    <a:lnL w="38100" cap="flat" cmpd="sng" algn="ctr">
                      <a:solidFill>
                        <a:srgbClr val="333399"/>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Distributive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Disinterested</a:t>
                      </a:r>
                    </a:p>
                  </a:txBody>
                  <a:tcPr anchor="ctr" horzOverflow="overflow">
                    <a:lnL w="76200" cap="flat" cmpd="sng" algn="ctr">
                      <a:solidFill>
                        <a:schemeClr val="bg1"/>
                      </a:solidFill>
                      <a:prstDash val="solid"/>
                      <a:round/>
                      <a:headEnd type="none" w="med" len="med"/>
                      <a:tailEnd type="none" w="med" len="med"/>
                    </a:lnL>
                    <a:lnR w="38100" cap="flat" cmpd="sng" algn="ctr">
                      <a:solidFill>
                        <a:srgbClr val="333399"/>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92868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Extensive interaction</a:t>
                      </a:r>
                    </a:p>
                  </a:txBody>
                  <a:tcPr anchor="ctr" horzOverflow="overflow">
                    <a:lnL w="38100" cap="flat" cmpd="sng" algn="ctr">
                      <a:solidFill>
                        <a:srgbClr val="333399"/>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Moderate interaction</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Limited interaction</a:t>
                      </a:r>
                    </a:p>
                  </a:txBody>
                  <a:tcPr anchor="ctr" horzOverflow="overflow">
                    <a:lnL w="76200" cap="flat" cmpd="sng" algn="ctr">
                      <a:solidFill>
                        <a:schemeClr val="bg1"/>
                      </a:solidFill>
                      <a:prstDash val="solid"/>
                      <a:round/>
                      <a:headEnd type="none" w="med" len="med"/>
                      <a:tailEnd type="none" w="med" len="med"/>
                    </a:lnL>
                    <a:lnR w="38100" cap="flat" cmpd="sng" algn="ctr">
                      <a:solidFill>
                        <a:srgbClr val="333399"/>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93027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Long term</a:t>
                      </a:r>
                    </a:p>
                  </a:txBody>
                  <a:tcPr anchor="ctr" horzOverflow="overflow">
                    <a:lnL w="38100" cap="flat" cmpd="sng" algn="ctr">
                      <a:solidFill>
                        <a:srgbClr val="333399"/>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Medium/short term</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dirty="0" smtClean="0">
                          <a:ln>
                            <a:noFill/>
                          </a:ln>
                          <a:solidFill>
                            <a:srgbClr val="000000"/>
                          </a:solidFill>
                          <a:effectLst/>
                          <a:latin typeface="Arial" charset="0"/>
                        </a:rPr>
                        <a:t>Temporary/ transient</a:t>
                      </a:r>
                    </a:p>
                  </a:txBody>
                  <a:tcPr anchor="ctr" horzOverflow="overflow">
                    <a:lnL w="76200" cap="flat" cmpd="sng" algn="ctr">
                      <a:solidFill>
                        <a:schemeClr val="bg1"/>
                      </a:solidFill>
                      <a:prstDash val="solid"/>
                      <a:round/>
                      <a:headEnd type="none" w="med" len="med"/>
                      <a:tailEnd type="none" w="med" len="med"/>
                    </a:lnL>
                    <a:lnR w="38100" cap="flat" cmpd="sng" algn="ctr">
                      <a:solidFill>
                        <a:srgbClr val="333399"/>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34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5974E7-4242-4A7B-B912-BB1CBE56DFF0}" type="slidenum">
              <a:rPr lang="en-US" altLang="en-US" smtClean="0">
                <a:solidFill>
                  <a:srgbClr val="898989"/>
                </a:solidFill>
              </a:rPr>
              <a:pPr eaLnBrk="1" hangingPunct="1"/>
              <a:t>50</a:t>
            </a:fld>
            <a:endParaRPr lang="en-US" altLang="en-US" dirty="0" smtClean="0">
              <a:solidFill>
                <a:srgbClr val="898989"/>
              </a:solidFill>
            </a:endParaRPr>
          </a:p>
        </p:txBody>
      </p:sp>
      <p:sp>
        <p:nvSpPr>
          <p:cNvPr id="63491" name="Rectangle 2"/>
          <p:cNvSpPr>
            <a:spLocks noGrp="1" noChangeArrowheads="1"/>
          </p:cNvSpPr>
          <p:nvPr>
            <p:ph type="title"/>
          </p:nvPr>
        </p:nvSpPr>
        <p:spPr>
          <a:xfrm>
            <a:off x="381000" y="152400"/>
            <a:ext cx="7772400" cy="715962"/>
          </a:xfrm>
        </p:spPr>
        <p:txBody>
          <a:bodyPr>
            <a:normAutofit/>
          </a:bodyPr>
          <a:lstStyle/>
          <a:p>
            <a:pPr eaLnBrk="1" hangingPunct="1"/>
            <a:r>
              <a:rPr lang="en-US" altLang="en-US" sz="3800" b="1" dirty="0" smtClean="0">
                <a:solidFill>
                  <a:srgbClr val="FF0000"/>
                </a:solidFill>
                <a:latin typeface="Arial" charset="0"/>
                <a:cs typeface="Arial" charset="0"/>
              </a:rPr>
              <a:t>Negotiation Philosophies</a:t>
            </a:r>
          </a:p>
        </p:txBody>
      </p:sp>
    </p:spTree>
    <p:extLst>
      <p:ext uri="{BB962C8B-B14F-4D97-AF65-F5344CB8AC3E}">
        <p14:creationId xmlns:p14="http://schemas.microsoft.com/office/powerpoint/2010/main" val="1654829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381000" y="1143000"/>
            <a:ext cx="4151312" cy="5029200"/>
          </a:xfrm>
        </p:spPr>
        <p:txBody>
          <a:bodyPr rtlCol="0">
            <a:normAutofit fontScale="47500" lnSpcReduction="20000"/>
          </a:bodyPr>
          <a:lstStyle/>
          <a:p>
            <a:pPr>
              <a:lnSpc>
                <a:spcPct val="120000"/>
              </a:lnSpc>
              <a:spcBef>
                <a:spcPts val="600"/>
              </a:spcBef>
              <a:defRPr/>
            </a:pPr>
            <a:r>
              <a:rPr lang="en-US" sz="4200" dirty="0">
                <a:latin typeface="Arial" panose="020B0604020202020204" pitchFamily="34" charset="0"/>
                <a:cs typeface="Arial" panose="020B0604020202020204" pitchFamily="34" charset="0"/>
              </a:rPr>
              <a:t>Planning ability</a:t>
            </a:r>
          </a:p>
          <a:p>
            <a:pPr>
              <a:lnSpc>
                <a:spcPct val="120000"/>
              </a:lnSpc>
              <a:spcBef>
                <a:spcPts val="600"/>
              </a:spcBef>
              <a:defRPr/>
            </a:pPr>
            <a:r>
              <a:rPr lang="en-US" sz="4200" dirty="0">
                <a:latin typeface="Arial" panose="020B0604020202020204" pitchFamily="34" charset="0"/>
                <a:cs typeface="Arial" panose="020B0604020202020204" pitchFamily="34" charset="0"/>
              </a:rPr>
              <a:t>A desire to achieve</a:t>
            </a:r>
          </a:p>
          <a:p>
            <a:pPr>
              <a:lnSpc>
                <a:spcPct val="120000"/>
              </a:lnSpc>
              <a:spcBef>
                <a:spcPts val="600"/>
              </a:spcBef>
              <a:defRPr/>
            </a:pPr>
            <a:r>
              <a:rPr lang="en-US" sz="4200" dirty="0">
                <a:latin typeface="Arial" panose="020B0604020202020204" pitchFamily="34" charset="0"/>
                <a:cs typeface="Arial" panose="020B0604020202020204" pitchFamily="34" charset="0"/>
              </a:rPr>
              <a:t>Competitiveness</a:t>
            </a:r>
          </a:p>
          <a:p>
            <a:pPr>
              <a:lnSpc>
                <a:spcPct val="120000"/>
              </a:lnSpc>
              <a:spcBef>
                <a:spcPts val="600"/>
              </a:spcBef>
              <a:defRPr/>
            </a:pPr>
            <a:r>
              <a:rPr lang="en-US" sz="4200" dirty="0">
                <a:latin typeface="Arial" panose="020B0604020202020204" pitchFamily="34" charset="0"/>
                <a:cs typeface="Arial" panose="020B0604020202020204" pitchFamily="34" charset="0"/>
              </a:rPr>
              <a:t>Persistence</a:t>
            </a:r>
          </a:p>
          <a:p>
            <a:pPr>
              <a:lnSpc>
                <a:spcPct val="120000"/>
              </a:lnSpc>
              <a:spcBef>
                <a:spcPts val="600"/>
              </a:spcBef>
              <a:defRPr/>
            </a:pPr>
            <a:r>
              <a:rPr lang="en-US" sz="4200" dirty="0">
                <a:latin typeface="Arial" panose="020B0604020202020204" pitchFamily="34" charset="0"/>
                <a:cs typeface="Arial" panose="020B0604020202020204" pitchFamily="34" charset="0"/>
              </a:rPr>
              <a:t>Personal integrity</a:t>
            </a:r>
          </a:p>
          <a:p>
            <a:pPr>
              <a:lnSpc>
                <a:spcPct val="120000"/>
              </a:lnSpc>
              <a:spcBef>
                <a:spcPts val="600"/>
              </a:spcBef>
              <a:defRPr/>
            </a:pPr>
            <a:r>
              <a:rPr lang="en-US" sz="4200" dirty="0">
                <a:latin typeface="Arial" panose="020B0604020202020204" pitchFamily="34" charset="0"/>
                <a:cs typeface="Arial" panose="020B0604020202020204" pitchFamily="34" charset="0"/>
              </a:rPr>
              <a:t>Insight</a:t>
            </a:r>
          </a:p>
          <a:p>
            <a:pPr>
              <a:lnSpc>
                <a:spcPct val="120000"/>
              </a:lnSpc>
              <a:spcBef>
                <a:spcPts val="600"/>
              </a:spcBef>
              <a:defRPr/>
            </a:pPr>
            <a:r>
              <a:rPr lang="en-US" sz="4200" dirty="0">
                <a:latin typeface="Arial" panose="020B0604020202020204" pitchFamily="34" charset="0"/>
                <a:cs typeface="Arial" panose="020B0604020202020204" pitchFamily="34" charset="0"/>
              </a:rPr>
              <a:t>Analytical ability</a:t>
            </a:r>
          </a:p>
          <a:p>
            <a:pPr>
              <a:lnSpc>
                <a:spcPct val="120000"/>
              </a:lnSpc>
              <a:spcBef>
                <a:spcPts val="600"/>
              </a:spcBef>
              <a:defRPr/>
            </a:pPr>
            <a:r>
              <a:rPr lang="en-US" sz="4200" dirty="0">
                <a:latin typeface="Arial" panose="020B0604020202020204" pitchFamily="34" charset="0"/>
                <a:cs typeface="Arial" panose="020B0604020202020204" pitchFamily="34" charset="0"/>
              </a:rPr>
              <a:t>Self-restraint</a:t>
            </a:r>
          </a:p>
          <a:p>
            <a:pPr>
              <a:lnSpc>
                <a:spcPct val="120000"/>
              </a:lnSpc>
              <a:spcBef>
                <a:spcPts val="600"/>
              </a:spcBef>
              <a:defRPr/>
            </a:pPr>
            <a:r>
              <a:rPr lang="en-US" sz="4200" dirty="0">
                <a:latin typeface="Arial" panose="020B0604020202020204" pitchFamily="34" charset="0"/>
                <a:cs typeface="Arial" panose="020B0604020202020204" pitchFamily="34" charset="0"/>
              </a:rPr>
              <a:t>Ability to gain respect</a:t>
            </a:r>
          </a:p>
          <a:p>
            <a:pPr>
              <a:lnSpc>
                <a:spcPct val="120000"/>
              </a:lnSpc>
              <a:spcBef>
                <a:spcPts val="600"/>
              </a:spcBef>
              <a:defRPr/>
            </a:pPr>
            <a:r>
              <a:rPr lang="en-US" sz="4200" dirty="0">
                <a:latin typeface="Arial" panose="020B0604020202020204" pitchFamily="34" charset="0"/>
                <a:cs typeface="Arial" panose="020B0604020202020204" pitchFamily="34" charset="0"/>
              </a:rPr>
              <a:t>Problem solving ability</a:t>
            </a:r>
          </a:p>
          <a:p>
            <a:pPr>
              <a:lnSpc>
                <a:spcPct val="120000"/>
              </a:lnSpc>
              <a:spcBef>
                <a:spcPts val="600"/>
              </a:spcBef>
              <a:defRPr/>
            </a:pPr>
            <a:r>
              <a:rPr lang="en-US" sz="4200" dirty="0">
                <a:latin typeface="Arial" panose="020B0604020202020204" pitchFamily="34" charset="0"/>
                <a:cs typeface="Arial" panose="020B0604020202020204" pitchFamily="34" charset="0"/>
              </a:rPr>
              <a:t>Understanding of human </a:t>
            </a:r>
            <a:r>
              <a:rPr lang="en-US" sz="4200" dirty="0" smtClean="0">
                <a:latin typeface="Arial" panose="020B0604020202020204" pitchFamily="34" charset="0"/>
                <a:cs typeface="Arial" panose="020B0604020202020204" pitchFamily="34" charset="0"/>
              </a:rPr>
              <a:t>behavior</a:t>
            </a:r>
          </a:p>
          <a:p>
            <a:pPr>
              <a:lnSpc>
                <a:spcPct val="120000"/>
              </a:lnSpc>
              <a:spcBef>
                <a:spcPts val="600"/>
              </a:spcBef>
              <a:defRPr/>
            </a:pPr>
            <a:r>
              <a:rPr lang="en-US" sz="4200" dirty="0">
                <a:latin typeface="Arial" panose="020B0604020202020204" pitchFamily="34" charset="0"/>
                <a:cs typeface="Arial" panose="020B0604020202020204" pitchFamily="34" charset="0"/>
              </a:rPr>
              <a:t>Objectivity</a:t>
            </a:r>
          </a:p>
          <a:p>
            <a:pPr>
              <a:lnSpc>
                <a:spcPct val="120000"/>
              </a:lnSpc>
              <a:spcBef>
                <a:spcPts val="600"/>
              </a:spcBef>
              <a:defRPr/>
            </a:pPr>
            <a:endParaRPr lang="en-US" dirty="0">
              <a:latin typeface="Arial" panose="020B0604020202020204" pitchFamily="34" charset="0"/>
              <a:cs typeface="Arial" panose="020B0604020202020204" pitchFamily="34" charset="0"/>
            </a:endParaRPr>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57349" name="Rectangle 4"/>
          <p:cNvSpPr>
            <a:spLocks noGrp="1" noChangeArrowheads="1"/>
          </p:cNvSpPr>
          <p:nvPr>
            <p:ph sz="half" idx="2"/>
          </p:nvPr>
        </p:nvSpPr>
        <p:spPr>
          <a:xfrm>
            <a:off x="4876800" y="1143000"/>
            <a:ext cx="3749040" cy="4572000"/>
          </a:xfrm>
        </p:spPr>
        <p:txBody>
          <a:bodyPr>
            <a:noAutofit/>
          </a:bodyPr>
          <a:lstStyle/>
          <a:p>
            <a:pPr>
              <a:lnSpc>
                <a:spcPct val="120000"/>
              </a:lnSpc>
              <a:spcBef>
                <a:spcPts val="600"/>
              </a:spcBef>
              <a:defRPr/>
            </a:pPr>
            <a:r>
              <a:rPr lang="en-US" sz="2000" dirty="0" smtClean="0">
                <a:latin typeface="Arial" panose="020B0604020202020204" pitchFamily="34" charset="0"/>
                <a:cs typeface="Arial" panose="020B0604020202020204" pitchFamily="34" charset="0"/>
              </a:rPr>
              <a:t>Flexibility</a:t>
            </a:r>
            <a:endParaRPr lang="en-US" sz="2000" dirty="0">
              <a:latin typeface="Arial" panose="020B0604020202020204" pitchFamily="34" charset="0"/>
              <a:cs typeface="Arial" panose="020B0604020202020204" pitchFamily="34" charset="0"/>
            </a:endParaRPr>
          </a:p>
          <a:p>
            <a:pPr eaLnBrk="1" hangingPunct="1">
              <a:spcBef>
                <a:spcPts val="600"/>
              </a:spcBef>
            </a:pPr>
            <a:r>
              <a:rPr lang="en-US" altLang="en-US" sz="2000" b="1" dirty="0" smtClean="0">
                <a:solidFill>
                  <a:srgbClr val="FF0000"/>
                </a:solidFill>
                <a:latin typeface="Arial" panose="020B0604020202020204" pitchFamily="34" charset="0"/>
                <a:cs typeface="Arial" panose="020B0604020202020204" pitchFamily="34" charset="0"/>
              </a:rPr>
              <a:t>Good listening skills</a:t>
            </a:r>
          </a:p>
          <a:p>
            <a:pPr eaLnBrk="1" hangingPunct="1">
              <a:spcBef>
                <a:spcPts val="600"/>
              </a:spcBef>
            </a:pPr>
            <a:r>
              <a:rPr lang="en-US" altLang="en-US" sz="2000" dirty="0" smtClean="0">
                <a:latin typeface="Arial" panose="020B0604020202020204" pitchFamily="34" charset="0"/>
                <a:cs typeface="Arial" panose="020B0604020202020204" pitchFamily="34" charset="0"/>
              </a:rPr>
              <a:t>Tact</a:t>
            </a:r>
          </a:p>
          <a:p>
            <a:pPr eaLnBrk="1" hangingPunct="1">
              <a:spcBef>
                <a:spcPts val="600"/>
              </a:spcBef>
            </a:pPr>
            <a:r>
              <a:rPr lang="en-US" altLang="en-US" sz="2000" dirty="0" smtClean="0">
                <a:latin typeface="Arial" panose="020B0604020202020204" pitchFamily="34" charset="0"/>
                <a:cs typeface="Arial" panose="020B0604020202020204" pitchFamily="34" charset="0"/>
              </a:rPr>
              <a:t>Ability to think clearly and rapidly</a:t>
            </a:r>
          </a:p>
          <a:p>
            <a:pPr eaLnBrk="1" hangingPunct="1">
              <a:spcBef>
                <a:spcPts val="600"/>
              </a:spcBef>
            </a:pPr>
            <a:r>
              <a:rPr lang="en-US" altLang="en-US" sz="2000" dirty="0" smtClean="0">
                <a:latin typeface="Arial" panose="020B0604020202020204" pitchFamily="34" charset="0"/>
                <a:cs typeface="Arial" panose="020B0604020202020204" pitchFamily="34" charset="0"/>
              </a:rPr>
              <a:t>Intelligence</a:t>
            </a:r>
          </a:p>
          <a:p>
            <a:pPr eaLnBrk="1" hangingPunct="1">
              <a:spcBef>
                <a:spcPts val="600"/>
              </a:spcBef>
            </a:pPr>
            <a:r>
              <a:rPr lang="en-US" altLang="en-US" sz="2000" b="1" dirty="0" smtClean="0">
                <a:solidFill>
                  <a:srgbClr val="FF0000"/>
                </a:solidFill>
                <a:latin typeface="Arial" panose="020B0604020202020204" pitchFamily="34" charset="0"/>
                <a:cs typeface="Arial" panose="020B0604020202020204" pitchFamily="34" charset="0"/>
              </a:rPr>
              <a:t>Patience</a:t>
            </a:r>
          </a:p>
          <a:p>
            <a:pPr eaLnBrk="1" hangingPunct="1">
              <a:spcBef>
                <a:spcPts val="600"/>
              </a:spcBef>
            </a:pPr>
            <a:r>
              <a:rPr lang="en-US" altLang="en-US" sz="2000" dirty="0" smtClean="0">
                <a:latin typeface="Arial" panose="020B0604020202020204" pitchFamily="34" charset="0"/>
                <a:cs typeface="Arial" panose="020B0604020202020204" pitchFamily="34" charset="0"/>
              </a:rPr>
              <a:t>Tolerance</a:t>
            </a:r>
          </a:p>
          <a:p>
            <a:pPr eaLnBrk="1" hangingPunct="1">
              <a:spcBef>
                <a:spcPts val="600"/>
              </a:spcBef>
            </a:pPr>
            <a:r>
              <a:rPr lang="en-US" altLang="en-US" sz="2000" dirty="0" smtClean="0">
                <a:latin typeface="Arial" panose="020B0604020202020204" pitchFamily="34" charset="0"/>
                <a:cs typeface="Arial" panose="020B0604020202020204" pitchFamily="34" charset="0"/>
              </a:rPr>
              <a:t>Verbal clarity</a:t>
            </a:r>
          </a:p>
          <a:p>
            <a:pPr eaLnBrk="1" hangingPunct="1">
              <a:spcBef>
                <a:spcPts val="600"/>
              </a:spcBef>
            </a:pPr>
            <a:r>
              <a:rPr lang="en-US" altLang="en-US" sz="2000" dirty="0" smtClean="0">
                <a:latin typeface="Arial" panose="020B0604020202020204" pitchFamily="34" charset="0"/>
                <a:cs typeface="Arial" panose="020B0604020202020204" pitchFamily="34" charset="0"/>
              </a:rPr>
              <a:t>Decisiveness</a:t>
            </a:r>
          </a:p>
          <a:p>
            <a:pPr>
              <a:spcBef>
                <a:spcPts val="600"/>
              </a:spcBef>
            </a:pPr>
            <a:r>
              <a:rPr lang="en-US" altLang="en-US" sz="2000" dirty="0">
                <a:latin typeface="Arial" panose="020B0604020202020204" pitchFamily="34" charset="0"/>
                <a:cs typeface="Arial" panose="020B0604020202020204" pitchFamily="34" charset="0"/>
              </a:rPr>
              <a:t>High tolerance for ambiguity</a:t>
            </a:r>
          </a:p>
          <a:p>
            <a:pPr>
              <a:spcBef>
                <a:spcPts val="600"/>
              </a:spcBef>
            </a:pPr>
            <a:r>
              <a:rPr lang="en-US" altLang="en-US" sz="2000" dirty="0">
                <a:latin typeface="Arial" panose="020B0604020202020204" pitchFamily="34" charset="0"/>
                <a:cs typeface="Arial" panose="020B0604020202020204" pitchFamily="34" charset="0"/>
              </a:rPr>
              <a:t>Recognition of need for training</a:t>
            </a:r>
          </a:p>
        </p:txBody>
      </p:sp>
      <p:sp>
        <p:nvSpPr>
          <p:cNvPr id="573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C58CFF-4511-45F3-8010-303FE2C22292}" type="slidenum">
              <a:rPr lang="en-US" altLang="en-US" smtClean="0">
                <a:solidFill>
                  <a:srgbClr val="898989"/>
                </a:solidFill>
              </a:rPr>
              <a:pPr eaLnBrk="1" hangingPunct="1"/>
              <a:t>51</a:t>
            </a:fld>
            <a:endParaRPr lang="en-US" altLang="en-US" dirty="0" smtClean="0">
              <a:solidFill>
                <a:srgbClr val="898989"/>
              </a:solidFill>
            </a:endParaRPr>
          </a:p>
        </p:txBody>
      </p:sp>
      <p:sp>
        <p:nvSpPr>
          <p:cNvPr id="348165" name="Rectangle 5"/>
          <p:cNvSpPr>
            <a:spLocks noGrp="1" noChangeArrowheads="1"/>
          </p:cNvSpPr>
          <p:nvPr>
            <p:ph type="title"/>
          </p:nvPr>
        </p:nvSpPr>
        <p:spPr>
          <a:xfrm>
            <a:off x="304800" y="152400"/>
            <a:ext cx="8839200" cy="944562"/>
          </a:xfrm>
        </p:spPr>
        <p:txBody>
          <a:bodyPr rtlCol="0">
            <a:normAutofit fontScale="90000"/>
          </a:bodyPr>
          <a:lstStyle/>
          <a:p>
            <a:pPr eaLnBrk="1" fontAlgn="auto" hangingPunct="1">
              <a:spcAft>
                <a:spcPts val="0"/>
              </a:spcAft>
              <a:defRPr/>
            </a:pPr>
            <a:r>
              <a:rPr lang="en-US" sz="4200" b="1" dirty="0">
                <a:solidFill>
                  <a:srgbClr val="FF0000"/>
                </a:solidFill>
                <a:latin typeface="Arial" panose="020B0604020202020204" pitchFamily="34" charset="0"/>
                <a:cs typeface="Arial" panose="020B0604020202020204" pitchFamily="34" charset="0"/>
              </a:rPr>
              <a:t>Skill/Authority of </a:t>
            </a:r>
            <a:r>
              <a:rPr lang="en-US" sz="4200" b="1" dirty="0" smtClean="0">
                <a:solidFill>
                  <a:srgbClr val="FF0000"/>
                </a:solidFill>
                <a:latin typeface="Arial" panose="020B0604020202020204" pitchFamily="34" charset="0"/>
                <a:cs typeface="Arial" panose="020B0604020202020204" pitchFamily="34" charset="0"/>
              </a:rPr>
              <a:t>Negotiating </a:t>
            </a:r>
            <a:r>
              <a:rPr lang="en-US" sz="4200" b="1" dirty="0">
                <a:solidFill>
                  <a:srgbClr val="FF0000"/>
                </a:solidFill>
                <a:latin typeface="Arial" panose="020B0604020202020204" pitchFamily="34" charset="0"/>
                <a:cs typeface="Arial" panose="020B0604020202020204" pitchFamily="34" charset="0"/>
              </a:rPr>
              <a:t>Team</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Characteristics of Effective Negotiators</a:t>
            </a:r>
            <a:endParaRPr lang="en-US" i="1" dirty="0" smtClean="0">
              <a:latin typeface="Arial" panose="020B0604020202020204" pitchFamily="34" charset="0"/>
              <a:cs typeface="Arial" panose="020B0604020202020204" pitchFamily="34" charset="0"/>
            </a:endParaRPr>
          </a:p>
        </p:txBody>
      </p:sp>
      <p:sp>
        <p:nvSpPr>
          <p:cNvPr id="2" name="TextBox 1"/>
          <p:cNvSpPr txBox="1"/>
          <p:nvPr/>
        </p:nvSpPr>
        <p:spPr>
          <a:xfrm>
            <a:off x="4876800" y="6332665"/>
            <a:ext cx="3045577" cy="369332"/>
          </a:xfrm>
          <a:prstGeom prst="rect">
            <a:avLst/>
          </a:prstGeom>
          <a:noFill/>
        </p:spPr>
        <p:txBody>
          <a:bodyPr wrap="none" rtlCol="0">
            <a:spAutoFit/>
          </a:bodyPr>
          <a:lstStyle/>
          <a:p>
            <a:r>
              <a:rPr lang="en-US" dirty="0" smtClean="0"/>
              <a:t>- Institute for Supply Management</a:t>
            </a:r>
            <a:endParaRPr lang="en-US" dirty="0"/>
          </a:p>
        </p:txBody>
      </p:sp>
    </p:spTree>
    <p:extLst>
      <p:ext uri="{BB962C8B-B14F-4D97-AF65-F5344CB8AC3E}">
        <p14:creationId xmlns:p14="http://schemas.microsoft.com/office/powerpoint/2010/main" val="11643508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circle(in)">
                                      <p:cBhvr>
                                        <p:cTn id="7" dur="2000"/>
                                        <p:tgtEl>
                                          <p:spTgt spid="5734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7349">
                                            <p:txEl>
                                              <p:pRg st="1" end="1"/>
                                            </p:txEl>
                                          </p:spTgt>
                                        </p:tgtEl>
                                        <p:attrNameLst>
                                          <p:attrName>style.visibility</p:attrName>
                                        </p:attrNameLst>
                                      </p:cBhvr>
                                      <p:to>
                                        <p:strVal val="visible"/>
                                      </p:to>
                                    </p:set>
                                    <p:animEffect transition="in" filter="circle(in)">
                                      <p:cBhvr>
                                        <p:cTn id="10" dur="2000"/>
                                        <p:tgtEl>
                                          <p:spTgt spid="5734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7349">
                                            <p:txEl>
                                              <p:pRg st="2" end="2"/>
                                            </p:txEl>
                                          </p:spTgt>
                                        </p:tgtEl>
                                        <p:attrNameLst>
                                          <p:attrName>style.visibility</p:attrName>
                                        </p:attrNameLst>
                                      </p:cBhvr>
                                      <p:to>
                                        <p:strVal val="visible"/>
                                      </p:to>
                                    </p:set>
                                    <p:animEffect transition="in" filter="circle(in)">
                                      <p:cBhvr>
                                        <p:cTn id="13" dur="2000"/>
                                        <p:tgtEl>
                                          <p:spTgt spid="57349">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7349">
                                            <p:txEl>
                                              <p:pRg st="3" end="3"/>
                                            </p:txEl>
                                          </p:spTgt>
                                        </p:tgtEl>
                                        <p:attrNameLst>
                                          <p:attrName>style.visibility</p:attrName>
                                        </p:attrNameLst>
                                      </p:cBhvr>
                                      <p:to>
                                        <p:strVal val="visible"/>
                                      </p:to>
                                    </p:set>
                                    <p:animEffect transition="in" filter="circle(in)">
                                      <p:cBhvr>
                                        <p:cTn id="16" dur="2000"/>
                                        <p:tgtEl>
                                          <p:spTgt spid="57349">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7349">
                                            <p:txEl>
                                              <p:pRg st="4" end="4"/>
                                            </p:txEl>
                                          </p:spTgt>
                                        </p:tgtEl>
                                        <p:attrNameLst>
                                          <p:attrName>style.visibility</p:attrName>
                                        </p:attrNameLst>
                                      </p:cBhvr>
                                      <p:to>
                                        <p:strVal val="visible"/>
                                      </p:to>
                                    </p:set>
                                    <p:animEffect transition="in" filter="circle(in)">
                                      <p:cBhvr>
                                        <p:cTn id="19" dur="2000"/>
                                        <p:tgtEl>
                                          <p:spTgt spid="57349">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7349">
                                            <p:txEl>
                                              <p:pRg st="5" end="5"/>
                                            </p:txEl>
                                          </p:spTgt>
                                        </p:tgtEl>
                                        <p:attrNameLst>
                                          <p:attrName>style.visibility</p:attrName>
                                        </p:attrNameLst>
                                      </p:cBhvr>
                                      <p:to>
                                        <p:strVal val="visible"/>
                                      </p:to>
                                    </p:set>
                                    <p:animEffect transition="in" filter="circle(in)">
                                      <p:cBhvr>
                                        <p:cTn id="22" dur="2000"/>
                                        <p:tgtEl>
                                          <p:spTgt spid="57349">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7349">
                                            <p:txEl>
                                              <p:pRg st="6" end="6"/>
                                            </p:txEl>
                                          </p:spTgt>
                                        </p:tgtEl>
                                        <p:attrNameLst>
                                          <p:attrName>style.visibility</p:attrName>
                                        </p:attrNameLst>
                                      </p:cBhvr>
                                      <p:to>
                                        <p:strVal val="visible"/>
                                      </p:to>
                                    </p:set>
                                    <p:animEffect transition="in" filter="circle(in)">
                                      <p:cBhvr>
                                        <p:cTn id="25" dur="2000"/>
                                        <p:tgtEl>
                                          <p:spTgt spid="57349">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7349">
                                            <p:txEl>
                                              <p:pRg st="7" end="7"/>
                                            </p:txEl>
                                          </p:spTgt>
                                        </p:tgtEl>
                                        <p:attrNameLst>
                                          <p:attrName>style.visibility</p:attrName>
                                        </p:attrNameLst>
                                      </p:cBhvr>
                                      <p:to>
                                        <p:strVal val="visible"/>
                                      </p:to>
                                    </p:set>
                                    <p:animEffect transition="in" filter="circle(in)">
                                      <p:cBhvr>
                                        <p:cTn id="28" dur="2000"/>
                                        <p:tgtEl>
                                          <p:spTgt spid="57349">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7349">
                                            <p:txEl>
                                              <p:pRg st="8" end="8"/>
                                            </p:txEl>
                                          </p:spTgt>
                                        </p:tgtEl>
                                        <p:attrNameLst>
                                          <p:attrName>style.visibility</p:attrName>
                                        </p:attrNameLst>
                                      </p:cBhvr>
                                      <p:to>
                                        <p:strVal val="visible"/>
                                      </p:to>
                                    </p:set>
                                    <p:animEffect transition="in" filter="circle(in)">
                                      <p:cBhvr>
                                        <p:cTn id="31" dur="2000"/>
                                        <p:tgtEl>
                                          <p:spTgt spid="57349">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7349">
                                            <p:txEl>
                                              <p:pRg st="9" end="9"/>
                                            </p:txEl>
                                          </p:spTgt>
                                        </p:tgtEl>
                                        <p:attrNameLst>
                                          <p:attrName>style.visibility</p:attrName>
                                        </p:attrNameLst>
                                      </p:cBhvr>
                                      <p:to>
                                        <p:strVal val="visible"/>
                                      </p:to>
                                    </p:set>
                                    <p:animEffect transition="in" filter="circle(in)">
                                      <p:cBhvr>
                                        <p:cTn id="34" dur="2000"/>
                                        <p:tgtEl>
                                          <p:spTgt spid="57349">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7349">
                                            <p:txEl>
                                              <p:pRg st="10" end="10"/>
                                            </p:txEl>
                                          </p:spTgt>
                                        </p:tgtEl>
                                        <p:attrNameLst>
                                          <p:attrName>style.visibility</p:attrName>
                                        </p:attrNameLst>
                                      </p:cBhvr>
                                      <p:to>
                                        <p:strVal val="visible"/>
                                      </p:to>
                                    </p:set>
                                    <p:animEffect transition="in" filter="circle(in)">
                                      <p:cBhvr>
                                        <p:cTn id="37" dur="2000"/>
                                        <p:tgtEl>
                                          <p:spTgt spid="5734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C58CFF-4511-45F3-8010-303FE2C22292}" type="slidenum">
              <a:rPr lang="en-US" altLang="en-US" smtClean="0">
                <a:solidFill>
                  <a:srgbClr val="898989"/>
                </a:solidFill>
              </a:rPr>
              <a:pPr eaLnBrk="1" hangingPunct="1"/>
              <a:t>52</a:t>
            </a:fld>
            <a:endParaRPr lang="en-US" altLang="en-US" dirty="0" smtClean="0">
              <a:solidFill>
                <a:srgbClr val="898989"/>
              </a:solidFill>
            </a:endParaRPr>
          </a:p>
        </p:txBody>
      </p:sp>
      <p:sp>
        <p:nvSpPr>
          <p:cNvPr id="348165" name="Rectangle 5"/>
          <p:cNvSpPr>
            <a:spLocks noGrp="1" noChangeArrowheads="1"/>
          </p:cNvSpPr>
          <p:nvPr>
            <p:ph type="title"/>
          </p:nvPr>
        </p:nvSpPr>
        <p:spPr>
          <a:xfrm>
            <a:off x="304800" y="76200"/>
            <a:ext cx="8534400" cy="944562"/>
          </a:xfrm>
        </p:spPr>
        <p:txBody>
          <a:bodyPr rtlCol="0">
            <a:noAutofit/>
          </a:bodyPr>
          <a:lstStyle/>
          <a:p>
            <a:pPr eaLnBrk="1" fontAlgn="auto" hangingPunct="1">
              <a:spcAft>
                <a:spcPts val="0"/>
              </a:spcAft>
              <a:defRPr/>
            </a:pPr>
            <a:r>
              <a:rPr lang="en-US" sz="3800" b="1" dirty="0" smtClean="0">
                <a:solidFill>
                  <a:srgbClr val="FF0000"/>
                </a:solidFill>
                <a:latin typeface="Arial" panose="020B0604020202020204" pitchFamily="34" charset="0"/>
                <a:cs typeface="Arial" panose="020B0604020202020204" pitchFamily="34" charset="0"/>
              </a:rPr>
              <a:t>You Don’t Have to Negotiate Alone</a:t>
            </a:r>
            <a:endParaRPr lang="en-US" sz="3800" b="1" i="1" dirty="0" smtClean="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57200" y="914400"/>
            <a:ext cx="8305800" cy="5324535"/>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Negotiations teams can be composed of:</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Finance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Sourcing / Procurement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Legal</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Engineering</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Operations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Colleagues/Co-workers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Can allow for a good cop/bad cop tactic</a:t>
            </a:r>
          </a:p>
          <a:p>
            <a:endParaRPr lang="en-US" sz="2000"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But be careful not to usurp your power at the table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If </a:t>
            </a:r>
            <a:r>
              <a:rPr lang="en-US" sz="2000" dirty="0">
                <a:latin typeface="Arial" panose="020B0604020202020204" pitchFamily="34" charset="0"/>
                <a:cs typeface="Arial" panose="020B0604020202020204" pitchFamily="34" charset="0"/>
              </a:rPr>
              <a:t>the other side feels you are not in a position of authority, they may try to go around/over you to get to those that </a:t>
            </a:r>
            <a:r>
              <a:rPr lang="en-US" sz="2000" dirty="0" smtClean="0">
                <a:latin typeface="Arial" panose="020B0604020202020204" pitchFamily="34" charset="0"/>
                <a:cs typeface="Arial" panose="020B0604020202020204" pitchFamily="34" charset="0"/>
              </a:rPr>
              <a:t>they perceive to have more power.</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Train and make sure you communicate strategy with your team prior to discussions with the other side.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Establish roles</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143000"/>
            <a:ext cx="1906376" cy="1905000"/>
          </a:xfrm>
          <a:prstGeom prst="rect">
            <a:avLst/>
          </a:prstGeom>
        </p:spPr>
      </p:pic>
    </p:spTree>
    <p:extLst>
      <p:ext uri="{BB962C8B-B14F-4D97-AF65-F5344CB8AC3E}">
        <p14:creationId xmlns:p14="http://schemas.microsoft.com/office/powerpoint/2010/main" val="3209328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 calcmode="lin" valueType="num">
                                      <p:cBhvr additive="base">
                                        <p:cTn id="1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anim calcmode="lin" valueType="num">
                                      <p:cBhvr additive="base">
                                        <p:cTn id="1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anim calcmode="lin" valueType="num">
                                      <p:cBhvr additive="base">
                                        <p:cTn id="2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anim calcmode="lin" valueType="num">
                                      <p:cBhvr additive="base">
                                        <p:cTn id="2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4"/>
          <p:cNvSpPr>
            <a:spLocks noGrp="1" noChangeArrowheads="1"/>
          </p:cNvSpPr>
          <p:nvPr>
            <p:ph sz="half" idx="1"/>
          </p:nvPr>
        </p:nvSpPr>
        <p:spPr>
          <a:xfrm>
            <a:off x="914400" y="1447800"/>
            <a:ext cx="7620000" cy="4572000"/>
          </a:xfrm>
          <a:ln w="0">
            <a:noFill/>
            <a:miter lim="800000"/>
            <a:headEnd/>
            <a:tailEnd/>
          </a:ln>
        </p:spPr>
        <p:txBody>
          <a:bodyPr>
            <a:normAutofit/>
          </a:bodyPr>
          <a:lstStyle/>
          <a:p>
            <a:pPr eaLnBrk="1" hangingPunct="1"/>
            <a:r>
              <a:rPr lang="en-US" altLang="en-US" dirty="0" smtClean="0">
                <a:latin typeface="Arial" charset="0"/>
                <a:cs typeface="Arial" charset="0"/>
              </a:rPr>
              <a:t>Be objective</a:t>
            </a:r>
          </a:p>
          <a:p>
            <a:pPr eaLnBrk="1" hangingPunct="1"/>
            <a:r>
              <a:rPr lang="en-US" altLang="en-US" dirty="0" smtClean="0">
                <a:latin typeface="Arial" charset="0"/>
                <a:cs typeface="Arial" charset="0"/>
              </a:rPr>
              <a:t>Get it in writing</a:t>
            </a:r>
          </a:p>
          <a:p>
            <a:pPr eaLnBrk="1" hangingPunct="1"/>
            <a:r>
              <a:rPr lang="en-US" altLang="en-US" dirty="0" smtClean="0">
                <a:latin typeface="Arial" charset="0"/>
                <a:cs typeface="Arial" charset="0"/>
              </a:rPr>
              <a:t>Make appropriate concessions</a:t>
            </a:r>
          </a:p>
          <a:p>
            <a:pPr eaLnBrk="1" hangingPunct="1"/>
            <a:r>
              <a:rPr lang="en-US" altLang="en-US" dirty="0" smtClean="0">
                <a:latin typeface="Arial" charset="0"/>
                <a:cs typeface="Arial" charset="0"/>
              </a:rPr>
              <a:t>Don’t negotiate when tired (or hungry)</a:t>
            </a:r>
          </a:p>
          <a:p>
            <a:pPr eaLnBrk="1" hangingPunct="1"/>
            <a:r>
              <a:rPr lang="en-US" altLang="en-US" dirty="0" smtClean="0">
                <a:latin typeface="Arial" charset="0"/>
                <a:cs typeface="Arial" charset="0"/>
              </a:rPr>
              <a:t>Don’t negotiate if unprepared</a:t>
            </a:r>
          </a:p>
        </p:txBody>
      </p:sp>
      <p:sp>
        <p:nvSpPr>
          <p:cNvPr id="3" name="Slide Number Placeholder 2"/>
          <p:cNvSpPr>
            <a:spLocks noGrp="1"/>
          </p:cNvSpPr>
          <p:nvPr>
            <p:ph type="sldNum" sz="quarter" idx="12"/>
          </p:nvPr>
        </p:nvSpPr>
        <p:spPr/>
        <p:txBody>
          <a:bodyPr/>
          <a:lstStyle/>
          <a:p>
            <a:fld id="{030FCD82-FA35-4DEF-BB68-9053E78B49D8}" type="slidenum">
              <a:rPr lang="en-US" smtClean="0"/>
              <a:t>53</a:t>
            </a:fld>
            <a:endParaRPr lang="en-US" dirty="0"/>
          </a:p>
        </p:txBody>
      </p:sp>
      <p:sp>
        <p:nvSpPr>
          <p:cNvPr id="2" name="Title 1"/>
          <p:cNvSpPr>
            <a:spLocks noGrp="1"/>
          </p:cNvSpPr>
          <p:nvPr>
            <p:ph type="title"/>
          </p:nvPr>
        </p:nvSpPr>
        <p:spPr>
          <a:xfrm>
            <a:off x="609600" y="2286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Always….</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630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additive="base">
                                        <p:cTn id="2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0FCD82-FA35-4DEF-BB68-9053E78B49D8}" type="slidenum">
              <a:rPr lang="en-US" smtClean="0"/>
              <a:t>54</a:t>
            </a:fld>
            <a:endParaRPr lang="en-US" dirty="0"/>
          </a:p>
        </p:txBody>
      </p:sp>
      <p:sp>
        <p:nvSpPr>
          <p:cNvPr id="2" name="Title 1"/>
          <p:cNvSpPr>
            <a:spLocks noGrp="1"/>
          </p:cNvSpPr>
          <p:nvPr>
            <p:ph type="title"/>
          </p:nvPr>
        </p:nvSpPr>
        <p:spPr>
          <a:xfrm>
            <a:off x="533400" y="2362200"/>
            <a:ext cx="7010400" cy="1143000"/>
          </a:xfrm>
        </p:spPr>
        <p:txBody>
          <a:bodyPr>
            <a:normAutofit/>
          </a:bodyPr>
          <a:lstStyle/>
          <a:p>
            <a:r>
              <a:rPr lang="en-US" b="1" dirty="0" smtClean="0">
                <a:latin typeface="Arial" panose="020B0604020202020204" pitchFamily="34" charset="0"/>
                <a:cs typeface="Arial" panose="020B0604020202020204" pitchFamily="34" charset="0"/>
              </a:rPr>
              <a:t>Ploys and Tactics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4826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2" name="Rectangle 3"/>
          <p:cNvSpPr>
            <a:spLocks noGrp="1" noChangeArrowheads="1"/>
          </p:cNvSpPr>
          <p:nvPr>
            <p:ph idx="1"/>
          </p:nvPr>
        </p:nvSpPr>
        <p:spPr>
          <a:xfrm>
            <a:off x="609600" y="1295400"/>
            <a:ext cx="7772400" cy="4572000"/>
          </a:xfrm>
        </p:spPr>
        <p:txBody>
          <a:bodyPr/>
          <a:lstStyle/>
          <a:p>
            <a:pPr marL="0" indent="0" eaLnBrk="1" hangingPunct="1">
              <a:buNone/>
            </a:pPr>
            <a:r>
              <a:rPr lang="en-US" altLang="en-US" dirty="0" smtClean="0">
                <a:latin typeface="Arial" charset="0"/>
                <a:cs typeface="Arial" charset="0"/>
              </a:rPr>
              <a:t>Sequence the issues using one of the following approaches</a:t>
            </a:r>
          </a:p>
          <a:p>
            <a:pPr lvl="1" eaLnBrk="1" hangingPunct="1">
              <a:buFont typeface="Arial" panose="020B0604020202020204" pitchFamily="34" charset="0"/>
              <a:buChar char="−"/>
            </a:pPr>
            <a:r>
              <a:rPr lang="en-US" altLang="en-US" dirty="0" smtClean="0">
                <a:latin typeface="Arial" charset="0"/>
                <a:cs typeface="Arial" charset="0"/>
              </a:rPr>
              <a:t>Cover major issues first, assuming that minor issues will then fall into place</a:t>
            </a:r>
          </a:p>
          <a:p>
            <a:pPr lvl="1" eaLnBrk="1" hangingPunct="1">
              <a:buFont typeface="Arial" panose="020B0604020202020204" pitchFamily="34" charset="0"/>
              <a:buChar char="−"/>
            </a:pPr>
            <a:r>
              <a:rPr lang="en-US" altLang="en-US" dirty="0" smtClean="0">
                <a:latin typeface="Arial" charset="0"/>
                <a:cs typeface="Arial" charset="0"/>
              </a:rPr>
              <a:t>Cover the most troublesome issues first, assuming that other issues will then fall into place</a:t>
            </a:r>
          </a:p>
          <a:p>
            <a:pPr lvl="1" eaLnBrk="1" hangingPunct="1">
              <a:buFont typeface="Arial" panose="020B0604020202020204" pitchFamily="34" charset="0"/>
              <a:buChar char="−"/>
            </a:pPr>
            <a:r>
              <a:rPr lang="en-US" altLang="en-US" dirty="0" smtClean="0">
                <a:latin typeface="Arial" charset="0"/>
                <a:cs typeface="Arial" charset="0"/>
              </a:rPr>
              <a:t>Cover the least troublesome issues first in order to evaluate the supplier’s position and negotiators</a:t>
            </a:r>
          </a:p>
          <a:p>
            <a:pPr lvl="1" eaLnBrk="1" hangingPunct="1">
              <a:buFont typeface="Arial" panose="020B0604020202020204" pitchFamily="34" charset="0"/>
              <a:buChar char="−"/>
            </a:pPr>
            <a:r>
              <a:rPr lang="en-US" altLang="en-US" dirty="0" smtClean="0">
                <a:latin typeface="Arial" charset="0"/>
                <a:cs typeface="Arial" charset="0"/>
              </a:rPr>
              <a:t>Arrange the issues so that, if one is settled, the rest will fall into place</a:t>
            </a:r>
          </a:p>
        </p:txBody>
      </p:sp>
      <p:sp>
        <p:nvSpPr>
          <p:cNvPr id="788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09D0A1-FEC8-49A1-B317-BD71E1E2054F}" type="slidenum">
              <a:rPr lang="en-US" altLang="en-US" smtClean="0">
                <a:solidFill>
                  <a:srgbClr val="898989"/>
                </a:solidFill>
              </a:rPr>
              <a:pPr eaLnBrk="1" hangingPunct="1"/>
              <a:t>55</a:t>
            </a:fld>
            <a:endParaRPr lang="en-US" altLang="en-US" dirty="0" smtClean="0">
              <a:solidFill>
                <a:srgbClr val="898989"/>
              </a:solidFill>
            </a:endParaRPr>
          </a:p>
        </p:txBody>
      </p:sp>
      <p:sp>
        <p:nvSpPr>
          <p:cNvPr id="78851" name="Rectangle 2"/>
          <p:cNvSpPr>
            <a:spLocks noGrp="1" noChangeArrowheads="1"/>
          </p:cNvSpPr>
          <p:nvPr>
            <p:ph type="title"/>
          </p:nvPr>
        </p:nvSpPr>
        <p:spPr>
          <a:xfrm>
            <a:off x="381000" y="14868"/>
            <a:ext cx="8153400" cy="792162"/>
          </a:xfrm>
        </p:spPr>
        <p:txBody>
          <a:bodyPr>
            <a:noAutofit/>
          </a:bodyPr>
          <a:lstStyle/>
          <a:p>
            <a:pPr eaLnBrk="1" hangingPunct="1"/>
            <a:r>
              <a:rPr lang="en-US" altLang="en-US" sz="3800" b="1" dirty="0" smtClean="0">
                <a:solidFill>
                  <a:srgbClr val="FF0000"/>
                </a:solidFill>
                <a:latin typeface="Arial" charset="0"/>
                <a:cs typeface="Arial" charset="0"/>
              </a:rPr>
              <a:t>Common U.S. Negotiation Tactics</a:t>
            </a:r>
          </a:p>
        </p:txBody>
      </p:sp>
    </p:spTree>
    <p:extLst>
      <p:ext uri="{BB962C8B-B14F-4D97-AF65-F5344CB8AC3E}">
        <p14:creationId xmlns:p14="http://schemas.microsoft.com/office/powerpoint/2010/main" val="3654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68512B-A687-45E7-A639-B6400217BC88}" type="slidenum">
              <a:rPr lang="en-US" altLang="en-US" smtClean="0">
                <a:solidFill>
                  <a:srgbClr val="898989"/>
                </a:solidFill>
              </a:rPr>
              <a:pPr eaLnBrk="1" hangingPunct="1"/>
              <a:t>56</a:t>
            </a:fld>
            <a:endParaRPr lang="en-US" altLang="en-US" dirty="0" smtClean="0">
              <a:solidFill>
                <a:srgbClr val="898989"/>
              </a:solidFill>
            </a:endParaRPr>
          </a:p>
        </p:txBody>
      </p:sp>
      <p:sp>
        <p:nvSpPr>
          <p:cNvPr id="79876" name="Rectangle 3"/>
          <p:cNvSpPr>
            <a:spLocks noGrp="1" noChangeArrowheads="1"/>
          </p:cNvSpPr>
          <p:nvPr>
            <p:ph sz="half" idx="4294967295"/>
          </p:nvPr>
        </p:nvSpPr>
        <p:spPr>
          <a:xfrm>
            <a:off x="457200" y="914400"/>
            <a:ext cx="4151313" cy="4648200"/>
          </a:xfrm>
          <a:ln>
            <a:noFill/>
            <a:miter lim="800000"/>
            <a:headEnd/>
            <a:tailEnd/>
          </a:ln>
        </p:spPr>
        <p:txBody>
          <a:bodyPr/>
          <a:lstStyle/>
          <a:p>
            <a:pPr eaLnBrk="1" hangingPunct="1"/>
            <a:r>
              <a:rPr lang="en-US" altLang="en-US" sz="2000" dirty="0" smtClean="0">
                <a:latin typeface="Arial" charset="0"/>
                <a:cs typeface="Arial" charset="0"/>
              </a:rPr>
              <a:t>Use questions  </a:t>
            </a:r>
          </a:p>
          <a:p>
            <a:pPr eaLnBrk="1" hangingPunct="1"/>
            <a:r>
              <a:rPr lang="en-US" altLang="en-US" sz="2000" dirty="0" smtClean="0">
                <a:latin typeface="Arial" charset="0"/>
                <a:cs typeface="Arial" charset="0"/>
              </a:rPr>
              <a:t>Listen  </a:t>
            </a:r>
          </a:p>
          <a:p>
            <a:pPr eaLnBrk="1" hangingPunct="1"/>
            <a:r>
              <a:rPr lang="en-US" altLang="en-US" sz="2000" dirty="0" smtClean="0">
                <a:latin typeface="Arial" charset="0"/>
                <a:cs typeface="Arial" charset="0"/>
              </a:rPr>
              <a:t>Maintain the initiative</a:t>
            </a:r>
          </a:p>
          <a:p>
            <a:pPr eaLnBrk="1" hangingPunct="1"/>
            <a:r>
              <a:rPr lang="en-US" altLang="en-US" sz="2000" dirty="0" smtClean="0">
                <a:latin typeface="Arial" charset="0"/>
                <a:cs typeface="Arial" charset="0"/>
              </a:rPr>
              <a:t>Use data</a:t>
            </a:r>
          </a:p>
          <a:p>
            <a:pPr eaLnBrk="1" hangingPunct="1"/>
            <a:r>
              <a:rPr lang="en-US" altLang="en-US" sz="2000" dirty="0" smtClean="0">
                <a:latin typeface="Arial" charset="0"/>
                <a:cs typeface="Arial" charset="0"/>
              </a:rPr>
              <a:t>Use silence </a:t>
            </a:r>
          </a:p>
          <a:p>
            <a:pPr eaLnBrk="1" hangingPunct="1"/>
            <a:r>
              <a:rPr lang="en-US" altLang="en-US" sz="2000" dirty="0" smtClean="0">
                <a:latin typeface="Arial" charset="0"/>
                <a:cs typeface="Arial" charset="0"/>
              </a:rPr>
              <a:t>Do not become emotional</a:t>
            </a:r>
          </a:p>
          <a:p>
            <a:pPr eaLnBrk="1" hangingPunct="1"/>
            <a:r>
              <a:rPr lang="en-US" altLang="en-US" sz="2000" dirty="0" smtClean="0">
                <a:latin typeface="Arial" charset="0"/>
                <a:cs typeface="Arial" charset="0"/>
              </a:rPr>
              <a:t>Use of caucuses</a:t>
            </a:r>
          </a:p>
          <a:p>
            <a:pPr eaLnBrk="1" hangingPunct="1"/>
            <a:r>
              <a:rPr lang="en-US" altLang="en-US" sz="2000" dirty="0" smtClean="0">
                <a:latin typeface="Arial" charset="0"/>
                <a:cs typeface="Arial" charset="0"/>
              </a:rPr>
              <a:t>Beware of deadlines</a:t>
            </a:r>
          </a:p>
          <a:p>
            <a:pPr eaLnBrk="1" hangingPunct="1"/>
            <a:r>
              <a:rPr lang="en-US" altLang="en-US" sz="2000" dirty="0" smtClean="0">
                <a:latin typeface="Arial" charset="0"/>
                <a:cs typeface="Arial" charset="0"/>
              </a:rPr>
              <a:t>Body language</a:t>
            </a:r>
          </a:p>
          <a:p>
            <a:r>
              <a:rPr lang="en-US" altLang="en-US" sz="2000" dirty="0">
                <a:latin typeface="Arial" charset="0"/>
                <a:cs typeface="Arial" charset="0"/>
              </a:rPr>
              <a:t>Keep an open mind</a:t>
            </a:r>
          </a:p>
          <a:p>
            <a:pPr marL="0" indent="0" eaLnBrk="1" hangingPunct="1">
              <a:buNone/>
            </a:pPr>
            <a:endParaRPr lang="en-US" altLang="en-US" sz="2000" dirty="0" smtClean="0">
              <a:solidFill>
                <a:schemeClr val="bg1"/>
              </a:solidFill>
              <a:latin typeface="Arial" charset="0"/>
              <a:cs typeface="Arial" charset="0"/>
            </a:endParaRPr>
          </a:p>
        </p:txBody>
      </p:sp>
      <p:sp>
        <p:nvSpPr>
          <p:cNvPr id="387077" name="Rectangle 5"/>
          <p:cNvSpPr>
            <a:spLocks noGrp="1" noChangeArrowheads="1"/>
          </p:cNvSpPr>
          <p:nvPr>
            <p:ph type="title" idx="4294967295"/>
          </p:nvPr>
        </p:nvSpPr>
        <p:spPr>
          <a:xfrm>
            <a:off x="304800" y="152400"/>
            <a:ext cx="8534400" cy="639762"/>
          </a:xfrm>
        </p:spPr>
        <p:txBody>
          <a:bodyPr rtlCol="0">
            <a:noAutofit/>
          </a:bodyPr>
          <a:lstStyle/>
          <a:p>
            <a:pPr eaLnBrk="1" fontAlgn="auto" hangingPunct="1">
              <a:spcAft>
                <a:spcPts val="0"/>
              </a:spcAft>
              <a:defRPr/>
            </a:pPr>
            <a:r>
              <a:rPr lang="en-US" sz="3800" b="1" dirty="0" smtClean="0">
                <a:solidFill>
                  <a:srgbClr val="FF0000"/>
                </a:solidFill>
                <a:latin typeface="Arial" panose="020B0604020202020204" pitchFamily="34" charset="0"/>
                <a:cs typeface="Arial" panose="020B0604020202020204" pitchFamily="34" charset="0"/>
              </a:rPr>
              <a:t>Other Common U.S. Tactics</a:t>
            </a:r>
          </a:p>
        </p:txBody>
      </p:sp>
      <p:sp>
        <p:nvSpPr>
          <p:cNvPr id="2" name="TextBox 1"/>
          <p:cNvSpPr txBox="1"/>
          <p:nvPr/>
        </p:nvSpPr>
        <p:spPr>
          <a:xfrm>
            <a:off x="4953000" y="4724400"/>
            <a:ext cx="4051109" cy="369332"/>
          </a:xfrm>
          <a:prstGeom prst="rect">
            <a:avLst/>
          </a:prstGeom>
          <a:noFill/>
        </p:spPr>
        <p:txBody>
          <a:bodyPr wrap="none" rtlCol="0">
            <a:spAutoFit/>
          </a:bodyPr>
          <a:lstStyle/>
          <a:p>
            <a:r>
              <a:rPr lang="en-US" b="1" dirty="0" smtClean="0"/>
              <a:t>- Institute for Supply Management</a:t>
            </a:r>
            <a:endParaRPr lang="en-US" b="1" dirty="0"/>
          </a:p>
        </p:txBody>
      </p:sp>
      <p:sp>
        <p:nvSpPr>
          <p:cNvPr id="3" name="TextBox 2"/>
          <p:cNvSpPr txBox="1"/>
          <p:nvPr/>
        </p:nvSpPr>
        <p:spPr>
          <a:xfrm>
            <a:off x="293649" y="5257800"/>
            <a:ext cx="8381999" cy="646331"/>
          </a:xfrm>
          <a:prstGeom prst="rect">
            <a:avLst/>
          </a:prstGeom>
          <a:noFill/>
        </p:spPr>
        <p:txBody>
          <a:bodyPr wrap="square" rtlCol="0">
            <a:spAutoFit/>
          </a:bodyPr>
          <a:lstStyle/>
          <a:p>
            <a:r>
              <a:rPr lang="en-US" dirty="0" smtClean="0"/>
              <a:t>International Negotiations:   Highly recommend  “Bow, Kiss, or Shake Hands –How To Do Business In 60 Countries” by Morrison and Conaway</a:t>
            </a:r>
            <a:endParaRPr lang="en-US" dirty="0"/>
          </a:p>
        </p:txBody>
      </p:sp>
    </p:spTree>
    <p:extLst>
      <p:ext uri="{BB962C8B-B14F-4D97-AF65-F5344CB8AC3E}">
        <p14:creationId xmlns:p14="http://schemas.microsoft.com/office/powerpoint/2010/main" val="2665560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 calcmode="lin" valueType="num">
                                      <p:cBhvr additive="base">
                                        <p:cTn id="7" dur="5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876">
                                            <p:txEl>
                                              <p:pRg st="1" end="1"/>
                                            </p:txEl>
                                          </p:spTgt>
                                        </p:tgtEl>
                                        <p:attrNameLst>
                                          <p:attrName>style.visibility</p:attrName>
                                        </p:attrNameLst>
                                      </p:cBhvr>
                                      <p:to>
                                        <p:strVal val="visible"/>
                                      </p:to>
                                    </p:set>
                                    <p:anim calcmode="lin" valueType="num">
                                      <p:cBhvr additive="base">
                                        <p:cTn id="11" dur="500" fill="hold"/>
                                        <p:tgtEl>
                                          <p:spTgt spid="7987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98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876">
                                            <p:txEl>
                                              <p:pRg st="2" end="2"/>
                                            </p:txEl>
                                          </p:spTgt>
                                        </p:tgtEl>
                                        <p:attrNameLst>
                                          <p:attrName>style.visibility</p:attrName>
                                        </p:attrNameLst>
                                      </p:cBhvr>
                                      <p:to>
                                        <p:strVal val="visible"/>
                                      </p:to>
                                    </p:set>
                                    <p:anim calcmode="lin" valueType="num">
                                      <p:cBhvr additive="base">
                                        <p:cTn id="17" dur="500" fill="hold"/>
                                        <p:tgtEl>
                                          <p:spTgt spid="7987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987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9876">
                                            <p:txEl>
                                              <p:pRg st="3" end="3"/>
                                            </p:txEl>
                                          </p:spTgt>
                                        </p:tgtEl>
                                        <p:attrNameLst>
                                          <p:attrName>style.visibility</p:attrName>
                                        </p:attrNameLst>
                                      </p:cBhvr>
                                      <p:to>
                                        <p:strVal val="visible"/>
                                      </p:to>
                                    </p:set>
                                    <p:anim calcmode="lin" valueType="num">
                                      <p:cBhvr additive="base">
                                        <p:cTn id="21" dur="500" fill="hold"/>
                                        <p:tgtEl>
                                          <p:spTgt spid="7987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98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9876">
                                            <p:txEl>
                                              <p:pRg st="4" end="4"/>
                                            </p:txEl>
                                          </p:spTgt>
                                        </p:tgtEl>
                                        <p:attrNameLst>
                                          <p:attrName>style.visibility</p:attrName>
                                        </p:attrNameLst>
                                      </p:cBhvr>
                                      <p:to>
                                        <p:strVal val="visible"/>
                                      </p:to>
                                    </p:set>
                                    <p:anim calcmode="lin" valueType="num">
                                      <p:cBhvr additive="base">
                                        <p:cTn id="27" dur="500" fill="hold"/>
                                        <p:tgtEl>
                                          <p:spTgt spid="7987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98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9876">
                                            <p:txEl>
                                              <p:pRg st="5" end="5"/>
                                            </p:txEl>
                                          </p:spTgt>
                                        </p:tgtEl>
                                        <p:attrNameLst>
                                          <p:attrName>style.visibility</p:attrName>
                                        </p:attrNameLst>
                                      </p:cBhvr>
                                      <p:to>
                                        <p:strVal val="visible"/>
                                      </p:to>
                                    </p:set>
                                    <p:anim calcmode="lin" valueType="num">
                                      <p:cBhvr additive="base">
                                        <p:cTn id="33" dur="500" fill="hold"/>
                                        <p:tgtEl>
                                          <p:spTgt spid="7987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98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9876">
                                            <p:txEl>
                                              <p:pRg st="6" end="6"/>
                                            </p:txEl>
                                          </p:spTgt>
                                        </p:tgtEl>
                                        <p:attrNameLst>
                                          <p:attrName>style.visibility</p:attrName>
                                        </p:attrNameLst>
                                      </p:cBhvr>
                                      <p:to>
                                        <p:strVal val="visible"/>
                                      </p:to>
                                    </p:set>
                                    <p:anim calcmode="lin" valueType="num">
                                      <p:cBhvr additive="base">
                                        <p:cTn id="39" dur="500" fill="hold"/>
                                        <p:tgtEl>
                                          <p:spTgt spid="7987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98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9876">
                                            <p:txEl>
                                              <p:pRg st="7" end="7"/>
                                            </p:txEl>
                                          </p:spTgt>
                                        </p:tgtEl>
                                        <p:attrNameLst>
                                          <p:attrName>style.visibility</p:attrName>
                                        </p:attrNameLst>
                                      </p:cBhvr>
                                      <p:to>
                                        <p:strVal val="visible"/>
                                      </p:to>
                                    </p:set>
                                    <p:anim calcmode="lin" valueType="num">
                                      <p:cBhvr additive="base">
                                        <p:cTn id="45" dur="500" fill="hold"/>
                                        <p:tgtEl>
                                          <p:spTgt spid="7987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987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9876">
                                            <p:txEl>
                                              <p:pRg st="8" end="8"/>
                                            </p:txEl>
                                          </p:spTgt>
                                        </p:tgtEl>
                                        <p:attrNameLst>
                                          <p:attrName>style.visibility</p:attrName>
                                        </p:attrNameLst>
                                      </p:cBhvr>
                                      <p:to>
                                        <p:strVal val="visible"/>
                                      </p:to>
                                    </p:set>
                                    <p:anim calcmode="lin" valueType="num">
                                      <p:cBhvr additive="base">
                                        <p:cTn id="51" dur="500" fill="hold"/>
                                        <p:tgtEl>
                                          <p:spTgt spid="7987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987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9876">
                                            <p:txEl>
                                              <p:pRg st="9" end="9"/>
                                            </p:txEl>
                                          </p:spTgt>
                                        </p:tgtEl>
                                        <p:attrNameLst>
                                          <p:attrName>style.visibility</p:attrName>
                                        </p:attrNameLst>
                                      </p:cBhvr>
                                      <p:to>
                                        <p:strVal val="visible"/>
                                      </p:to>
                                    </p:set>
                                    <p:anim calcmode="lin" valueType="num">
                                      <p:cBhvr additive="base">
                                        <p:cTn id="57" dur="500" fill="hold"/>
                                        <p:tgtEl>
                                          <p:spTgt spid="79876">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987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 calcmode="lin" valueType="num">
                                      <p:cBhvr additive="base">
                                        <p:cTn id="6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447800"/>
            <a:ext cx="7772400" cy="4572000"/>
          </a:xfrm>
        </p:spPr>
        <p:txBody>
          <a:bodyPr/>
          <a:lstStyle/>
          <a:p>
            <a:r>
              <a:rPr lang="en-US" dirty="0" smtClean="0">
                <a:latin typeface="Arial" panose="020B0604020202020204" pitchFamily="34" charset="0"/>
                <a:cs typeface="Arial" panose="020B0604020202020204" pitchFamily="34" charset="0"/>
              </a:rPr>
              <a:t>Statements intended to move the other party from their current position</a:t>
            </a:r>
          </a:p>
          <a:p>
            <a:pPr lvl="1">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I </a:t>
            </a:r>
            <a:r>
              <a:rPr lang="en-US" sz="1900" dirty="0">
                <a:latin typeface="Arial" panose="020B0604020202020204" pitchFamily="34" charset="0"/>
                <a:cs typeface="Arial" panose="020B0604020202020204" pitchFamily="34" charset="0"/>
              </a:rPr>
              <a:t>hope you have more room, sharpen your pencil, there must be another </a:t>
            </a:r>
            <a:r>
              <a:rPr lang="en-US" sz="1900" dirty="0" smtClean="0">
                <a:latin typeface="Arial" panose="020B0604020202020204" pitchFamily="34" charset="0"/>
                <a:cs typeface="Arial" panose="020B0604020202020204" pitchFamily="34" charset="0"/>
              </a:rPr>
              <a:t>way, we have a problem….</a:t>
            </a:r>
            <a:endParaRPr lang="en-US" sz="19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Non verbal</a:t>
            </a:r>
          </a:p>
          <a:p>
            <a:pPr lvl="1">
              <a:lnSpc>
                <a:spcPct val="80000"/>
              </a:lnSpc>
              <a:buFont typeface="Arial" panose="020B0604020202020204" pitchFamily="34" charset="0"/>
              <a:buChar char="−"/>
            </a:pPr>
            <a:r>
              <a:rPr lang="en-US" sz="1900" dirty="0">
                <a:latin typeface="Arial" panose="020B0604020202020204" pitchFamily="34" charset="0"/>
                <a:cs typeface="Arial" panose="020B0604020202020204" pitchFamily="34" charset="0"/>
              </a:rPr>
              <a:t>Silence, wince, surprised </a:t>
            </a:r>
            <a:r>
              <a:rPr lang="en-US" sz="1900" dirty="0" smtClean="0">
                <a:latin typeface="Arial" panose="020B0604020202020204" pitchFamily="34" charset="0"/>
                <a:cs typeface="Arial" panose="020B0604020202020204" pitchFamily="34" charset="0"/>
              </a:rPr>
              <a:t>look</a:t>
            </a:r>
          </a:p>
          <a:p>
            <a:pPr lvl="1">
              <a:lnSpc>
                <a:spcPct val="80000"/>
              </a:lnSpc>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45720" indent="0">
              <a:spcBef>
                <a:spcPts val="600"/>
              </a:spcBef>
              <a:buNone/>
            </a:pPr>
            <a:r>
              <a:rPr lang="en-US" sz="2100" dirty="0" smtClean="0">
                <a:latin typeface="Arial" panose="020B0604020202020204" pitchFamily="34" charset="0"/>
                <a:cs typeface="Arial" panose="020B0604020202020204" pitchFamily="34" charset="0"/>
              </a:rPr>
              <a:t>Never respond to a Crunch with a concession – instead, challenge all Crunches with a equally assertive or greater Crunch.</a:t>
            </a:r>
            <a:endParaRPr lang="en-US" sz="2100" dirty="0">
              <a:latin typeface="Arial" panose="020B0604020202020204" pitchFamily="34" charset="0"/>
              <a:cs typeface="Arial" panose="020B0604020202020204" pitchFamily="34" charset="0"/>
            </a:endParaRPr>
          </a:p>
          <a:p>
            <a:pPr marL="320040" lvl="1" indent="0">
              <a:buNone/>
            </a:pPr>
            <a:endParaRPr lang="en-US" dirty="0"/>
          </a:p>
        </p:txBody>
      </p:sp>
      <p:sp>
        <p:nvSpPr>
          <p:cNvPr id="3" name="Slide Number Placeholder 2"/>
          <p:cNvSpPr>
            <a:spLocks noGrp="1"/>
          </p:cNvSpPr>
          <p:nvPr>
            <p:ph type="sldNum" sz="quarter" idx="12"/>
          </p:nvPr>
        </p:nvSpPr>
        <p:spPr/>
        <p:txBody>
          <a:bodyPr/>
          <a:lstStyle/>
          <a:p>
            <a:fld id="{030FCD82-FA35-4DEF-BB68-9053E78B49D8}" type="slidenum">
              <a:rPr lang="en-US" smtClean="0"/>
              <a:t>57</a:t>
            </a:fld>
            <a:endParaRPr lang="en-US" dirty="0"/>
          </a:p>
        </p:txBody>
      </p:sp>
      <p:sp>
        <p:nvSpPr>
          <p:cNvPr id="2" name="Title 1"/>
          <p:cNvSpPr>
            <a:spLocks noGrp="1"/>
          </p:cNvSpPr>
          <p:nvPr>
            <p:ph type="title"/>
          </p:nvPr>
        </p:nvSpPr>
        <p:spPr>
          <a:xfrm>
            <a:off x="381000" y="1524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Crunches</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0270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0FCD82-FA35-4DEF-BB68-9053E78B49D8}" type="slidenum">
              <a:rPr lang="en-US" smtClean="0"/>
              <a:t>58</a:t>
            </a:fld>
            <a:endParaRPr lang="en-US" dirty="0"/>
          </a:p>
        </p:txBody>
      </p:sp>
      <p:sp>
        <p:nvSpPr>
          <p:cNvPr id="2" name="Title 1"/>
          <p:cNvSpPr>
            <a:spLocks noGrp="1"/>
          </p:cNvSpPr>
          <p:nvPr>
            <p:ph type="title"/>
          </p:nvPr>
        </p:nvSpPr>
        <p:spPr>
          <a:xfrm>
            <a:off x="344488" y="274638"/>
            <a:ext cx="8342312" cy="715962"/>
          </a:xfrm>
        </p:spPr>
        <p:txBody>
          <a:bodyPr>
            <a:noAutofit/>
          </a:bodyPr>
          <a:lstStyle/>
          <a:p>
            <a:r>
              <a:rPr lang="en-US" sz="3800" dirty="0" smtClean="0">
                <a:solidFill>
                  <a:srgbClr val="FF0000"/>
                </a:solidFill>
              </a:rPr>
              <a:t>Advantages of the Negotiation Site</a:t>
            </a:r>
            <a:endParaRPr lang="en-US" sz="3800" dirty="0">
              <a:solidFill>
                <a:srgbClr val="FF0000"/>
              </a:solidFill>
            </a:endParaRPr>
          </a:p>
        </p:txBody>
      </p:sp>
      <p:sp>
        <p:nvSpPr>
          <p:cNvPr id="18" name="Rectangle 4"/>
          <p:cNvSpPr txBox="1">
            <a:spLocks noChangeArrowheads="1"/>
          </p:cNvSpPr>
          <p:nvPr/>
        </p:nvSpPr>
        <p:spPr>
          <a:xfrm>
            <a:off x="344488" y="1219200"/>
            <a:ext cx="4151312" cy="4648200"/>
          </a:xfrm>
          <a:prstGeom prst="rect">
            <a:avLst/>
          </a:prstGeom>
          <a:noFill/>
          <a:ln>
            <a:noFill/>
          </a:ln>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buFont typeface="Wingdings" pitchFamily="2" charset="2"/>
              <a:buNone/>
            </a:pPr>
            <a:r>
              <a:rPr lang="en-US" sz="2800" b="1" u="sng" dirty="0" smtClean="0">
                <a:solidFill>
                  <a:srgbClr val="C00000"/>
                </a:solidFill>
                <a:latin typeface="Arial" charset="0"/>
                <a:cs typeface="Arial" charset="0"/>
              </a:rPr>
              <a:t>Buyer Location</a:t>
            </a:r>
          </a:p>
          <a:p>
            <a:r>
              <a:rPr lang="en-US" dirty="0" smtClean="0">
                <a:latin typeface="Arial" charset="0"/>
                <a:cs typeface="Arial" charset="0"/>
              </a:rPr>
              <a:t>Availability of data, backup and support</a:t>
            </a:r>
          </a:p>
          <a:p>
            <a:r>
              <a:rPr lang="en-US" dirty="0" smtClean="0">
                <a:latin typeface="Arial" charset="0"/>
                <a:cs typeface="Arial" charset="0"/>
              </a:rPr>
              <a:t>Lower stress</a:t>
            </a:r>
          </a:p>
          <a:p>
            <a:r>
              <a:rPr lang="en-US" dirty="0" smtClean="0">
                <a:latin typeface="Arial" charset="0"/>
                <a:cs typeface="Arial" charset="0"/>
              </a:rPr>
              <a:t>Elimination of travel fatigue</a:t>
            </a:r>
          </a:p>
          <a:p>
            <a:r>
              <a:rPr lang="en-US" dirty="0" smtClean="0">
                <a:latin typeface="Arial" charset="0"/>
                <a:cs typeface="Arial" charset="0"/>
              </a:rPr>
              <a:t>Confidence is typically higher</a:t>
            </a:r>
          </a:p>
        </p:txBody>
      </p:sp>
      <p:sp>
        <p:nvSpPr>
          <p:cNvPr id="19" name="Rectangle 5"/>
          <p:cNvSpPr txBox="1">
            <a:spLocks noChangeArrowheads="1"/>
          </p:cNvSpPr>
          <p:nvPr/>
        </p:nvSpPr>
        <p:spPr>
          <a:xfrm>
            <a:off x="4648200" y="1249017"/>
            <a:ext cx="4267200" cy="4648200"/>
          </a:xfrm>
          <a:prstGeom prst="rect">
            <a:avLst/>
          </a:prstGeom>
          <a:noFill/>
          <a:ln>
            <a:noFill/>
          </a:ln>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buFont typeface="Wingdings" pitchFamily="2" charset="2"/>
              <a:buNone/>
            </a:pPr>
            <a:r>
              <a:rPr lang="en-US" sz="2800" b="1" u="sng" dirty="0" smtClean="0">
                <a:solidFill>
                  <a:srgbClr val="C00000"/>
                </a:solidFill>
                <a:latin typeface="Arial" charset="0"/>
                <a:cs typeface="Arial" charset="0"/>
              </a:rPr>
              <a:t>Supplier Location</a:t>
            </a:r>
          </a:p>
          <a:p>
            <a:r>
              <a:rPr lang="en-US" dirty="0" smtClean="0">
                <a:latin typeface="Arial" charset="0"/>
                <a:cs typeface="Arial" charset="0"/>
              </a:rPr>
              <a:t>Ability to view supplier operations</a:t>
            </a:r>
          </a:p>
          <a:p>
            <a:r>
              <a:rPr lang="en-US" dirty="0" smtClean="0">
                <a:latin typeface="Arial" charset="0"/>
                <a:cs typeface="Arial" charset="0"/>
              </a:rPr>
              <a:t>Less likelihood of interruption</a:t>
            </a:r>
          </a:p>
          <a:p>
            <a:r>
              <a:rPr lang="en-US" dirty="0" smtClean="0">
                <a:latin typeface="Arial" charset="0"/>
                <a:cs typeface="Arial" charset="0"/>
              </a:rPr>
              <a:t>More effective use of the “third party bogey”</a:t>
            </a:r>
          </a:p>
          <a:p>
            <a:endParaRPr lang="en-US" dirty="0" smtClean="0">
              <a:latin typeface="Arial" charset="0"/>
              <a:cs typeface="Arial" charset="0"/>
            </a:endParaRPr>
          </a:p>
        </p:txBody>
      </p:sp>
    </p:spTree>
    <p:extLst>
      <p:ext uri="{BB962C8B-B14F-4D97-AF65-F5344CB8AC3E}">
        <p14:creationId xmlns:p14="http://schemas.microsoft.com/office/powerpoint/2010/main" val="212577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34400" cy="4572000"/>
          </a:xfrm>
        </p:spPr>
        <p:txBody>
          <a:bodyPr/>
          <a:lstStyle/>
          <a:p>
            <a:pPr lvl="1"/>
            <a:r>
              <a:rPr lang="en-US" dirty="0" smtClean="0">
                <a:latin typeface="Arial" panose="020B0604020202020204" pitchFamily="34" charset="0"/>
                <a:cs typeface="Arial" panose="020B0604020202020204" pitchFamily="34" charset="0"/>
              </a:rPr>
              <a:t>Structure smaller or multiple deals across the organization to strengthen their influence over time</a:t>
            </a:r>
          </a:p>
          <a:p>
            <a:pPr lvl="1"/>
            <a:r>
              <a:rPr lang="en-US" dirty="0" smtClean="0">
                <a:latin typeface="Arial" panose="020B0604020202020204" pitchFamily="34" charset="0"/>
                <a:cs typeface="Arial" panose="020B0604020202020204" pitchFamily="34" charset="0"/>
              </a:rPr>
              <a:t>If the sales teams wants  increased sales, arrange from them to meet other buyers (professional organizations, etc. are good connections)</a:t>
            </a:r>
          </a:p>
          <a:p>
            <a:pPr lvl="1"/>
            <a:r>
              <a:rPr lang="en-US" dirty="0" smtClean="0">
                <a:latin typeface="Arial" panose="020B0604020202020204" pitchFamily="34" charset="0"/>
                <a:cs typeface="Arial" panose="020B0604020202020204" pitchFamily="34" charset="0"/>
              </a:rPr>
              <a:t>Offer to be a reference if negotiations are successful.</a:t>
            </a:r>
          </a:p>
          <a:p>
            <a:pPr lvl="1"/>
            <a:r>
              <a:rPr lang="en-US" dirty="0" smtClean="0">
                <a:latin typeface="Arial" panose="020B0604020202020204" pitchFamily="34" charset="0"/>
                <a:cs typeface="Arial" panose="020B0604020202020204" pitchFamily="34" charset="0"/>
              </a:rPr>
              <a:t>Create competition</a:t>
            </a:r>
          </a:p>
          <a:p>
            <a:pPr lvl="1"/>
            <a:r>
              <a:rPr lang="en-US" dirty="0" smtClean="0">
                <a:latin typeface="Arial" panose="020B0604020202020204" pitchFamily="34" charset="0"/>
                <a:cs typeface="Arial" panose="020B0604020202020204" pitchFamily="34" charset="0"/>
              </a:rPr>
              <a:t>Target a competitor as a option.</a:t>
            </a:r>
          </a:p>
          <a:p>
            <a:pPr lvl="1"/>
            <a:r>
              <a:rPr lang="en-US" dirty="0" smtClean="0">
                <a:latin typeface="Arial" panose="020B0604020202020204" pitchFamily="34" charset="0"/>
                <a:cs typeface="Arial" panose="020B0604020202020204" pitchFamily="34" charset="0"/>
              </a:rPr>
              <a:t>Figure out where they might be able to give a little</a:t>
            </a:r>
          </a:p>
          <a:p>
            <a:pPr lvl="2"/>
            <a:r>
              <a:rPr lang="en-US" dirty="0" smtClean="0">
                <a:latin typeface="Arial" panose="020B0604020202020204" pitchFamily="34" charset="0"/>
                <a:cs typeface="Arial" panose="020B0604020202020204" pitchFamily="34" charset="0"/>
              </a:rPr>
              <a:t>Corporate vs sales discretion.</a:t>
            </a:r>
          </a:p>
          <a:p>
            <a:pPr lvl="1"/>
            <a:endParaRPr lang="en-US" dirty="0"/>
          </a:p>
        </p:txBody>
      </p:sp>
      <p:sp>
        <p:nvSpPr>
          <p:cNvPr id="3" name="Title 2"/>
          <p:cNvSpPr>
            <a:spLocks noGrp="1"/>
          </p:cNvSpPr>
          <p:nvPr>
            <p:ph type="title"/>
          </p:nvPr>
        </p:nvSpPr>
        <p:spPr>
          <a:xfrm>
            <a:off x="228600" y="152400"/>
            <a:ext cx="9571383" cy="715962"/>
          </a:xfrm>
        </p:spPr>
        <p:txBody>
          <a:bodyPr>
            <a:noAutofit/>
          </a:bodyPr>
          <a:lstStyle/>
          <a:p>
            <a:r>
              <a:rPr lang="en-US" sz="3800" b="1" dirty="0" smtClean="0">
                <a:solidFill>
                  <a:srgbClr val="FF0000"/>
                </a:solidFill>
                <a:latin typeface="Arial" panose="020B0604020202020204" pitchFamily="34" charset="0"/>
                <a:cs typeface="Arial" panose="020B0604020202020204" pitchFamily="34" charset="0"/>
              </a:rPr>
              <a:t>Don’t Have a Lot of Leverage?</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6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4255" name="Group 127"/>
          <p:cNvGraphicFramePr>
            <a:graphicFrameLocks noGrp="1"/>
          </p:cNvGraphicFramePr>
          <p:nvPr>
            <p:ph idx="1"/>
            <p:extLst>
              <p:ext uri="{D42A27DB-BD31-4B8C-83A1-F6EECF244321}">
                <p14:modId xmlns:p14="http://schemas.microsoft.com/office/powerpoint/2010/main" val="2330767452"/>
              </p:ext>
            </p:extLst>
          </p:nvPr>
        </p:nvGraphicFramePr>
        <p:xfrm>
          <a:off x="304800" y="1066800"/>
          <a:ext cx="8393113" cy="4752975"/>
        </p:xfrm>
        <a:graphic>
          <a:graphicData uri="http://schemas.openxmlformats.org/drawingml/2006/table">
            <a:tbl>
              <a:tblPr/>
              <a:tblGrid>
                <a:gridCol w="2525713"/>
                <a:gridCol w="5867400"/>
              </a:tblGrid>
              <a:tr h="39626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ELEMENTS</a:t>
                      </a:r>
                    </a:p>
                  </a:txBody>
                  <a:tcPr marT="45723" marB="45723"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DESCRIPTION</a:t>
                      </a:r>
                    </a:p>
                  </a:txBody>
                  <a:tcPr marT="45723" marB="45723"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r>
              <a:tr h="131072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Offer</a:t>
                      </a:r>
                    </a:p>
                  </a:txBody>
                  <a:tcPr marT="45723" marB="45723"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Proposal to make a contract. Both parties express interest and willingness to create contractual relationship. Or, offeree may make counter-offer</a:t>
                      </a:r>
                    </a:p>
                  </a:txBody>
                  <a:tcPr marT="45723" marB="45723"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100590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Acceptance</a:t>
                      </a:r>
                    </a:p>
                  </a:txBody>
                  <a:tcPr marT="45723" marB="45723"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Indication of an offeree to be bound by the terms of an offer; may be by communication or behavior </a:t>
                      </a:r>
                    </a:p>
                  </a:txBody>
                  <a:tcPr marT="45723" marB="45723"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r>
              <a:tr h="490571">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Consideration</a:t>
                      </a:r>
                    </a:p>
                  </a:txBody>
                  <a:tcPr marT="45723" marB="45723"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Exchange of value for value</a:t>
                      </a:r>
                    </a:p>
                  </a:txBody>
                  <a:tcPr marT="45723" marB="45723"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774752">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Competent parties</a:t>
                      </a:r>
                    </a:p>
                  </a:txBody>
                  <a:tcPr marT="45723" marB="45723"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Legal requirements encompassing age, mental capacity and authority</a:t>
                      </a:r>
                    </a:p>
                  </a:txBody>
                  <a:tcPr marT="45723" marB="45723"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774752">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Legality of purpose</a:t>
                      </a:r>
                    </a:p>
                  </a:txBody>
                  <a:tcPr marT="45723" marB="45723"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No violation of federal, state or provincial constitutions or of legal status or public policy</a:t>
                      </a:r>
                    </a:p>
                  </a:txBody>
                  <a:tcPr marT="45723" marB="45723"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952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8CD912-9897-4011-B48D-6C863545608C}" type="slidenum">
              <a:rPr lang="en-US" altLang="en-US" smtClean="0">
                <a:solidFill>
                  <a:srgbClr val="898989"/>
                </a:solidFill>
              </a:rPr>
              <a:pPr eaLnBrk="1" hangingPunct="1"/>
              <a:t>6</a:t>
            </a:fld>
            <a:endParaRPr lang="en-US" altLang="en-US" dirty="0" smtClean="0">
              <a:solidFill>
                <a:srgbClr val="898989"/>
              </a:solidFill>
            </a:endParaRPr>
          </a:p>
        </p:txBody>
      </p:sp>
      <p:sp>
        <p:nvSpPr>
          <p:cNvPr id="95235" name="Rectangle 4"/>
          <p:cNvSpPr>
            <a:spLocks noGrp="1" noChangeArrowheads="1"/>
          </p:cNvSpPr>
          <p:nvPr>
            <p:ph type="title"/>
          </p:nvPr>
        </p:nvSpPr>
        <p:spPr>
          <a:xfrm>
            <a:off x="381000" y="-5576"/>
            <a:ext cx="8229600" cy="1143000"/>
          </a:xfrm>
        </p:spPr>
        <p:txBody>
          <a:bodyPr>
            <a:normAutofit/>
          </a:bodyPr>
          <a:lstStyle/>
          <a:p>
            <a:pPr eaLnBrk="1" hangingPunct="1"/>
            <a:r>
              <a:rPr lang="en-US" altLang="en-US" sz="3800" dirty="0" smtClean="0">
                <a:solidFill>
                  <a:srgbClr val="FF0000"/>
                </a:solidFill>
                <a:latin typeface="Arial" charset="0"/>
                <a:cs typeface="Arial" charset="0"/>
              </a:rPr>
              <a:t>Elements of a Contract</a:t>
            </a:r>
          </a:p>
        </p:txBody>
      </p:sp>
    </p:spTree>
    <p:extLst>
      <p:ext uri="{BB962C8B-B14F-4D97-AF65-F5344CB8AC3E}">
        <p14:creationId xmlns:p14="http://schemas.microsoft.com/office/powerpoint/2010/main" val="4154435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a:xfrm>
            <a:off x="6727032" y="6167728"/>
            <a:ext cx="1920240" cy="365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AA6D1DA-BDB8-4A91-AE3D-61D17BFB3FD4}" type="slidenum">
              <a:rPr lang="en-US" altLang="en-US" sz="1400" smtClean="0"/>
              <a:pPr eaLnBrk="1" hangingPunct="1"/>
              <a:t>60</a:t>
            </a:fld>
            <a:endParaRPr lang="en-US" altLang="en-US" sz="1400" dirty="0" smtClean="0"/>
          </a:p>
        </p:txBody>
      </p:sp>
      <p:sp>
        <p:nvSpPr>
          <p:cNvPr id="556035" name="Rectangle 3"/>
          <p:cNvSpPr>
            <a:spLocks noChangeArrowheads="1"/>
          </p:cNvSpPr>
          <p:nvPr/>
        </p:nvSpPr>
        <p:spPr bwMode="auto">
          <a:xfrm>
            <a:off x="201381" y="317500"/>
            <a:ext cx="88090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None/>
            </a:pPr>
            <a:r>
              <a:rPr lang="en-US" altLang="en-US" sz="3200" b="1" dirty="0">
                <a:solidFill>
                  <a:srgbClr val="CC3300"/>
                </a:solidFill>
              </a:rPr>
              <a:t>     SUPPLIER PLOYS  /  BUYER TACTICS</a:t>
            </a:r>
            <a:r>
              <a:rPr lang="en-US" altLang="en-US" sz="3200" dirty="0">
                <a:solidFill>
                  <a:srgbClr val="CC3300"/>
                </a:solidFill>
              </a:rPr>
              <a:t>                     </a:t>
            </a:r>
          </a:p>
          <a:p>
            <a:pPr eaLnBrk="1" hangingPunct="1">
              <a:spcBef>
                <a:spcPct val="50000"/>
              </a:spcBef>
              <a:buClr>
                <a:schemeClr val="folHlink"/>
              </a:buClr>
              <a:buFont typeface="Wingdings 3" pitchFamily="18" charset="2"/>
              <a:buNone/>
            </a:pPr>
            <a:endParaRPr lang="en-US" altLang="en-US" sz="2400" b="1" dirty="0">
              <a:solidFill>
                <a:srgbClr val="003399"/>
              </a:solidFill>
            </a:endParaRPr>
          </a:p>
        </p:txBody>
      </p:sp>
      <p:sp>
        <p:nvSpPr>
          <p:cNvPr id="21508" name="Rectangle 4"/>
          <p:cNvSpPr>
            <a:spLocks noChangeArrowheads="1"/>
          </p:cNvSpPr>
          <p:nvPr/>
        </p:nvSpPr>
        <p:spPr bwMode="auto">
          <a:xfrm>
            <a:off x="733425" y="1245684"/>
            <a:ext cx="3476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buClr>
                <a:schemeClr val="folHlink"/>
              </a:buClr>
              <a:buFont typeface="Wingdings 3" pitchFamily="18" charset="2"/>
              <a:buNone/>
            </a:pPr>
            <a:r>
              <a:rPr lang="en-US" altLang="en-US" sz="1600" i="1" dirty="0">
                <a:solidFill>
                  <a:srgbClr val="003366"/>
                </a:solidFill>
                <a:latin typeface="Arial" panose="020B0604020202020204" pitchFamily="34" charset="0"/>
                <a:cs typeface="Arial" panose="020B0604020202020204" pitchFamily="34" charset="0"/>
              </a:rPr>
              <a:t>Puffery ~ “Legal” advertising that uses subjective </a:t>
            </a:r>
            <a:r>
              <a:rPr lang="en-US" altLang="en-US" sz="1600" i="1" dirty="0">
                <a:solidFill>
                  <a:srgbClr val="002060"/>
                </a:solidFill>
                <a:latin typeface="Arial" panose="020B0604020202020204" pitchFamily="34" charset="0"/>
                <a:cs typeface="Arial" panose="020B0604020202020204" pitchFamily="34" charset="0"/>
              </a:rPr>
              <a:t>opinions</a:t>
            </a:r>
            <a:r>
              <a:rPr lang="en-US" altLang="en-US" sz="1600" i="1" dirty="0">
                <a:solidFill>
                  <a:srgbClr val="003366"/>
                </a:solidFill>
                <a:latin typeface="Arial" panose="020B0604020202020204" pitchFamily="34" charset="0"/>
                <a:cs typeface="Arial" panose="020B0604020202020204" pitchFamily="34" charset="0"/>
              </a:rPr>
              <a:t>, superlatives, and similar mechanisms that are not based in fact.</a:t>
            </a:r>
          </a:p>
        </p:txBody>
      </p:sp>
      <p:sp>
        <p:nvSpPr>
          <p:cNvPr id="21509" name="Rectangle 5"/>
          <p:cNvSpPr>
            <a:spLocks noChangeArrowheads="1"/>
          </p:cNvSpPr>
          <p:nvPr/>
        </p:nvSpPr>
        <p:spPr bwMode="auto">
          <a:xfrm>
            <a:off x="4429125" y="1264734"/>
            <a:ext cx="4324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buClr>
                <a:schemeClr val="folHlink"/>
              </a:buClr>
              <a:buFont typeface="Wingdings 3" pitchFamily="18" charset="2"/>
              <a:buNone/>
            </a:pPr>
            <a:r>
              <a:rPr lang="en-US" altLang="en-US" sz="1600" i="1" dirty="0">
                <a:solidFill>
                  <a:srgbClr val="003366"/>
                </a:solidFill>
                <a:latin typeface="Arial" panose="020B0604020202020204" pitchFamily="34" charset="0"/>
                <a:cs typeface="Arial" panose="020B0604020202020204" pitchFamily="34" charset="0"/>
              </a:rPr>
              <a:t>Bluffing ~ Accepted practice where pretense is used to imply that one’s position is  stronger, cleverer, or more determined than it really is.</a:t>
            </a:r>
          </a:p>
        </p:txBody>
      </p:sp>
      <p:sp>
        <p:nvSpPr>
          <p:cNvPr id="21510" name="Rectangle 6"/>
          <p:cNvSpPr>
            <a:spLocks noChangeArrowheads="1"/>
          </p:cNvSpPr>
          <p:nvPr/>
        </p:nvSpPr>
        <p:spPr bwMode="auto">
          <a:xfrm>
            <a:off x="1558615" y="2493043"/>
            <a:ext cx="1562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dirty="0">
                <a:solidFill>
                  <a:srgbClr val="A50021"/>
                </a:solidFill>
                <a:latin typeface="Arial" panose="020B0604020202020204" pitchFamily="34" charset="0"/>
                <a:cs typeface="Arial" panose="020B0604020202020204" pitchFamily="34" charset="0"/>
              </a:rPr>
              <a:t> </a:t>
            </a:r>
            <a:r>
              <a:rPr lang="en-US" altLang="en-US" sz="1400" dirty="0">
                <a:solidFill>
                  <a:srgbClr val="A50021"/>
                </a:solidFill>
                <a:latin typeface="Arial" panose="020B0604020202020204" pitchFamily="34" charset="0"/>
                <a:cs typeface="Arial" panose="020B0604020202020204" pitchFamily="34" charset="0"/>
              </a:rPr>
              <a:t>    </a:t>
            </a:r>
            <a:r>
              <a:rPr lang="en-US" altLang="en-US" sz="1600" b="1" dirty="0">
                <a:solidFill>
                  <a:srgbClr val="A50021"/>
                </a:solidFill>
                <a:latin typeface="Arial" panose="020B0604020202020204" pitchFamily="34" charset="0"/>
                <a:cs typeface="Arial" panose="020B0604020202020204" pitchFamily="34" charset="0"/>
              </a:rPr>
              <a:t>SUPPLIER</a:t>
            </a:r>
          </a:p>
        </p:txBody>
      </p:sp>
      <p:sp>
        <p:nvSpPr>
          <p:cNvPr id="21511" name="Rectangle 7"/>
          <p:cNvSpPr>
            <a:spLocks noChangeArrowheads="1"/>
          </p:cNvSpPr>
          <p:nvPr/>
        </p:nvSpPr>
        <p:spPr bwMode="auto">
          <a:xfrm>
            <a:off x="5572125" y="2554094"/>
            <a:ext cx="1362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1600" b="1" dirty="0">
                <a:solidFill>
                  <a:srgbClr val="A50021"/>
                </a:solidFill>
                <a:latin typeface="Arial" panose="020B0604020202020204" pitchFamily="34" charset="0"/>
                <a:cs typeface="Arial" panose="020B0604020202020204" pitchFamily="34" charset="0"/>
              </a:rPr>
              <a:t>BUYER</a:t>
            </a:r>
          </a:p>
        </p:txBody>
      </p:sp>
      <p:sp>
        <p:nvSpPr>
          <p:cNvPr id="15368" name="Rectangle 9"/>
          <p:cNvSpPr>
            <a:spLocks noChangeArrowheads="1"/>
          </p:cNvSpPr>
          <p:nvPr/>
        </p:nvSpPr>
        <p:spPr bwMode="auto">
          <a:xfrm>
            <a:off x="665163" y="3287209"/>
            <a:ext cx="4127500" cy="784225"/>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Letter of Intent</a:t>
            </a:r>
          </a:p>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Relationships</a:t>
            </a:r>
          </a:p>
        </p:txBody>
      </p:sp>
      <p:sp>
        <p:nvSpPr>
          <p:cNvPr id="15369" name="Rectangle 4"/>
          <p:cNvSpPr>
            <a:spLocks noChangeArrowheads="1"/>
          </p:cNvSpPr>
          <p:nvPr/>
        </p:nvSpPr>
        <p:spPr bwMode="auto">
          <a:xfrm>
            <a:off x="663575" y="2826834"/>
            <a:ext cx="4127500" cy="369888"/>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rgbClr val="003366"/>
                </a:solidFill>
                <a:latin typeface="Arial" panose="020B0604020202020204" pitchFamily="34" charset="0"/>
                <a:cs typeface="Arial" panose="020B0604020202020204" pitchFamily="34" charset="0"/>
              </a:rPr>
              <a:t>Try </a:t>
            </a:r>
            <a:r>
              <a:rPr lang="en-US" sz="1800" dirty="0">
                <a:solidFill>
                  <a:schemeClr val="accent6">
                    <a:lumMod val="50000"/>
                  </a:schemeClr>
                </a:solidFill>
                <a:latin typeface="Arial" panose="020B0604020202020204" pitchFamily="34" charset="0"/>
                <a:cs typeface="Arial" panose="020B0604020202020204" pitchFamily="34" charset="0"/>
              </a:rPr>
              <a:t>Instead</a:t>
            </a:r>
            <a:r>
              <a:rPr lang="en-US" sz="1800" dirty="0">
                <a:solidFill>
                  <a:srgbClr val="003366"/>
                </a:solidFill>
                <a:latin typeface="Arial" panose="020B0604020202020204" pitchFamily="34" charset="0"/>
                <a:cs typeface="Arial" panose="020B0604020202020204" pitchFamily="34" charset="0"/>
              </a:rPr>
              <a:t> of Buy </a:t>
            </a:r>
          </a:p>
        </p:txBody>
      </p:sp>
      <p:sp>
        <p:nvSpPr>
          <p:cNvPr id="15370" name="Rectangle 5"/>
          <p:cNvSpPr>
            <a:spLocks noChangeArrowheads="1"/>
          </p:cNvSpPr>
          <p:nvPr/>
        </p:nvSpPr>
        <p:spPr bwMode="auto">
          <a:xfrm>
            <a:off x="4229100" y="2831597"/>
            <a:ext cx="4362450" cy="366712"/>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Contract and Acceptance</a:t>
            </a:r>
          </a:p>
        </p:txBody>
      </p:sp>
      <p:sp>
        <p:nvSpPr>
          <p:cNvPr id="15371" name="Rectangle 10"/>
          <p:cNvSpPr>
            <a:spLocks noChangeArrowheads="1"/>
          </p:cNvSpPr>
          <p:nvPr/>
        </p:nvSpPr>
        <p:spPr bwMode="auto">
          <a:xfrm>
            <a:off x="4233863" y="3290384"/>
            <a:ext cx="4140200" cy="366713"/>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Same as Above</a:t>
            </a:r>
          </a:p>
        </p:txBody>
      </p:sp>
      <p:sp>
        <p:nvSpPr>
          <p:cNvPr id="15373" name="Rectangle 13"/>
          <p:cNvSpPr>
            <a:spLocks noChangeArrowheads="1"/>
          </p:cNvSpPr>
          <p:nvPr/>
        </p:nvSpPr>
        <p:spPr bwMode="auto">
          <a:xfrm>
            <a:off x="4222750" y="3685672"/>
            <a:ext cx="4140200" cy="366712"/>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Arm’s Length Negotiations</a:t>
            </a:r>
          </a:p>
        </p:txBody>
      </p:sp>
      <p:sp>
        <p:nvSpPr>
          <p:cNvPr id="15374" name="Rectangle 18"/>
          <p:cNvSpPr>
            <a:spLocks noChangeArrowheads="1"/>
          </p:cNvSpPr>
          <p:nvPr/>
        </p:nvSpPr>
        <p:spPr bwMode="auto">
          <a:xfrm>
            <a:off x="654050" y="4130172"/>
            <a:ext cx="4127500" cy="366712"/>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Precedent</a:t>
            </a:r>
            <a:r>
              <a:rPr lang="en-US" sz="1800" dirty="0">
                <a:solidFill>
                  <a:srgbClr val="006666"/>
                </a:solidFill>
                <a:latin typeface="Arial" panose="020B0604020202020204" pitchFamily="34" charset="0"/>
                <a:cs typeface="Arial" panose="020B0604020202020204" pitchFamily="34" charset="0"/>
              </a:rPr>
              <a:t> </a:t>
            </a:r>
          </a:p>
        </p:txBody>
      </p:sp>
      <p:sp>
        <p:nvSpPr>
          <p:cNvPr id="15375" name="Rectangle 19"/>
          <p:cNvSpPr>
            <a:spLocks noChangeArrowheads="1"/>
          </p:cNvSpPr>
          <p:nvPr/>
        </p:nvSpPr>
        <p:spPr bwMode="auto">
          <a:xfrm>
            <a:off x="4225925" y="4133347"/>
            <a:ext cx="4140200" cy="366712"/>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So What?</a:t>
            </a:r>
          </a:p>
        </p:txBody>
      </p:sp>
      <p:sp>
        <p:nvSpPr>
          <p:cNvPr id="15376" name="Rectangle 15"/>
          <p:cNvSpPr>
            <a:spLocks noChangeArrowheads="1"/>
          </p:cNvSpPr>
          <p:nvPr/>
        </p:nvSpPr>
        <p:spPr bwMode="auto">
          <a:xfrm>
            <a:off x="685800" y="4560384"/>
            <a:ext cx="4127500" cy="366713"/>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End of XXX Pricing</a:t>
            </a:r>
          </a:p>
        </p:txBody>
      </p:sp>
      <p:sp>
        <p:nvSpPr>
          <p:cNvPr id="15377" name="Rectangle 16"/>
          <p:cNvSpPr>
            <a:spLocks noChangeArrowheads="1"/>
          </p:cNvSpPr>
          <p:nvPr/>
        </p:nvSpPr>
        <p:spPr bwMode="auto">
          <a:xfrm>
            <a:off x="4254500" y="4560384"/>
            <a:ext cx="4140200" cy="366713"/>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Plan Ahead</a:t>
            </a:r>
          </a:p>
        </p:txBody>
      </p:sp>
      <p:sp>
        <p:nvSpPr>
          <p:cNvPr id="15378" name="Rectangle 21"/>
          <p:cNvSpPr>
            <a:spLocks noChangeArrowheads="1"/>
          </p:cNvSpPr>
          <p:nvPr/>
        </p:nvSpPr>
        <p:spPr bwMode="auto">
          <a:xfrm>
            <a:off x="657225" y="4958847"/>
            <a:ext cx="4127500" cy="366712"/>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Sense of Urgency</a:t>
            </a:r>
          </a:p>
        </p:txBody>
      </p:sp>
      <p:sp>
        <p:nvSpPr>
          <p:cNvPr id="15379" name="Rectangle 22"/>
          <p:cNvSpPr>
            <a:spLocks noChangeArrowheads="1"/>
          </p:cNvSpPr>
          <p:nvPr/>
        </p:nvSpPr>
        <p:spPr bwMode="auto">
          <a:xfrm>
            <a:off x="4232275" y="4973134"/>
            <a:ext cx="4140200" cy="366713"/>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Negotiate Before Selecting</a:t>
            </a:r>
          </a:p>
        </p:txBody>
      </p:sp>
      <p:sp>
        <p:nvSpPr>
          <p:cNvPr id="15380" name="Rectangle 24"/>
          <p:cNvSpPr>
            <a:spLocks noChangeArrowheads="1"/>
          </p:cNvSpPr>
          <p:nvPr/>
        </p:nvSpPr>
        <p:spPr bwMode="auto">
          <a:xfrm>
            <a:off x="658813" y="5392234"/>
            <a:ext cx="4127500" cy="366713"/>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Best Offer</a:t>
            </a:r>
          </a:p>
        </p:txBody>
      </p:sp>
      <p:sp>
        <p:nvSpPr>
          <p:cNvPr id="15381" name="Rectangle 25"/>
          <p:cNvSpPr>
            <a:spLocks noChangeArrowheads="1"/>
          </p:cNvSpPr>
          <p:nvPr/>
        </p:nvSpPr>
        <p:spPr bwMode="auto">
          <a:xfrm>
            <a:off x="4232275" y="5382709"/>
            <a:ext cx="4140200" cy="366713"/>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3" pitchFamily="18" charset="2"/>
              <a:buChar char=""/>
              <a:defRPr/>
            </a:pPr>
            <a:r>
              <a:rPr lang="en-US" sz="1800" dirty="0">
                <a:solidFill>
                  <a:schemeClr val="accent6">
                    <a:lumMod val="50000"/>
                  </a:schemeClr>
                </a:solidFill>
                <a:latin typeface="Arial" panose="020B0604020202020204" pitchFamily="34" charset="0"/>
                <a:cs typeface="Arial" panose="020B0604020202020204" pitchFamily="34" charset="0"/>
              </a:rPr>
              <a:t>Always Have a Competitor</a:t>
            </a:r>
          </a:p>
        </p:txBody>
      </p:sp>
    </p:spTree>
    <p:extLst>
      <p:ext uri="{BB962C8B-B14F-4D97-AF65-F5344CB8AC3E}">
        <p14:creationId xmlns:p14="http://schemas.microsoft.com/office/powerpoint/2010/main" val="1864080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6035"/>
                                        </p:tgtEl>
                                        <p:attrNameLst>
                                          <p:attrName>style.visibility</p:attrName>
                                        </p:attrNameLst>
                                      </p:cBhvr>
                                      <p:to>
                                        <p:strVal val="visible"/>
                                      </p:to>
                                    </p:set>
                                    <p:anim calcmode="lin" valueType="num">
                                      <p:cBhvr additive="base">
                                        <p:cTn id="7" dur="500" fill="hold"/>
                                        <p:tgtEl>
                                          <p:spTgt spid="556035"/>
                                        </p:tgtEl>
                                        <p:attrNameLst>
                                          <p:attrName>ppt_x</p:attrName>
                                        </p:attrNameLst>
                                      </p:cBhvr>
                                      <p:tavLst>
                                        <p:tav tm="0">
                                          <p:val>
                                            <p:strVal val="1+#ppt_w/2"/>
                                          </p:val>
                                        </p:tav>
                                        <p:tav tm="100000">
                                          <p:val>
                                            <p:strVal val="#ppt_x"/>
                                          </p:val>
                                        </p:tav>
                                      </p:tavLst>
                                    </p:anim>
                                    <p:anim calcmode="lin" valueType="num">
                                      <p:cBhvr additive="base">
                                        <p:cTn id="8" dur="500" fill="hold"/>
                                        <p:tgtEl>
                                          <p:spTgt spid="556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Must have the deal by x date (rarely true)</a:t>
            </a:r>
          </a:p>
          <a:p>
            <a:r>
              <a:rPr lang="en-US" dirty="0" smtClean="0">
                <a:latin typeface="Arial" panose="020B0604020202020204" pitchFamily="34" charset="0"/>
                <a:cs typeface="Arial" panose="020B0604020202020204" pitchFamily="34" charset="0"/>
              </a:rPr>
              <a:t>The negotiator is unreasonable (rarely true)</a:t>
            </a:r>
          </a:p>
          <a:p>
            <a:r>
              <a:rPr lang="en-US" dirty="0" smtClean="0">
                <a:latin typeface="Arial" panose="020B0604020202020204" pitchFamily="34" charset="0"/>
                <a:cs typeface="Arial" panose="020B0604020202020204" pitchFamily="34" charset="0"/>
              </a:rPr>
              <a:t>Escalations over negotiators head</a:t>
            </a:r>
          </a:p>
          <a:p>
            <a:r>
              <a:rPr lang="en-US" dirty="0" smtClean="0">
                <a:latin typeface="Arial" panose="020B0604020202020204" pitchFamily="34" charset="0"/>
                <a:cs typeface="Arial" panose="020B0604020202020204" pitchFamily="34" charset="0"/>
              </a:rPr>
              <a:t>“The sky is falling”</a:t>
            </a:r>
          </a:p>
          <a:p>
            <a:r>
              <a:rPr lang="en-US" dirty="0" smtClean="0">
                <a:latin typeface="Arial" panose="020B0604020202020204" pitchFamily="34" charset="0"/>
                <a:cs typeface="Arial" panose="020B0604020202020204" pitchFamily="34" charset="0"/>
              </a:rPr>
              <a:t>Cherry Picking – presenting a “sweet deal” among a bunch of sour terms in other areas</a:t>
            </a:r>
          </a:p>
          <a:p>
            <a:r>
              <a:rPr lang="en-US" dirty="0" smtClean="0">
                <a:latin typeface="Arial" panose="020B0604020202020204" pitchFamily="34" charset="0"/>
                <a:cs typeface="Arial" panose="020B0604020202020204" pitchFamily="34" charset="0"/>
              </a:rPr>
              <a:t>“I’m your best friend and will never go away, it doesn’t need to be in the contract”</a:t>
            </a:r>
          </a:p>
          <a:p>
            <a:r>
              <a:rPr lang="en-US" dirty="0" smtClean="0">
                <a:latin typeface="Arial" panose="020B0604020202020204" pitchFamily="34" charset="0"/>
                <a:cs typeface="Arial" panose="020B0604020202020204" pitchFamily="34" charset="0"/>
              </a:rPr>
              <a:t>Bluffing</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37171"/>
            <a:ext cx="8229600" cy="1143000"/>
          </a:xfrm>
        </p:spPr>
        <p:txBody>
          <a:bodyPr/>
          <a:lstStyle/>
          <a:p>
            <a:r>
              <a:rPr lang="en-US" dirty="0" smtClean="0">
                <a:latin typeface="Arial" panose="020B0604020202020204" pitchFamily="34" charset="0"/>
                <a:cs typeface="Arial" panose="020B0604020202020204" pitchFamily="34" charset="0"/>
              </a:rPr>
              <a:t> </a:t>
            </a:r>
            <a:r>
              <a:rPr lang="en-US" sz="3800" dirty="0" smtClean="0">
                <a:solidFill>
                  <a:srgbClr val="FF0000"/>
                </a:solidFill>
                <a:latin typeface="Arial" panose="020B0604020202020204" pitchFamily="34" charset="0"/>
                <a:cs typeface="Arial" panose="020B0604020202020204" pitchFamily="34" charset="0"/>
              </a:rPr>
              <a:t>Common Ploys</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068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990600"/>
            <a:ext cx="7772400" cy="5334000"/>
          </a:xfrm>
        </p:spPr>
        <p:txBody>
          <a:bodyPr>
            <a:normAutofit/>
          </a:bodyPr>
          <a:lstStyle/>
          <a:p>
            <a:r>
              <a:rPr lang="en-US" dirty="0">
                <a:latin typeface="Arial" panose="020B0604020202020204" pitchFamily="34" charset="0"/>
                <a:cs typeface="Arial" panose="020B0604020202020204" pitchFamily="34" charset="0"/>
              </a:rPr>
              <a:t>Higher authority</a:t>
            </a:r>
          </a:p>
          <a:p>
            <a:r>
              <a:rPr lang="en-US" dirty="0">
                <a:latin typeface="Arial" panose="020B0604020202020204" pitchFamily="34" charset="0"/>
                <a:cs typeface="Arial" panose="020B0604020202020204" pitchFamily="34" charset="0"/>
              </a:rPr>
              <a:t>Add-Ons</a:t>
            </a:r>
          </a:p>
          <a:p>
            <a:r>
              <a:rPr lang="en-US" dirty="0">
                <a:latin typeface="Arial" panose="020B0604020202020204" pitchFamily="34" charset="0"/>
                <a:cs typeface="Arial" panose="020B0604020202020204" pitchFamily="34" charset="0"/>
              </a:rPr>
              <a:t>Personal attacks</a:t>
            </a:r>
          </a:p>
          <a:p>
            <a:r>
              <a:rPr lang="en-US" dirty="0">
                <a:latin typeface="Arial" panose="020B0604020202020204" pitchFamily="34" charset="0"/>
                <a:cs typeface="Arial" panose="020B0604020202020204" pitchFamily="34" charset="0"/>
              </a:rPr>
              <a:t>Good guy/bad guy</a:t>
            </a:r>
          </a:p>
          <a:p>
            <a:r>
              <a:rPr lang="en-US" dirty="0">
                <a:latin typeface="Arial" panose="020B0604020202020204" pitchFamily="34" charset="0"/>
                <a:cs typeface="Arial" panose="020B0604020202020204" pitchFamily="34" charset="0"/>
              </a:rPr>
              <a:t>An overly high or low figure</a:t>
            </a:r>
          </a:p>
          <a:p>
            <a:r>
              <a:rPr lang="en-US" dirty="0">
                <a:latin typeface="Arial" panose="020B0604020202020204" pitchFamily="34" charset="0"/>
                <a:cs typeface="Arial" panose="020B0604020202020204" pitchFamily="34" charset="0"/>
              </a:rPr>
              <a:t>Chicken</a:t>
            </a:r>
          </a:p>
          <a:p>
            <a:r>
              <a:rPr lang="en-US" dirty="0">
                <a:latin typeface="Arial" panose="020B0604020202020204" pitchFamily="34" charset="0"/>
                <a:cs typeface="Arial" panose="020B0604020202020204" pitchFamily="34" charset="0"/>
              </a:rPr>
              <a:t>Exaggerated assertions</a:t>
            </a:r>
          </a:p>
          <a:p>
            <a:r>
              <a:rPr lang="en-US" dirty="0">
                <a:latin typeface="Arial" panose="020B0604020202020204" pitchFamily="34" charset="0"/>
                <a:cs typeface="Arial" panose="020B0604020202020204" pitchFamily="34" charset="0"/>
              </a:rPr>
              <a:t>Threats</a:t>
            </a:r>
          </a:p>
          <a:p>
            <a:r>
              <a:rPr lang="en-US" dirty="0">
                <a:latin typeface="Arial" panose="020B0604020202020204" pitchFamily="34" charset="0"/>
                <a:cs typeface="Arial" panose="020B0604020202020204" pitchFamily="34" charset="0"/>
              </a:rPr>
              <a:t>Snow Jobs</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33400" y="152400"/>
            <a:ext cx="7772400" cy="639762"/>
          </a:xfrm>
        </p:spPr>
        <p:txBody>
          <a:bodyPr>
            <a:noAutofit/>
          </a:bodyPr>
          <a:lstStyle/>
          <a:p>
            <a:r>
              <a:rPr lang="en-US" sz="3800" dirty="0" smtClean="0">
                <a:solidFill>
                  <a:srgbClr val="FF0000"/>
                </a:solidFill>
              </a:rPr>
              <a:t> </a:t>
            </a:r>
            <a:r>
              <a:rPr lang="en-US" sz="3800" b="1" dirty="0" smtClean="0">
                <a:solidFill>
                  <a:srgbClr val="FF0000"/>
                </a:solidFill>
                <a:latin typeface="Arial" panose="020B0604020202020204" pitchFamily="34" charset="0"/>
                <a:cs typeface="Arial" panose="020B0604020202020204" pitchFamily="34" charset="0"/>
              </a:rPr>
              <a:t>Common Ploys</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962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F92FD61-382E-4BEE-820E-27667DD8AB81}" type="slidenum">
              <a:rPr lang="en-US" altLang="en-US" sz="1400" smtClean="0"/>
              <a:pPr eaLnBrk="1" hangingPunct="1"/>
              <a:t>63</a:t>
            </a:fld>
            <a:endParaRPr lang="en-US" altLang="en-US" sz="1400" dirty="0" smtClean="0"/>
          </a:p>
        </p:txBody>
      </p:sp>
      <p:sp>
        <p:nvSpPr>
          <p:cNvPr id="560131" name="Rectangle 3"/>
          <p:cNvSpPr>
            <a:spLocks noChangeArrowheads="1"/>
          </p:cNvSpPr>
          <p:nvPr/>
        </p:nvSpPr>
        <p:spPr bwMode="auto">
          <a:xfrm>
            <a:off x="427445" y="1219200"/>
            <a:ext cx="8766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Char char=""/>
              <a:tabLst>
                <a:tab pos="747713" algn="l"/>
              </a:tabLst>
            </a:pPr>
            <a:r>
              <a:rPr lang="en-US" altLang="en-US" sz="2400" b="1" dirty="0" smtClean="0">
                <a:solidFill>
                  <a:srgbClr val="003366"/>
                </a:solidFill>
              </a:rPr>
              <a:t>Getting to Know You</a:t>
            </a:r>
          </a:p>
          <a:p>
            <a:pPr eaLnBrk="1" hangingPunct="1">
              <a:spcBef>
                <a:spcPct val="50000"/>
              </a:spcBef>
              <a:buClr>
                <a:schemeClr val="folHlink"/>
              </a:buClr>
              <a:buFont typeface="Wingdings 3" pitchFamily="18" charset="2"/>
              <a:buChar char=""/>
              <a:tabLst>
                <a:tab pos="747713" algn="l"/>
              </a:tabLst>
            </a:pPr>
            <a:r>
              <a:rPr lang="en-US" altLang="en-US" sz="2400" b="1" dirty="0" smtClean="0">
                <a:solidFill>
                  <a:srgbClr val="003366"/>
                </a:solidFill>
              </a:rPr>
              <a:t>We have to get this deal done by (insert bogus deadline) because (insert bogus reason)</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Price, slice, and dice </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Silence is golden</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Columbo</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Signature limit lasso</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Power of no</a:t>
            </a:r>
          </a:p>
          <a:p>
            <a:pPr eaLnBrk="1" hangingPunct="1">
              <a:spcBef>
                <a:spcPct val="50000"/>
              </a:spcBef>
              <a:buClr>
                <a:schemeClr val="folHlink"/>
              </a:buClr>
              <a:buFont typeface="Wingdings 3" pitchFamily="18" charset="2"/>
              <a:buChar char=""/>
            </a:pPr>
            <a:r>
              <a:rPr lang="en-US" altLang="en-US" sz="2400" b="1" dirty="0" smtClean="0">
                <a:solidFill>
                  <a:srgbClr val="003366"/>
                </a:solidFill>
              </a:rPr>
              <a:t>The endless BAFO </a:t>
            </a:r>
            <a:endParaRPr lang="en-US" altLang="en-US" sz="2400" b="1" dirty="0">
              <a:solidFill>
                <a:srgbClr val="003366"/>
              </a:solidFill>
            </a:endParaRP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b="1"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p:txBody>
      </p:sp>
      <p:sp>
        <p:nvSpPr>
          <p:cNvPr id="2" name="Rectangle 1"/>
          <p:cNvSpPr/>
          <p:nvPr/>
        </p:nvSpPr>
        <p:spPr>
          <a:xfrm>
            <a:off x="427445" y="152400"/>
            <a:ext cx="5734262" cy="677108"/>
          </a:xfrm>
          <a:prstGeom prst="rect">
            <a:avLst/>
          </a:prstGeom>
        </p:spPr>
        <p:txBody>
          <a:bodyPr wrap="none">
            <a:spAutoFit/>
          </a:bodyPr>
          <a:lstStyle/>
          <a:p>
            <a:pPr>
              <a:spcBef>
                <a:spcPct val="50000"/>
              </a:spcBef>
              <a:buClr>
                <a:schemeClr val="folHlink"/>
              </a:buClr>
              <a:tabLst>
                <a:tab pos="747713" algn="l"/>
              </a:tabLst>
            </a:pPr>
            <a:r>
              <a:rPr lang="en-US" altLang="en-US" sz="3800" b="1" dirty="0">
                <a:solidFill>
                  <a:srgbClr val="FF0000"/>
                </a:solidFill>
                <a:latin typeface="Arial" panose="020B0604020202020204" pitchFamily="34" charset="0"/>
                <a:cs typeface="Arial" panose="020B0604020202020204" pitchFamily="34" charset="0"/>
              </a:rPr>
              <a:t>More Ploys and Tactics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173" y="2895600"/>
            <a:ext cx="2704563" cy="1800225"/>
          </a:xfrm>
          <a:prstGeom prst="rect">
            <a:avLst/>
          </a:prstGeom>
        </p:spPr>
      </p:pic>
    </p:spTree>
    <p:extLst>
      <p:ext uri="{BB962C8B-B14F-4D97-AF65-F5344CB8AC3E}">
        <p14:creationId xmlns:p14="http://schemas.microsoft.com/office/powerpoint/2010/main" val="26260187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43000"/>
            <a:ext cx="7772400" cy="4572000"/>
          </a:xfrm>
        </p:spPr>
        <p:txBody>
          <a:bodyPr>
            <a:normAutofit fontScale="92500" lnSpcReduction="20000"/>
          </a:bodyPr>
          <a:lstStyle/>
          <a:p>
            <a:r>
              <a:rPr lang="en-US" dirty="0" smtClean="0">
                <a:latin typeface="Arial" panose="020B0604020202020204" pitchFamily="34" charset="0"/>
                <a:cs typeface="Arial" panose="020B0604020202020204" pitchFamily="34" charset="0"/>
              </a:rPr>
              <a:t>Keep a unified front</a:t>
            </a:r>
          </a:p>
          <a:p>
            <a:r>
              <a:rPr lang="en-US" dirty="0" smtClean="0">
                <a:latin typeface="Arial" panose="020B0604020202020204" pitchFamily="34" charset="0"/>
                <a:cs typeface="Arial" panose="020B0604020202020204" pitchFamily="34" charset="0"/>
              </a:rPr>
              <a:t>Recognize the hardball negotiator</a:t>
            </a:r>
          </a:p>
          <a:p>
            <a:pPr lvl="1"/>
            <a:r>
              <a:rPr lang="en-US" dirty="0" smtClean="0">
                <a:latin typeface="Arial" panose="020B0604020202020204" pitchFamily="34" charset="0"/>
                <a:cs typeface="Arial" panose="020B0604020202020204" pitchFamily="34" charset="0"/>
              </a:rPr>
              <a:t>Ignore the tactic (not the person)</a:t>
            </a:r>
          </a:p>
          <a:p>
            <a:pPr lvl="1"/>
            <a:r>
              <a:rPr lang="en-US" dirty="0" smtClean="0">
                <a:latin typeface="Arial" panose="020B0604020202020204" pitchFamily="34" charset="0"/>
                <a:cs typeface="Arial" panose="020B0604020202020204" pitchFamily="34" charset="0"/>
              </a:rPr>
              <a:t>Acknowledge the tactic and suggest it is time to move beyond tactics</a:t>
            </a:r>
          </a:p>
          <a:p>
            <a:pPr lvl="1"/>
            <a:r>
              <a:rPr lang="en-US" dirty="0" smtClean="0">
                <a:latin typeface="Arial" panose="020B0604020202020204" pitchFamily="34" charset="0"/>
                <a:cs typeface="Arial" panose="020B0604020202020204" pitchFamily="34" charset="0"/>
              </a:rPr>
              <a:t>Complement the person as a tough negotiator and suggest a move to a more collaborative negotiator</a:t>
            </a:r>
          </a:p>
          <a:p>
            <a:pPr lvl="1"/>
            <a:r>
              <a:rPr lang="en-US" dirty="0" smtClean="0">
                <a:latin typeface="Arial" panose="020B0604020202020204" pitchFamily="34" charset="0"/>
                <a:cs typeface="Arial" panose="020B0604020202020204" pitchFamily="34" charset="0"/>
              </a:rPr>
              <a:t>Ask for data to back up the statement</a:t>
            </a:r>
          </a:p>
          <a:p>
            <a:r>
              <a:rPr lang="en-US" dirty="0" smtClean="0">
                <a:latin typeface="Arial" panose="020B0604020202020204" pitchFamily="34" charset="0"/>
                <a:cs typeface="Arial" panose="020B0604020202020204" pitchFamily="34" charset="0"/>
              </a:rPr>
              <a:t>Pre-negotiate or re-negotiate the ground rules</a:t>
            </a:r>
          </a:p>
          <a:p>
            <a:r>
              <a:rPr lang="en-US" dirty="0" smtClean="0">
                <a:latin typeface="Arial" panose="020B0604020202020204" pitchFamily="34" charset="0"/>
                <a:cs typeface="Arial" panose="020B0604020202020204" pitchFamily="34" charset="0"/>
              </a:rPr>
              <a:t>Co-opt them with camaraderie, collegiality, friendship</a:t>
            </a:r>
          </a:p>
          <a:p>
            <a:r>
              <a:rPr lang="en-US" dirty="0" smtClean="0">
                <a:latin typeface="Arial" panose="020B0604020202020204" pitchFamily="34" charset="0"/>
                <a:cs typeface="Arial" panose="020B0604020202020204" pitchFamily="34" charset="0"/>
              </a:rPr>
              <a:t>Keep things positive…and when they attack, hold your fire!</a:t>
            </a:r>
          </a:p>
        </p:txBody>
      </p:sp>
      <p:sp>
        <p:nvSpPr>
          <p:cNvPr id="3" name="Title 2"/>
          <p:cNvSpPr>
            <a:spLocks noGrp="1"/>
          </p:cNvSpPr>
          <p:nvPr>
            <p:ph type="title"/>
          </p:nvPr>
        </p:nvSpPr>
        <p:spPr>
          <a:xfrm>
            <a:off x="609600" y="152400"/>
            <a:ext cx="7772400" cy="715962"/>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What To Do</a:t>
            </a:r>
            <a:endParaRPr lang="en-US" sz="38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105400"/>
            <a:ext cx="2286000" cy="1533525"/>
          </a:xfrm>
          <a:prstGeom prst="rect">
            <a:avLst/>
          </a:prstGeom>
        </p:spPr>
      </p:pic>
    </p:spTree>
    <p:extLst>
      <p:ext uri="{BB962C8B-B14F-4D97-AF65-F5344CB8AC3E}">
        <p14:creationId xmlns:p14="http://schemas.microsoft.com/office/powerpoint/2010/main" val="305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BUT….if you detect that the other side is a scoundrel using an unethical maneuver…</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Escalate to their management</a:t>
            </a:r>
          </a:p>
          <a:p>
            <a:r>
              <a:rPr lang="en-US" dirty="0" smtClean="0">
                <a:latin typeface="Arial" panose="020B0604020202020204" pitchFamily="34" charset="0"/>
                <a:cs typeface="Arial" panose="020B0604020202020204" pitchFamily="34" charset="0"/>
              </a:rPr>
              <a:t>Walk away and go to your BATNA</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65</a:t>
            </a:fld>
            <a:endParaRPr lang="en-US" dirty="0"/>
          </a:p>
        </p:txBody>
      </p:sp>
      <p:sp>
        <p:nvSpPr>
          <p:cNvPr id="2" name="Title 1"/>
          <p:cNvSpPr>
            <a:spLocks noGrp="1"/>
          </p:cNvSpPr>
          <p:nvPr>
            <p:ph type="title"/>
          </p:nvPr>
        </p:nvSpPr>
        <p:spPr>
          <a:xfrm>
            <a:off x="457200" y="2286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What to Do</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4305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0FCD82-FA35-4DEF-BB68-9053E78B49D8}" type="slidenum">
              <a:rPr lang="en-US" smtClean="0"/>
              <a:t>66</a:t>
            </a:fld>
            <a:endParaRPr lang="en-US" dirty="0"/>
          </a:p>
        </p:txBody>
      </p:sp>
      <p:sp>
        <p:nvSpPr>
          <p:cNvPr id="2" name="Title 1"/>
          <p:cNvSpPr>
            <a:spLocks noGrp="1"/>
          </p:cNvSpPr>
          <p:nvPr>
            <p:ph type="title"/>
          </p:nvPr>
        </p:nvSpPr>
        <p:spPr>
          <a:xfrm>
            <a:off x="457200" y="2286000"/>
            <a:ext cx="7010400" cy="1143000"/>
          </a:xfrm>
        </p:spPr>
        <p:txBody>
          <a:bodyPr>
            <a:normAutofit/>
          </a:bodyPr>
          <a:lstStyle/>
          <a:p>
            <a:r>
              <a:rPr lang="en-US" b="1" dirty="0" smtClean="0">
                <a:latin typeface="Arial" panose="020B0604020202020204" pitchFamily="34" charset="0"/>
                <a:cs typeface="Arial" panose="020B0604020202020204" pitchFamily="34" charset="0"/>
              </a:rPr>
              <a:t>Communications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2336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EBE2B85-D3C5-4CD6-9C8A-9F3916300134}" type="slidenum">
              <a:rPr lang="en-US" altLang="en-US" sz="1400" smtClean="0"/>
              <a:pPr eaLnBrk="1" hangingPunct="1"/>
              <a:t>67</a:t>
            </a:fld>
            <a:endParaRPr lang="en-US" altLang="en-US" sz="1400" dirty="0" smtClean="0"/>
          </a:p>
        </p:txBody>
      </p:sp>
      <p:sp>
        <p:nvSpPr>
          <p:cNvPr id="503828" name="Rectangle 20"/>
          <p:cNvSpPr>
            <a:spLocks noChangeArrowheads="1"/>
          </p:cNvSpPr>
          <p:nvPr/>
        </p:nvSpPr>
        <p:spPr bwMode="auto">
          <a:xfrm>
            <a:off x="404813" y="571500"/>
            <a:ext cx="8334375" cy="657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Char char=""/>
            </a:pPr>
            <a:endParaRPr lang="en-US" altLang="en-US" dirty="0">
              <a:solidFill>
                <a:srgbClr val="003366"/>
              </a:solidFill>
              <a:latin typeface="Verdana" pitchFamily="34" charset="0"/>
            </a:endParaRPr>
          </a:p>
          <a:p>
            <a:pPr eaLnBrk="1" hangingPunct="1">
              <a:spcBef>
                <a:spcPct val="50000"/>
              </a:spcBef>
              <a:buClr>
                <a:schemeClr val="folHlink"/>
              </a:buClr>
              <a:buFont typeface="Wingdings 3" pitchFamily="18" charset="2"/>
              <a:buNone/>
            </a:pPr>
            <a:r>
              <a:rPr lang="en-US" altLang="en-US" dirty="0">
                <a:solidFill>
                  <a:srgbClr val="003366"/>
                </a:solidFill>
                <a:latin typeface="Verdana" pitchFamily="34" charset="0"/>
              </a:rPr>
              <a:t>                                                 </a:t>
            </a:r>
            <a:r>
              <a:rPr lang="en-US" altLang="en-US" sz="3200" b="1" dirty="0">
                <a:solidFill>
                  <a:srgbClr val="CC3300"/>
                </a:solidFill>
              </a:rPr>
              <a:t>SURVEY SAYS……. </a:t>
            </a:r>
          </a:p>
          <a:p>
            <a:pPr eaLnBrk="1" hangingPunct="1">
              <a:spcBef>
                <a:spcPct val="50000"/>
              </a:spcBef>
              <a:buClr>
                <a:schemeClr val="folHlink"/>
              </a:buClr>
              <a:buFont typeface="Wingdings 3" pitchFamily="18" charset="2"/>
              <a:buChar char=""/>
            </a:pPr>
            <a:r>
              <a:rPr lang="en-US" altLang="en-US" sz="2400" b="1" dirty="0">
                <a:solidFill>
                  <a:srgbClr val="003366"/>
                </a:solidFill>
              </a:rPr>
              <a:t>WHAT ARE THREE THINGS TO NEVER TELL A SUPPLIER?</a:t>
            </a:r>
          </a:p>
          <a:p>
            <a:pPr eaLnBrk="1" hangingPunct="1">
              <a:spcBef>
                <a:spcPct val="50000"/>
              </a:spcBef>
              <a:buClr>
                <a:schemeClr val="folHlink"/>
              </a:buClr>
              <a:buFont typeface="Wingdings 3" pitchFamily="18" charset="2"/>
              <a:buChar char=""/>
            </a:pPr>
            <a:r>
              <a:rPr lang="en-US" altLang="en-US" sz="2400" b="1" dirty="0">
                <a:solidFill>
                  <a:srgbClr val="003366"/>
                </a:solidFill>
              </a:rPr>
              <a:t>AND, IF YOU DO, WILL NEGATIVELY IMPACT YOUR BARGAINING LEVERAGE.</a:t>
            </a:r>
          </a:p>
          <a:p>
            <a:pPr eaLnBrk="1" hangingPunct="1">
              <a:spcBef>
                <a:spcPct val="50000"/>
              </a:spcBef>
              <a:buClr>
                <a:schemeClr val="folHlink"/>
              </a:buClr>
              <a:buFont typeface="Wingdings 3" pitchFamily="18" charset="2"/>
              <a:buChar cha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sz="1800" b="1" dirty="0">
              <a:solidFill>
                <a:srgbClr val="003366"/>
              </a:solidFill>
            </a:endParaRPr>
          </a:p>
          <a:p>
            <a:pPr eaLnBrk="1" hangingPunct="1">
              <a:spcBef>
                <a:spcPct val="50000"/>
              </a:spcBef>
              <a:buClr>
                <a:schemeClr val="folHlink"/>
              </a:buCl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sz="1800" b="1" dirty="0">
              <a:solidFill>
                <a:srgbClr val="003366"/>
              </a:solidFill>
            </a:endParaRPr>
          </a:p>
          <a:p>
            <a:pPr eaLnBrk="1" hangingPunct="1">
              <a:spcBef>
                <a:spcPct val="50000"/>
              </a:spcBef>
              <a:buClr>
                <a:schemeClr val="folHlink"/>
              </a:buClr>
            </a:pPr>
            <a:r>
              <a:rPr lang="en-US" altLang="en-US" sz="1800" b="1" dirty="0">
                <a:solidFill>
                  <a:srgbClr val="003366"/>
                </a:solidFill>
              </a:rPr>
              <a:t>              </a:t>
            </a:r>
          </a:p>
          <a:p>
            <a:pPr eaLnBrk="1" hangingPunct="1">
              <a:spcBef>
                <a:spcPct val="50000"/>
              </a:spcBef>
              <a:buClr>
                <a:schemeClr val="folHlink"/>
              </a:buClr>
              <a:buFont typeface="Wingdings 3" pitchFamily="18" charset="2"/>
              <a:buChar cha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sz="1800" b="1" dirty="0">
              <a:solidFill>
                <a:srgbClr val="003366"/>
              </a:solidFill>
            </a:endParaRPr>
          </a:p>
        </p:txBody>
      </p:sp>
      <p:pic>
        <p:nvPicPr>
          <p:cNvPr id="20484" name="Picture 10" descr="C:\Documents and Settings\cxh1\Local Settings\Temporary Internet Files\Content.IE5\JXH8O5ZD\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3429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4035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3828"/>
                                        </p:tgtEl>
                                        <p:attrNameLst>
                                          <p:attrName>style.visibility</p:attrName>
                                        </p:attrNameLst>
                                      </p:cBhvr>
                                      <p:to>
                                        <p:strVal val="visible"/>
                                      </p:to>
                                    </p:set>
                                    <p:anim calcmode="lin" valueType="num">
                                      <p:cBhvr additive="base">
                                        <p:cTn id="7" dur="1000" fill="hold"/>
                                        <p:tgtEl>
                                          <p:spTgt spid="503828"/>
                                        </p:tgtEl>
                                        <p:attrNameLst>
                                          <p:attrName>ppt_x</p:attrName>
                                        </p:attrNameLst>
                                      </p:cBhvr>
                                      <p:tavLst>
                                        <p:tav tm="0">
                                          <p:val>
                                            <p:strVal val="1+#ppt_w/2"/>
                                          </p:val>
                                        </p:tav>
                                        <p:tav tm="100000">
                                          <p:val>
                                            <p:strVal val="#ppt_x"/>
                                          </p:val>
                                        </p:tav>
                                      </p:tavLst>
                                    </p:anim>
                                    <p:anim calcmode="lin" valueType="num">
                                      <p:cBhvr additive="base">
                                        <p:cTn id="8" dur="1000" fill="hold"/>
                                        <p:tgtEl>
                                          <p:spTgt spid="503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Tell the supplier your budget in advance</a:t>
            </a:r>
          </a:p>
          <a:p>
            <a:r>
              <a:rPr lang="en-US" sz="2800" dirty="0" smtClean="0">
                <a:latin typeface="Arial" panose="020B0604020202020204" pitchFamily="34" charset="0"/>
                <a:cs typeface="Arial" panose="020B0604020202020204" pitchFamily="34" charset="0"/>
              </a:rPr>
              <a:t>Start with your Goals verse your MDO’s</a:t>
            </a:r>
          </a:p>
          <a:p>
            <a:r>
              <a:rPr lang="en-US" sz="2800" dirty="0" smtClean="0">
                <a:latin typeface="Arial" panose="020B0604020202020204" pitchFamily="34" charset="0"/>
                <a:cs typeface="Arial" panose="020B0604020202020204" pitchFamily="34" charset="0"/>
              </a:rPr>
              <a:t>Tell the supplier you absolutely LOVE their product</a:t>
            </a:r>
          </a:p>
          <a:p>
            <a:r>
              <a:rPr lang="en-US" sz="2800" dirty="0" smtClean="0">
                <a:latin typeface="Arial" panose="020B0604020202020204" pitchFamily="34" charset="0"/>
                <a:cs typeface="Arial" panose="020B0604020202020204" pitchFamily="34" charset="0"/>
              </a:rPr>
              <a:t>Tell the supplier that you NEED their product</a:t>
            </a:r>
          </a:p>
        </p:txBody>
      </p:sp>
      <p:sp>
        <p:nvSpPr>
          <p:cNvPr id="3" name="Title 2"/>
          <p:cNvSpPr>
            <a:spLocks noGrp="1"/>
          </p:cNvSpPr>
          <p:nvPr>
            <p:ph type="title"/>
          </p:nvPr>
        </p:nvSpPr>
        <p:spPr>
          <a:xfrm>
            <a:off x="381000" y="15240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Do Not’s</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612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447800"/>
            <a:ext cx="8001000" cy="4572000"/>
          </a:xfrm>
        </p:spPr>
        <p:txBody>
          <a:bodyPr/>
          <a:lstStyle/>
          <a:p>
            <a:r>
              <a:rPr lang="en-US" dirty="0" smtClean="0">
                <a:latin typeface="Arial" panose="020B0604020202020204" pitchFamily="34" charset="0"/>
                <a:cs typeface="Arial" panose="020B0604020202020204" pitchFamily="34" charset="0"/>
              </a:rPr>
              <a:t>Beware of end-runs</a:t>
            </a:r>
          </a:p>
          <a:p>
            <a:r>
              <a:rPr lang="en-US" dirty="0" smtClean="0">
                <a:latin typeface="Arial" panose="020B0604020202020204" pitchFamily="34" charset="0"/>
                <a:cs typeface="Arial" panose="020B0604020202020204" pitchFamily="34" charset="0"/>
              </a:rPr>
              <a:t>Structure the discussions through a single person as spokesperson and make sure the negotiations team and the supplier know the ground rules</a:t>
            </a:r>
          </a:p>
          <a:p>
            <a:r>
              <a:rPr lang="en-US" dirty="0" smtClean="0">
                <a:latin typeface="Arial" panose="020B0604020202020204" pitchFamily="34" charset="0"/>
                <a:cs typeface="Arial" panose="020B0604020202020204" pitchFamily="34" charset="0"/>
              </a:rPr>
              <a:t>Make sure your teams knows the strategy and possible ploys the supplier will use and what to say when they try to use those ploys</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69</a:t>
            </a:fld>
            <a:endParaRPr lang="en-US" dirty="0"/>
          </a:p>
        </p:txBody>
      </p:sp>
      <p:sp>
        <p:nvSpPr>
          <p:cNvPr id="2" name="Title 1"/>
          <p:cNvSpPr>
            <a:spLocks noGrp="1"/>
          </p:cNvSpPr>
          <p:nvPr>
            <p:ph type="title"/>
          </p:nvPr>
        </p:nvSpPr>
        <p:spPr>
          <a:xfrm>
            <a:off x="533400" y="152400"/>
            <a:ext cx="7772400" cy="792162"/>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Make Sure Your Team Is Aligned</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288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2" name="Rectangle 1027"/>
          <p:cNvSpPr>
            <a:spLocks noGrp="1" noChangeArrowheads="1"/>
          </p:cNvSpPr>
          <p:nvPr>
            <p:ph idx="1"/>
          </p:nvPr>
        </p:nvSpPr>
        <p:spPr>
          <a:xfrm>
            <a:off x="457200" y="1066800"/>
            <a:ext cx="8229600" cy="4525963"/>
          </a:xfrm>
        </p:spPr>
        <p:txBody>
          <a:bodyPr>
            <a:normAutofit fontScale="92500" lnSpcReduction="10000"/>
          </a:bodyPr>
          <a:lstStyle/>
          <a:p>
            <a:pPr eaLnBrk="1" hangingPunct="1"/>
            <a:r>
              <a:rPr lang="en-US" altLang="en-US" dirty="0" smtClean="0">
                <a:latin typeface="Arial" panose="020B0604020202020204" pitchFamily="34" charset="0"/>
                <a:cs typeface="Arial" panose="020B0604020202020204" pitchFamily="34" charset="0"/>
              </a:rPr>
              <a:t>PO’s are legally binding document that describes terms and conditions of a purchase</a:t>
            </a:r>
          </a:p>
          <a:p>
            <a:pPr eaLnBrk="1" hangingPunct="1"/>
            <a:r>
              <a:rPr lang="en-US" altLang="en-US" dirty="0" smtClean="0">
                <a:latin typeface="Arial" panose="020B0604020202020204" pitchFamily="34" charset="0"/>
                <a:cs typeface="Arial" panose="020B0604020202020204" pitchFamily="34" charset="0"/>
              </a:rPr>
              <a:t>In the contracting process, a PO may function as</a:t>
            </a:r>
          </a:p>
          <a:p>
            <a:pPr lvl="1" eaLnBrk="1" hangingPunct="1"/>
            <a:r>
              <a:rPr lang="en-US" altLang="en-US" dirty="0" smtClean="0">
                <a:latin typeface="Arial" panose="020B0604020202020204" pitchFamily="34" charset="0"/>
                <a:cs typeface="Arial" panose="020B0604020202020204" pitchFamily="34" charset="0"/>
              </a:rPr>
              <a:t>An offer</a:t>
            </a:r>
          </a:p>
          <a:p>
            <a:pPr lvl="1" eaLnBrk="1" hangingPunct="1"/>
            <a:r>
              <a:rPr lang="en-US" altLang="en-US" dirty="0" smtClean="0">
                <a:latin typeface="Arial" panose="020B0604020202020204" pitchFamily="34" charset="0"/>
                <a:cs typeface="Arial" panose="020B0604020202020204" pitchFamily="34" charset="0"/>
              </a:rPr>
              <a:t>Acceptance</a:t>
            </a:r>
          </a:p>
          <a:p>
            <a:pPr lvl="1" eaLnBrk="1" hangingPunct="1"/>
            <a:r>
              <a:rPr lang="en-US" altLang="en-US" dirty="0" smtClean="0">
                <a:latin typeface="Arial" panose="020B0604020202020204" pitchFamily="34" charset="0"/>
                <a:cs typeface="Arial" panose="020B0604020202020204" pitchFamily="34" charset="0"/>
              </a:rPr>
              <a:t>Confirmation of an oral agreement</a:t>
            </a:r>
          </a:p>
          <a:p>
            <a:pPr lvl="1" eaLnBrk="1" hangingPunct="1"/>
            <a:r>
              <a:rPr lang="en-US" altLang="en-US" dirty="0" smtClean="0">
                <a:latin typeface="Arial" panose="020B0604020202020204" pitchFamily="34" charset="0"/>
                <a:cs typeface="Arial" panose="020B0604020202020204" pitchFamily="34" charset="0"/>
              </a:rPr>
              <a:t>A trigger for release/performance against existing contract</a:t>
            </a:r>
          </a:p>
          <a:p>
            <a:pPr eaLnBrk="1" hangingPunct="1"/>
            <a:r>
              <a:rPr lang="en-US" altLang="en-US" dirty="0" smtClean="0">
                <a:latin typeface="Arial" panose="020B0604020202020204" pitchFamily="34" charset="0"/>
                <a:cs typeface="Arial" panose="020B0604020202020204" pitchFamily="34" charset="0"/>
              </a:rPr>
              <a:t>A purchase order is not, in itself, a contract</a:t>
            </a:r>
          </a:p>
          <a:p>
            <a:pPr lvl="1" eaLnBrk="1" hangingPunct="1"/>
            <a:r>
              <a:rPr lang="en-US" altLang="en-US" dirty="0" smtClean="0">
                <a:latin typeface="Arial" panose="020B0604020202020204" pitchFamily="34" charset="0"/>
                <a:cs typeface="Arial" panose="020B0604020202020204" pitchFamily="34" charset="0"/>
              </a:rPr>
              <a:t>A contract is formed when an acceptance is made</a:t>
            </a:r>
          </a:p>
          <a:p>
            <a:pPr lvl="1"/>
            <a:r>
              <a:rPr lang="en-US" dirty="0">
                <a:latin typeface="Arial" panose="020B0604020202020204" pitchFamily="34" charset="0"/>
                <a:cs typeface="Arial" panose="020B0604020202020204" pitchFamily="34" charset="0"/>
              </a:rPr>
              <a:t>When the purchase of the buyer and the sales order of the seller agree, the orders become a contract but….</a:t>
            </a:r>
          </a:p>
          <a:p>
            <a:pPr lvl="2"/>
            <a:r>
              <a:rPr lang="en-US" dirty="0">
                <a:latin typeface="Arial" panose="020B0604020202020204" pitchFamily="34" charset="0"/>
                <a:cs typeface="Arial" panose="020B0604020202020204" pitchFamily="34" charset="0"/>
              </a:rPr>
              <a:t>It can lead to the battle of the forms when they do not agree.</a:t>
            </a:r>
          </a:p>
          <a:p>
            <a:pPr lvl="2"/>
            <a:r>
              <a:rPr lang="en-US" dirty="0">
                <a:latin typeface="Arial" panose="020B0604020202020204" pitchFamily="34" charset="0"/>
                <a:cs typeface="Arial" panose="020B0604020202020204" pitchFamily="34" charset="0"/>
              </a:rPr>
              <a:t>The seller does not have to agree to the purchase order.</a:t>
            </a:r>
          </a:p>
          <a:p>
            <a:pPr lvl="1" eaLnBrk="1" hangingPunct="1"/>
            <a:endParaRPr lang="en-US" altLang="en-US" dirty="0" smtClean="0">
              <a:latin typeface="Arial" charset="0"/>
              <a:cs typeface="Arial" charset="0"/>
            </a:endParaRPr>
          </a:p>
        </p:txBody>
      </p:sp>
      <p:sp>
        <p:nvSpPr>
          <p:cNvPr id="993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123282-FBD2-497F-8EFE-BCBF9B9A86A8}" type="slidenum">
              <a:rPr lang="en-US" altLang="en-US" smtClean="0">
                <a:solidFill>
                  <a:srgbClr val="898989"/>
                </a:solidFill>
              </a:rPr>
              <a:pPr eaLnBrk="1" hangingPunct="1"/>
              <a:t>7</a:t>
            </a:fld>
            <a:endParaRPr lang="en-US" altLang="en-US" dirty="0" smtClean="0">
              <a:solidFill>
                <a:srgbClr val="898989"/>
              </a:solidFill>
            </a:endParaRPr>
          </a:p>
        </p:txBody>
      </p:sp>
      <p:sp>
        <p:nvSpPr>
          <p:cNvPr id="594948" name="Rectangle 1028"/>
          <p:cNvSpPr>
            <a:spLocks noGrp="1" noChangeArrowheads="1"/>
          </p:cNvSpPr>
          <p:nvPr>
            <p:ph type="title"/>
          </p:nvPr>
        </p:nvSpPr>
        <p:spPr>
          <a:xfrm>
            <a:off x="304800" y="37171"/>
            <a:ext cx="8763000" cy="1143000"/>
          </a:xfrm>
        </p:spPr>
        <p:txBody>
          <a:bodyPr rtlCol="0">
            <a:no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Can’t I Just Use a Purchase Order?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5410200"/>
            <a:ext cx="1219200" cy="1219200"/>
          </a:xfrm>
          <a:prstGeom prst="rect">
            <a:avLst/>
          </a:prstGeom>
        </p:spPr>
      </p:pic>
    </p:spTree>
    <p:extLst>
      <p:ext uri="{BB962C8B-B14F-4D97-AF65-F5344CB8AC3E}">
        <p14:creationId xmlns:p14="http://schemas.microsoft.com/office/powerpoint/2010/main" val="29514270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447800"/>
            <a:ext cx="8382000" cy="4572000"/>
          </a:xfrm>
        </p:spPr>
        <p:txBody>
          <a:bodyPr/>
          <a:lstStyle/>
          <a:p>
            <a:pPr marL="0" indent="0">
              <a:buNone/>
            </a:pPr>
            <a:endParaRPr lang="en-US" dirty="0"/>
          </a:p>
          <a:p>
            <a:endParaRPr lang="en-US" dirty="0" smtClean="0"/>
          </a:p>
          <a:p>
            <a:pPr marL="109728" indent="0" algn="ctr">
              <a:buNone/>
            </a:pPr>
            <a:r>
              <a:rPr lang="en-US" sz="6000" b="1" dirty="0" smtClean="0">
                <a:latin typeface="Arial" panose="020B0604020202020204" pitchFamily="34" charset="0"/>
                <a:cs typeface="Arial" panose="020B0604020202020204" pitchFamily="34" charset="0"/>
              </a:rPr>
              <a:t> </a:t>
            </a:r>
            <a:r>
              <a:rPr lang="en-US" sz="6000" dirty="0" smtClean="0">
                <a:latin typeface="Arial" panose="020B0604020202020204" pitchFamily="34" charset="0"/>
                <a:cs typeface="Arial" panose="020B0604020202020204" pitchFamily="34" charset="0"/>
              </a:rPr>
              <a:t>ASK WHY?</a:t>
            </a:r>
            <a:endParaRPr lang="en-US" sz="6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33400" y="152400"/>
            <a:ext cx="7772400" cy="8683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For Every No </a:t>
            </a:r>
            <a:r>
              <a:rPr lang="en-US" sz="3800" b="1" dirty="0" smtClean="0">
                <a:solidFill>
                  <a:srgbClr val="FF0000"/>
                </a:solidFill>
              </a:rPr>
              <a:t>….</a:t>
            </a:r>
            <a:endParaRPr lang="en-US" sz="3800" b="1" dirty="0">
              <a:solidFill>
                <a:srgbClr val="FF0000"/>
              </a:solidFill>
            </a:endParaRPr>
          </a:p>
        </p:txBody>
      </p:sp>
    </p:spTree>
    <p:extLst>
      <p:ext uri="{BB962C8B-B14F-4D97-AF65-F5344CB8AC3E}">
        <p14:creationId xmlns:p14="http://schemas.microsoft.com/office/powerpoint/2010/main" val="26321485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534400" cy="5410200"/>
          </a:xfrm>
        </p:spPr>
        <p:txBody>
          <a:bodyPr>
            <a:normAutofit fontScale="85000" lnSpcReduction="20000"/>
          </a:bodyPr>
          <a:lstStyle/>
          <a:p>
            <a:r>
              <a:rPr lang="en-US" sz="2800" dirty="0" smtClean="0">
                <a:latin typeface="Arial" panose="020B0604020202020204" pitchFamily="34" charset="0"/>
                <a:cs typeface="Arial" panose="020B0604020202020204" pitchFamily="34" charset="0"/>
              </a:rPr>
              <a:t>It is </a:t>
            </a:r>
            <a:r>
              <a:rPr lang="en-US" sz="2800" dirty="0">
                <a:latin typeface="Arial" panose="020B0604020202020204" pitchFamily="34" charset="0"/>
                <a:cs typeface="Arial" panose="020B0604020202020204" pitchFamily="34" charset="0"/>
              </a:rPr>
              <a:t>not what you say, it is how you say it.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Put </a:t>
            </a:r>
            <a:r>
              <a:rPr lang="en-US" sz="2800" dirty="0">
                <a:latin typeface="Arial" panose="020B0604020202020204" pitchFamily="34" charset="0"/>
                <a:cs typeface="Arial" panose="020B0604020202020204" pitchFamily="34" charset="0"/>
              </a:rPr>
              <a:t>your argument in terms the people you are presenting to understand.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Don’t say “No” or “Yes”, Say “Yes, IF…..”</a:t>
            </a:r>
          </a:p>
          <a:p>
            <a:pPr lvl="1">
              <a:buFont typeface="Perpetua" panose="02020502060401020303" pitchFamily="18" charset="0"/>
              <a:buChar char="–"/>
            </a:pPr>
            <a:r>
              <a:rPr lang="en-US" sz="2800" dirty="0" smtClean="0">
                <a:latin typeface="Arial" panose="020B0604020202020204" pitchFamily="34" charset="0"/>
                <a:cs typeface="Arial" panose="020B0604020202020204" pitchFamily="34" charset="0"/>
              </a:rPr>
              <a:t>Use your  “Yes” statements to get more</a:t>
            </a:r>
          </a:p>
          <a:p>
            <a:r>
              <a:rPr lang="en-US" sz="2800" dirty="0" smtClean="0">
                <a:latin typeface="Arial" panose="020B0604020202020204" pitchFamily="34" charset="0"/>
                <a:cs typeface="Arial" panose="020B0604020202020204" pitchFamily="34" charset="0"/>
              </a:rPr>
              <a:t>Putting </a:t>
            </a:r>
            <a:r>
              <a:rPr lang="en-US" sz="2800" dirty="0">
                <a:latin typeface="Arial" panose="020B0604020202020204" pitchFamily="34" charset="0"/>
                <a:cs typeface="Arial" panose="020B0604020202020204" pitchFamily="34" charset="0"/>
              </a:rPr>
              <a:t>things in the positive rather than a negative is </a:t>
            </a:r>
            <a:r>
              <a:rPr lang="en-US" sz="2800" dirty="0" smtClean="0">
                <a:latin typeface="Arial" panose="020B0604020202020204" pitchFamily="34" charset="0"/>
                <a:cs typeface="Arial" panose="020B0604020202020204" pitchFamily="34" charset="0"/>
              </a:rPr>
              <a:t>better </a:t>
            </a:r>
          </a:p>
          <a:p>
            <a:r>
              <a:rPr lang="en-US" sz="2800" dirty="0" smtClean="0">
                <a:latin typeface="Arial" panose="020B0604020202020204" pitchFamily="34" charset="0"/>
                <a:cs typeface="Arial" panose="020B0604020202020204" pitchFamily="34" charset="0"/>
              </a:rPr>
              <a:t>Ask for what you want – you will not get what you do not ask for.</a:t>
            </a:r>
          </a:p>
          <a:p>
            <a:r>
              <a:rPr lang="en-US" sz="2800" dirty="0" smtClean="0">
                <a:latin typeface="Arial" panose="020B0604020202020204" pitchFamily="34" charset="0"/>
                <a:cs typeface="Arial" panose="020B0604020202020204" pitchFamily="34" charset="0"/>
              </a:rPr>
              <a:t>Use your concessions to communication your message;  make smaller and slower moves.</a:t>
            </a:r>
          </a:p>
          <a:p>
            <a:r>
              <a:rPr lang="en-US" sz="2800" dirty="0" smtClean="0">
                <a:latin typeface="Arial" panose="020B0604020202020204" pitchFamily="34" charset="0"/>
                <a:cs typeface="Arial" panose="020B0604020202020204" pitchFamily="34" charset="0"/>
              </a:rPr>
              <a:t>Make offers and proposals – don’t wait for the other person to always present the offer.</a:t>
            </a:r>
          </a:p>
          <a:p>
            <a:r>
              <a:rPr lang="en-US" sz="2800" dirty="0" smtClean="0">
                <a:latin typeface="Arial" panose="020B0604020202020204" pitchFamily="34" charset="0"/>
                <a:cs typeface="Arial" panose="020B0604020202020204" pitchFamily="34" charset="0"/>
              </a:rPr>
              <a:t>Always use legitimate, objective criteria and independent standards – helps the other person agree if it is already considered valid.</a:t>
            </a:r>
          </a:p>
          <a:p>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030FCD82-FA35-4DEF-BB68-9053E78B49D8}" type="slidenum">
              <a:rPr lang="en-US" smtClean="0"/>
              <a:t>71</a:t>
            </a:fld>
            <a:endParaRPr lang="en-US" dirty="0"/>
          </a:p>
        </p:txBody>
      </p:sp>
      <p:sp>
        <p:nvSpPr>
          <p:cNvPr id="2" name="Title 1"/>
          <p:cNvSpPr>
            <a:spLocks noGrp="1"/>
          </p:cNvSpPr>
          <p:nvPr>
            <p:ph type="title"/>
          </p:nvPr>
        </p:nvSpPr>
        <p:spPr>
          <a:xfrm>
            <a:off x="202096" y="0"/>
            <a:ext cx="8915400" cy="914400"/>
          </a:xfrm>
        </p:spPr>
        <p:txBody>
          <a:bodyPr>
            <a:noAutofit/>
          </a:bodyPr>
          <a:lstStyle/>
          <a:p>
            <a:r>
              <a:rPr lang="en-US" sz="3800" b="1" dirty="0" smtClean="0">
                <a:solidFill>
                  <a:srgbClr val="FF0000"/>
                </a:solidFill>
                <a:latin typeface="Arial" panose="020B0604020202020204" pitchFamily="34" charset="0"/>
                <a:cs typeface="Arial" panose="020B0604020202020204" pitchFamily="34" charset="0"/>
              </a:rPr>
              <a:t>How you present your idea/position</a:t>
            </a:r>
            <a:r>
              <a:rPr lang="en-US" sz="3800" dirty="0" smtClean="0">
                <a:solidFill>
                  <a:srgbClr val="FF0000"/>
                </a:solidFill>
              </a:rPr>
              <a:t>.</a:t>
            </a:r>
            <a:endParaRPr lang="en-US" sz="3800" dirty="0">
              <a:solidFill>
                <a:srgbClr val="FF0000"/>
              </a:solidFill>
            </a:endParaRPr>
          </a:p>
        </p:txBody>
      </p:sp>
    </p:spTree>
    <p:extLst>
      <p:ext uri="{BB962C8B-B14F-4D97-AF65-F5344CB8AC3E}">
        <p14:creationId xmlns:p14="http://schemas.microsoft.com/office/powerpoint/2010/main" val="31078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4876800"/>
          </a:xfrm>
        </p:spPr>
        <p:txBody>
          <a:bodyPr>
            <a:normAutofit fontScale="85000" lnSpcReduction="20000"/>
          </a:bodyPr>
          <a:lstStyle/>
          <a:p>
            <a:r>
              <a:rPr lang="en-US" dirty="0" smtClean="0">
                <a:latin typeface="Arial" panose="020B0604020202020204" pitchFamily="34" charset="0"/>
                <a:cs typeface="Arial" panose="020B0604020202020204" pitchFamily="34" charset="0"/>
              </a:rPr>
              <a:t>State a mutually </a:t>
            </a: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eneficial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urpose</a:t>
            </a:r>
          </a:p>
          <a:p>
            <a:r>
              <a:rPr lang="en-US" dirty="0" smtClean="0">
                <a:latin typeface="Arial" panose="020B0604020202020204" pitchFamily="34" charset="0"/>
                <a:cs typeface="Arial" panose="020B0604020202020204" pitchFamily="34" charset="0"/>
              </a:rPr>
              <a:t>Deliver bad news up front and all at once – show regret</a:t>
            </a:r>
          </a:p>
          <a:p>
            <a:r>
              <a:rPr lang="en-US" dirty="0" smtClean="0">
                <a:latin typeface="Arial" panose="020B0604020202020204" pitchFamily="34" charset="0"/>
                <a:cs typeface="Arial" panose="020B0604020202020204" pitchFamily="34" charset="0"/>
              </a:rPr>
              <a:t>Deliver good news throughout but in small doses</a:t>
            </a:r>
          </a:p>
          <a:p>
            <a:r>
              <a:rPr lang="en-US" dirty="0" smtClean="0">
                <a:latin typeface="Arial" panose="020B0604020202020204" pitchFamily="34" charset="0"/>
                <a:cs typeface="Arial" panose="020B0604020202020204" pitchFamily="34" charset="0"/>
              </a:rPr>
              <a:t>Give them credit for earning good news</a:t>
            </a:r>
          </a:p>
          <a:p>
            <a:r>
              <a:rPr lang="en-US" dirty="0" smtClean="0">
                <a:latin typeface="Arial" panose="020B0604020202020204" pitchFamily="34" charset="0"/>
                <a:cs typeface="Arial" panose="020B0604020202020204" pitchFamily="34" charset="0"/>
              </a:rPr>
              <a:t>Get agreement of the facts first</a:t>
            </a:r>
          </a:p>
          <a:p>
            <a:r>
              <a:rPr lang="en-US" dirty="0" smtClean="0">
                <a:latin typeface="Arial" panose="020B0604020202020204" pitchFamily="34" charset="0"/>
                <a:cs typeface="Arial" panose="020B0604020202020204" pitchFamily="34" charset="0"/>
              </a:rPr>
              <a:t>Tell your story with reasoning</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Based on what I know…</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I estimate that…</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Imaging the reaction if….</a:t>
            </a:r>
          </a:p>
          <a:p>
            <a:pPr marL="274320" lvl="1" indent="-274320">
              <a:spcBef>
                <a:spcPts val="580"/>
              </a:spcBef>
              <a:buClr>
                <a:schemeClr val="accent1"/>
              </a:buClr>
            </a:pPr>
            <a:r>
              <a:rPr lang="en-US" sz="2600" dirty="0">
                <a:latin typeface="Arial" panose="020B0604020202020204" pitchFamily="34" charset="0"/>
                <a:cs typeface="Arial" panose="020B0604020202020204" pitchFamily="34" charset="0"/>
              </a:rPr>
              <a:t>Ask for their </a:t>
            </a:r>
            <a:r>
              <a:rPr lang="en-US" sz="2600" dirty="0" smtClean="0">
                <a:latin typeface="Arial" panose="020B0604020202020204" pitchFamily="34" charset="0"/>
                <a:cs typeface="Arial" panose="020B0604020202020204" pitchFamily="34" charset="0"/>
              </a:rPr>
              <a:t>reaction with sincerity and invite opposing viewpoints</a:t>
            </a:r>
          </a:p>
          <a:p>
            <a:pPr marL="274320" lvl="1" indent="-274320">
              <a:spcBef>
                <a:spcPts val="580"/>
              </a:spcBef>
              <a:buClr>
                <a:schemeClr val="accent1"/>
              </a:buClr>
            </a:pPr>
            <a:r>
              <a:rPr lang="en-US" sz="2600" dirty="0" smtClean="0">
                <a:latin typeface="Arial" panose="020B0604020202020204" pitchFamily="34" charset="0"/>
                <a:cs typeface="Arial" panose="020B0604020202020204" pitchFamily="34" charset="0"/>
              </a:rPr>
              <a:t>Listen and inquire deeper into their story</a:t>
            </a:r>
          </a:p>
          <a:p>
            <a:pPr marL="274320" lvl="1" indent="-274320">
              <a:spcBef>
                <a:spcPts val="580"/>
              </a:spcBef>
              <a:buClr>
                <a:schemeClr val="accent1"/>
              </a:buClr>
            </a:pPr>
            <a:r>
              <a:rPr lang="en-US" sz="2600" dirty="0" smtClean="0">
                <a:latin typeface="Arial" panose="020B0604020202020204" pitchFamily="34" charset="0"/>
                <a:cs typeface="Arial" panose="020B0604020202020204" pitchFamily="34" charset="0"/>
              </a:rPr>
              <a:t>Manage your emotions</a:t>
            </a:r>
          </a:p>
          <a:p>
            <a:pPr marL="274320" lvl="1" indent="-274320">
              <a:spcBef>
                <a:spcPts val="580"/>
              </a:spcBef>
              <a:buClr>
                <a:schemeClr val="accent1"/>
              </a:buClr>
            </a:pPr>
            <a:r>
              <a:rPr lang="en-US" sz="2600" dirty="0" smtClean="0">
                <a:latin typeface="Arial" panose="020B0604020202020204" pitchFamily="34" charset="0"/>
                <a:cs typeface="Arial" panose="020B0604020202020204" pitchFamily="34" charset="0"/>
              </a:rPr>
              <a:t>Make offers and proposals</a:t>
            </a:r>
          </a:p>
          <a:p>
            <a:pPr marL="274320" lvl="1" indent="-274320">
              <a:spcBef>
                <a:spcPts val="580"/>
              </a:spcBef>
              <a:buClr>
                <a:schemeClr val="accent1"/>
              </a:buClr>
            </a:pPr>
            <a:endParaRPr lang="en-US" sz="2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72</a:t>
            </a:fld>
            <a:endParaRPr lang="en-US" dirty="0"/>
          </a:p>
        </p:txBody>
      </p:sp>
      <p:sp>
        <p:nvSpPr>
          <p:cNvPr id="2" name="Title 1"/>
          <p:cNvSpPr>
            <a:spLocks noGrp="1"/>
          </p:cNvSpPr>
          <p:nvPr>
            <p:ph type="title"/>
          </p:nvPr>
        </p:nvSpPr>
        <p:spPr>
          <a:xfrm>
            <a:off x="0" y="152400"/>
            <a:ext cx="9523141" cy="715962"/>
          </a:xfrm>
        </p:spPr>
        <p:txBody>
          <a:bodyPr>
            <a:noAutofit/>
          </a:bodyPr>
          <a:lstStyle/>
          <a:p>
            <a:r>
              <a:rPr lang="en-US" sz="3600" b="1" dirty="0" smtClean="0">
                <a:solidFill>
                  <a:srgbClr val="FF0000"/>
                </a:solidFill>
                <a:latin typeface="Arial" panose="020B0604020202020204" pitchFamily="34" charset="0"/>
                <a:cs typeface="Arial" panose="020B0604020202020204" pitchFamily="34" charset="0"/>
              </a:rPr>
              <a:t>Turning Difficult Conversations Positive</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3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219200"/>
            <a:ext cx="8001000" cy="4572000"/>
          </a:xfrm>
        </p:spPr>
        <p:txBody>
          <a:bodyPr/>
          <a:lstStyle/>
          <a:p>
            <a:r>
              <a:rPr lang="en-US" dirty="0" smtClean="0">
                <a:latin typeface="Arial" panose="020B0604020202020204" pitchFamily="34" charset="0"/>
                <a:cs typeface="Arial" panose="020B0604020202020204" pitchFamily="34" charset="0"/>
              </a:rPr>
              <a:t>Standards of law, contract, and organizational standards &amp; codes</a:t>
            </a:r>
          </a:p>
          <a:p>
            <a:r>
              <a:rPr lang="en-US" dirty="0" smtClean="0">
                <a:latin typeface="Arial" panose="020B0604020202020204" pitchFamily="34" charset="0"/>
                <a:cs typeface="Arial" panose="020B0604020202020204" pitchFamily="34" charset="0"/>
              </a:rPr>
              <a:t>Strive for no outright falsification</a:t>
            </a:r>
          </a:p>
          <a:p>
            <a:r>
              <a:rPr lang="en-US" dirty="0" smtClean="0">
                <a:latin typeface="Arial" panose="020B0604020202020204" pitchFamily="34" charset="0"/>
                <a:cs typeface="Arial" panose="020B0604020202020204" pitchFamily="34" charset="0"/>
              </a:rPr>
              <a:t>Play around the edges of the complexities of fraud and you’ll get burned</a:t>
            </a:r>
          </a:p>
          <a:p>
            <a:r>
              <a:rPr lang="en-US" dirty="0" smtClean="0">
                <a:latin typeface="Arial" panose="020B0604020202020204" pitchFamily="34" charset="0"/>
                <a:cs typeface="Arial" panose="020B0604020202020204" pitchFamily="34" charset="0"/>
              </a:rPr>
              <a:t>Maintain your standards, but know your opponents standards.</a:t>
            </a:r>
          </a:p>
          <a:p>
            <a:r>
              <a:rPr lang="en-US" dirty="0" smtClean="0">
                <a:latin typeface="Arial" panose="020B0604020202020204" pitchFamily="34" charset="0"/>
                <a:cs typeface="Arial" panose="020B0604020202020204" pitchFamily="34" charset="0"/>
              </a:rPr>
              <a:t>Protect your reputation as a negotiator</a:t>
            </a:r>
          </a:p>
          <a:p>
            <a:r>
              <a:rPr lang="en-US" dirty="0" smtClean="0">
                <a:latin typeface="Arial" panose="020B0604020202020204" pitchFamily="34" charset="0"/>
                <a:cs typeface="Arial" panose="020B0604020202020204" pitchFamily="34" charset="0"/>
              </a:rPr>
              <a:t>Take responsibility for your actions</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73</a:t>
            </a:fld>
            <a:endParaRPr lang="en-US" dirty="0"/>
          </a:p>
        </p:txBody>
      </p:sp>
      <p:sp>
        <p:nvSpPr>
          <p:cNvPr id="2" name="Title 1"/>
          <p:cNvSpPr>
            <a:spLocks noGrp="1"/>
          </p:cNvSpPr>
          <p:nvPr>
            <p:ph type="title"/>
          </p:nvPr>
        </p:nvSpPr>
        <p:spPr>
          <a:xfrm>
            <a:off x="609600" y="1524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Ethics</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6111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447800"/>
            <a:ext cx="8305800" cy="4572000"/>
          </a:xfrm>
        </p:spPr>
        <p:txBody>
          <a:bodyPr/>
          <a:lstStyle/>
          <a:p>
            <a:r>
              <a:rPr lang="en-US" dirty="0" smtClean="0">
                <a:latin typeface="Arial" panose="020B0604020202020204" pitchFamily="34" charset="0"/>
                <a:cs typeface="Arial" panose="020B0604020202020204" pitchFamily="34" charset="0"/>
              </a:rPr>
              <a:t>Don’t cut off communications – postpone if necessary</a:t>
            </a:r>
          </a:p>
          <a:p>
            <a:r>
              <a:rPr lang="en-US" dirty="0" smtClean="0">
                <a:latin typeface="Arial" panose="020B0604020202020204" pitchFamily="34" charset="0"/>
                <a:cs typeface="Arial" panose="020B0604020202020204" pitchFamily="34" charset="0"/>
              </a:rPr>
              <a:t>Look past statements that end negotiations and continue</a:t>
            </a:r>
          </a:p>
          <a:p>
            <a:r>
              <a:rPr lang="en-US" dirty="0" smtClean="0">
                <a:latin typeface="Arial" panose="020B0604020202020204" pitchFamily="34" charset="0"/>
                <a:cs typeface="Arial" panose="020B0604020202020204" pitchFamily="34" charset="0"/>
              </a:rPr>
              <a:t>Apologize</a:t>
            </a:r>
          </a:p>
          <a:p>
            <a:r>
              <a:rPr lang="en-US" dirty="0" smtClean="0">
                <a:latin typeface="Arial" panose="020B0604020202020204" pitchFamily="34" charset="0"/>
                <a:cs typeface="Arial" panose="020B0604020202020204" pitchFamily="34" charset="0"/>
              </a:rPr>
              <a:t>Move off your position slightly</a:t>
            </a:r>
          </a:p>
          <a:p>
            <a:r>
              <a:rPr lang="en-US" dirty="0" smtClean="0">
                <a:latin typeface="Arial" panose="020B0604020202020204" pitchFamily="34" charset="0"/>
                <a:cs typeface="Arial" panose="020B0604020202020204" pitchFamily="34" charset="0"/>
              </a:rPr>
              <a:t>Throw something new into the discussion</a:t>
            </a:r>
          </a:p>
          <a:p>
            <a:r>
              <a:rPr lang="en-US" dirty="0" smtClean="0">
                <a:latin typeface="Arial" panose="020B0604020202020204" pitchFamily="34" charset="0"/>
                <a:cs typeface="Arial" panose="020B0604020202020204" pitchFamily="34" charset="0"/>
              </a:rPr>
              <a:t>Use a neutral third party</a:t>
            </a:r>
          </a:p>
          <a:p>
            <a:r>
              <a:rPr lang="en-US" dirty="0" smtClean="0">
                <a:latin typeface="Arial" panose="020B0604020202020204" pitchFamily="34" charset="0"/>
                <a:cs typeface="Arial" panose="020B0604020202020204" pitchFamily="34" charset="0"/>
              </a:rPr>
              <a:t>Change negotiators</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74</a:t>
            </a:fld>
            <a:endParaRPr lang="en-US" dirty="0"/>
          </a:p>
        </p:txBody>
      </p:sp>
      <p:sp>
        <p:nvSpPr>
          <p:cNvPr id="2" name="Title 1"/>
          <p:cNvSpPr>
            <a:spLocks noGrp="1"/>
          </p:cNvSpPr>
          <p:nvPr>
            <p:ph type="title"/>
          </p:nvPr>
        </p:nvSpPr>
        <p:spPr>
          <a:xfrm>
            <a:off x="381000" y="152400"/>
            <a:ext cx="7772400" cy="7921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Overcoming the Impasse</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11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066800"/>
            <a:ext cx="7772400" cy="4572000"/>
          </a:xfrm>
        </p:spPr>
        <p:txBody>
          <a:bodyPr>
            <a:normAutofit/>
          </a:bodyPr>
          <a:lstStyle/>
          <a:p>
            <a:r>
              <a:rPr lang="en-US" sz="3200" dirty="0" smtClean="0">
                <a:latin typeface="Arial" panose="020B0604020202020204" pitchFamily="34" charset="0"/>
                <a:cs typeface="Arial" panose="020B0604020202020204" pitchFamily="34" charset="0"/>
              </a:rPr>
              <a:t>Be sure </a:t>
            </a:r>
            <a:r>
              <a:rPr lang="en-US" sz="3200" dirty="0">
                <a:latin typeface="Arial" panose="020B0604020202020204" pitchFamily="34" charset="0"/>
                <a:cs typeface="Arial" panose="020B0604020202020204" pitchFamily="34" charset="0"/>
              </a:rPr>
              <a:t>you are talking to the right people.  </a:t>
            </a:r>
            <a:endParaRPr lang="en-US" sz="32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Are you at the right level for what you need?</a:t>
            </a:r>
          </a:p>
          <a:p>
            <a:pPr lvl="1"/>
            <a:r>
              <a:rPr lang="en-US" sz="2800" dirty="0" smtClean="0">
                <a:latin typeface="Arial" panose="020B0604020202020204" pitchFamily="34" charset="0"/>
                <a:cs typeface="Arial" panose="020B0604020202020204" pitchFamily="34" charset="0"/>
              </a:rPr>
              <a:t>Find out the chain of command early in the negotiations</a:t>
            </a:r>
          </a:p>
          <a:p>
            <a:pPr lvl="1"/>
            <a:r>
              <a:rPr lang="en-US" sz="2800" dirty="0" smtClean="0">
                <a:latin typeface="Arial" panose="020B0604020202020204" pitchFamily="34" charset="0"/>
                <a:cs typeface="Arial" panose="020B0604020202020204" pitchFamily="34" charset="0"/>
              </a:rPr>
              <a:t>Sometimes </a:t>
            </a:r>
            <a:r>
              <a:rPr lang="en-US" sz="2800" dirty="0">
                <a:latin typeface="Arial" panose="020B0604020202020204" pitchFamily="34" charset="0"/>
                <a:cs typeface="Arial" panose="020B0604020202020204" pitchFamily="34" charset="0"/>
              </a:rPr>
              <a:t>it is good to get others involved to help you win the argument.   You don’t have to be in </a:t>
            </a:r>
            <a:r>
              <a:rPr lang="en-US" sz="2800" dirty="0" smtClean="0">
                <a:latin typeface="Arial" panose="020B0604020202020204" pitchFamily="34" charset="0"/>
                <a:cs typeface="Arial" panose="020B0604020202020204" pitchFamily="34" charset="0"/>
              </a:rPr>
              <a:t>the negotiations alone</a:t>
            </a:r>
            <a:r>
              <a:rPr lang="en-US" sz="28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75</a:t>
            </a:fld>
            <a:endParaRPr lang="en-US" dirty="0"/>
          </a:p>
        </p:txBody>
      </p:sp>
      <p:sp>
        <p:nvSpPr>
          <p:cNvPr id="2" name="Title 1"/>
          <p:cNvSpPr>
            <a:spLocks noGrp="1"/>
          </p:cNvSpPr>
          <p:nvPr>
            <p:ph type="title"/>
          </p:nvPr>
        </p:nvSpPr>
        <p:spPr>
          <a:xfrm>
            <a:off x="609600" y="2286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Successful Negotiations</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8961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0FCD82-FA35-4DEF-BB68-9053E78B49D8}" type="slidenum">
              <a:rPr lang="en-US" smtClean="0"/>
              <a:t>76</a:t>
            </a:fld>
            <a:endParaRPr lang="en-US" dirty="0"/>
          </a:p>
        </p:txBody>
      </p:sp>
      <p:sp>
        <p:nvSpPr>
          <p:cNvPr id="2" name="Title 1"/>
          <p:cNvSpPr>
            <a:spLocks noGrp="1"/>
          </p:cNvSpPr>
          <p:nvPr>
            <p:ph type="title"/>
          </p:nvPr>
        </p:nvSpPr>
        <p:spPr>
          <a:xfrm>
            <a:off x="507050" y="152400"/>
            <a:ext cx="7772400" cy="7921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Timing</a:t>
            </a:r>
            <a:endParaRPr lang="en-US" sz="38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527494" y="1295400"/>
            <a:ext cx="8311705"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Warm up – slowly</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Test your assumptions – don’t assume they are right</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Have a challenging negotiation?   </a:t>
            </a:r>
          </a:p>
          <a:p>
            <a:pPr marL="914400" lvl="1" indent="-457200">
              <a:buFont typeface="Perpetua" panose="02020502060401020303" pitchFamily="18" charset="0"/>
              <a:buChar char="−"/>
            </a:pPr>
            <a:r>
              <a:rPr lang="en-US" sz="2800" dirty="0" smtClean="0">
                <a:latin typeface="Arial" panose="020B0604020202020204" pitchFamily="34" charset="0"/>
                <a:cs typeface="Arial" panose="020B0604020202020204" pitchFamily="34" charset="0"/>
              </a:rPr>
              <a:t>Start with easier issues</a:t>
            </a:r>
          </a:p>
          <a:p>
            <a:pPr marL="914400" lvl="1" indent="-457200">
              <a:buFont typeface="Perpetua" panose="02020502060401020303" pitchFamily="18" charset="0"/>
              <a:buChar char="−"/>
            </a:pPr>
            <a:r>
              <a:rPr lang="en-US" sz="2800" dirty="0" smtClean="0">
                <a:latin typeface="Arial" panose="020B0604020202020204" pitchFamily="34" charset="0"/>
                <a:cs typeface="Arial" panose="020B0604020202020204" pitchFamily="34" charset="0"/>
              </a:rPr>
              <a:t>Try negotiating when rested and after eating.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Summarize early and often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If you reach an impasse, handle it gracefully to avoid deadlock</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Always thank them</a:t>
            </a:r>
          </a:p>
        </p:txBody>
      </p:sp>
    </p:spTree>
    <p:extLst>
      <p:ext uri="{BB962C8B-B14F-4D97-AF65-F5344CB8AC3E}">
        <p14:creationId xmlns:p14="http://schemas.microsoft.com/office/powerpoint/2010/main" val="1201638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838200"/>
            <a:ext cx="7772400" cy="4572000"/>
          </a:xfrm>
        </p:spPr>
        <p:txBody>
          <a:bodyPr>
            <a:noAutofit/>
          </a:bodyPr>
          <a:lstStyle/>
          <a:p>
            <a:r>
              <a:rPr lang="en-US" sz="2600" dirty="0" smtClean="0">
                <a:latin typeface="Arial" panose="020B0604020202020204" pitchFamily="34" charset="0"/>
                <a:cs typeface="Arial" panose="020B0604020202020204" pitchFamily="34" charset="0"/>
              </a:rPr>
              <a:t>Focus on your audience.</a:t>
            </a:r>
          </a:p>
          <a:p>
            <a:r>
              <a:rPr lang="en-US" sz="2600" dirty="0" smtClean="0">
                <a:latin typeface="Arial" panose="020B0604020202020204" pitchFamily="34" charset="0"/>
                <a:cs typeface="Arial" panose="020B0604020202020204" pitchFamily="34" charset="0"/>
              </a:rPr>
              <a:t>Learn what they are thinking and what they want.</a:t>
            </a:r>
          </a:p>
          <a:p>
            <a:r>
              <a:rPr lang="en-US" sz="2600" dirty="0" smtClean="0">
                <a:latin typeface="Arial" panose="020B0604020202020204" pitchFamily="34" charset="0"/>
                <a:cs typeface="Arial" panose="020B0604020202020204" pitchFamily="34" charset="0"/>
              </a:rPr>
              <a:t>Asking questions allows you to modify your pitch. </a:t>
            </a:r>
          </a:p>
          <a:p>
            <a:r>
              <a:rPr lang="en-US" sz="2600" dirty="0" smtClean="0">
                <a:latin typeface="Arial" panose="020B0604020202020204" pitchFamily="34" charset="0"/>
                <a:cs typeface="Arial" panose="020B0604020202020204" pitchFamily="34" charset="0"/>
              </a:rPr>
              <a:t>Make them aware of their need before you offer a way to satisfy the need (offer).</a:t>
            </a:r>
          </a:p>
          <a:p>
            <a:r>
              <a:rPr lang="en-US" sz="2600" dirty="0" smtClean="0">
                <a:latin typeface="Arial" panose="020B0604020202020204" pitchFamily="34" charset="0"/>
                <a:cs typeface="Arial" panose="020B0604020202020204" pitchFamily="34" charset="0"/>
              </a:rPr>
              <a:t>Watch your body language.</a:t>
            </a:r>
          </a:p>
          <a:p>
            <a:r>
              <a:rPr lang="en-US" sz="2600" dirty="0" smtClean="0">
                <a:latin typeface="Arial" panose="020B0604020202020204" pitchFamily="34" charset="0"/>
                <a:cs typeface="Arial" panose="020B0604020202020204" pitchFamily="34" charset="0"/>
              </a:rPr>
              <a:t>Help them visualize the result by telling stories.  Use real life examples when possible.</a:t>
            </a:r>
          </a:p>
          <a:p>
            <a:r>
              <a:rPr lang="en-US" sz="2600" dirty="0" smtClean="0">
                <a:latin typeface="Arial" panose="020B0604020202020204" pitchFamily="34" charset="0"/>
                <a:cs typeface="Arial" panose="020B0604020202020204" pitchFamily="34" charset="0"/>
              </a:rPr>
              <a:t>Your negotiation skill is the great equalizer</a:t>
            </a:r>
          </a:p>
          <a:p>
            <a:r>
              <a:rPr lang="en-US" sz="2600" dirty="0" smtClean="0">
                <a:latin typeface="Arial" panose="020B0604020202020204" pitchFamily="34" charset="0"/>
                <a:cs typeface="Arial" panose="020B0604020202020204" pitchFamily="34" charset="0"/>
              </a:rPr>
              <a:t>Paint a picture of what a “No Deal” would look like.</a:t>
            </a:r>
            <a:endParaRPr lang="en-US" sz="2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77</a:t>
            </a:fld>
            <a:endParaRPr lang="en-US" dirty="0"/>
          </a:p>
        </p:txBody>
      </p:sp>
      <p:sp>
        <p:nvSpPr>
          <p:cNvPr id="2" name="Title 1"/>
          <p:cNvSpPr>
            <a:spLocks noGrp="1"/>
          </p:cNvSpPr>
          <p:nvPr>
            <p:ph type="title"/>
          </p:nvPr>
        </p:nvSpPr>
        <p:spPr>
          <a:xfrm>
            <a:off x="381000" y="152400"/>
            <a:ext cx="7772400" cy="7921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Being Persuasive</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780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447800"/>
            <a:ext cx="8153400" cy="4572000"/>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Open First When..</a:t>
            </a:r>
          </a:p>
          <a:p>
            <a:r>
              <a:rPr lang="en-US" sz="2800" dirty="0" smtClean="0">
                <a:latin typeface="Arial" panose="020B0604020202020204" pitchFamily="34" charset="0"/>
                <a:cs typeface="Arial" panose="020B0604020202020204" pitchFamily="34" charset="0"/>
              </a:rPr>
              <a:t>You are well informed and in a position of strength</a:t>
            </a:r>
          </a:p>
          <a:p>
            <a:r>
              <a:rPr lang="en-US" sz="2800" dirty="0" smtClean="0">
                <a:latin typeface="Arial" panose="020B0604020202020204" pitchFamily="34" charset="0"/>
                <a:cs typeface="Arial" panose="020B0604020202020204" pitchFamily="34" charset="0"/>
              </a:rPr>
              <a:t>Better informed and more leverage</a:t>
            </a:r>
          </a:p>
          <a:p>
            <a:r>
              <a:rPr lang="en-US" sz="2800" dirty="0" smtClean="0">
                <a:latin typeface="Arial" panose="020B0604020202020204" pitchFamily="34" charset="0"/>
                <a:cs typeface="Arial" panose="020B0604020202020204" pitchFamily="34" charset="0"/>
              </a:rPr>
              <a:t>More than one or two terms (use your paper)</a:t>
            </a:r>
          </a:p>
          <a:p>
            <a:r>
              <a:rPr lang="en-US" sz="2800" dirty="0" smtClean="0">
                <a:latin typeface="Arial" panose="020B0604020202020204" pitchFamily="34" charset="0"/>
                <a:cs typeface="Arial" panose="020B0604020202020204" pitchFamily="34" charset="0"/>
              </a:rPr>
              <a:t>When the other side won’t</a:t>
            </a:r>
          </a:p>
          <a:p>
            <a:r>
              <a:rPr lang="en-US" sz="2800" dirty="0" smtClean="0">
                <a:latin typeface="Arial" panose="020B0604020202020204" pitchFamily="34" charset="0"/>
                <a:cs typeface="Arial" panose="020B0604020202020204" pitchFamily="34" charset="0"/>
              </a:rPr>
              <a:t>Aggressive opponent</a:t>
            </a:r>
          </a:p>
          <a:p>
            <a:r>
              <a:rPr lang="en-US" sz="2800" dirty="0" smtClean="0">
                <a:latin typeface="Arial" panose="020B0604020202020204" pitchFamily="34" charset="0"/>
                <a:cs typeface="Arial" panose="020B0604020202020204" pitchFamily="34" charset="0"/>
              </a:rPr>
              <a:t>No difference</a:t>
            </a: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78</a:t>
            </a:fld>
            <a:endParaRPr lang="en-US" dirty="0"/>
          </a:p>
        </p:txBody>
      </p:sp>
      <p:sp>
        <p:nvSpPr>
          <p:cNvPr id="2" name="Title 1"/>
          <p:cNvSpPr>
            <a:spLocks noGrp="1"/>
          </p:cNvSpPr>
          <p:nvPr>
            <p:ph type="title"/>
          </p:nvPr>
        </p:nvSpPr>
        <p:spPr>
          <a:xfrm>
            <a:off x="533400" y="1524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Who Opens First?</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4014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B3A37D0-25D8-40B3-8087-53262D93CC03}" type="slidenum">
              <a:rPr lang="en-US" altLang="en-US" sz="1400" smtClean="0"/>
              <a:pPr eaLnBrk="1" hangingPunct="1"/>
              <a:t>79</a:t>
            </a:fld>
            <a:endParaRPr lang="en-US" altLang="en-US" sz="1400" dirty="0" smtClean="0"/>
          </a:p>
        </p:txBody>
      </p:sp>
      <p:sp>
        <p:nvSpPr>
          <p:cNvPr id="560131" name="Rectangle 3"/>
          <p:cNvSpPr>
            <a:spLocks noChangeArrowheads="1"/>
          </p:cNvSpPr>
          <p:nvPr/>
        </p:nvSpPr>
        <p:spPr bwMode="auto">
          <a:xfrm>
            <a:off x="-152400" y="2286000"/>
            <a:ext cx="7775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None/>
            </a:pPr>
            <a:r>
              <a:rPr lang="en-US" altLang="en-US" sz="3600" b="1" dirty="0"/>
              <a:t>        </a:t>
            </a:r>
            <a:r>
              <a:rPr lang="en-US" altLang="en-US" sz="3600" b="1" dirty="0" smtClean="0"/>
              <a:t>Contract Provisions</a:t>
            </a:r>
            <a:endParaRPr lang="en-US" altLang="en-US" sz="3600" b="1" dirty="0"/>
          </a:p>
          <a:p>
            <a:pPr eaLnBrk="1" hangingPunct="1">
              <a:spcBef>
                <a:spcPct val="50000"/>
              </a:spcBef>
              <a:buClr>
                <a:schemeClr val="folHlink"/>
              </a:buClr>
            </a:pPr>
            <a:r>
              <a:rPr lang="en-US" altLang="en-US" sz="2400" b="1" dirty="0" smtClean="0"/>
              <a:t>       </a:t>
            </a:r>
            <a:endParaRPr lang="en-US" altLang="en-US" sz="2400" b="1" dirty="0"/>
          </a:p>
          <a:p>
            <a:pPr eaLnBrk="1" hangingPunct="1">
              <a:spcBef>
                <a:spcPct val="50000"/>
              </a:spcBef>
              <a:buClr>
                <a:schemeClr val="folHlink"/>
              </a:buClr>
            </a:pPr>
            <a:endParaRPr lang="en-US" altLang="en-US" sz="2400" b="1" dirty="0"/>
          </a:p>
          <a:p>
            <a:pPr eaLnBrk="1" hangingPunct="1">
              <a:spcBef>
                <a:spcPct val="50000"/>
              </a:spcBef>
              <a:buClr>
                <a:schemeClr val="folHlink"/>
              </a:buClr>
            </a:pPr>
            <a:endParaRPr lang="en-US" altLang="en-US" sz="2400" b="1" dirty="0"/>
          </a:p>
          <a:p>
            <a:pPr eaLnBrk="1" hangingPunct="1">
              <a:spcBef>
                <a:spcPct val="50000"/>
              </a:spcBef>
              <a:buClr>
                <a:schemeClr val="folHlink"/>
              </a:buClr>
            </a:pPr>
            <a:endParaRPr lang="en-US" altLang="en-US" sz="2400" b="1" dirty="0"/>
          </a:p>
          <a:p>
            <a:pPr eaLnBrk="1" hangingPunct="1">
              <a:spcBef>
                <a:spcPct val="50000"/>
              </a:spcBef>
              <a:buClr>
                <a:schemeClr val="folHlink"/>
              </a:buClr>
            </a:pPr>
            <a:endParaRPr lang="en-US" altLang="en-US" sz="2400" b="1" dirty="0"/>
          </a:p>
          <a:p>
            <a:pPr eaLnBrk="1" hangingPunct="1">
              <a:spcBef>
                <a:spcPct val="50000"/>
              </a:spcBef>
              <a:buClr>
                <a:schemeClr val="folHlink"/>
              </a:buClr>
            </a:pPr>
            <a:endParaRPr lang="en-US" altLang="en-US" sz="2000" b="1" dirty="0"/>
          </a:p>
          <a:p>
            <a:pPr eaLnBrk="1" hangingPunct="1">
              <a:spcBef>
                <a:spcPct val="50000"/>
              </a:spcBef>
              <a:buClr>
                <a:schemeClr val="folHlink"/>
              </a:buClr>
              <a:buFont typeface="Wingdings 3" pitchFamily="18" charset="2"/>
              <a:buChar char=""/>
            </a:pPr>
            <a:endParaRPr lang="en-US" altLang="en-US" sz="1050" b="1" dirty="0"/>
          </a:p>
          <a:p>
            <a:pPr eaLnBrk="1" hangingPunct="1">
              <a:spcBef>
                <a:spcPct val="50000"/>
              </a:spcBef>
              <a:buClr>
                <a:schemeClr val="folHlink"/>
              </a:buClr>
              <a:buFont typeface="Wingdings 3" pitchFamily="18" charset="2"/>
              <a:buChar char=""/>
            </a:pPr>
            <a:endParaRPr lang="en-US" altLang="en-US" sz="1050" dirty="0"/>
          </a:p>
          <a:p>
            <a:pPr eaLnBrk="1" hangingPunct="1">
              <a:spcBef>
                <a:spcPct val="50000"/>
              </a:spcBef>
              <a:buClr>
                <a:schemeClr val="folHlink"/>
              </a:buClr>
              <a:buFont typeface="Wingdings 3" pitchFamily="18" charset="2"/>
              <a:buChar char=""/>
            </a:pPr>
            <a:endParaRPr lang="en-US" altLang="en-US" sz="1050" dirty="0"/>
          </a:p>
          <a:p>
            <a:pPr eaLnBrk="1" hangingPunct="1">
              <a:spcBef>
                <a:spcPct val="50000"/>
              </a:spcBef>
              <a:buClr>
                <a:schemeClr val="folHlink"/>
              </a:buClr>
              <a:buFont typeface="Wingdings 3" pitchFamily="18" charset="2"/>
              <a:buChar char=""/>
            </a:pPr>
            <a:endParaRPr lang="en-US" altLang="en-US" sz="1050" dirty="0"/>
          </a:p>
          <a:p>
            <a:pPr eaLnBrk="1" hangingPunct="1">
              <a:spcBef>
                <a:spcPct val="50000"/>
              </a:spcBef>
              <a:buClr>
                <a:schemeClr val="folHlink"/>
              </a:buClr>
              <a:buFont typeface="Wingdings 3" pitchFamily="18" charset="2"/>
              <a:buChar char=""/>
            </a:pPr>
            <a:endParaRPr lang="en-US" altLang="en-US" sz="1050" dirty="0"/>
          </a:p>
        </p:txBody>
      </p:sp>
    </p:spTree>
    <p:extLst>
      <p:ext uri="{BB962C8B-B14F-4D97-AF65-F5344CB8AC3E}">
        <p14:creationId xmlns:p14="http://schemas.microsoft.com/office/powerpoint/2010/main" val="31358487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371600"/>
            <a:ext cx="8229600" cy="4995672"/>
          </a:xfrm>
        </p:spPr>
        <p:txBody>
          <a:bodyPr rtlCol="0">
            <a:normAutofit/>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In the U.S., the sale of goods are covered under the UCC in many states.</a:t>
            </a:r>
          </a:p>
          <a:p>
            <a:pPr eaLnBrk="1" fontAlgn="auto" hangingPunct="1">
              <a:spcAft>
                <a:spcPts val="0"/>
              </a:spcAft>
              <a:defRPr/>
            </a:pPr>
            <a:r>
              <a:rPr lang="en-US" dirty="0" smtClean="0">
                <a:latin typeface="Arial" panose="020B0604020202020204" pitchFamily="34" charset="0"/>
                <a:cs typeface="Arial" panose="020B0604020202020204" pitchFamily="34" charset="0"/>
              </a:rPr>
              <a:t>Florida did not adopt Article 2 covering the Sale of Goods</a:t>
            </a:r>
          </a:p>
          <a:p>
            <a:pPr eaLnBrk="1" fontAlgn="auto" hangingPunct="1">
              <a:spcAft>
                <a:spcPts val="0"/>
              </a:spcAft>
              <a:defRPr/>
            </a:pPr>
            <a:r>
              <a:rPr lang="en-US" dirty="0" smtClean="0">
                <a:latin typeface="Arial" panose="020B0604020202020204" pitchFamily="34" charset="0"/>
                <a:cs typeface="Arial" panose="020B0604020202020204" pitchFamily="34" charset="0"/>
              </a:rPr>
              <a:t>Statue of Frauds:</a:t>
            </a:r>
          </a:p>
          <a:p>
            <a:pPr lvl="1">
              <a:defRPr/>
            </a:pPr>
            <a:r>
              <a:rPr lang="en-US" dirty="0" smtClean="0">
                <a:latin typeface="Arial" panose="020B0604020202020204" pitchFamily="34" charset="0"/>
                <a:cs typeface="Arial" panose="020B0604020202020204" pitchFamily="34" charset="0"/>
              </a:rPr>
              <a:t>Requires contracts &gt;$500 be in writing</a:t>
            </a:r>
          </a:p>
          <a:p>
            <a:pPr lvl="1">
              <a:defRPr/>
            </a:pPr>
            <a:r>
              <a:rPr lang="en-US" dirty="0" smtClean="0">
                <a:latin typeface="Arial" panose="020B0604020202020204" pitchFamily="34" charset="0"/>
                <a:cs typeface="Arial" panose="020B0604020202020204" pitchFamily="34" charset="0"/>
              </a:rPr>
              <a:t>Requires leases (other than real estate) requiring payments &gt;$1000 be in writing</a:t>
            </a:r>
          </a:p>
          <a:p>
            <a:pPr lvl="1">
              <a:defRPr/>
            </a:pPr>
            <a:r>
              <a:rPr lang="en-US" dirty="0" smtClean="0">
                <a:latin typeface="Arial" panose="020B0604020202020204" pitchFamily="34" charset="0"/>
                <a:cs typeface="Arial" panose="020B0604020202020204" pitchFamily="34" charset="0"/>
              </a:rPr>
              <a:t>Contracts &gt;1 year must be in writing</a:t>
            </a:r>
          </a:p>
          <a:p>
            <a:pPr lvl="1">
              <a:defRPr/>
            </a:pPr>
            <a:r>
              <a:rPr lang="en-US" dirty="0" smtClean="0">
                <a:latin typeface="Arial" panose="020B0604020202020204" pitchFamily="34" charset="0"/>
                <a:cs typeface="Arial" panose="020B0604020202020204" pitchFamily="34" charset="0"/>
              </a:rPr>
              <a:t>Security interests must be in writing</a:t>
            </a:r>
          </a:p>
          <a:p>
            <a:pPr lvl="1">
              <a:defRPr/>
            </a:pPr>
            <a:r>
              <a:rPr lang="en-US" dirty="0" smtClean="0">
                <a:latin typeface="Arial" panose="020B0604020202020204" pitchFamily="34" charset="0"/>
                <a:cs typeface="Arial" panose="020B0604020202020204" pitchFamily="34" charset="0"/>
              </a:rPr>
              <a:t>Real estate deals must be in writing</a:t>
            </a:r>
          </a:p>
        </p:txBody>
      </p:sp>
      <p:sp>
        <p:nvSpPr>
          <p:cNvPr id="3" name="Title 2"/>
          <p:cNvSpPr>
            <a:spLocks noGrp="1"/>
          </p:cNvSpPr>
          <p:nvPr>
            <p:ph type="title"/>
          </p:nvPr>
        </p:nvSpPr>
        <p:spPr>
          <a:xfrm>
            <a:off x="304800" y="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Uniform Commercial Code</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8501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B3A37D0-25D8-40B3-8087-53262D93CC03}" type="slidenum">
              <a:rPr lang="en-US" altLang="en-US" sz="1400" smtClean="0"/>
              <a:pPr eaLnBrk="1" hangingPunct="1"/>
              <a:t>80</a:t>
            </a:fld>
            <a:endParaRPr lang="en-US" altLang="en-US" sz="1400" dirty="0" smtClean="0"/>
          </a:p>
        </p:txBody>
      </p:sp>
      <p:sp>
        <p:nvSpPr>
          <p:cNvPr id="560131" name="Rectangle 3"/>
          <p:cNvSpPr>
            <a:spLocks noChangeArrowheads="1"/>
          </p:cNvSpPr>
          <p:nvPr/>
        </p:nvSpPr>
        <p:spPr bwMode="auto">
          <a:xfrm>
            <a:off x="377825" y="1028700"/>
            <a:ext cx="8766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buClr>
                <a:schemeClr val="folHlink"/>
              </a:buClr>
              <a:buFont typeface="Wingdings 3" pitchFamily="18" charset="2"/>
              <a:buChar char=""/>
            </a:pPr>
            <a:r>
              <a:rPr lang="en-US" altLang="en-US" sz="2400" b="1" dirty="0" smtClean="0">
                <a:solidFill>
                  <a:srgbClr val="003366"/>
                </a:solidFill>
              </a:rPr>
              <a:t>Business Terms</a:t>
            </a:r>
            <a:endParaRPr lang="en-US" altLang="en-US" sz="2400" b="1" dirty="0">
              <a:solidFill>
                <a:srgbClr val="003366"/>
              </a:solidFill>
            </a:endParaRP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Undertakings of the Parties</a:t>
            </a:r>
            <a:endParaRPr lang="en-US" altLang="en-US" sz="2000" b="1" dirty="0">
              <a:solidFill>
                <a:srgbClr val="003366"/>
              </a:solidFill>
            </a:endParaRP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Fees and Payments</a:t>
            </a:r>
            <a:endParaRPr lang="en-US" altLang="en-US" sz="2000" b="1" dirty="0">
              <a:solidFill>
                <a:srgbClr val="003366"/>
              </a:solidFill>
            </a:endParaRP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Time/Measurement of Performance</a:t>
            </a:r>
            <a:endParaRPr lang="en-US" altLang="en-US" sz="2000" b="1" dirty="0">
              <a:solidFill>
                <a:srgbClr val="003366"/>
              </a:solidFill>
            </a:endParaRP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Termination (Ramifications if the Supplier Terminates)</a:t>
            </a:r>
            <a:endParaRPr lang="en-US" altLang="en-US" sz="2000" b="1" dirty="0">
              <a:solidFill>
                <a:srgbClr val="003366"/>
              </a:solidFill>
            </a:endParaRPr>
          </a:p>
          <a:p>
            <a:pPr eaLnBrk="1" hangingPunct="1">
              <a:spcBef>
                <a:spcPct val="50000"/>
              </a:spcBef>
              <a:buClr>
                <a:schemeClr val="folHlink"/>
              </a:buClr>
              <a:buFont typeface="Wingdings 3" pitchFamily="18" charset="2"/>
              <a:buChar char=""/>
            </a:pPr>
            <a:r>
              <a:rPr lang="en-US" altLang="en-US" sz="2400" b="1" dirty="0" smtClean="0">
                <a:solidFill>
                  <a:srgbClr val="003366"/>
                </a:solidFill>
              </a:rPr>
              <a:t>Legalese </a:t>
            </a:r>
            <a:endParaRPr lang="en-US" altLang="en-US" sz="2400" b="1" dirty="0">
              <a:solidFill>
                <a:srgbClr val="003366"/>
              </a:solidFill>
            </a:endParaRP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Remedies </a:t>
            </a:r>
            <a:r>
              <a:rPr lang="en-US" altLang="en-US" sz="2000" b="1" dirty="0">
                <a:solidFill>
                  <a:srgbClr val="003366"/>
                </a:solidFill>
              </a:rPr>
              <a:t>(Generally)</a:t>
            </a: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Representations </a:t>
            </a:r>
            <a:r>
              <a:rPr lang="en-US" altLang="en-US" sz="2000" b="1" dirty="0">
                <a:solidFill>
                  <a:srgbClr val="003366"/>
                </a:solidFill>
              </a:rPr>
              <a:t>and Warranties</a:t>
            </a: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Indemnification </a:t>
            </a:r>
            <a:r>
              <a:rPr lang="en-US" altLang="en-US" sz="2000" b="1" dirty="0">
                <a:solidFill>
                  <a:srgbClr val="003366"/>
                </a:solidFill>
              </a:rPr>
              <a:t>and Limitation of Liability</a:t>
            </a: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Insurance</a:t>
            </a:r>
            <a:endParaRPr lang="en-US" altLang="en-US" sz="2000" b="1" dirty="0">
              <a:solidFill>
                <a:srgbClr val="003366"/>
              </a:solidFill>
            </a:endParaRPr>
          </a:p>
          <a:p>
            <a:pPr marL="1028700" lvl="2" indent="-342900" eaLnBrk="1" hangingPunct="1">
              <a:spcBef>
                <a:spcPct val="50000"/>
              </a:spcBef>
              <a:buClr>
                <a:schemeClr val="folHlink"/>
              </a:buClr>
              <a:buFont typeface="Wingdings" panose="05000000000000000000" pitchFamily="2" charset="2"/>
              <a:buChar char="§"/>
            </a:pPr>
            <a:r>
              <a:rPr lang="en-US" altLang="en-US" sz="2000" b="1" dirty="0" smtClean="0">
                <a:solidFill>
                  <a:srgbClr val="003366"/>
                </a:solidFill>
              </a:rPr>
              <a:t>Compliance </a:t>
            </a:r>
            <a:r>
              <a:rPr lang="en-US" altLang="en-US" sz="2000" b="1" dirty="0">
                <a:solidFill>
                  <a:srgbClr val="003366"/>
                </a:solidFill>
              </a:rPr>
              <a:t>with Laws/ Policies (Safety Issues)</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r>
              <a:rPr lang="en-US" altLang="en-US" sz="2000" b="1" dirty="0">
                <a:solidFill>
                  <a:srgbClr val="003366"/>
                </a:solidFill>
              </a:rPr>
              <a:t>       </a:t>
            </a: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2000" b="1" dirty="0">
              <a:solidFill>
                <a:srgbClr val="003366"/>
              </a:solidFill>
            </a:endParaRPr>
          </a:p>
          <a:p>
            <a:pPr eaLnBrk="1" hangingPunct="1">
              <a:spcBef>
                <a:spcPct val="50000"/>
              </a:spcBef>
              <a:buClr>
                <a:schemeClr val="folHlink"/>
              </a:buClr>
            </a:pPr>
            <a:endParaRPr lang="en-US" altLang="en-US" sz="1800" b="1" dirty="0">
              <a:solidFill>
                <a:srgbClr val="003366"/>
              </a:solidFill>
            </a:endParaRPr>
          </a:p>
          <a:p>
            <a:pPr eaLnBrk="1" hangingPunct="1">
              <a:spcBef>
                <a:spcPct val="50000"/>
              </a:spcBef>
              <a:buClr>
                <a:schemeClr val="folHlink"/>
              </a:buClr>
              <a:buFont typeface="Wingdings 3" pitchFamily="18" charset="2"/>
              <a:buChar char=""/>
            </a:pPr>
            <a:endParaRPr lang="en-US" altLang="en-US" b="1"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a:p>
            <a:pPr eaLnBrk="1" hangingPunct="1">
              <a:spcBef>
                <a:spcPct val="50000"/>
              </a:spcBef>
              <a:buClr>
                <a:schemeClr val="folHlink"/>
              </a:buClr>
              <a:buFont typeface="Wingdings 3" pitchFamily="18" charset="2"/>
              <a:buChar char=""/>
            </a:pPr>
            <a:endParaRPr lang="en-US" altLang="en-US" dirty="0">
              <a:solidFill>
                <a:srgbClr val="003366"/>
              </a:solidFill>
            </a:endParaRPr>
          </a:p>
        </p:txBody>
      </p:sp>
      <p:sp>
        <p:nvSpPr>
          <p:cNvPr id="2" name="Rectangle 1"/>
          <p:cNvSpPr/>
          <p:nvPr/>
        </p:nvSpPr>
        <p:spPr>
          <a:xfrm>
            <a:off x="533400" y="402632"/>
            <a:ext cx="6582251" cy="677108"/>
          </a:xfrm>
          <a:prstGeom prst="rect">
            <a:avLst/>
          </a:prstGeom>
        </p:spPr>
        <p:txBody>
          <a:bodyPr wrap="none">
            <a:spAutoFit/>
          </a:bodyPr>
          <a:lstStyle/>
          <a:p>
            <a:r>
              <a:rPr lang="en-US" altLang="en-US" sz="3800" b="1" dirty="0">
                <a:solidFill>
                  <a:srgbClr val="CC3300"/>
                </a:solidFill>
              </a:rPr>
              <a:t>Critical Contract Provisions</a:t>
            </a:r>
            <a:endParaRPr lang="en-US" sz="3800" dirty="0"/>
          </a:p>
        </p:txBody>
      </p:sp>
    </p:spTree>
    <p:extLst>
      <p:ext uri="{BB962C8B-B14F-4D97-AF65-F5344CB8AC3E}">
        <p14:creationId xmlns:p14="http://schemas.microsoft.com/office/powerpoint/2010/main" val="5807565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 calcmode="lin" valueType="num">
                                      <p:cBhvr additive="base">
                                        <p:cTn id="7" dur="500" fill="hold"/>
                                        <p:tgtEl>
                                          <p:spTgt spid="560131"/>
                                        </p:tgtEl>
                                        <p:attrNameLst>
                                          <p:attrName>ppt_x</p:attrName>
                                        </p:attrNameLst>
                                      </p:cBhvr>
                                      <p:tavLst>
                                        <p:tav tm="0">
                                          <p:val>
                                            <p:strVal val="1+#ppt_w/2"/>
                                          </p:val>
                                        </p:tav>
                                        <p:tav tm="100000">
                                          <p:val>
                                            <p:strVal val="#ppt_x"/>
                                          </p:val>
                                        </p:tav>
                                      </p:tavLst>
                                    </p:anim>
                                    <p:anim calcmode="lin" valueType="num">
                                      <p:cBhvr additive="base">
                                        <p:cTn id="8" dur="500" fill="hold"/>
                                        <p:tgtEl>
                                          <p:spTgt spid="560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181600"/>
          </a:xfrm>
        </p:spPr>
        <p:txBody>
          <a:bodyPr>
            <a:normAutofit fontScale="62500" lnSpcReduction="20000"/>
          </a:bodyPr>
          <a:lstStyle/>
          <a:p>
            <a:r>
              <a:rPr lang="en-US" sz="3200" b="1" dirty="0" smtClean="0">
                <a:latin typeface="Arial" panose="020B0604020202020204" pitchFamily="34" charset="0"/>
                <a:cs typeface="Arial" panose="020B0604020202020204" pitchFamily="34" charset="0"/>
              </a:rPr>
              <a:t>Suppliers often want:</a:t>
            </a:r>
          </a:p>
          <a:p>
            <a:pPr lvl="1"/>
            <a:r>
              <a:rPr lang="en-US" sz="2900" dirty="0" smtClean="0">
                <a:latin typeface="Arial" panose="020B0604020202020204" pitchFamily="34" charset="0"/>
                <a:cs typeface="Arial" panose="020B0604020202020204" pitchFamily="34" charset="0"/>
              </a:rPr>
              <a:t>payment up front</a:t>
            </a:r>
          </a:p>
          <a:p>
            <a:pPr lvl="1"/>
            <a:r>
              <a:rPr lang="en-US" sz="2900" dirty="0" smtClean="0">
                <a:latin typeface="Arial" panose="020B0604020202020204" pitchFamily="34" charset="0"/>
                <a:cs typeface="Arial" panose="020B0604020202020204" pitchFamily="34" charset="0"/>
              </a:rPr>
              <a:t>30 days…from  shipment or </a:t>
            </a:r>
            <a:r>
              <a:rPr lang="en-US" sz="2900" u="sng" dirty="0" smtClean="0">
                <a:latin typeface="Arial" panose="020B0604020202020204" pitchFamily="34" charset="0"/>
                <a:cs typeface="Arial" panose="020B0604020202020204" pitchFamily="34" charset="0"/>
              </a:rPr>
              <a:t>completion</a:t>
            </a:r>
            <a:r>
              <a:rPr lang="en-US" sz="2900" dirty="0" smtClean="0">
                <a:latin typeface="Arial" panose="020B0604020202020204" pitchFamily="34" charset="0"/>
                <a:cs typeface="Arial" panose="020B0604020202020204" pitchFamily="34" charset="0"/>
              </a:rPr>
              <a:t> date</a:t>
            </a:r>
          </a:p>
          <a:p>
            <a:pPr lvl="1"/>
            <a:r>
              <a:rPr lang="en-US" sz="2900" dirty="0" smtClean="0">
                <a:latin typeface="Arial" panose="020B0604020202020204" pitchFamily="34" charset="0"/>
                <a:cs typeface="Arial" panose="020B0604020202020204" pitchFamily="34" charset="0"/>
              </a:rPr>
              <a:t>1-1/2% on unpaid balance</a:t>
            </a:r>
          </a:p>
          <a:p>
            <a:pPr lvl="1"/>
            <a:endParaRPr lang="en-US" sz="2900"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What your contract manager should offer:</a:t>
            </a:r>
          </a:p>
          <a:p>
            <a:pPr lvl="1"/>
            <a:r>
              <a:rPr lang="en-US" sz="2900" dirty="0">
                <a:latin typeface="Arial" panose="020B0604020202020204" pitchFamily="34" charset="0"/>
                <a:cs typeface="Arial" panose="020B0604020202020204" pitchFamily="34" charset="0"/>
              </a:rPr>
              <a:t>45 day or 60 day payment </a:t>
            </a:r>
            <a:r>
              <a:rPr lang="en-US" sz="2900" dirty="0" smtClean="0">
                <a:latin typeface="Arial" panose="020B0604020202020204" pitchFamily="34" charset="0"/>
                <a:cs typeface="Arial" panose="020B0604020202020204" pitchFamily="34" charset="0"/>
              </a:rPr>
              <a:t>terms</a:t>
            </a:r>
          </a:p>
          <a:p>
            <a:pPr lvl="1"/>
            <a:r>
              <a:rPr lang="en-US" sz="2900" dirty="0" smtClean="0">
                <a:latin typeface="Arial" panose="020B0604020202020204" pitchFamily="34" charset="0"/>
                <a:cs typeface="Arial" panose="020B0604020202020204" pitchFamily="34" charset="0"/>
              </a:rPr>
              <a:t>from </a:t>
            </a:r>
            <a:r>
              <a:rPr lang="en-US" sz="2900" u="sng" dirty="0" smtClean="0">
                <a:latin typeface="Arial" panose="020B0604020202020204" pitchFamily="34" charset="0"/>
                <a:cs typeface="Arial" panose="020B0604020202020204" pitchFamily="34" charset="0"/>
              </a:rPr>
              <a:t>acceptance</a:t>
            </a:r>
            <a:r>
              <a:rPr lang="en-US" sz="2900" dirty="0" smtClean="0">
                <a:latin typeface="Arial" panose="020B0604020202020204" pitchFamily="34" charset="0"/>
                <a:cs typeface="Arial" panose="020B0604020202020204" pitchFamily="34" charset="0"/>
              </a:rPr>
              <a:t> of the product or service</a:t>
            </a:r>
          </a:p>
          <a:p>
            <a:pPr lvl="1"/>
            <a:r>
              <a:rPr lang="en-US" sz="2900" dirty="0" smtClean="0">
                <a:latin typeface="Arial" panose="020B0604020202020204" pitchFamily="34" charset="0"/>
                <a:cs typeface="Arial" panose="020B0604020202020204" pitchFamily="34" charset="0"/>
              </a:rPr>
              <a:t>after receipt of a complete and accurate invoice</a:t>
            </a:r>
          </a:p>
          <a:p>
            <a:pPr lvl="1"/>
            <a:r>
              <a:rPr lang="en-US" sz="2900" dirty="0" smtClean="0">
                <a:latin typeface="Arial" panose="020B0604020202020204" pitchFamily="34" charset="0"/>
                <a:cs typeface="Arial" panose="020B0604020202020204" pitchFamily="34" charset="0"/>
              </a:rPr>
              <a:t>full shipment of all products ordered before invoice</a:t>
            </a:r>
          </a:p>
          <a:p>
            <a:pPr lvl="1"/>
            <a:r>
              <a:rPr lang="en-US" sz="2900" dirty="0" smtClean="0">
                <a:latin typeface="Arial" panose="020B0604020202020204" pitchFamily="34" charset="0"/>
                <a:cs typeface="Arial" panose="020B0604020202020204" pitchFamily="34" charset="0"/>
              </a:rPr>
              <a:t>2%/net 10 days</a:t>
            </a:r>
          </a:p>
          <a:p>
            <a:pPr lvl="1"/>
            <a:r>
              <a:rPr lang="en-US" sz="2900" dirty="0" smtClean="0">
                <a:latin typeface="Arial" panose="020B0604020202020204" pitchFamily="34" charset="0"/>
                <a:cs typeface="Arial" panose="020B0604020202020204" pitchFamily="34" charset="0"/>
              </a:rPr>
              <a:t>No penalty for disputed charges only</a:t>
            </a:r>
          </a:p>
          <a:p>
            <a:pPr lvl="1"/>
            <a:endParaRPr lang="en-US" sz="29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pPr>
            <a:r>
              <a:rPr lang="en-US" sz="3200" b="1" dirty="0">
                <a:latin typeface="Arial" panose="020B0604020202020204" pitchFamily="34" charset="0"/>
                <a:cs typeface="Arial" panose="020B0604020202020204" pitchFamily="34" charset="0"/>
              </a:rPr>
              <a:t>Allows For:</a:t>
            </a:r>
          </a:p>
          <a:p>
            <a:pPr lvl="1"/>
            <a:r>
              <a:rPr lang="en-US" sz="2900" dirty="0" smtClean="0">
                <a:latin typeface="Arial" panose="020B0604020202020204" pitchFamily="34" charset="0"/>
                <a:cs typeface="Arial" panose="020B0604020202020204" pitchFamily="34" charset="0"/>
              </a:rPr>
              <a:t>Interest on money held longer in the bank</a:t>
            </a:r>
          </a:p>
          <a:p>
            <a:pPr lvl="1"/>
            <a:r>
              <a:rPr lang="en-US" sz="2900" dirty="0" smtClean="0">
                <a:latin typeface="Arial" panose="020B0604020202020204" pitchFamily="34" charset="0"/>
                <a:cs typeface="Arial" panose="020B0604020202020204" pitchFamily="34" charset="0"/>
              </a:rPr>
              <a:t>Use of money for immediate purchases</a:t>
            </a:r>
          </a:p>
          <a:p>
            <a:pPr lvl="1"/>
            <a:r>
              <a:rPr lang="en-US" sz="2900" dirty="0" smtClean="0">
                <a:latin typeface="Arial" panose="020B0604020202020204" pitchFamily="34" charset="0"/>
                <a:cs typeface="Arial" panose="020B0604020202020204" pitchFamily="34" charset="0"/>
              </a:rPr>
              <a:t>Protection from unusable inventory</a:t>
            </a:r>
          </a:p>
          <a:p>
            <a:pPr lvl="1"/>
            <a:r>
              <a:rPr lang="en-US" sz="2900" dirty="0" smtClean="0">
                <a:latin typeface="Arial" panose="020B0604020202020204" pitchFamily="34" charset="0"/>
                <a:cs typeface="Arial" panose="020B0604020202020204" pitchFamily="34" charset="0"/>
              </a:rPr>
              <a:t>Greater assurance that the product or service will be delivered according to your company’s acceptance criteria</a:t>
            </a:r>
          </a:p>
          <a:p>
            <a:pPr marL="630936" lvl="2" indent="0">
              <a:buNone/>
            </a:pPr>
            <a:endParaRPr lang="en-US" dirty="0" smtClean="0"/>
          </a:p>
        </p:txBody>
      </p:sp>
      <p:sp>
        <p:nvSpPr>
          <p:cNvPr id="4" name="Slide Number Placeholder 3"/>
          <p:cNvSpPr>
            <a:spLocks noGrp="1"/>
          </p:cNvSpPr>
          <p:nvPr>
            <p:ph type="sldNum" sz="quarter" idx="12"/>
          </p:nvPr>
        </p:nvSpPr>
        <p:spPr/>
        <p:txBody>
          <a:bodyPr/>
          <a:lstStyle/>
          <a:p>
            <a:fld id="{4DFB529E-95E4-453B-B145-76E870525D07}" type="slidenum">
              <a:rPr lang="en-US" smtClean="0"/>
              <a:t>81</a:t>
            </a:fld>
            <a:endParaRPr lang="en-US" dirty="0"/>
          </a:p>
        </p:txBody>
      </p:sp>
      <p:sp>
        <p:nvSpPr>
          <p:cNvPr id="3" name="Title 2"/>
          <p:cNvSpPr>
            <a:spLocks noGrp="1"/>
          </p:cNvSpPr>
          <p:nvPr>
            <p:ph type="title"/>
          </p:nvPr>
        </p:nvSpPr>
        <p:spPr>
          <a:xfrm>
            <a:off x="457200" y="25101"/>
            <a:ext cx="8229600" cy="1143000"/>
          </a:xfrm>
        </p:spPr>
        <p:txBody>
          <a:bodyPr>
            <a:normAutofit/>
          </a:bodyPr>
          <a:lstStyle/>
          <a:p>
            <a:r>
              <a:rPr lang="en-US" sz="3800" dirty="0">
                <a:solidFill>
                  <a:srgbClr val="FF0000"/>
                </a:solidFill>
                <a:latin typeface="Arial" panose="020B0604020202020204" pitchFamily="34" charset="0"/>
                <a:cs typeface="Arial" panose="020B0604020202020204" pitchFamily="34" charset="0"/>
              </a:rPr>
              <a:t>Payment Term </a:t>
            </a:r>
            <a:r>
              <a:rPr lang="en-US" sz="3800" dirty="0" smtClean="0">
                <a:solidFill>
                  <a:srgbClr val="FF0000"/>
                </a:solidFill>
                <a:latin typeface="Arial" panose="020B0604020202020204" pitchFamily="34" charset="0"/>
                <a:cs typeface="Arial" panose="020B0604020202020204" pitchFamily="34" charset="0"/>
              </a:rPr>
              <a:t>Options</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4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1000"/>
                                        <p:tgtEl>
                                          <p:spTgt spid="2">
                                            <p:txEl>
                                              <p:pRg st="8" end="8"/>
                                            </p:txEl>
                                          </p:spTgt>
                                        </p:tgtEl>
                                      </p:cBhvr>
                                    </p:animEffect>
                                    <p:anim calcmode="lin" valueType="num">
                                      <p:cBhvr>
                                        <p:cTn id="4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1000"/>
                                        <p:tgtEl>
                                          <p:spTgt spid="2">
                                            <p:txEl>
                                              <p:pRg st="10" end="10"/>
                                            </p:txEl>
                                          </p:spTgt>
                                        </p:tgtEl>
                                      </p:cBhvr>
                                    </p:animEffect>
                                    <p:anim calcmode="lin" valueType="num">
                                      <p:cBhvr>
                                        <p:cTn id="5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fade">
                                      <p:cBhvr>
                                        <p:cTn id="59" dur="1000"/>
                                        <p:tgtEl>
                                          <p:spTgt spid="2">
                                            <p:txEl>
                                              <p:pRg st="11" end="11"/>
                                            </p:txEl>
                                          </p:spTgt>
                                        </p:tgtEl>
                                      </p:cBhvr>
                                    </p:animEffect>
                                    <p:anim calcmode="lin" valueType="num">
                                      <p:cBhvr>
                                        <p:cTn id="6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13" end="13"/>
                                            </p:txEl>
                                          </p:spTgt>
                                        </p:tgtEl>
                                        <p:attrNameLst>
                                          <p:attrName>style.visibility</p:attrName>
                                        </p:attrNameLst>
                                      </p:cBhvr>
                                      <p:to>
                                        <p:strVal val="visible"/>
                                      </p:to>
                                    </p:set>
                                    <p:animEffect transition="in" filter="fade">
                                      <p:cBhvr>
                                        <p:cTn id="66" dur="1000"/>
                                        <p:tgtEl>
                                          <p:spTgt spid="2">
                                            <p:txEl>
                                              <p:pRg st="13" end="13"/>
                                            </p:txEl>
                                          </p:spTgt>
                                        </p:tgtEl>
                                      </p:cBhvr>
                                    </p:animEffect>
                                    <p:anim calcmode="lin" valueType="num">
                                      <p:cBhvr>
                                        <p:cTn id="6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animEffect transition="in" filter="fade">
                                      <p:cBhvr>
                                        <p:cTn id="71" dur="1000"/>
                                        <p:tgtEl>
                                          <p:spTgt spid="2">
                                            <p:txEl>
                                              <p:pRg st="14" end="14"/>
                                            </p:txEl>
                                          </p:spTgt>
                                        </p:tgtEl>
                                      </p:cBhvr>
                                    </p:animEffect>
                                    <p:anim calcmode="lin" valueType="num">
                                      <p:cBhvr>
                                        <p:cTn id="7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
                                            <p:txEl>
                                              <p:pRg st="15" end="15"/>
                                            </p:txEl>
                                          </p:spTgt>
                                        </p:tgtEl>
                                        <p:attrNameLst>
                                          <p:attrName>style.visibility</p:attrName>
                                        </p:attrNameLst>
                                      </p:cBhvr>
                                      <p:to>
                                        <p:strVal val="visible"/>
                                      </p:to>
                                    </p:set>
                                    <p:animEffect transition="in" filter="fade">
                                      <p:cBhvr>
                                        <p:cTn id="76" dur="1000"/>
                                        <p:tgtEl>
                                          <p:spTgt spid="2">
                                            <p:txEl>
                                              <p:pRg st="15" end="15"/>
                                            </p:txEl>
                                          </p:spTgt>
                                        </p:tgtEl>
                                      </p:cBhvr>
                                    </p:animEffect>
                                    <p:anim calcmode="lin" valueType="num">
                                      <p:cBhvr>
                                        <p:cTn id="77"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
                                            <p:txEl>
                                              <p:pRg st="16" end="16"/>
                                            </p:txEl>
                                          </p:spTgt>
                                        </p:tgtEl>
                                        <p:attrNameLst>
                                          <p:attrName>style.visibility</p:attrName>
                                        </p:attrNameLst>
                                      </p:cBhvr>
                                      <p:to>
                                        <p:strVal val="visible"/>
                                      </p:to>
                                    </p:set>
                                    <p:animEffect transition="in" filter="fade">
                                      <p:cBhvr>
                                        <p:cTn id="81" dur="1000"/>
                                        <p:tgtEl>
                                          <p:spTgt spid="2">
                                            <p:txEl>
                                              <p:pRg st="16" end="16"/>
                                            </p:txEl>
                                          </p:spTgt>
                                        </p:tgtEl>
                                      </p:cBhvr>
                                    </p:animEffect>
                                    <p:anim calcmode="lin" valueType="num">
                                      <p:cBhvr>
                                        <p:cTn id="82"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
                                            <p:txEl>
                                              <p:pRg st="17" end="17"/>
                                            </p:txEl>
                                          </p:spTgt>
                                        </p:tgtEl>
                                        <p:attrNameLst>
                                          <p:attrName>style.visibility</p:attrName>
                                        </p:attrNameLst>
                                      </p:cBhvr>
                                      <p:to>
                                        <p:strVal val="visible"/>
                                      </p:to>
                                    </p:set>
                                    <p:animEffect transition="in" filter="fade">
                                      <p:cBhvr>
                                        <p:cTn id="86" dur="1000"/>
                                        <p:tgtEl>
                                          <p:spTgt spid="2">
                                            <p:txEl>
                                              <p:pRg st="17" end="17"/>
                                            </p:txEl>
                                          </p:spTgt>
                                        </p:tgtEl>
                                      </p:cBhvr>
                                    </p:animEffect>
                                    <p:anim calcmode="lin" valueType="num">
                                      <p:cBhvr>
                                        <p:cTn id="87"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8"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3" name="Rectangle 3"/>
          <p:cNvSpPr>
            <a:spLocks noGrp="1" noChangeArrowheads="1"/>
          </p:cNvSpPr>
          <p:nvPr>
            <p:ph idx="1"/>
          </p:nvPr>
        </p:nvSpPr>
        <p:spPr>
          <a:xfrm>
            <a:off x="381000" y="1219200"/>
            <a:ext cx="8229600" cy="4525963"/>
          </a:xfrm>
        </p:spPr>
        <p:txBody>
          <a:bodyPr rtlCol="0">
            <a:normAutofit fontScale="92500" lnSpcReduction="10000"/>
          </a:bodyPr>
          <a:lstStyle/>
          <a:p>
            <a:pPr eaLnBrk="1" fontAlgn="auto" hangingPunct="1">
              <a:spcAft>
                <a:spcPts val="0"/>
              </a:spcAft>
              <a:defRPr/>
            </a:pPr>
            <a:r>
              <a:rPr lang="en-US" b="1" dirty="0" smtClean="0">
                <a:latin typeface="Arial" panose="020B0604020202020204" pitchFamily="34" charset="0"/>
                <a:cs typeface="Arial" panose="020B0604020202020204" pitchFamily="34" charset="0"/>
              </a:rPr>
              <a:t>Patent</a:t>
            </a:r>
            <a:r>
              <a:rPr lang="en-US" dirty="0" smtClean="0">
                <a:latin typeface="Arial" panose="020B0604020202020204" pitchFamily="34" charset="0"/>
                <a:cs typeface="Arial" panose="020B0604020202020204" pitchFamily="34" charset="0"/>
              </a:rPr>
              <a:t> - a legal monopoly by the patent owner on rights to make, use and sell a patented item, and prevent others from doing so</a:t>
            </a:r>
          </a:p>
          <a:p>
            <a:pPr eaLnBrk="1" fontAlgn="auto" hangingPunct="1">
              <a:spcAft>
                <a:spcPts val="0"/>
              </a:spcAft>
              <a:defRPr/>
            </a:pPr>
            <a:r>
              <a:rPr lang="en-US" b="1" dirty="0" smtClean="0">
                <a:latin typeface="Arial" panose="020B0604020202020204" pitchFamily="34" charset="0"/>
                <a:cs typeface="Arial" panose="020B0604020202020204" pitchFamily="34" charset="0"/>
              </a:rPr>
              <a:t>Copyright</a:t>
            </a:r>
            <a:r>
              <a:rPr lang="en-US" dirty="0" smtClean="0">
                <a:latin typeface="Arial" panose="020B0604020202020204" pitchFamily="34" charset="0"/>
                <a:cs typeface="Arial" panose="020B0604020202020204" pitchFamily="34" charset="0"/>
              </a:rPr>
              <a:t> - grants the author of an original work the exclusive right to publish, reproduce, display, sell, perform, transmit or prepare derivative work from the original work</a:t>
            </a:r>
          </a:p>
          <a:p>
            <a:pPr eaLnBrk="1" fontAlgn="auto" hangingPunct="1">
              <a:spcAft>
                <a:spcPts val="0"/>
              </a:spcAft>
              <a:defRPr/>
            </a:pPr>
            <a:r>
              <a:rPr lang="en-US" b="1" dirty="0" smtClean="0">
                <a:latin typeface="Arial" panose="020B0604020202020204" pitchFamily="34" charset="0"/>
                <a:cs typeface="Arial" panose="020B0604020202020204" pitchFamily="34" charset="0"/>
              </a:rPr>
              <a:t>Trademark</a:t>
            </a:r>
            <a:r>
              <a:rPr lang="en-US" dirty="0" smtClean="0">
                <a:latin typeface="Arial" panose="020B0604020202020204" pitchFamily="34" charset="0"/>
                <a:cs typeface="Arial" panose="020B0604020202020204" pitchFamily="34" charset="0"/>
              </a:rPr>
              <a:t> - a registered name, symbol or design</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Term is 10 years, with 10-year renewals, indefinitely</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Between 5th and 6th year after initial registration, must file affidavit setting forth certain information to keep registration alive</a:t>
            </a:r>
          </a:p>
        </p:txBody>
      </p:sp>
      <p:sp>
        <p:nvSpPr>
          <p:cNvPr id="1116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C19715-C3E3-462F-8AFC-6E9B1CFF2F12}" type="slidenum">
              <a:rPr lang="en-US" altLang="en-US" smtClean="0">
                <a:solidFill>
                  <a:srgbClr val="898989"/>
                </a:solidFill>
              </a:rPr>
              <a:pPr eaLnBrk="1" hangingPunct="1"/>
              <a:t>82</a:t>
            </a:fld>
            <a:endParaRPr lang="en-US" altLang="en-US" dirty="0" smtClean="0">
              <a:solidFill>
                <a:srgbClr val="898989"/>
              </a:solidFill>
            </a:endParaRPr>
          </a:p>
        </p:txBody>
      </p:sp>
      <p:sp>
        <p:nvSpPr>
          <p:cNvPr id="111619" name="Rectangle 2"/>
          <p:cNvSpPr>
            <a:spLocks noGrp="1" noChangeArrowheads="1"/>
          </p:cNvSpPr>
          <p:nvPr>
            <p:ph type="title"/>
          </p:nvPr>
        </p:nvSpPr>
        <p:spPr>
          <a:xfrm>
            <a:off x="381000" y="0"/>
            <a:ext cx="8229600" cy="1143000"/>
          </a:xfrm>
        </p:spPr>
        <p:txBody>
          <a:bodyPr>
            <a:normAutofit/>
          </a:bodyPr>
          <a:lstStyle/>
          <a:p>
            <a:pPr eaLnBrk="1" hangingPunct="1"/>
            <a:r>
              <a:rPr lang="en-US" altLang="en-US" sz="3800" dirty="0" smtClean="0">
                <a:solidFill>
                  <a:srgbClr val="FF0000"/>
                </a:solidFill>
                <a:latin typeface="Arial" charset="0"/>
                <a:cs typeface="Arial" charset="0"/>
              </a:rPr>
              <a:t>Intellectual Property Rights</a:t>
            </a:r>
          </a:p>
        </p:txBody>
      </p:sp>
    </p:spTree>
    <p:extLst>
      <p:ext uri="{BB962C8B-B14F-4D97-AF65-F5344CB8AC3E}">
        <p14:creationId xmlns:p14="http://schemas.microsoft.com/office/powerpoint/2010/main" val="8131559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3"/>
          <p:cNvSpPr>
            <a:spLocks noGrp="1" noChangeArrowheads="1"/>
          </p:cNvSpPr>
          <p:nvPr>
            <p:ph idx="1"/>
          </p:nvPr>
        </p:nvSpPr>
        <p:spPr/>
        <p:txBody>
          <a:bodyPr/>
          <a:lstStyle/>
          <a:p>
            <a:pPr eaLnBrk="1" hangingPunct="1"/>
            <a:r>
              <a:rPr lang="en-US" altLang="en-US" b="1" dirty="0" smtClean="0">
                <a:latin typeface="Arial" charset="0"/>
                <a:cs typeface="Arial" charset="0"/>
              </a:rPr>
              <a:t>Licensing </a:t>
            </a:r>
            <a:r>
              <a:rPr lang="en-US" altLang="en-US" dirty="0" smtClean="0">
                <a:latin typeface="Arial" charset="0"/>
                <a:cs typeface="Arial" charset="0"/>
              </a:rPr>
              <a:t>– the granting by a patent or copyright owner of use and exploitation rights in return for consideration</a:t>
            </a:r>
          </a:p>
          <a:p>
            <a:pPr eaLnBrk="1" hangingPunct="1"/>
            <a:r>
              <a:rPr lang="en-US" altLang="en-US" b="1" dirty="0" smtClean="0">
                <a:latin typeface="Arial" charset="0"/>
                <a:cs typeface="Arial" charset="0"/>
              </a:rPr>
              <a:t>Royalties</a:t>
            </a:r>
            <a:r>
              <a:rPr lang="en-US" altLang="en-US" dirty="0" smtClean="0">
                <a:latin typeface="Arial" charset="0"/>
                <a:cs typeface="Arial" charset="0"/>
              </a:rPr>
              <a:t> – payment for the use of patented or copyrighted materials based on a license granted by the property owner</a:t>
            </a:r>
          </a:p>
        </p:txBody>
      </p:sp>
      <p:sp>
        <p:nvSpPr>
          <p:cNvPr id="1126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602316-D3AE-4181-97B6-6A9379C3250D}" type="slidenum">
              <a:rPr lang="en-US" altLang="en-US" smtClean="0">
                <a:solidFill>
                  <a:srgbClr val="898989"/>
                </a:solidFill>
              </a:rPr>
              <a:pPr eaLnBrk="1" hangingPunct="1"/>
              <a:t>83</a:t>
            </a:fld>
            <a:endParaRPr lang="en-US" altLang="en-US" dirty="0" smtClean="0">
              <a:solidFill>
                <a:srgbClr val="898989"/>
              </a:solidFill>
            </a:endParaRPr>
          </a:p>
        </p:txBody>
      </p:sp>
      <p:sp>
        <p:nvSpPr>
          <p:cNvPr id="112643" name="Rectangle 2"/>
          <p:cNvSpPr>
            <a:spLocks noGrp="1" noChangeArrowheads="1"/>
          </p:cNvSpPr>
          <p:nvPr>
            <p:ph type="title"/>
          </p:nvPr>
        </p:nvSpPr>
        <p:spPr>
          <a:xfrm>
            <a:off x="304800" y="0"/>
            <a:ext cx="8229600" cy="1143000"/>
          </a:xfrm>
        </p:spPr>
        <p:txBody>
          <a:bodyPr>
            <a:normAutofit/>
          </a:bodyPr>
          <a:lstStyle/>
          <a:p>
            <a:pPr eaLnBrk="1" hangingPunct="1"/>
            <a:r>
              <a:rPr lang="en-US" altLang="en-US" sz="3800" dirty="0" smtClean="0">
                <a:solidFill>
                  <a:srgbClr val="FF0000"/>
                </a:solidFill>
                <a:latin typeface="Arial" charset="0"/>
                <a:cs typeface="Arial" charset="0"/>
              </a:rPr>
              <a:t>Intellectual Property Rights – Cont.</a:t>
            </a:r>
          </a:p>
        </p:txBody>
      </p:sp>
    </p:spTree>
    <p:extLst>
      <p:ext uri="{BB962C8B-B14F-4D97-AF65-F5344CB8AC3E}">
        <p14:creationId xmlns:p14="http://schemas.microsoft.com/office/powerpoint/2010/main" val="5015050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8" name="Rectangle 3"/>
          <p:cNvSpPr>
            <a:spLocks noGrp="1" noChangeArrowheads="1"/>
          </p:cNvSpPr>
          <p:nvPr>
            <p:ph idx="1"/>
          </p:nvPr>
        </p:nvSpPr>
        <p:spPr>
          <a:xfrm>
            <a:off x="381000" y="1219200"/>
            <a:ext cx="8229600" cy="4525963"/>
          </a:xfrm>
        </p:spPr>
        <p:txBody>
          <a:bodyPr/>
          <a:lstStyle/>
          <a:p>
            <a:pPr eaLnBrk="1" hangingPunct="1"/>
            <a:r>
              <a:rPr lang="en-US" altLang="en-US" dirty="0" smtClean="0">
                <a:latin typeface="Arial" charset="0"/>
                <a:cs typeface="Arial" charset="0"/>
              </a:rPr>
              <a:t>United Nations Convention on Contracts for the International Sale of Goods (CISG)</a:t>
            </a:r>
          </a:p>
          <a:p>
            <a:pPr lvl="1" eaLnBrk="1" hangingPunct="1"/>
            <a:r>
              <a:rPr lang="en-US" altLang="en-US" dirty="0" smtClean="0">
                <a:latin typeface="Arial" charset="0"/>
                <a:cs typeface="Arial" charset="0"/>
              </a:rPr>
              <a:t>Differs from the UCC in many significant ways</a:t>
            </a:r>
          </a:p>
          <a:p>
            <a:pPr lvl="1" eaLnBrk="1" hangingPunct="1"/>
            <a:r>
              <a:rPr lang="en-US" altLang="en-US" dirty="0" smtClean="0">
                <a:latin typeface="Arial" charset="0"/>
                <a:cs typeface="Arial" charset="0"/>
              </a:rPr>
              <a:t>Automatically applies when the parties are from different signatory countries</a:t>
            </a:r>
          </a:p>
          <a:p>
            <a:pPr lvl="1" eaLnBrk="1" hangingPunct="1"/>
            <a:r>
              <a:rPr lang="en-US" altLang="en-US" dirty="0" smtClean="0">
                <a:latin typeface="Arial" charset="0"/>
                <a:cs typeface="Arial" charset="0"/>
              </a:rPr>
              <a:t>The parties may agree to opt out of CISG and assert other law</a:t>
            </a:r>
          </a:p>
          <a:p>
            <a:pPr eaLnBrk="1" hangingPunct="1"/>
            <a:r>
              <a:rPr lang="en-US" altLang="en-US" dirty="0" smtClean="0">
                <a:latin typeface="Arial" charset="0"/>
                <a:cs typeface="Arial" charset="0"/>
              </a:rPr>
              <a:t>Advance notification and consent to subcontract</a:t>
            </a:r>
          </a:p>
          <a:p>
            <a:pPr lvl="1" eaLnBrk="1" hangingPunct="1"/>
            <a:r>
              <a:rPr lang="en-US" altLang="en-US" dirty="0" smtClean="0">
                <a:latin typeface="Arial" charset="0"/>
                <a:cs typeface="Arial" charset="0"/>
              </a:rPr>
              <a:t>Deals with reservation of right to prior approval of subs</a:t>
            </a:r>
          </a:p>
          <a:p>
            <a:pPr lvl="1" eaLnBrk="1" hangingPunct="1"/>
            <a:endParaRPr lang="en-US" altLang="en-US" dirty="0" smtClean="0">
              <a:latin typeface="Arial" charset="0"/>
              <a:cs typeface="Arial" charset="0"/>
            </a:endParaRPr>
          </a:p>
          <a:p>
            <a:pPr lvl="1" eaLnBrk="1" hangingPunct="1"/>
            <a:endParaRPr lang="en-US" altLang="en-US" dirty="0" smtClean="0">
              <a:latin typeface="Arial" charset="0"/>
              <a:cs typeface="Arial" charset="0"/>
            </a:endParaRPr>
          </a:p>
        </p:txBody>
      </p:sp>
      <p:sp>
        <p:nvSpPr>
          <p:cNvPr id="1136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713A4D-1884-41C9-9DCD-FA29D21F382F}" type="slidenum">
              <a:rPr lang="en-US" altLang="en-US" smtClean="0">
                <a:solidFill>
                  <a:srgbClr val="898989"/>
                </a:solidFill>
              </a:rPr>
              <a:pPr eaLnBrk="1" hangingPunct="1"/>
              <a:t>84</a:t>
            </a:fld>
            <a:endParaRPr lang="en-US" altLang="en-US" dirty="0" smtClean="0">
              <a:solidFill>
                <a:srgbClr val="898989"/>
              </a:solidFill>
            </a:endParaRPr>
          </a:p>
        </p:txBody>
      </p:sp>
      <p:sp>
        <p:nvSpPr>
          <p:cNvPr id="113667" name="Rectangle 2"/>
          <p:cNvSpPr>
            <a:spLocks noGrp="1" noChangeArrowheads="1"/>
          </p:cNvSpPr>
          <p:nvPr>
            <p:ph type="title"/>
          </p:nvPr>
        </p:nvSpPr>
        <p:spPr>
          <a:xfrm>
            <a:off x="304800" y="0"/>
            <a:ext cx="8229600" cy="1143000"/>
          </a:xfrm>
        </p:spPr>
        <p:txBody>
          <a:bodyPr>
            <a:normAutofit/>
          </a:bodyPr>
          <a:lstStyle/>
          <a:p>
            <a:pPr eaLnBrk="1" hangingPunct="1"/>
            <a:r>
              <a:rPr lang="en-US" altLang="en-US" sz="3800" dirty="0" smtClean="0">
                <a:solidFill>
                  <a:srgbClr val="FF0000"/>
                </a:solidFill>
                <a:latin typeface="Arial" charset="0"/>
                <a:cs typeface="Arial" charset="0"/>
              </a:rPr>
              <a:t>Other Considerations In Contracts</a:t>
            </a:r>
          </a:p>
        </p:txBody>
      </p:sp>
    </p:spTree>
    <p:extLst>
      <p:ext uri="{BB962C8B-B14F-4D97-AF65-F5344CB8AC3E}">
        <p14:creationId xmlns:p14="http://schemas.microsoft.com/office/powerpoint/2010/main" val="14529702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51" name="Rectangle 3"/>
          <p:cNvSpPr>
            <a:spLocks noGrp="1" noChangeArrowheads="1"/>
          </p:cNvSpPr>
          <p:nvPr>
            <p:ph idx="1"/>
          </p:nvPr>
        </p:nvSpPr>
        <p:spPr>
          <a:xfrm>
            <a:off x="457200" y="990600"/>
            <a:ext cx="8229600" cy="4525963"/>
          </a:xfrm>
        </p:spPr>
        <p:txBody>
          <a:bodyPr rtlCol="0">
            <a:normAutofit fontScale="92500" lnSpcReduction="10000"/>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Notice of award</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In private business, an organization specific decision</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In public purchasing, records are open in absence of prior notification that part of a bid is proprietary</a:t>
            </a:r>
          </a:p>
          <a:p>
            <a:pPr eaLnBrk="1" fontAlgn="auto" hangingPunct="1">
              <a:spcAft>
                <a:spcPts val="0"/>
              </a:spcAft>
              <a:defRPr/>
            </a:pPr>
            <a:r>
              <a:rPr lang="en-US" dirty="0" smtClean="0">
                <a:latin typeface="Arial" panose="020B0604020202020204" pitchFamily="34" charset="0"/>
                <a:cs typeface="Arial" panose="020B0604020202020204" pitchFamily="34" charset="0"/>
              </a:rPr>
              <a:t>Insurance and indemnification</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Contracts should specify supplier insurance requirements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Sub contractors should carry similar insurance</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Typical insurance coverage includes</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Commercial general liability, broad form</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Professional liability as appropriate </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Vehicle</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Employer’s liability and workman’s compensation</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An additional insured clause on the insurance certificate</a:t>
            </a:r>
          </a:p>
          <a:p>
            <a:pPr lvl="2" eaLnBrk="1" fontAlgn="auto" hangingPunct="1">
              <a:spcAft>
                <a:spcPts val="0"/>
              </a:spcAft>
              <a:buFont typeface="Arial" pitchFamily="34" charset="0"/>
              <a:buChar char="•"/>
              <a:defRPr/>
            </a:pPr>
            <a:endParaRPr lang="en-US" dirty="0" smtClean="0">
              <a:latin typeface="Arial" panose="020B0604020202020204" pitchFamily="34" charset="0"/>
              <a:cs typeface="Arial" panose="020B0604020202020204" pitchFamily="34" charset="0"/>
            </a:endParaRPr>
          </a:p>
        </p:txBody>
      </p:sp>
      <p:sp>
        <p:nvSpPr>
          <p:cNvPr id="1146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1718EC-AF1F-473B-A8FD-D9F4A64B7DF4}" type="slidenum">
              <a:rPr lang="en-US" altLang="en-US" smtClean="0">
                <a:solidFill>
                  <a:srgbClr val="898989"/>
                </a:solidFill>
              </a:rPr>
              <a:pPr eaLnBrk="1" hangingPunct="1"/>
              <a:t>85</a:t>
            </a:fld>
            <a:endParaRPr lang="en-US" altLang="en-US" dirty="0" smtClean="0">
              <a:solidFill>
                <a:srgbClr val="898989"/>
              </a:solidFill>
            </a:endParaRPr>
          </a:p>
        </p:txBody>
      </p:sp>
      <p:sp>
        <p:nvSpPr>
          <p:cNvPr id="616452" name="Rectangle 4"/>
          <p:cNvSpPr>
            <a:spLocks noGrp="1" noChangeArrowheads="1"/>
          </p:cNvSpPr>
          <p:nvPr>
            <p:ph type="title"/>
          </p:nvPr>
        </p:nvSpPr>
        <p:spPr>
          <a:xfrm>
            <a:off x="381000" y="-27878"/>
            <a:ext cx="8229600" cy="1143000"/>
          </a:xfrm>
        </p:spPr>
        <p:txBody>
          <a:bodyPr rtlCol="0">
            <a:no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3065023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3"/>
          <p:cNvSpPr>
            <a:spLocks noGrp="1" noChangeArrowheads="1"/>
          </p:cNvSpPr>
          <p:nvPr>
            <p:ph idx="1"/>
          </p:nvPr>
        </p:nvSpPr>
        <p:spPr>
          <a:xfrm>
            <a:off x="381000" y="1219200"/>
            <a:ext cx="8229600" cy="4525963"/>
          </a:xfrm>
        </p:spPr>
        <p:txBody>
          <a:bodyPr>
            <a:normAutofit lnSpcReduction="10000"/>
          </a:bodyPr>
          <a:lstStyle/>
          <a:p>
            <a:pPr eaLnBrk="1" hangingPunct="1"/>
            <a:r>
              <a:rPr lang="en-US" altLang="en-US" sz="2400" dirty="0" smtClean="0">
                <a:latin typeface="Arial" charset="0"/>
                <a:cs typeface="Arial" charset="0"/>
              </a:rPr>
              <a:t>In the eyes of a court, a contractor will be considered an employee and the buying organization will be the “prime contractor” if the buying organization</a:t>
            </a:r>
          </a:p>
          <a:p>
            <a:pPr lvl="1" eaLnBrk="1" hangingPunct="1"/>
            <a:r>
              <a:rPr lang="en-US" altLang="en-US" sz="2000" dirty="0" smtClean="0">
                <a:latin typeface="Arial" charset="0"/>
                <a:cs typeface="Arial" charset="0"/>
              </a:rPr>
              <a:t>Controls, or has a right to control, the work</a:t>
            </a:r>
          </a:p>
          <a:p>
            <a:pPr lvl="1" eaLnBrk="1" hangingPunct="1"/>
            <a:r>
              <a:rPr lang="en-US" altLang="en-US" sz="2000" dirty="0" smtClean="0">
                <a:latin typeface="Arial" charset="0"/>
                <a:cs typeface="Arial" charset="0"/>
              </a:rPr>
              <a:t>Furnishes tool, vehicles, etc. required for the job</a:t>
            </a:r>
          </a:p>
          <a:p>
            <a:pPr lvl="1" eaLnBrk="1" hangingPunct="1"/>
            <a:r>
              <a:rPr lang="en-US" altLang="en-US" sz="2000" dirty="0" smtClean="0">
                <a:latin typeface="Arial" charset="0"/>
                <a:cs typeface="Arial" charset="0"/>
              </a:rPr>
              <a:t>Has a right to terminate services prior to end of contract</a:t>
            </a:r>
          </a:p>
          <a:p>
            <a:pPr lvl="1" eaLnBrk="1" hangingPunct="1"/>
            <a:r>
              <a:rPr lang="en-US" altLang="en-US" sz="2000" dirty="0" smtClean="0">
                <a:latin typeface="Arial" charset="0"/>
                <a:cs typeface="Arial" charset="0"/>
              </a:rPr>
              <a:t>Has the contractor perform work that is part of the buying organization’s regular business  </a:t>
            </a:r>
          </a:p>
          <a:p>
            <a:pPr lvl="1" eaLnBrk="1" hangingPunct="1"/>
            <a:r>
              <a:rPr lang="en-US" altLang="en-US" sz="2000" dirty="0" smtClean="0">
                <a:latin typeface="Arial" charset="0"/>
                <a:cs typeface="Arial" charset="0"/>
              </a:rPr>
              <a:t>Pays contractor workers by a time frame (hour, week, etc.)</a:t>
            </a:r>
          </a:p>
          <a:p>
            <a:pPr eaLnBrk="1" hangingPunct="1"/>
            <a:r>
              <a:rPr lang="en-US" altLang="en-US" sz="2400" dirty="0" smtClean="0">
                <a:latin typeface="Arial" charset="0"/>
                <a:cs typeface="Arial" charset="0"/>
              </a:rPr>
              <a:t>Further, the contractor must hold itself out to the public as an independent contractor (letterhead, business registration, previous recognition as an independent contractor, etc.)</a:t>
            </a:r>
          </a:p>
        </p:txBody>
      </p:sp>
      <p:sp>
        <p:nvSpPr>
          <p:cNvPr id="1157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EEB242-C18A-49C4-94C3-9BC00470BA1A}" type="slidenum">
              <a:rPr lang="en-US" altLang="en-US" smtClean="0">
                <a:solidFill>
                  <a:srgbClr val="898989"/>
                </a:solidFill>
              </a:rPr>
              <a:pPr eaLnBrk="1" hangingPunct="1"/>
              <a:t>86</a:t>
            </a:fld>
            <a:endParaRPr lang="en-US" altLang="en-US" dirty="0" smtClean="0">
              <a:solidFill>
                <a:srgbClr val="898989"/>
              </a:solidFill>
            </a:endParaRPr>
          </a:p>
        </p:txBody>
      </p:sp>
      <p:sp>
        <p:nvSpPr>
          <p:cNvPr id="115715" name="Rectangle 4"/>
          <p:cNvSpPr>
            <a:spLocks noGrp="1" noChangeArrowheads="1"/>
          </p:cNvSpPr>
          <p:nvPr>
            <p:ph type="title"/>
          </p:nvPr>
        </p:nvSpPr>
        <p:spPr>
          <a:xfrm>
            <a:off x="381000" y="37171"/>
            <a:ext cx="8229600" cy="1143000"/>
          </a:xfrm>
        </p:spPr>
        <p:txBody>
          <a:bodyPr>
            <a:normAutofit/>
          </a:bodyPr>
          <a:lstStyle/>
          <a:p>
            <a:pPr eaLnBrk="1" hangingPunct="1"/>
            <a:r>
              <a:rPr lang="en-US" altLang="en-US" sz="3800" dirty="0" smtClean="0">
                <a:solidFill>
                  <a:srgbClr val="FF0000"/>
                </a:solidFill>
                <a:latin typeface="Arial" charset="0"/>
                <a:cs typeface="Arial" charset="0"/>
              </a:rPr>
              <a:t>Independent Contractor Status</a:t>
            </a:r>
          </a:p>
        </p:txBody>
      </p:sp>
    </p:spTree>
    <p:extLst>
      <p:ext uri="{BB962C8B-B14F-4D97-AF65-F5344CB8AC3E}">
        <p14:creationId xmlns:p14="http://schemas.microsoft.com/office/powerpoint/2010/main" val="19006867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9" name="Rectangle 3"/>
          <p:cNvSpPr>
            <a:spLocks noGrp="1" noChangeArrowheads="1"/>
          </p:cNvSpPr>
          <p:nvPr>
            <p:ph idx="1"/>
          </p:nvPr>
        </p:nvSpPr>
        <p:spPr>
          <a:xfrm>
            <a:off x="457200" y="1066800"/>
            <a:ext cx="8229600" cy="5016691"/>
          </a:xfrm>
        </p:spPr>
        <p:txBody>
          <a:bodyPr rtlCol="0">
            <a:normAutofit fontScale="92500" lnSpcReduction="20000"/>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Termination and exit clauses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Termination for convenience requires agreement</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Expenses up to termination are reimbursable </a:t>
            </a:r>
          </a:p>
          <a:p>
            <a:pPr eaLnBrk="1" fontAlgn="auto" hangingPunct="1">
              <a:spcAft>
                <a:spcPts val="0"/>
              </a:spcAft>
              <a:defRPr/>
            </a:pPr>
            <a:r>
              <a:rPr lang="en-US" dirty="0" smtClean="0">
                <a:latin typeface="Arial" panose="020B0604020202020204" pitchFamily="34" charset="0"/>
                <a:cs typeface="Arial" panose="020B0604020202020204" pitchFamily="34" charset="0"/>
              </a:rPr>
              <a:t>Customer confidentiality</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Confidentiality form must be signed before disclosure</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Confidentiality clause in contract will not cover disclosure prior to the contract</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Gramm-Leach-Bliley Act (GLBA) requires financial institutions to develop precautions for the disclosure of public information; must provide customers with documentation of nondisclosure policy at onset of relationship and annually thereafter</a:t>
            </a:r>
          </a:p>
          <a:p>
            <a:pPr eaLnBrk="1" fontAlgn="auto" hangingPunct="1">
              <a:spcAft>
                <a:spcPts val="0"/>
              </a:spcAft>
              <a:defRPr/>
            </a:pPr>
            <a:r>
              <a:rPr lang="en-US" dirty="0" smtClean="0">
                <a:latin typeface="Arial" panose="020B0604020202020204" pitchFamily="34" charset="0"/>
                <a:cs typeface="Arial" panose="020B0604020202020204" pitchFamily="34" charset="0"/>
              </a:rPr>
              <a:t>Force majeure</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Translated as a “superior or irresistible force” </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Major events that preclude performance</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Force majeure protection is not automatic…..must be written in the contract</a:t>
            </a:r>
          </a:p>
        </p:txBody>
      </p:sp>
      <p:sp>
        <p:nvSpPr>
          <p:cNvPr id="1167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D03F11-F854-4062-BFEA-A2A611FC5B94}" type="slidenum">
              <a:rPr lang="en-US" altLang="en-US" smtClean="0">
                <a:solidFill>
                  <a:srgbClr val="898989"/>
                </a:solidFill>
              </a:rPr>
              <a:pPr eaLnBrk="1" hangingPunct="1"/>
              <a:t>87</a:t>
            </a:fld>
            <a:endParaRPr lang="en-US" altLang="en-US" dirty="0" smtClean="0">
              <a:solidFill>
                <a:srgbClr val="898989"/>
              </a:solidFill>
            </a:endParaRPr>
          </a:p>
        </p:txBody>
      </p:sp>
      <p:sp>
        <p:nvSpPr>
          <p:cNvPr id="618500" name="Rectangle 4"/>
          <p:cNvSpPr>
            <a:spLocks noGrp="1" noChangeArrowheads="1"/>
          </p:cNvSpPr>
          <p:nvPr>
            <p:ph type="title"/>
          </p:nvPr>
        </p:nvSpPr>
        <p:spPr>
          <a:xfrm>
            <a:off x="381000" y="76200"/>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30302105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81000" y="914400"/>
            <a:ext cx="8610600" cy="4525963"/>
          </a:xfrm>
        </p:spPr>
        <p:txBody>
          <a:bodyPr>
            <a:noAutofit/>
          </a:bodyPr>
          <a:lstStyle/>
          <a:p>
            <a:pPr eaLnBrk="1" hangingPunct="1">
              <a:defRPr/>
            </a:pPr>
            <a:r>
              <a:rPr lang="en-US" sz="2000" dirty="0" smtClean="0">
                <a:latin typeface="Arial" charset="0"/>
                <a:cs typeface="Arial" charset="0"/>
              </a:rPr>
              <a:t>Restraint of trade</a:t>
            </a:r>
          </a:p>
          <a:p>
            <a:pPr lvl="1" eaLnBrk="1" hangingPunct="1">
              <a:defRPr/>
            </a:pPr>
            <a:r>
              <a:rPr lang="en-US" sz="2000" dirty="0" smtClean="0">
                <a:latin typeface="Arial" charset="0"/>
                <a:cs typeface="Arial" charset="0"/>
              </a:rPr>
              <a:t>Anti-trust law is intended to protect free enterprise</a:t>
            </a:r>
          </a:p>
          <a:p>
            <a:pPr lvl="1" eaLnBrk="1" hangingPunct="1">
              <a:defRPr/>
            </a:pPr>
            <a:r>
              <a:rPr lang="en-US" sz="2000" dirty="0" smtClean="0">
                <a:latin typeface="Arial" charset="0"/>
                <a:cs typeface="Arial" charset="0"/>
              </a:rPr>
              <a:t>Primary anti-trust laws in the U. S. are the Sherman Act, Clayton, Federal Trade Commission and Robinson-</a:t>
            </a:r>
            <a:r>
              <a:rPr lang="en-US" sz="2000" dirty="0" err="1" smtClean="0">
                <a:latin typeface="Arial" charset="0"/>
                <a:cs typeface="Arial" charset="0"/>
              </a:rPr>
              <a:t>Patman</a:t>
            </a:r>
            <a:r>
              <a:rPr lang="en-US" sz="2000" dirty="0" smtClean="0">
                <a:latin typeface="Arial" charset="0"/>
                <a:cs typeface="Arial" charset="0"/>
              </a:rPr>
              <a:t> Acts</a:t>
            </a:r>
          </a:p>
          <a:p>
            <a:pPr lvl="1" eaLnBrk="1" hangingPunct="1">
              <a:defRPr/>
            </a:pPr>
            <a:r>
              <a:rPr lang="en-US" sz="2000" dirty="0" smtClean="0">
                <a:latin typeface="Arial" charset="0"/>
                <a:cs typeface="Arial" charset="0"/>
              </a:rPr>
              <a:t>Many other countries also have anti-trust laws</a:t>
            </a:r>
          </a:p>
          <a:p>
            <a:pPr eaLnBrk="1" hangingPunct="1">
              <a:defRPr/>
            </a:pPr>
            <a:r>
              <a:rPr lang="en-US" sz="2000" dirty="0" smtClean="0">
                <a:latin typeface="Arial" charset="0"/>
                <a:cs typeface="Arial" charset="0"/>
              </a:rPr>
              <a:t>Security issues (Homeland Security Presidential Directive HSPD-12)</a:t>
            </a:r>
          </a:p>
          <a:p>
            <a:pPr lvl="1" eaLnBrk="1" hangingPunct="1">
              <a:defRPr/>
            </a:pPr>
            <a:r>
              <a:rPr lang="en-US" sz="2000" dirty="0" smtClean="0">
                <a:latin typeface="Arial" charset="0"/>
                <a:cs typeface="Arial" charset="0"/>
              </a:rPr>
              <a:t>Objectives are to establish a process to enhance security, increase government efficiency, reduce identity fraud and support the fight against terrorism</a:t>
            </a:r>
          </a:p>
          <a:p>
            <a:pPr lvl="1" eaLnBrk="1" hangingPunct="1">
              <a:defRPr/>
            </a:pPr>
            <a:r>
              <a:rPr lang="en-US" sz="2000" dirty="0" smtClean="0">
                <a:latin typeface="Arial" charset="0"/>
                <a:cs typeface="Arial" charset="0"/>
              </a:rPr>
              <a:t>Establishes a mandatory, government-wide standard to verify identify and provide ID badging credentials to employees and contractors who routinely work in federally controlled facilities or have access to federal information systems</a:t>
            </a:r>
          </a:p>
          <a:p>
            <a:pPr eaLnBrk="1" hangingPunct="1">
              <a:defRPr/>
            </a:pPr>
            <a:r>
              <a:rPr lang="en-US" sz="2000" dirty="0" smtClean="0">
                <a:latin typeface="Arial" charset="0"/>
                <a:cs typeface="Arial" charset="0"/>
              </a:rPr>
              <a:t>Assignability provisions</a:t>
            </a:r>
          </a:p>
          <a:p>
            <a:pPr lvl="1" eaLnBrk="1" hangingPunct="1">
              <a:defRPr/>
            </a:pPr>
            <a:r>
              <a:rPr lang="en-US" sz="2000" dirty="0" smtClean="0">
                <a:latin typeface="Arial" charset="0"/>
                <a:cs typeface="Arial" charset="0"/>
              </a:rPr>
              <a:t>Contract terms may permit assignment of rights, benefits or obligations under a contract, or they may prohibit it</a:t>
            </a:r>
          </a:p>
        </p:txBody>
      </p:sp>
      <p:sp>
        <p:nvSpPr>
          <p:cNvPr id="1177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52A8F5-7F00-4A7F-9769-C8DA6163F9CD}" type="slidenum">
              <a:rPr lang="en-US" altLang="en-US" smtClean="0">
                <a:solidFill>
                  <a:srgbClr val="898989"/>
                </a:solidFill>
              </a:rPr>
              <a:pPr eaLnBrk="1" hangingPunct="1"/>
              <a:t>88</a:t>
            </a:fld>
            <a:endParaRPr lang="en-US" altLang="en-US" smtClean="0">
              <a:solidFill>
                <a:srgbClr val="898989"/>
              </a:solidFill>
            </a:endParaRPr>
          </a:p>
        </p:txBody>
      </p:sp>
      <p:sp>
        <p:nvSpPr>
          <p:cNvPr id="619524" name="Rectangle 4"/>
          <p:cNvSpPr>
            <a:spLocks noGrp="1" noChangeArrowheads="1"/>
          </p:cNvSpPr>
          <p:nvPr>
            <p:ph type="title"/>
          </p:nvPr>
        </p:nvSpPr>
        <p:spPr>
          <a:xfrm>
            <a:off x="381000" y="0"/>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14871041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8" name="Rectangle 3"/>
          <p:cNvSpPr>
            <a:spLocks noGrp="1" noChangeArrowheads="1"/>
          </p:cNvSpPr>
          <p:nvPr>
            <p:ph idx="1"/>
          </p:nvPr>
        </p:nvSpPr>
        <p:spPr>
          <a:xfrm>
            <a:off x="609600" y="914400"/>
            <a:ext cx="8229600" cy="5410200"/>
          </a:xfrm>
        </p:spPr>
        <p:txBody>
          <a:bodyPr>
            <a:normAutofit/>
          </a:bodyPr>
          <a:lstStyle/>
          <a:p>
            <a:pPr eaLnBrk="1" hangingPunct="1">
              <a:lnSpc>
                <a:spcPct val="80000"/>
              </a:lnSpc>
            </a:pPr>
            <a:r>
              <a:rPr lang="en-US" altLang="en-US" sz="2800" dirty="0" smtClean="0">
                <a:latin typeface="Arial" charset="0"/>
                <a:cs typeface="Arial" charset="0"/>
              </a:rPr>
              <a:t>Assignability provisions</a:t>
            </a:r>
          </a:p>
          <a:p>
            <a:pPr lvl="1" eaLnBrk="1" hangingPunct="1">
              <a:lnSpc>
                <a:spcPct val="80000"/>
              </a:lnSpc>
            </a:pPr>
            <a:r>
              <a:rPr lang="en-US" altLang="en-US" sz="2400" dirty="0" smtClean="0">
                <a:latin typeface="Arial" charset="0"/>
                <a:cs typeface="Arial" charset="0"/>
              </a:rPr>
              <a:t>Contract terms may permit assignment of rights, benefits or obligations under a contract, or they may prohibit it</a:t>
            </a:r>
          </a:p>
          <a:p>
            <a:pPr eaLnBrk="1" hangingPunct="1">
              <a:lnSpc>
                <a:spcPct val="80000"/>
              </a:lnSpc>
            </a:pPr>
            <a:r>
              <a:rPr lang="en-US" altLang="en-US" sz="2800" dirty="0" smtClean="0">
                <a:latin typeface="Arial" charset="0"/>
                <a:cs typeface="Arial" charset="0"/>
              </a:rPr>
              <a:t>Source code escrow accounts</a:t>
            </a:r>
          </a:p>
          <a:p>
            <a:pPr lvl="1" eaLnBrk="1" hangingPunct="1">
              <a:lnSpc>
                <a:spcPct val="80000"/>
              </a:lnSpc>
            </a:pPr>
            <a:r>
              <a:rPr lang="en-US" altLang="en-US" sz="2400" dirty="0" smtClean="0">
                <a:latin typeface="Arial" charset="0"/>
                <a:cs typeface="Arial" charset="0"/>
              </a:rPr>
              <a:t>Example is the purchase of proprietary software  </a:t>
            </a:r>
          </a:p>
          <a:p>
            <a:pPr lvl="2" eaLnBrk="1" hangingPunct="1">
              <a:lnSpc>
                <a:spcPct val="80000"/>
              </a:lnSpc>
            </a:pPr>
            <a:r>
              <a:rPr lang="en-US" altLang="en-US" sz="2000" dirty="0" smtClean="0">
                <a:latin typeface="Arial" charset="0"/>
                <a:cs typeface="Arial" charset="0"/>
              </a:rPr>
              <a:t>A 3rd party escrow agent stores source code and documentation with instructions to release it to the buyer under specified conditions</a:t>
            </a:r>
          </a:p>
          <a:p>
            <a:pPr eaLnBrk="1" hangingPunct="1">
              <a:lnSpc>
                <a:spcPct val="80000"/>
              </a:lnSpc>
            </a:pPr>
            <a:r>
              <a:rPr lang="en-US" altLang="en-US" sz="2800" dirty="0" smtClean="0">
                <a:latin typeface="Arial" charset="0"/>
                <a:cs typeface="Arial" charset="0"/>
              </a:rPr>
              <a:t>Protests</a:t>
            </a:r>
          </a:p>
          <a:p>
            <a:pPr lvl="1" eaLnBrk="1" hangingPunct="1">
              <a:lnSpc>
                <a:spcPct val="80000"/>
              </a:lnSpc>
            </a:pPr>
            <a:r>
              <a:rPr lang="en-US" altLang="en-US" sz="2400" dirty="0" smtClean="0">
                <a:latin typeface="Arial" charset="0"/>
                <a:cs typeface="Arial" charset="0"/>
              </a:rPr>
              <a:t>Private sector</a:t>
            </a:r>
          </a:p>
          <a:p>
            <a:pPr lvl="2" eaLnBrk="1" hangingPunct="1">
              <a:lnSpc>
                <a:spcPct val="80000"/>
              </a:lnSpc>
            </a:pPr>
            <a:r>
              <a:rPr lang="en-US" altLang="en-US" sz="2000" dirty="0" smtClean="0">
                <a:latin typeface="Arial" charset="0"/>
                <a:cs typeface="Arial" charset="0"/>
              </a:rPr>
              <a:t>An informal administrative matter unless formal steps are required</a:t>
            </a:r>
          </a:p>
          <a:p>
            <a:pPr lvl="1" eaLnBrk="1" hangingPunct="1">
              <a:lnSpc>
                <a:spcPct val="80000"/>
              </a:lnSpc>
            </a:pPr>
            <a:r>
              <a:rPr lang="en-US" altLang="en-US" sz="2400" dirty="0" smtClean="0">
                <a:latin typeface="Arial" charset="0"/>
                <a:cs typeface="Arial" charset="0"/>
              </a:rPr>
              <a:t>U.S. public sector</a:t>
            </a:r>
          </a:p>
          <a:p>
            <a:pPr lvl="2" eaLnBrk="1" hangingPunct="1">
              <a:lnSpc>
                <a:spcPct val="80000"/>
              </a:lnSpc>
            </a:pPr>
            <a:r>
              <a:rPr lang="en-US" altLang="en-US" sz="2000" dirty="0" smtClean="0">
                <a:latin typeface="Arial" charset="0"/>
                <a:cs typeface="Arial" charset="0"/>
              </a:rPr>
              <a:t>The process is much more formalized</a:t>
            </a:r>
          </a:p>
          <a:p>
            <a:pPr lvl="2" eaLnBrk="1" hangingPunct="1">
              <a:lnSpc>
                <a:spcPct val="80000"/>
              </a:lnSpc>
            </a:pPr>
            <a:r>
              <a:rPr lang="en-US" altLang="en-US" sz="2000" dirty="0" smtClean="0">
                <a:latin typeface="Arial" charset="0"/>
                <a:cs typeface="Arial" charset="0"/>
              </a:rPr>
              <a:t>Involves a formal hearing and a decision regarding remedy</a:t>
            </a:r>
          </a:p>
          <a:p>
            <a:pPr lvl="2" eaLnBrk="1" hangingPunct="1">
              <a:lnSpc>
                <a:spcPct val="80000"/>
              </a:lnSpc>
            </a:pPr>
            <a:r>
              <a:rPr lang="en-US" altLang="en-US" sz="2000" dirty="0" smtClean="0">
                <a:latin typeface="Arial" charset="0"/>
                <a:cs typeface="Arial" charset="0"/>
              </a:rPr>
              <a:t>Award may be held in abeyance until a ruling is finalized</a:t>
            </a:r>
          </a:p>
          <a:p>
            <a:pPr eaLnBrk="1" hangingPunct="1">
              <a:lnSpc>
                <a:spcPct val="80000"/>
              </a:lnSpc>
            </a:pPr>
            <a:endParaRPr lang="en-US" altLang="en-US" sz="1800" dirty="0" smtClean="0">
              <a:latin typeface="Arial" charset="0"/>
              <a:cs typeface="Arial" charset="0"/>
            </a:endParaRPr>
          </a:p>
        </p:txBody>
      </p:sp>
      <p:sp>
        <p:nvSpPr>
          <p:cNvPr id="1187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6464BD-E4F4-47A7-B7E5-23FBA739E9C1}" type="slidenum">
              <a:rPr lang="en-US" altLang="en-US" smtClean="0">
                <a:solidFill>
                  <a:srgbClr val="898989"/>
                </a:solidFill>
              </a:rPr>
              <a:pPr eaLnBrk="1" hangingPunct="1"/>
              <a:t>89</a:t>
            </a:fld>
            <a:endParaRPr lang="en-US" altLang="en-US" smtClean="0">
              <a:solidFill>
                <a:srgbClr val="898989"/>
              </a:solidFill>
            </a:endParaRPr>
          </a:p>
        </p:txBody>
      </p:sp>
      <p:sp>
        <p:nvSpPr>
          <p:cNvPr id="620548" name="Rectangle 4"/>
          <p:cNvSpPr>
            <a:spLocks noGrp="1" noChangeArrowheads="1"/>
          </p:cNvSpPr>
          <p:nvPr>
            <p:ph type="title"/>
          </p:nvPr>
        </p:nvSpPr>
        <p:spPr>
          <a:xfrm>
            <a:off x="304800" y="-27878"/>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2936598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219200"/>
            <a:ext cx="8229600" cy="4995672"/>
          </a:xfrm>
        </p:spPr>
        <p:txBody>
          <a:bodyPr rtlCol="0">
            <a:normAutofit fontScale="92500" lnSpcReduction="20000"/>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Seller objection to buyer terms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Must advise buyer of seller objection within 10 days or be deemed to have accepted them</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Objection must be conspicuous and clearly show intent to reject buyer terms</a:t>
            </a:r>
          </a:p>
          <a:p>
            <a:pPr eaLnBrk="1" fontAlgn="auto" hangingPunct="1">
              <a:spcAft>
                <a:spcPts val="0"/>
              </a:spcAft>
              <a:defRPr/>
            </a:pPr>
            <a:r>
              <a:rPr lang="en-US" dirty="0" smtClean="0">
                <a:latin typeface="Arial" panose="020B0604020202020204" pitchFamily="34" charset="0"/>
                <a:cs typeface="Arial" panose="020B0604020202020204" pitchFamily="34" charset="0"/>
              </a:rPr>
              <a:t>Buyer objection to seller terms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If seller rejects buyer terms and clearly conditions a contract upon buyer acceptance of seller terms, it is a counteroffer </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If seller terms objectionable, buyer must then conspicuously reject them within 10 days or be deemed to have accepted them</a:t>
            </a:r>
          </a:p>
          <a:p>
            <a:pPr eaLnBrk="1" fontAlgn="auto" hangingPunct="1">
              <a:spcAft>
                <a:spcPts val="0"/>
              </a:spcAft>
              <a:defRPr/>
            </a:pPr>
            <a:r>
              <a:rPr lang="en-US" dirty="0" smtClean="0">
                <a:latin typeface="Arial" panose="020B0604020202020204" pitchFamily="34" charset="0"/>
                <a:cs typeface="Arial" panose="020B0604020202020204" pitchFamily="34" charset="0"/>
              </a:rPr>
              <a:t>Contracts for services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Not governed by the UCC</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Offer and acceptance must substantially match and each subsequent non-matching document is considered a counteroffer </a:t>
            </a:r>
          </a:p>
        </p:txBody>
      </p:sp>
      <p:sp>
        <p:nvSpPr>
          <p:cNvPr id="3" name="Title 2"/>
          <p:cNvSpPr>
            <a:spLocks noGrp="1"/>
          </p:cNvSpPr>
          <p:nvPr>
            <p:ph type="title"/>
          </p:nvPr>
        </p:nvSpPr>
        <p:spPr>
          <a:xfrm>
            <a:off x="457200" y="26020"/>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Uniform Commercial Code</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7539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1" name="Rectangle 3"/>
          <p:cNvSpPr>
            <a:spLocks noGrp="1" noChangeArrowheads="1"/>
          </p:cNvSpPr>
          <p:nvPr>
            <p:ph idx="1"/>
          </p:nvPr>
        </p:nvSpPr>
        <p:spPr>
          <a:xfrm>
            <a:off x="304800" y="990600"/>
            <a:ext cx="8686800" cy="4525963"/>
          </a:xfrm>
        </p:spPr>
        <p:txBody>
          <a:bodyPr rtlCol="0">
            <a:noAutofit/>
          </a:bodyPr>
          <a:lstStyle/>
          <a:p>
            <a:pPr eaLnBrk="1" fontAlgn="auto" hangingPunct="1">
              <a:spcAft>
                <a:spcPts val="0"/>
              </a:spcAft>
              <a:defRPr/>
            </a:pPr>
            <a:r>
              <a:rPr lang="en-US" sz="2400" dirty="0" smtClean="0">
                <a:latin typeface="Arial" panose="020B0604020202020204" pitchFamily="34" charset="0"/>
                <a:cs typeface="Arial" panose="020B0604020202020204" pitchFamily="34" charset="0"/>
              </a:rPr>
              <a:t>Claims</a:t>
            </a:r>
          </a:p>
          <a:p>
            <a:pPr lvl="1" eaLnBrk="1" fontAlgn="auto" hangingPunct="1">
              <a:spcAft>
                <a:spcPts val="0"/>
              </a:spcAft>
              <a:buFont typeface="Arial" pitchFamily="34" charset="0"/>
              <a:buChar char="–"/>
              <a:defRPr/>
            </a:pPr>
            <a:r>
              <a:rPr lang="en-US" sz="2000" dirty="0" smtClean="0">
                <a:latin typeface="Arial" panose="020B0604020202020204" pitchFamily="34" charset="0"/>
                <a:cs typeface="Arial" panose="020B0604020202020204" pitchFamily="34" charset="0"/>
              </a:rPr>
              <a:t>Include any right to payment or other equitable remedy</a:t>
            </a:r>
          </a:p>
          <a:p>
            <a:pPr eaLnBrk="1" fontAlgn="auto" hangingPunct="1">
              <a:spcAft>
                <a:spcPts val="0"/>
              </a:spcAft>
              <a:defRPr/>
            </a:pPr>
            <a:r>
              <a:rPr lang="en-US" sz="2400" dirty="0" smtClean="0">
                <a:latin typeface="Arial" panose="020B0604020202020204" pitchFamily="34" charset="0"/>
                <a:cs typeface="Arial" panose="020B0604020202020204" pitchFamily="34" charset="0"/>
              </a:rPr>
              <a:t>Limitation of liability</a:t>
            </a:r>
          </a:p>
          <a:p>
            <a:pPr lvl="1" eaLnBrk="1" fontAlgn="auto" hangingPunct="1">
              <a:spcAft>
                <a:spcPts val="0"/>
              </a:spcAft>
              <a:buFont typeface="Arial" pitchFamily="34" charset="0"/>
              <a:buChar char="–"/>
              <a:defRPr/>
            </a:pPr>
            <a:r>
              <a:rPr lang="en-US" sz="2000" dirty="0" smtClean="0">
                <a:latin typeface="Arial" panose="020B0604020202020204" pitchFamily="34" charset="0"/>
                <a:cs typeface="Arial" panose="020B0604020202020204" pitchFamily="34" charset="0"/>
              </a:rPr>
              <a:t>Refers to supplier effort to avoid or reduce their liability potential under warranties</a:t>
            </a:r>
          </a:p>
          <a:p>
            <a:pPr lvl="1" eaLnBrk="1" fontAlgn="auto" hangingPunct="1">
              <a:spcAft>
                <a:spcPts val="0"/>
              </a:spcAft>
              <a:buFont typeface="Arial" pitchFamily="34" charset="0"/>
              <a:buChar char="–"/>
              <a:defRPr/>
            </a:pPr>
            <a:r>
              <a:rPr lang="en-US" sz="2000" dirty="0" smtClean="0">
                <a:latin typeface="Arial" panose="020B0604020202020204" pitchFamily="34" charset="0"/>
                <a:cs typeface="Arial" panose="020B0604020202020204" pitchFamily="34" charset="0"/>
              </a:rPr>
              <a:t>Typical liability limitation methods include</a:t>
            </a:r>
          </a:p>
          <a:p>
            <a:pPr lvl="2"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A merger clause: states that the writing is the “final written agreement” and that any other representations, promises, warranties or statements by the seller’s agent are of no effect</a:t>
            </a:r>
          </a:p>
          <a:p>
            <a:pPr lvl="2"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Warranty term limitations</a:t>
            </a:r>
          </a:p>
          <a:p>
            <a:pPr eaLnBrk="1" fontAlgn="auto" hangingPunct="1">
              <a:spcAft>
                <a:spcPts val="0"/>
              </a:spcAft>
              <a:defRPr/>
            </a:pPr>
            <a:r>
              <a:rPr lang="en-US" sz="2400" dirty="0" smtClean="0">
                <a:latin typeface="Arial" panose="020B0604020202020204" pitchFamily="34" charset="0"/>
                <a:cs typeface="Arial" panose="020B0604020202020204" pitchFamily="34" charset="0"/>
              </a:rPr>
              <a:t>Waiver of consequential damages</a:t>
            </a:r>
          </a:p>
          <a:p>
            <a:pPr lvl="1" eaLnBrk="1" fontAlgn="auto" hangingPunct="1">
              <a:spcAft>
                <a:spcPts val="0"/>
              </a:spcAft>
              <a:buFont typeface="Arial" pitchFamily="34" charset="0"/>
              <a:buChar char="–"/>
              <a:defRPr/>
            </a:pPr>
            <a:r>
              <a:rPr lang="en-US" sz="2000" dirty="0" smtClean="0">
                <a:latin typeface="Arial" panose="020B0604020202020204" pitchFamily="34" charset="0"/>
                <a:cs typeface="Arial" panose="020B0604020202020204" pitchFamily="34" charset="0"/>
              </a:rPr>
              <a:t>Special damages unique to a specific situation</a:t>
            </a:r>
          </a:p>
          <a:p>
            <a:pPr lvl="1" eaLnBrk="1" fontAlgn="auto" hangingPunct="1">
              <a:spcAft>
                <a:spcPts val="0"/>
              </a:spcAft>
              <a:buFont typeface="Arial" pitchFamily="34" charset="0"/>
              <a:buChar char="–"/>
              <a:defRPr/>
            </a:pPr>
            <a:r>
              <a:rPr lang="en-US" sz="2000" dirty="0" smtClean="0">
                <a:latin typeface="Arial" panose="020B0604020202020204" pitchFamily="34" charset="0"/>
                <a:cs typeface="Arial" panose="020B0604020202020204" pitchFamily="34" charset="0"/>
              </a:rPr>
              <a:t>May include lost profits, lost sales and injury to property or persons</a:t>
            </a:r>
          </a:p>
        </p:txBody>
      </p:sp>
      <p:sp>
        <p:nvSpPr>
          <p:cNvPr id="1198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065D7-5291-40FC-AC43-DE8FC97129E2}" type="slidenum">
              <a:rPr lang="en-US" altLang="en-US" smtClean="0">
                <a:solidFill>
                  <a:srgbClr val="898989"/>
                </a:solidFill>
              </a:rPr>
              <a:pPr eaLnBrk="1" hangingPunct="1"/>
              <a:t>90</a:t>
            </a:fld>
            <a:endParaRPr lang="en-US" altLang="en-US" smtClean="0">
              <a:solidFill>
                <a:srgbClr val="898989"/>
              </a:solidFill>
            </a:endParaRPr>
          </a:p>
        </p:txBody>
      </p:sp>
      <p:sp>
        <p:nvSpPr>
          <p:cNvPr id="621572" name="Rectangle 4"/>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6820678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5" name="Rectangle 1027"/>
          <p:cNvSpPr>
            <a:spLocks noGrp="1" noChangeArrowheads="1"/>
          </p:cNvSpPr>
          <p:nvPr>
            <p:ph idx="1"/>
          </p:nvPr>
        </p:nvSpPr>
        <p:spPr>
          <a:xfrm>
            <a:off x="304800" y="914400"/>
            <a:ext cx="8534400" cy="4525963"/>
          </a:xfrm>
        </p:spPr>
        <p:txBody>
          <a:bodyPr rtlCol="0">
            <a:noAutofit/>
          </a:bodyPr>
          <a:lstStyle/>
          <a:p>
            <a:pPr eaLnBrk="1" fontAlgn="auto" hangingPunct="1">
              <a:spcAft>
                <a:spcPts val="0"/>
              </a:spcAft>
              <a:defRPr/>
            </a:pPr>
            <a:r>
              <a:rPr lang="en-US" sz="2000" dirty="0" smtClean="0">
                <a:latin typeface="Arial" panose="020B0604020202020204" pitchFamily="34" charset="0"/>
                <a:cs typeface="Arial" panose="020B0604020202020204" pitchFamily="34" charset="0"/>
              </a:rPr>
              <a:t>Collusive offers</a:t>
            </a:r>
          </a:p>
          <a:p>
            <a:pPr lvl="1"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Refers to agreement with a fraudulent, deceitful intent</a:t>
            </a:r>
          </a:p>
          <a:p>
            <a:pPr eaLnBrk="1" fontAlgn="auto" hangingPunct="1">
              <a:spcAft>
                <a:spcPts val="0"/>
              </a:spcAft>
              <a:defRPr/>
            </a:pPr>
            <a:r>
              <a:rPr lang="en-US" sz="2000" dirty="0" smtClean="0">
                <a:latin typeface="Arial" panose="020B0604020202020204" pitchFamily="34" charset="0"/>
                <a:cs typeface="Arial" panose="020B0604020202020204" pitchFamily="34" charset="0"/>
              </a:rPr>
              <a:t>Suspension – two situations</a:t>
            </a:r>
          </a:p>
          <a:p>
            <a:pPr lvl="1"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Allows a buyer to temporarily stop all or part of the work, with an assumption work will re-start later</a:t>
            </a:r>
          </a:p>
          <a:p>
            <a:pPr lvl="1"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Also applies to suspending a supplier for non-compliance, with expectation of corrected performance within a specified time</a:t>
            </a:r>
          </a:p>
          <a:p>
            <a:pPr eaLnBrk="1" fontAlgn="auto" hangingPunct="1">
              <a:spcAft>
                <a:spcPts val="0"/>
              </a:spcAft>
              <a:defRPr/>
            </a:pPr>
            <a:r>
              <a:rPr lang="en-US" sz="2000" dirty="0" smtClean="0">
                <a:latin typeface="Arial" panose="020B0604020202020204" pitchFamily="34" charset="0"/>
                <a:cs typeface="Arial" panose="020B0604020202020204" pitchFamily="34" charset="0"/>
              </a:rPr>
              <a:t>Reservation of rights</a:t>
            </a:r>
          </a:p>
          <a:p>
            <a:pPr lvl="1"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A concept under which a buyer can reserve certain rights which, without the reservation, would be lost</a:t>
            </a:r>
          </a:p>
          <a:p>
            <a:pPr lvl="1"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Example: buyer wants to accept defective goods with a right to reject later </a:t>
            </a:r>
          </a:p>
          <a:p>
            <a:pPr eaLnBrk="1" fontAlgn="auto" hangingPunct="1">
              <a:spcAft>
                <a:spcPts val="0"/>
              </a:spcAft>
              <a:defRPr/>
            </a:pPr>
            <a:r>
              <a:rPr lang="en-US" sz="2000" dirty="0" smtClean="0">
                <a:latin typeface="Arial" panose="020B0604020202020204" pitchFamily="34" charset="0"/>
                <a:cs typeface="Arial" panose="020B0604020202020204" pitchFamily="34" charset="0"/>
              </a:rPr>
              <a:t>Estoppel</a:t>
            </a:r>
          </a:p>
          <a:p>
            <a:pPr lvl="1" eaLnBrk="1" fontAlgn="auto" hangingPunct="1">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A legal concept that a party can be held liable for damages if he/she makes a promise to another who, because of reliance on the promise, is damaged when the promise if not kept</a:t>
            </a:r>
          </a:p>
        </p:txBody>
      </p:sp>
      <p:sp>
        <p:nvSpPr>
          <p:cNvPr id="1208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F71B96-EB6E-41DE-BC01-8069E7004F75}" type="slidenum">
              <a:rPr lang="en-US" altLang="en-US" smtClean="0">
                <a:solidFill>
                  <a:srgbClr val="898989"/>
                </a:solidFill>
              </a:rPr>
              <a:pPr eaLnBrk="1" hangingPunct="1"/>
              <a:t>91</a:t>
            </a:fld>
            <a:endParaRPr lang="en-US" altLang="en-US" smtClean="0">
              <a:solidFill>
                <a:srgbClr val="898989"/>
              </a:solidFill>
            </a:endParaRPr>
          </a:p>
        </p:txBody>
      </p:sp>
      <p:sp>
        <p:nvSpPr>
          <p:cNvPr id="622596" name="Rectangle 1028"/>
          <p:cNvSpPr>
            <a:spLocks noGrp="1" noChangeArrowheads="1"/>
          </p:cNvSpPr>
          <p:nvPr>
            <p:ph type="title"/>
          </p:nvPr>
        </p:nvSpPr>
        <p:spPr>
          <a:xfrm>
            <a:off x="381000" y="76200"/>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42410686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60" name="Rectangle 3"/>
          <p:cNvSpPr>
            <a:spLocks noGrp="1" noChangeArrowheads="1"/>
          </p:cNvSpPr>
          <p:nvPr>
            <p:ph idx="1"/>
          </p:nvPr>
        </p:nvSpPr>
        <p:spPr/>
        <p:txBody>
          <a:bodyPr/>
          <a:lstStyle/>
          <a:p>
            <a:pPr eaLnBrk="1" hangingPunct="1"/>
            <a:r>
              <a:rPr lang="en-US" altLang="en-US" dirty="0" smtClean="0">
                <a:latin typeface="Arial" charset="0"/>
                <a:cs typeface="Arial" charset="0"/>
              </a:rPr>
              <a:t>Social responsibility issues</a:t>
            </a:r>
          </a:p>
          <a:p>
            <a:pPr lvl="1" eaLnBrk="1" hangingPunct="1"/>
            <a:r>
              <a:rPr lang="en-US" altLang="en-US" dirty="0" smtClean="0">
                <a:latin typeface="Arial" charset="0"/>
                <a:cs typeface="Arial" charset="0"/>
              </a:rPr>
              <a:t>Consider language dealing with child labor, worker safety, nondiscrimination, ethical practice and environmental responsibility</a:t>
            </a:r>
          </a:p>
          <a:p>
            <a:pPr eaLnBrk="1" hangingPunct="1"/>
            <a:r>
              <a:rPr lang="en-US" altLang="en-US" dirty="0" smtClean="0">
                <a:latin typeface="Arial" charset="0"/>
                <a:cs typeface="Arial" charset="0"/>
              </a:rPr>
              <a:t>State of domain/jurisdiction</a:t>
            </a:r>
          </a:p>
          <a:p>
            <a:pPr lvl="1" eaLnBrk="1" hangingPunct="1"/>
            <a:r>
              <a:rPr lang="en-US" altLang="en-US" dirty="0" smtClean="0">
                <a:latin typeface="Arial" charset="0"/>
                <a:cs typeface="Arial" charset="0"/>
              </a:rPr>
              <a:t>Should understand applicable foreign laws</a:t>
            </a:r>
          </a:p>
          <a:p>
            <a:pPr lvl="1" eaLnBrk="1" hangingPunct="1"/>
            <a:r>
              <a:rPr lang="en-US" altLang="en-US" dirty="0" smtClean="0">
                <a:latin typeface="Arial" charset="0"/>
                <a:cs typeface="Arial" charset="0"/>
              </a:rPr>
              <a:t>Court jurisdiction can be an issue</a:t>
            </a:r>
          </a:p>
          <a:p>
            <a:pPr eaLnBrk="1" hangingPunct="1"/>
            <a:r>
              <a:rPr lang="en-US" altLang="en-US" dirty="0" smtClean="0">
                <a:latin typeface="Arial" charset="0"/>
                <a:cs typeface="Arial" charset="0"/>
              </a:rPr>
              <a:t>Liquidated damages</a:t>
            </a:r>
          </a:p>
          <a:p>
            <a:pPr lvl="1" eaLnBrk="1" hangingPunct="1"/>
            <a:r>
              <a:rPr lang="en-US" altLang="en-US" dirty="0" smtClean="0">
                <a:latin typeface="Arial" charset="0"/>
                <a:cs typeface="Arial" charset="0"/>
              </a:rPr>
              <a:t>Refers to a pre-agreed amount to be paid as damages by the breaching party</a:t>
            </a:r>
          </a:p>
        </p:txBody>
      </p:sp>
      <p:sp>
        <p:nvSpPr>
          <p:cNvPr id="1218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EF2849-9D34-48E7-9712-D1D3536641EE}" type="slidenum">
              <a:rPr lang="en-US" altLang="en-US" smtClean="0">
                <a:solidFill>
                  <a:srgbClr val="898989"/>
                </a:solidFill>
              </a:rPr>
              <a:pPr eaLnBrk="1" hangingPunct="1"/>
              <a:t>92</a:t>
            </a:fld>
            <a:endParaRPr lang="en-US" altLang="en-US" smtClean="0">
              <a:solidFill>
                <a:srgbClr val="898989"/>
              </a:solidFill>
            </a:endParaRPr>
          </a:p>
        </p:txBody>
      </p:sp>
      <p:sp>
        <p:nvSpPr>
          <p:cNvPr id="623620" name="Rectangle 4"/>
          <p:cNvSpPr>
            <a:spLocks noGrp="1" noChangeArrowheads="1"/>
          </p:cNvSpPr>
          <p:nvPr>
            <p:ph type="title"/>
          </p:nvPr>
        </p:nvSpPr>
        <p:spPr>
          <a:xfrm>
            <a:off x="381000" y="14868"/>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41495113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3" name="Rectangle 1027"/>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Contractor </a:t>
            </a:r>
            <a:r>
              <a:rPr lang="en-US" dirty="0" err="1" smtClean="0">
                <a:latin typeface="Arial" panose="020B0604020202020204" pitchFamily="34" charset="0"/>
                <a:cs typeface="Arial" panose="020B0604020202020204" pitchFamily="34" charset="0"/>
              </a:rPr>
              <a:t>flowdowns</a:t>
            </a:r>
            <a:endParaRPr lang="en-US" dirty="0" smtClean="0">
              <a:latin typeface="Arial" panose="020B0604020202020204" pitchFamily="34" charset="0"/>
              <a:cs typeface="Arial" panose="020B0604020202020204" pitchFamily="34" charset="0"/>
            </a:endParaRP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Refers to the addition of FAR language to subcontracts</a:t>
            </a:r>
          </a:p>
          <a:p>
            <a:pPr eaLnBrk="1" fontAlgn="auto" hangingPunct="1">
              <a:spcAft>
                <a:spcPts val="0"/>
              </a:spcAft>
              <a:defRPr/>
            </a:pPr>
            <a:r>
              <a:rPr lang="en-US" dirty="0" smtClean="0">
                <a:latin typeface="Arial" panose="020B0604020202020204" pitchFamily="34" charset="0"/>
                <a:cs typeface="Arial" panose="020B0604020202020204" pitchFamily="34" charset="0"/>
              </a:rPr>
              <a:t>Warranties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A legally enforceable promise as to quality or performance of goods and services made by a seller</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Implied warranties – no expression required</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Title, Merchantability, and Fitness for purpose</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UCC allows seller disclaimers</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Expressed warranties – must be expressed in some way</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Written or oral</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Specs, advertisements, photos, proposals, samples, etc.</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Must be referenced in the contract</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When a warranty period begins is negotiable</a:t>
            </a:r>
          </a:p>
        </p:txBody>
      </p:sp>
      <p:sp>
        <p:nvSpPr>
          <p:cNvPr id="1228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C9C623-F8FE-4B68-91D7-6695FCCD0154}" type="slidenum">
              <a:rPr lang="en-US" altLang="en-US" smtClean="0">
                <a:solidFill>
                  <a:srgbClr val="898989"/>
                </a:solidFill>
              </a:rPr>
              <a:pPr eaLnBrk="1" hangingPunct="1"/>
              <a:t>93</a:t>
            </a:fld>
            <a:endParaRPr lang="en-US" altLang="en-US" smtClean="0">
              <a:solidFill>
                <a:srgbClr val="898989"/>
              </a:solidFill>
            </a:endParaRPr>
          </a:p>
        </p:txBody>
      </p:sp>
      <p:sp>
        <p:nvSpPr>
          <p:cNvPr id="624644" name="Rectangle 1028"/>
          <p:cNvSpPr>
            <a:spLocks noGrp="1" noChangeArrowheads="1"/>
          </p:cNvSpPr>
          <p:nvPr>
            <p:ph type="title"/>
          </p:nvPr>
        </p:nvSpPr>
        <p:spPr>
          <a:xfrm>
            <a:off x="381000" y="76200"/>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42714152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8" name="Rectangle 1027"/>
          <p:cNvSpPr>
            <a:spLocks noGrp="1" noChangeArrowheads="1"/>
          </p:cNvSpPr>
          <p:nvPr>
            <p:ph idx="1"/>
          </p:nvPr>
        </p:nvSpPr>
        <p:spPr>
          <a:xfrm>
            <a:off x="381000" y="1143000"/>
            <a:ext cx="8229600" cy="4525963"/>
          </a:xfrm>
        </p:spPr>
        <p:txBody>
          <a:bodyPr/>
          <a:lstStyle/>
          <a:p>
            <a:pPr eaLnBrk="1" hangingPunct="1"/>
            <a:r>
              <a:rPr lang="en-US" altLang="en-US" dirty="0" smtClean="0">
                <a:latin typeface="Arial" charset="0"/>
                <a:cs typeface="Arial" charset="0"/>
              </a:rPr>
              <a:t>Remedies</a:t>
            </a:r>
          </a:p>
          <a:p>
            <a:pPr lvl="1" eaLnBrk="1" hangingPunct="1"/>
            <a:r>
              <a:rPr lang="en-US" altLang="en-US" dirty="0" smtClean="0">
                <a:latin typeface="Arial" charset="0"/>
                <a:cs typeface="Arial" charset="0"/>
              </a:rPr>
              <a:t>Objective is to provide buyer with goods that conform to the contract within a reasonable time after discovery and notification to the supplier</a:t>
            </a:r>
          </a:p>
          <a:p>
            <a:pPr lvl="1" eaLnBrk="1" hangingPunct="1"/>
            <a:r>
              <a:rPr lang="en-US" altLang="en-US" dirty="0" smtClean="0">
                <a:latin typeface="Arial" charset="0"/>
                <a:cs typeface="Arial" charset="0"/>
              </a:rPr>
              <a:t>Types of remedies</a:t>
            </a:r>
          </a:p>
          <a:p>
            <a:pPr lvl="2" eaLnBrk="1" hangingPunct="1"/>
            <a:r>
              <a:rPr lang="en-US" altLang="en-US" u="sng" dirty="0" smtClean="0">
                <a:latin typeface="Arial" charset="0"/>
                <a:cs typeface="Arial" charset="0"/>
              </a:rPr>
              <a:t>Cure</a:t>
            </a:r>
            <a:r>
              <a:rPr lang="en-US" altLang="en-US" dirty="0" smtClean="0">
                <a:latin typeface="Arial" charset="0"/>
                <a:cs typeface="Arial" charset="0"/>
              </a:rPr>
              <a:t> – refers to repairing defects, etc.</a:t>
            </a:r>
          </a:p>
          <a:p>
            <a:pPr lvl="2" eaLnBrk="1" hangingPunct="1"/>
            <a:r>
              <a:rPr lang="en-US" altLang="en-US" u="sng" dirty="0" smtClean="0">
                <a:latin typeface="Arial" charset="0"/>
                <a:cs typeface="Arial" charset="0"/>
              </a:rPr>
              <a:t>Cover damages</a:t>
            </a:r>
            <a:r>
              <a:rPr lang="en-US" altLang="en-US" dirty="0" smtClean="0">
                <a:latin typeface="Arial" charset="0"/>
                <a:cs typeface="Arial" charset="0"/>
              </a:rPr>
              <a:t> – refers to damages incurred when buying goods elsewhere, after a supplier breach</a:t>
            </a:r>
          </a:p>
          <a:p>
            <a:pPr lvl="2" eaLnBrk="1" hangingPunct="1"/>
            <a:r>
              <a:rPr lang="en-US" altLang="en-US" u="sng" dirty="0" smtClean="0">
                <a:latin typeface="Arial" charset="0"/>
                <a:cs typeface="Arial" charset="0"/>
              </a:rPr>
              <a:t>Incidental damages</a:t>
            </a:r>
            <a:r>
              <a:rPr lang="en-US" altLang="en-US" dirty="0" smtClean="0">
                <a:latin typeface="Arial" charset="0"/>
                <a:cs typeface="Arial" charset="0"/>
              </a:rPr>
              <a:t> – expense related to inspection, receipt, transportation and care of goods rightfully rejected</a:t>
            </a:r>
          </a:p>
          <a:p>
            <a:pPr lvl="2" eaLnBrk="1" hangingPunct="1"/>
            <a:r>
              <a:rPr lang="en-US" altLang="en-US" u="sng" dirty="0" smtClean="0">
                <a:latin typeface="Arial" charset="0"/>
                <a:cs typeface="Arial" charset="0"/>
              </a:rPr>
              <a:t>General damages</a:t>
            </a:r>
            <a:r>
              <a:rPr lang="en-US" altLang="en-US" dirty="0" smtClean="0">
                <a:latin typeface="Arial" charset="0"/>
                <a:cs typeface="Arial" charset="0"/>
              </a:rPr>
              <a:t> – damages that flow naturally from a breach  </a:t>
            </a:r>
          </a:p>
        </p:txBody>
      </p:sp>
      <p:sp>
        <p:nvSpPr>
          <p:cNvPr id="1239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407AE2-91C5-4DB4-96D5-E13D190673D0}" type="slidenum">
              <a:rPr lang="en-US" altLang="en-US" smtClean="0">
                <a:solidFill>
                  <a:srgbClr val="898989"/>
                </a:solidFill>
              </a:rPr>
              <a:pPr eaLnBrk="1" hangingPunct="1"/>
              <a:t>94</a:t>
            </a:fld>
            <a:endParaRPr lang="en-US" altLang="en-US" smtClean="0">
              <a:solidFill>
                <a:srgbClr val="898989"/>
              </a:solidFill>
            </a:endParaRPr>
          </a:p>
        </p:txBody>
      </p:sp>
      <p:sp>
        <p:nvSpPr>
          <p:cNvPr id="625668" name="Rectangle 1028"/>
          <p:cNvSpPr>
            <a:spLocks noGrp="1" noChangeArrowheads="1"/>
          </p:cNvSpPr>
          <p:nvPr>
            <p:ph type="title"/>
          </p:nvPr>
        </p:nvSpPr>
        <p:spPr>
          <a:xfrm>
            <a:off x="457200" y="26020"/>
            <a:ext cx="8229600" cy="1143000"/>
          </a:xfrm>
        </p:spPr>
        <p:txBody>
          <a:bodyPr rtlCol="0">
            <a:normAutofit/>
          </a:bodyPr>
          <a:lstStyle/>
          <a:p>
            <a:pPr eaLnBrk="1" fontAlgn="auto" hangingPunct="1">
              <a:spcAft>
                <a:spcPts val="0"/>
              </a:spcAft>
              <a:defRPr/>
            </a:pPr>
            <a:r>
              <a:rPr lang="en-US" sz="3800" dirty="0" smtClean="0">
                <a:solidFill>
                  <a:srgbClr val="FF0000"/>
                </a:solidFill>
                <a:latin typeface="Arial" panose="020B0604020202020204" pitchFamily="34" charset="0"/>
                <a:cs typeface="Arial" panose="020B0604020202020204" pitchFamily="34" charset="0"/>
              </a:rPr>
              <a:t>Other Considerations In Contracts</a:t>
            </a:r>
          </a:p>
        </p:txBody>
      </p:sp>
    </p:spTree>
    <p:extLst>
      <p:ext uri="{BB962C8B-B14F-4D97-AF65-F5344CB8AC3E}">
        <p14:creationId xmlns:p14="http://schemas.microsoft.com/office/powerpoint/2010/main" val="39742473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1" name="Rectangle 1027"/>
          <p:cNvSpPr>
            <a:spLocks noGrp="1" noChangeArrowheads="1"/>
          </p:cNvSpPr>
          <p:nvPr>
            <p:ph idx="1"/>
          </p:nvPr>
        </p:nvSpPr>
        <p:spPr>
          <a:xfrm>
            <a:off x="457200" y="1295400"/>
            <a:ext cx="8229600" cy="4525963"/>
          </a:xfrm>
        </p:spPr>
        <p:txBody>
          <a:bodyPr rtlCol="0">
            <a:normAutofit fontScale="92500"/>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A document used when buying services to more precisely define what work is being contracted</a:t>
            </a:r>
          </a:p>
          <a:p>
            <a:pPr eaLnBrk="1" fontAlgn="auto" hangingPunct="1">
              <a:spcAft>
                <a:spcPts val="0"/>
              </a:spcAft>
              <a:defRPr/>
            </a:pPr>
            <a:r>
              <a:rPr lang="en-US" dirty="0" smtClean="0">
                <a:latin typeface="Arial" panose="020B0604020202020204" pitchFamily="34" charset="0"/>
                <a:cs typeface="Arial" panose="020B0604020202020204" pitchFamily="34" charset="0"/>
              </a:rPr>
              <a:t>Three important elements of a SOW</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Work breakdown structure</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Refers to breaking down a SOW into segments</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Each segment may then be managed as a separate project</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Hold points/milestones</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Pre-identified points of completion</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Safeguard against going too far awry before deviation is known</a:t>
            </a:r>
          </a:p>
          <a:p>
            <a:pPr lvl="1"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Performance evaluation factors</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Each SOW should state performance/quality criteria</a:t>
            </a:r>
          </a:p>
          <a:p>
            <a:pPr lvl="2" eaLnBrk="1" fontAlgn="auto" hangingPunct="1">
              <a:spcAft>
                <a:spcPts val="0"/>
              </a:spcAft>
              <a:buFont typeface="Arial" pitchFamily="34" charset="0"/>
              <a:buChar char="•"/>
              <a:defRPr/>
            </a:pPr>
            <a:r>
              <a:rPr lang="en-US" dirty="0" smtClean="0">
                <a:latin typeface="Arial" panose="020B0604020202020204" pitchFamily="34" charset="0"/>
                <a:cs typeface="Arial" panose="020B0604020202020204" pitchFamily="34" charset="0"/>
              </a:rPr>
              <a:t>Performance evaluations should not surprise the supplier</a:t>
            </a:r>
          </a:p>
        </p:txBody>
      </p:sp>
      <p:sp>
        <p:nvSpPr>
          <p:cNvPr id="1249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0D4A7F-87EA-48C9-BC98-E1D54CDC9841}" type="slidenum">
              <a:rPr lang="en-US" altLang="en-US" smtClean="0">
                <a:solidFill>
                  <a:srgbClr val="898989"/>
                </a:solidFill>
              </a:rPr>
              <a:pPr eaLnBrk="1" hangingPunct="1"/>
              <a:t>95</a:t>
            </a:fld>
            <a:endParaRPr lang="en-US" altLang="en-US" smtClean="0">
              <a:solidFill>
                <a:srgbClr val="898989"/>
              </a:solidFill>
            </a:endParaRPr>
          </a:p>
        </p:txBody>
      </p:sp>
      <p:sp>
        <p:nvSpPr>
          <p:cNvPr id="124931" name="Rectangle 1026"/>
          <p:cNvSpPr>
            <a:spLocks noGrp="1" noChangeArrowheads="1"/>
          </p:cNvSpPr>
          <p:nvPr>
            <p:ph type="title"/>
          </p:nvPr>
        </p:nvSpPr>
        <p:spPr>
          <a:xfrm>
            <a:off x="381000" y="76200"/>
            <a:ext cx="8229600" cy="1143000"/>
          </a:xfrm>
        </p:spPr>
        <p:txBody>
          <a:bodyPr>
            <a:normAutofit/>
          </a:bodyPr>
          <a:lstStyle/>
          <a:p>
            <a:pPr eaLnBrk="1" hangingPunct="1"/>
            <a:r>
              <a:rPr lang="en-US" altLang="en-US" sz="3800" dirty="0" smtClean="0">
                <a:solidFill>
                  <a:srgbClr val="FF0000"/>
                </a:solidFill>
                <a:latin typeface="Arial" charset="0"/>
                <a:cs typeface="Arial" charset="0"/>
              </a:rPr>
              <a:t>Statement of Work (SOW)</a:t>
            </a:r>
          </a:p>
        </p:txBody>
      </p:sp>
    </p:spTree>
    <p:extLst>
      <p:ext uri="{BB962C8B-B14F-4D97-AF65-F5344CB8AC3E}">
        <p14:creationId xmlns:p14="http://schemas.microsoft.com/office/powerpoint/2010/main" val="20931526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133600"/>
            <a:ext cx="8229600" cy="1143000"/>
          </a:xfrm>
        </p:spPr>
        <p:txBody>
          <a:bodyPr/>
          <a:lstStyle/>
          <a:p>
            <a:r>
              <a:rPr lang="en-US" dirty="0" smtClean="0">
                <a:latin typeface="Arial" panose="020B0604020202020204" pitchFamily="34" charset="0"/>
                <a:cs typeface="Arial" panose="020B0604020202020204" pitchFamily="34" charset="0"/>
              </a:rPr>
              <a:t>Contract Administration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8845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382000" cy="4525963"/>
          </a:xfrm>
        </p:spPr>
        <p:txBody>
          <a:bodyPr>
            <a:normAutofit/>
          </a:bodyPr>
          <a:lstStyle/>
          <a:p>
            <a:pPr marL="109728" indent="0">
              <a:buNone/>
            </a:pPr>
            <a:r>
              <a:rPr lang="en-US" dirty="0" smtClean="0">
                <a:latin typeface="Arial" panose="020B0604020202020204" pitchFamily="34" charset="0"/>
                <a:cs typeface="Arial" panose="020B0604020202020204" pitchFamily="34" charset="0"/>
              </a:rPr>
              <a:t>Picture this:</a:t>
            </a:r>
          </a:p>
          <a:p>
            <a:r>
              <a:rPr lang="en-US" dirty="0" smtClean="0">
                <a:latin typeface="Arial" panose="020B0604020202020204" pitchFamily="34" charset="0"/>
                <a:cs typeface="Arial" panose="020B0604020202020204" pitchFamily="34" charset="0"/>
              </a:rPr>
              <a:t>It’s Dec 31 and your company’s fiscal year coincides with the calendar year</a:t>
            </a:r>
          </a:p>
          <a:p>
            <a:r>
              <a:rPr lang="en-US" dirty="0" smtClean="0">
                <a:latin typeface="Arial" panose="020B0604020202020204" pitchFamily="34" charset="0"/>
                <a:cs typeface="Arial" panose="020B0604020202020204" pitchFamily="34" charset="0"/>
              </a:rPr>
              <a:t>Your in the black</a:t>
            </a:r>
          </a:p>
          <a:p>
            <a:r>
              <a:rPr lang="en-US" dirty="0" smtClean="0">
                <a:latin typeface="Arial" panose="020B0604020202020204" pitchFamily="34" charset="0"/>
                <a:cs typeface="Arial" panose="020B0604020202020204" pitchFamily="34" charset="0"/>
              </a:rPr>
              <a:t>WAIT:….a new bill comes in from a supplier for services performed two years ago!</a:t>
            </a:r>
          </a:p>
          <a:p>
            <a:pPr marL="109728" indent="0">
              <a:buNone/>
            </a:pPr>
            <a:endParaRPr lang="en-US" sz="1200" dirty="0">
              <a:latin typeface="Arial" panose="020B0604020202020204" pitchFamily="34" charset="0"/>
              <a:cs typeface="Arial" panose="020B0604020202020204" pitchFamily="34" charset="0"/>
            </a:endParaRPr>
          </a:p>
          <a:p>
            <a:pPr marL="109728" indent="0">
              <a:buNone/>
            </a:pPr>
            <a:r>
              <a:rPr lang="en-US" b="1" dirty="0" smtClean="0">
                <a:solidFill>
                  <a:srgbClr val="FF0000"/>
                </a:solidFill>
                <a:latin typeface="Arial" panose="020B0604020202020204" pitchFamily="34" charset="0"/>
                <a:cs typeface="Arial" panose="020B0604020202020204" pitchFamily="34" charset="0"/>
              </a:rPr>
              <a:t>Take away:  Consider asking for a limitation on how long invoices will be accepted for payment</a:t>
            </a:r>
            <a:endParaRPr lang="en-US"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FB529E-95E4-453B-B145-76E870525D07}" type="slidenum">
              <a:rPr lang="en-US" smtClean="0"/>
              <a:t>97</a:t>
            </a:fld>
            <a:endParaRPr lang="en-US" dirty="0"/>
          </a:p>
        </p:txBody>
      </p:sp>
      <p:sp>
        <p:nvSpPr>
          <p:cNvPr id="3" name="Title 2"/>
          <p:cNvSpPr>
            <a:spLocks noGrp="1"/>
          </p:cNvSpPr>
          <p:nvPr>
            <p:ph type="title"/>
          </p:nvPr>
        </p:nvSpPr>
        <p:spPr>
          <a:xfrm>
            <a:off x="457200" y="54429"/>
            <a:ext cx="8229600" cy="1143000"/>
          </a:xfrm>
        </p:spPr>
        <p:txBody>
          <a:bodyPr>
            <a:noAutofit/>
          </a:bodyPr>
          <a:lstStyle/>
          <a:p>
            <a:r>
              <a:rPr lang="en-US" sz="3800" dirty="0" smtClean="0">
                <a:solidFill>
                  <a:srgbClr val="FF0000"/>
                </a:solidFill>
                <a:latin typeface="Arial" panose="020B0604020202020204" pitchFamily="34" charset="0"/>
                <a:cs typeface="Arial" panose="020B0604020202020204" pitchFamily="34" charset="0"/>
              </a:rPr>
              <a:t>Life Is Good When Contracts Are Managed but…</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2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3"/>
          </a:xfrm>
        </p:spPr>
        <p:txBody>
          <a:bodyPr>
            <a:normAutofit/>
          </a:bodyPr>
          <a:lstStyle/>
          <a:p>
            <a:r>
              <a:rPr lang="en-US" dirty="0" smtClean="0">
                <a:latin typeface="Arial" panose="020B0604020202020204" pitchFamily="34" charset="0"/>
                <a:cs typeface="Arial" panose="020B0604020202020204" pitchFamily="34" charset="0"/>
              </a:rPr>
              <a:t>Poorly </a:t>
            </a:r>
            <a:r>
              <a:rPr lang="en-US" dirty="0">
                <a:latin typeface="Arial" panose="020B0604020202020204" pitchFamily="34" charset="0"/>
                <a:cs typeface="Arial" panose="020B0604020202020204" pitchFamily="34" charset="0"/>
              </a:rPr>
              <a:t>managed contracts can be a problem for everyone involved with them.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Take </a:t>
            </a:r>
            <a:r>
              <a:rPr lang="en-US" dirty="0">
                <a:latin typeface="Arial" panose="020B0604020202020204" pitchFamily="34" charset="0"/>
                <a:cs typeface="Arial" panose="020B0604020202020204" pitchFamily="34" charset="0"/>
              </a:rPr>
              <a:t>the time to think through the management issues.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understanding what is wanted from the contract and thinking about the things that will help ensure these requirements are met, you will be able to manage the contract and not be managed by it. </a:t>
            </a:r>
          </a:p>
        </p:txBody>
      </p:sp>
      <p:sp>
        <p:nvSpPr>
          <p:cNvPr id="4" name="Slide Number Placeholder 3"/>
          <p:cNvSpPr>
            <a:spLocks noGrp="1"/>
          </p:cNvSpPr>
          <p:nvPr>
            <p:ph type="sldNum" sz="quarter" idx="12"/>
          </p:nvPr>
        </p:nvSpPr>
        <p:spPr/>
        <p:txBody>
          <a:bodyPr/>
          <a:lstStyle/>
          <a:p>
            <a:fld id="{4DFB529E-95E4-453B-B145-76E870525D07}" type="slidenum">
              <a:rPr lang="en-US" smtClean="0"/>
              <a:t>98</a:t>
            </a:fld>
            <a:endParaRPr lang="en-US" dirty="0"/>
          </a:p>
        </p:txBody>
      </p:sp>
      <p:sp>
        <p:nvSpPr>
          <p:cNvPr id="3" name="Title 2"/>
          <p:cNvSpPr>
            <a:spLocks noGrp="1"/>
          </p:cNvSpPr>
          <p:nvPr>
            <p:ph type="title"/>
          </p:nvPr>
        </p:nvSpPr>
        <p:spPr>
          <a:xfrm>
            <a:off x="457200" y="3586"/>
            <a:ext cx="8229600" cy="1143000"/>
          </a:xfrm>
        </p:spPr>
        <p:txBody>
          <a:bodyPr>
            <a:normAutofit/>
          </a:bodyPr>
          <a:lstStyle/>
          <a:p>
            <a:r>
              <a:rPr lang="en-US" sz="3800" dirty="0" smtClean="0">
                <a:solidFill>
                  <a:srgbClr val="FF0000"/>
                </a:solidFill>
                <a:latin typeface="Arial" panose="020B0604020202020204" pitchFamily="34" charset="0"/>
                <a:cs typeface="Arial" panose="020B0604020202020204" pitchFamily="34" charset="0"/>
              </a:rPr>
              <a:t>Lessons</a:t>
            </a:r>
            <a:endParaRPr lang="en-US" sz="3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95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7772400" cy="4572000"/>
          </a:xfrm>
        </p:spPr>
        <p:txBody>
          <a:bodyPr/>
          <a:lstStyle/>
          <a:p>
            <a:r>
              <a:rPr lang="en-US" dirty="0" smtClean="0">
                <a:latin typeface="Arial" panose="020B0604020202020204" pitchFamily="34" charset="0"/>
                <a:cs typeface="Arial" panose="020B0604020202020204" pitchFamily="34" charset="0"/>
              </a:rPr>
              <a:t>Make sure the deal is memorized</a:t>
            </a:r>
          </a:p>
          <a:p>
            <a:pPr lvl="1"/>
            <a:r>
              <a:rPr lang="en-US" dirty="0" smtClean="0">
                <a:latin typeface="Arial" panose="020B0604020202020204" pitchFamily="34" charset="0"/>
                <a:cs typeface="Arial" panose="020B0604020202020204" pitchFamily="34" charset="0"/>
              </a:rPr>
              <a:t>Before the deal – I’m your best friend</a:t>
            </a:r>
          </a:p>
          <a:p>
            <a:pPr lvl="1"/>
            <a:r>
              <a:rPr lang="en-US" dirty="0" smtClean="0">
                <a:latin typeface="Arial" panose="020B0604020202020204" pitchFamily="34" charset="0"/>
                <a:cs typeface="Arial" panose="020B0604020202020204" pitchFamily="34" charset="0"/>
              </a:rPr>
              <a:t>When you have the deal – </a:t>
            </a:r>
            <a:r>
              <a:rPr lang="en-US" dirty="0" err="1" smtClean="0">
                <a:latin typeface="Arial" panose="020B0604020202020204" pitchFamily="34" charset="0"/>
                <a:cs typeface="Arial" panose="020B0604020202020204" pitchFamily="34" charset="0"/>
              </a:rPr>
              <a:t>YaaaHoooo</a:t>
            </a:r>
            <a:r>
              <a:rPr lang="en-US" dirty="0" smtClean="0">
                <a:latin typeface="Arial" panose="020B0604020202020204" pitchFamily="34" charset="0"/>
                <a:cs typeface="Arial" panose="020B0604020202020204" pitchFamily="34" charset="0"/>
              </a:rPr>
              <a:t>!</a:t>
            </a:r>
          </a:p>
          <a:p>
            <a:pPr lvl="1"/>
            <a:r>
              <a:rPr lang="en-US" dirty="0" smtClean="0">
                <a:latin typeface="Arial" panose="020B0604020202020204" pitchFamily="34" charset="0"/>
                <a:cs typeface="Arial" panose="020B0604020202020204" pitchFamily="34" charset="0"/>
              </a:rPr>
              <a:t>After the deal – It isn’t in the contract</a:t>
            </a:r>
          </a:p>
          <a:p>
            <a:r>
              <a:rPr lang="en-US" dirty="0" smtClean="0">
                <a:latin typeface="Arial" panose="020B0604020202020204" pitchFamily="34" charset="0"/>
                <a:cs typeface="Arial" panose="020B0604020202020204" pitchFamily="34" charset="0"/>
              </a:rPr>
              <a:t>Make sure all stakeholders understand their responsibilities</a:t>
            </a:r>
          </a:p>
          <a:p>
            <a:r>
              <a:rPr lang="en-US" dirty="0" smtClean="0">
                <a:latin typeface="Arial" panose="020B0604020202020204" pitchFamily="34" charset="0"/>
                <a:cs typeface="Arial" panose="020B0604020202020204" pitchFamily="34" charset="0"/>
              </a:rPr>
              <a:t>Track deliverables</a:t>
            </a:r>
          </a:p>
          <a:p>
            <a:r>
              <a:rPr lang="en-US" dirty="0" smtClean="0">
                <a:latin typeface="Arial" panose="020B0604020202020204" pitchFamily="34" charset="0"/>
                <a:cs typeface="Arial" panose="020B0604020202020204" pitchFamily="34" charset="0"/>
              </a:rPr>
              <a:t>Track renewal dates</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30FCD82-FA35-4DEF-BB68-9053E78B49D8}" type="slidenum">
              <a:rPr lang="en-US" smtClean="0"/>
              <a:t>99</a:t>
            </a:fld>
            <a:endParaRPr lang="en-US" dirty="0"/>
          </a:p>
        </p:txBody>
      </p:sp>
      <p:sp>
        <p:nvSpPr>
          <p:cNvPr id="2" name="Title 1"/>
          <p:cNvSpPr>
            <a:spLocks noGrp="1"/>
          </p:cNvSpPr>
          <p:nvPr>
            <p:ph type="title"/>
          </p:nvPr>
        </p:nvSpPr>
        <p:spPr>
          <a:xfrm>
            <a:off x="381000" y="152400"/>
            <a:ext cx="7772400" cy="715962"/>
          </a:xfrm>
        </p:spPr>
        <p:txBody>
          <a:bodyPr>
            <a:normAutofit/>
          </a:bodyPr>
          <a:lstStyle/>
          <a:p>
            <a:r>
              <a:rPr lang="en-US" sz="3800" b="1" dirty="0" smtClean="0">
                <a:solidFill>
                  <a:srgbClr val="FF0000"/>
                </a:solidFill>
                <a:latin typeface="Arial" panose="020B0604020202020204" pitchFamily="34" charset="0"/>
                <a:cs typeface="Arial" panose="020B0604020202020204" pitchFamily="34" charset="0"/>
              </a:rPr>
              <a:t>It Doesn’t End with Negotiations</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3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869</TotalTime>
  <Words>6536</Words>
  <Application>Microsoft Office PowerPoint</Application>
  <PresentationFormat>On-screen Show (4:3)</PresentationFormat>
  <Paragraphs>1182</Paragraphs>
  <Slides>103</Slides>
  <Notes>42</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Concourse</vt:lpstr>
      <vt:lpstr>Excellence in Contracting </vt:lpstr>
      <vt:lpstr>About Me</vt:lpstr>
      <vt:lpstr>Contracting Excellence</vt:lpstr>
      <vt:lpstr>Contract Basics</vt:lpstr>
      <vt:lpstr>Contracts</vt:lpstr>
      <vt:lpstr>Elements of a Contract</vt:lpstr>
      <vt:lpstr>Can’t I Just Use a Purchase Order?</vt:lpstr>
      <vt:lpstr>Uniform Commercial Code</vt:lpstr>
      <vt:lpstr>Uniform Commercial Code</vt:lpstr>
      <vt:lpstr>So When Should Contract Required?</vt:lpstr>
      <vt:lpstr>Electronic Contracts</vt:lpstr>
      <vt:lpstr>Letters of Intent</vt:lpstr>
      <vt:lpstr>Letters of Intent – Cont.</vt:lpstr>
      <vt:lpstr>Early Involvement</vt:lpstr>
      <vt:lpstr>PowerPoint Presentation</vt:lpstr>
      <vt:lpstr>Contracts and Supplier Selections</vt:lpstr>
      <vt:lpstr>PowerPoint Presentation</vt:lpstr>
      <vt:lpstr>Can’t I just use their contract?</vt:lpstr>
      <vt:lpstr>PowerPoint Presentation</vt:lpstr>
      <vt:lpstr>Contracts</vt:lpstr>
      <vt:lpstr>Preparing to Negotiate</vt:lpstr>
      <vt:lpstr>Have a Good Understanding of </vt:lpstr>
      <vt:lpstr>Documented Requirements</vt:lpstr>
      <vt:lpstr>Roles, Traits, and Skills</vt:lpstr>
      <vt:lpstr>Contract Management Role </vt:lpstr>
      <vt:lpstr>Skill of the Negotiating Team Characteristics of Effective Negotiators</vt:lpstr>
      <vt:lpstr>The Role of a Contract Manager</vt:lpstr>
      <vt:lpstr>The Role of a Contract Manager</vt:lpstr>
      <vt:lpstr>The Role of a Contract Manager</vt:lpstr>
      <vt:lpstr>The Role of the Contract Manager</vt:lpstr>
      <vt:lpstr>Hiring a CM - Qualifications </vt:lpstr>
      <vt:lpstr>Interviewing for the CM position</vt:lpstr>
      <vt:lpstr>Interviewing for the CM position</vt:lpstr>
      <vt:lpstr>PowerPoint Presentation</vt:lpstr>
      <vt:lpstr>Contracting Related Policy</vt:lpstr>
      <vt:lpstr>Point of Control (POC)</vt:lpstr>
      <vt:lpstr>Signature Authority</vt:lpstr>
      <vt:lpstr>Successful Negotiations</vt:lpstr>
      <vt:lpstr>Success More Probable When…</vt:lpstr>
      <vt:lpstr>What Does Success Look Like?</vt:lpstr>
      <vt:lpstr>Preparation Is Key</vt:lpstr>
      <vt:lpstr>Step 1:  Gather Relevant Info</vt:lpstr>
      <vt:lpstr>Typical Sources of Information</vt:lpstr>
      <vt:lpstr>A Little Homework Goes a Long Way</vt:lpstr>
      <vt:lpstr>Know the Other Party</vt:lpstr>
      <vt:lpstr>Understand the supplier’s real interests, concerns, values </vt:lpstr>
      <vt:lpstr>Typical Characteristics of Sales Pros</vt:lpstr>
      <vt:lpstr>Know the Product Specifications </vt:lpstr>
      <vt:lpstr>Negotiation Tactics</vt:lpstr>
      <vt:lpstr>Negotiation Philosophies</vt:lpstr>
      <vt:lpstr>Skill/Authority of Negotiating Team Characteristics of Effective Negotiators</vt:lpstr>
      <vt:lpstr>You Don’t Have to Negotiate Alone</vt:lpstr>
      <vt:lpstr>Always….</vt:lpstr>
      <vt:lpstr>Ploys and Tactics</vt:lpstr>
      <vt:lpstr>Common U.S. Negotiation Tactics</vt:lpstr>
      <vt:lpstr>Other Common U.S. Tactics</vt:lpstr>
      <vt:lpstr>Crunches</vt:lpstr>
      <vt:lpstr>Advantages of the Negotiation Site</vt:lpstr>
      <vt:lpstr>Don’t Have a Lot of Leverage?</vt:lpstr>
      <vt:lpstr>PowerPoint Presentation</vt:lpstr>
      <vt:lpstr> Common Ploys</vt:lpstr>
      <vt:lpstr> Common Ploys</vt:lpstr>
      <vt:lpstr>PowerPoint Presentation</vt:lpstr>
      <vt:lpstr>What To Do</vt:lpstr>
      <vt:lpstr>What to Do</vt:lpstr>
      <vt:lpstr>Communications</vt:lpstr>
      <vt:lpstr>PowerPoint Presentation</vt:lpstr>
      <vt:lpstr>Do Not’s</vt:lpstr>
      <vt:lpstr>Make Sure Your Team Is Aligned</vt:lpstr>
      <vt:lpstr>For Every No ….</vt:lpstr>
      <vt:lpstr>How you present your idea/position.</vt:lpstr>
      <vt:lpstr>Turning Difficult Conversations Positive</vt:lpstr>
      <vt:lpstr>Ethics</vt:lpstr>
      <vt:lpstr>Overcoming the Impasse</vt:lpstr>
      <vt:lpstr>Successful Negotiations</vt:lpstr>
      <vt:lpstr>Timing</vt:lpstr>
      <vt:lpstr>Being Persuasive</vt:lpstr>
      <vt:lpstr>Who Opens First?</vt:lpstr>
      <vt:lpstr>PowerPoint Presentation</vt:lpstr>
      <vt:lpstr>PowerPoint Presentation</vt:lpstr>
      <vt:lpstr>Payment Term Options</vt:lpstr>
      <vt:lpstr>Intellectual Property Rights</vt:lpstr>
      <vt:lpstr>Intellectual Property Rights – Cont.</vt:lpstr>
      <vt:lpstr>Other Considerations In Contracts</vt:lpstr>
      <vt:lpstr>Other Considerations In Contracts</vt:lpstr>
      <vt:lpstr>Independent Contractor Status</vt:lpstr>
      <vt:lpstr>Other Considerations In Contracts</vt:lpstr>
      <vt:lpstr>Other Considerations In Contracts</vt:lpstr>
      <vt:lpstr>Other Considerations In Contracts</vt:lpstr>
      <vt:lpstr>Other Considerations In Contracts</vt:lpstr>
      <vt:lpstr>Other Considerations In Contracts</vt:lpstr>
      <vt:lpstr>Other Considerations In Contracts</vt:lpstr>
      <vt:lpstr>Other Considerations In Contracts</vt:lpstr>
      <vt:lpstr>Other Considerations In Contracts</vt:lpstr>
      <vt:lpstr>Statement of Work (SOW)</vt:lpstr>
      <vt:lpstr>Contract Administration</vt:lpstr>
      <vt:lpstr>Life Is Good When Contracts Are Managed but…</vt:lpstr>
      <vt:lpstr>Lessons</vt:lpstr>
      <vt:lpstr>It Doesn’t End with Negotiations</vt:lpstr>
      <vt:lpstr>PowerPoint Presentation</vt:lpstr>
      <vt:lpstr>PowerPoint Presentation</vt:lpstr>
      <vt:lpstr>PowerPoint Presentation</vt:lpstr>
      <vt:lpstr>PowerPoint Presentation</vt:lpstr>
    </vt:vector>
  </TitlesOfParts>
  <Company>NRECA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Contracting</dc:title>
  <dc:creator>Marnell, Irene G.</dc:creator>
  <cp:lastModifiedBy>Marnell, Irene G.</cp:lastModifiedBy>
  <cp:revision>112</cp:revision>
  <dcterms:created xsi:type="dcterms:W3CDTF">2014-06-02T20:42:51Z</dcterms:created>
  <dcterms:modified xsi:type="dcterms:W3CDTF">2014-09-22T17:12:35Z</dcterms:modified>
</cp:coreProperties>
</file>