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7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81B88-A9DD-499D-94FA-D339CB59E7B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9C327-FD9A-4EF0-A30C-6F8910100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53B22-128B-4A48-AAC9-B13811029C12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EEFEF0-A85A-44DE-8B98-72D1D50D289B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D32DB-2F5A-485F-94DD-7DD5C391B458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EEF17-28B3-447B-B9F4-F6D650E26AF6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7190-F8C6-4C8C-ACC8-699DBDF8DD1C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ED363-1846-434B-9FF7-CAAD5D308E20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22A6D-1F28-49EC-A1F4-9181149B0073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BF714B-46C2-461A-9B1F-59B4067C18B4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47E9-1E7D-4C08-8F61-8F2F6251DDB6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8F357-5485-4AFF-BB08-B6C847C59455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6BDEB6-386A-45CD-972F-85E57BC0B3C7}" type="datetime2">
              <a:rPr lang="en-US" smtClean="0"/>
              <a:pPr/>
              <a:t>Monday, September 22, 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F238C1-98E3-41D3-B406-86BDB072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Securing</a:t>
            </a:r>
            <a:br>
              <a:rPr lang="en-US" dirty="0" smtClean="0"/>
            </a:br>
            <a:r>
              <a:rPr lang="en-US" dirty="0" smtClean="0"/>
              <a:t>Central Florida Electric Cooperative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High-Level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019800"/>
            <a:ext cx="2286000" cy="365125"/>
          </a:xfrm>
        </p:spPr>
        <p:txBody>
          <a:bodyPr/>
          <a:lstStyle/>
          <a:p>
            <a:pPr algn="ctr"/>
            <a:fld id="{E3C47626-C06E-4615-9A1B-F984313645B8}" type="datetime2">
              <a:rPr lang="en-US" sz="1200" b="1" smtClean="0">
                <a:solidFill>
                  <a:schemeClr val="accent1"/>
                </a:solidFill>
              </a:rPr>
              <a:pPr algn="ctr"/>
              <a:t>Monday, September 22, 2014</a:t>
            </a:fld>
            <a:endParaRPr lang="en-US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CFEC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Florida Electric Cooperative, Inc.</a:t>
            </a:r>
          </a:p>
          <a:p>
            <a:endParaRPr lang="en-US" sz="2400" dirty="0" smtClean="0"/>
          </a:p>
          <a:p>
            <a:r>
              <a:rPr lang="en-US" sz="2400" dirty="0" smtClean="0"/>
              <a:t>Headquarters: </a:t>
            </a:r>
            <a:r>
              <a:rPr lang="en-US" sz="2400" dirty="0" err="1" smtClean="0"/>
              <a:t>Chiefland</a:t>
            </a:r>
            <a:r>
              <a:rPr lang="en-US" sz="2400" dirty="0" smtClean="0"/>
              <a:t>, FL</a:t>
            </a:r>
          </a:p>
          <a:p>
            <a:r>
              <a:rPr lang="en-US" sz="2400" dirty="0" smtClean="0"/>
              <a:t>Branch Offices:  Two (Cross City and </a:t>
            </a:r>
            <a:r>
              <a:rPr lang="en-US" sz="2400" dirty="0" err="1" smtClean="0"/>
              <a:t>Inglis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Employees:  98</a:t>
            </a:r>
          </a:p>
          <a:p>
            <a:r>
              <a:rPr lang="en-US" sz="2400" dirty="0" smtClean="0"/>
              <a:t>Members:  ~24,900</a:t>
            </a:r>
          </a:p>
          <a:p>
            <a:r>
              <a:rPr lang="en-US" sz="2400" dirty="0" smtClean="0"/>
              <a:t>Active Services:  ~32,700</a:t>
            </a:r>
          </a:p>
          <a:p>
            <a:r>
              <a:rPr lang="en-US" sz="2400" dirty="0" smtClean="0"/>
              <a:t>Miles of Line: ~4,500</a:t>
            </a:r>
          </a:p>
          <a:p>
            <a:r>
              <a:rPr lang="en-US" sz="2400" dirty="0" smtClean="0"/>
              <a:t>Substations:  16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Users</a:t>
            </a:r>
          </a:p>
          <a:p>
            <a:r>
              <a:rPr lang="en-US" dirty="0" smtClean="0"/>
              <a:t>Mobile Users (laptops and tablets)</a:t>
            </a:r>
          </a:p>
          <a:p>
            <a:r>
              <a:rPr lang="en-US" dirty="0" smtClean="0"/>
              <a:t>Cell Phones</a:t>
            </a:r>
          </a:p>
          <a:p>
            <a:r>
              <a:rPr lang="en-US" dirty="0" smtClean="0"/>
              <a:t>Websites (cfec.com and Billing.cfec.com)</a:t>
            </a:r>
          </a:p>
          <a:p>
            <a:r>
              <a:rPr lang="en-US" dirty="0" smtClean="0"/>
              <a:t>Email (users and attachments)</a:t>
            </a:r>
          </a:p>
          <a:p>
            <a:r>
              <a:rPr lang="en-US" dirty="0" smtClean="0"/>
              <a:t>Phone System</a:t>
            </a:r>
          </a:p>
          <a:p>
            <a:r>
              <a:rPr lang="en-US" dirty="0" smtClean="0"/>
              <a:t>Servers</a:t>
            </a:r>
          </a:p>
          <a:p>
            <a:r>
              <a:rPr lang="en-US" dirty="0" smtClean="0"/>
              <a:t>Physical Security (cameras and locks)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Anytime!!!</a:t>
            </a:r>
          </a:p>
          <a:p>
            <a:pPr lvl="1"/>
            <a:r>
              <a:rPr lang="en-US" dirty="0" smtClean="0"/>
              <a:t>Threats are like motorcycle accidents…it is not if they will happen, but rather when will they happen…</a:t>
            </a:r>
          </a:p>
          <a:p>
            <a:r>
              <a:rPr lang="en-US" dirty="0" smtClean="0"/>
              <a:t>Everyone!!!!</a:t>
            </a:r>
          </a:p>
          <a:p>
            <a:pPr lvl="1"/>
            <a:r>
              <a:rPr lang="en-US" dirty="0" smtClean="0"/>
              <a:t>15 year old Hacks NASA…</a:t>
            </a:r>
          </a:p>
          <a:p>
            <a:pPr lvl="1"/>
            <a:r>
              <a:rPr lang="en-US" dirty="0" smtClean="0"/>
              <a:t>5 year old Hacks Xbox…</a:t>
            </a:r>
          </a:p>
          <a:p>
            <a:r>
              <a:rPr lang="en-US" dirty="0" smtClean="0"/>
              <a:t>Everything!!!</a:t>
            </a:r>
          </a:p>
          <a:p>
            <a:pPr lvl="1"/>
            <a:r>
              <a:rPr lang="en-US" dirty="0" smtClean="0"/>
              <a:t>File Attachments…</a:t>
            </a:r>
          </a:p>
          <a:p>
            <a:pPr lvl="1"/>
            <a:r>
              <a:rPr lang="en-US" dirty="0" smtClean="0"/>
              <a:t>Thumb Drives…</a:t>
            </a:r>
          </a:p>
          <a:p>
            <a:pPr lvl="1"/>
            <a:r>
              <a:rPr lang="en-US" dirty="0" smtClean="0"/>
              <a:t>Vendor Laptops…</a:t>
            </a:r>
          </a:p>
          <a:p>
            <a:r>
              <a:rPr lang="en-US" dirty="0" smtClean="0"/>
              <a:t>Everywhere!!!</a:t>
            </a:r>
          </a:p>
          <a:p>
            <a:pPr lvl="1"/>
            <a:r>
              <a:rPr lang="en-US" dirty="0" smtClean="0"/>
              <a:t>Treats may be down the road or abroad…in your office or at your substation…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Cloud Protection (</a:t>
            </a:r>
            <a:r>
              <a:rPr lang="en-US" sz="2400" dirty="0" err="1" smtClean="0"/>
              <a:t>openDNS</a:t>
            </a:r>
            <a:r>
              <a:rPr lang="en-US" sz="2400" dirty="0" smtClean="0"/>
              <a:t>, Spam Filter Service)</a:t>
            </a:r>
          </a:p>
          <a:p>
            <a:r>
              <a:rPr lang="en-US" sz="2400" dirty="0" smtClean="0"/>
              <a:t>Dual Redundant Internet Links</a:t>
            </a:r>
          </a:p>
          <a:p>
            <a:r>
              <a:rPr lang="en-US" sz="2400" dirty="0" smtClean="0"/>
              <a:t>Dual Firewall Setup (Unified </a:t>
            </a:r>
            <a:r>
              <a:rPr lang="en-US" sz="2400" smtClean="0"/>
              <a:t>Threat </a:t>
            </a:r>
            <a:r>
              <a:rPr lang="en-US" sz="2400" smtClean="0"/>
              <a:t>Management)</a:t>
            </a:r>
            <a:endParaRPr lang="en-US" sz="2400" dirty="0" smtClean="0"/>
          </a:p>
          <a:p>
            <a:pPr lvl="1"/>
            <a:r>
              <a:rPr lang="en-US" sz="2000" dirty="0" smtClean="0"/>
              <a:t>Antivirus</a:t>
            </a:r>
          </a:p>
          <a:p>
            <a:pPr lvl="1"/>
            <a:r>
              <a:rPr lang="en-US" sz="2000" dirty="0" smtClean="0"/>
              <a:t>Intrusion Detection and Prevention System</a:t>
            </a:r>
          </a:p>
          <a:p>
            <a:pPr lvl="1"/>
            <a:r>
              <a:rPr lang="en-US" sz="2000" dirty="0" smtClean="0"/>
              <a:t>Geo-IP Blocking</a:t>
            </a:r>
          </a:p>
          <a:p>
            <a:pPr lvl="1"/>
            <a:r>
              <a:rPr lang="en-US" sz="2000" dirty="0" err="1" smtClean="0"/>
              <a:t>Botnet</a:t>
            </a:r>
            <a:r>
              <a:rPr lang="en-US" sz="2000" dirty="0" smtClean="0"/>
              <a:t> Blocking</a:t>
            </a:r>
          </a:p>
          <a:p>
            <a:pPr lvl="1"/>
            <a:r>
              <a:rPr lang="en-US" sz="2000" dirty="0" smtClean="0"/>
              <a:t>Content Filtering</a:t>
            </a:r>
          </a:p>
          <a:p>
            <a:pPr lvl="1"/>
            <a:r>
              <a:rPr lang="en-US" sz="2000" dirty="0" smtClean="0"/>
              <a:t>Firewall Rules (very important and dynamic)</a:t>
            </a:r>
          </a:p>
          <a:p>
            <a:r>
              <a:rPr lang="en-US" sz="2400" dirty="0" smtClean="0"/>
              <a:t>Local System Antivirus and Firewall</a:t>
            </a:r>
          </a:p>
          <a:p>
            <a:r>
              <a:rPr lang="en-US" sz="2400" dirty="0" smtClean="0"/>
              <a:t>Screen Savers w/ Password Protection…</a:t>
            </a:r>
          </a:p>
          <a:p>
            <a:r>
              <a:rPr lang="en-US" sz="2400" dirty="0" smtClean="0"/>
              <a:t>Internal Logging and Notification (Security Event Information Management System)</a:t>
            </a:r>
          </a:p>
          <a:p>
            <a:r>
              <a:rPr lang="en-US" sz="2400" dirty="0" smtClean="0"/>
              <a:t>Physical Security (cameras and locks)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Five Areas Of Concern</a:t>
            </a:r>
          </a:p>
          <a:p>
            <a:endParaRPr lang="en-US" sz="2400" dirty="0" smtClean="0"/>
          </a:p>
          <a:p>
            <a:r>
              <a:rPr lang="en-US" sz="2400" dirty="0" smtClean="0"/>
              <a:t>Users…</a:t>
            </a:r>
          </a:p>
          <a:p>
            <a:r>
              <a:rPr lang="en-US" sz="2400" dirty="0" smtClean="0"/>
              <a:t>File Attachments</a:t>
            </a:r>
          </a:p>
          <a:p>
            <a:r>
              <a:rPr lang="en-US" sz="2400" dirty="0" smtClean="0"/>
              <a:t>Hardware Failures</a:t>
            </a:r>
          </a:p>
          <a:p>
            <a:r>
              <a:rPr lang="en-US" sz="2400" dirty="0" smtClean="0"/>
              <a:t>Software Failures</a:t>
            </a:r>
          </a:p>
          <a:p>
            <a:r>
              <a:rPr lang="en-US" sz="2400" dirty="0" smtClean="0"/>
              <a:t>Physical Security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Sweet….It’s Over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Questions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F250D-DD2A-4EF6-8409-B6FC1D935356}" type="datetime2">
              <a:rPr lang="en-US" smtClean="0"/>
              <a:pPr/>
              <a:t>Monday, September 22, 2014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curing&amp;#x0D;&amp;#x0A;Central Florida Electric Cooperative&amp;quot;&quot;/&gt;&lt;property id=&quot;20307&quot; value=&quot;256&quot;/&gt;&lt;/object&gt;&lt;object type=&quot;3&quot; unique_id=&quot;10026&quot;&gt;&lt;property id=&quot;20148&quot; value=&quot;5&quot;/&gt;&lt;property id=&quot;20300&quot; value=&quot;Slide 2 - &amp;quot;About CFEC&amp;quot;&quot;/&gt;&lt;property id=&quot;20307&quot; value=&quot;257&quot;/&gt;&lt;/object&gt;&lt;object type=&quot;3&quot; unique_id=&quot;10039&quot;&gt;&lt;property id=&quot;20148&quot; value=&quot;5&quot;/&gt;&lt;property id=&quot;20300&quot; value=&quot;Slide 5 - &amp;quot;Security Overview&amp;quot;&quot;/&gt;&lt;property id=&quot;20307&quot; value=&quot;258&quot;/&gt;&lt;/object&gt;&lt;object type=&quot;3&quot; unique_id=&quot;10110&quot;&gt;&lt;property id=&quot;20148&quot; value=&quot;5&quot;/&gt;&lt;property id=&quot;20300&quot; value=&quot;Slide 3 - &amp;quot;Organizational Overview&amp;quot;&quot;/&gt;&lt;property id=&quot;20307&quot; value=&quot;259&quot;/&gt;&lt;/object&gt;&lt;object type=&quot;3&quot; unique_id=&quot;10165&quot;&gt;&lt;property id=&quot;20148&quot; value=&quot;5&quot;/&gt;&lt;property id=&quot;20300&quot; value=&quot;Slide 6 - &amp;quot;Weak Links&amp;quot;&quot;/&gt;&lt;property id=&quot;20307&quot; value=&quot;260&quot;/&gt;&lt;/object&gt;&lt;object type=&quot;3&quot; unique_id=&quot;10187&quot;&gt;&lt;property id=&quot;20148&quot; value=&quot;5&quot;/&gt;&lt;property id=&quot;20300&quot; value=&quot;Slide 4 - &amp;quot;Threats Overview&amp;quot;&quot;/&gt;&lt;property id=&quot;20307&quot; value=&quot;261&quot;/&gt;&lt;/object&gt;&lt;object type=&quot;3&quot; unique_id=&quot;10324&quot;&gt;&lt;property id=&quot;20148&quot; value=&quot;5&quot;/&gt;&lt;property id=&quot;20300&quot; value=&quot;Slide 7 - &amp;quot;Sweet….It’s Over &amp;quot;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236</TotalTime>
  <Words>250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Securing Central Florida Electric Cooperative</vt:lpstr>
      <vt:lpstr>About CFEC</vt:lpstr>
      <vt:lpstr>Organizational Overview</vt:lpstr>
      <vt:lpstr>Threats Overview</vt:lpstr>
      <vt:lpstr>Security Overview</vt:lpstr>
      <vt:lpstr>Weak Links</vt:lpstr>
      <vt:lpstr>Sweet….It’s Over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Member iPad and Meeting App</dc:title>
  <dc:creator>gbuckner</dc:creator>
  <cp:lastModifiedBy>George Buckner  III</cp:lastModifiedBy>
  <cp:revision>40</cp:revision>
  <dcterms:created xsi:type="dcterms:W3CDTF">2013-10-21T16:55:20Z</dcterms:created>
  <dcterms:modified xsi:type="dcterms:W3CDTF">2014-09-22T13:31:16Z</dcterms:modified>
</cp:coreProperties>
</file>