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41"/>
  </p:notesMasterIdLst>
  <p:handoutMasterIdLst>
    <p:handoutMasterId r:id="rId42"/>
  </p:handoutMasterIdLst>
  <p:sldIdLst>
    <p:sldId id="256" r:id="rId2"/>
    <p:sldId id="274" r:id="rId3"/>
    <p:sldId id="294" r:id="rId4"/>
    <p:sldId id="258" r:id="rId5"/>
    <p:sldId id="293" r:id="rId6"/>
    <p:sldId id="287" r:id="rId7"/>
    <p:sldId id="288" r:id="rId8"/>
    <p:sldId id="302" r:id="rId9"/>
    <p:sldId id="295" r:id="rId10"/>
    <p:sldId id="289" r:id="rId11"/>
    <p:sldId id="296" r:id="rId12"/>
    <p:sldId id="300" r:id="rId13"/>
    <p:sldId id="283" r:id="rId14"/>
    <p:sldId id="284" r:id="rId15"/>
    <p:sldId id="309" r:id="rId16"/>
    <p:sldId id="297" r:id="rId17"/>
    <p:sldId id="307" r:id="rId18"/>
    <p:sldId id="272" r:id="rId19"/>
    <p:sldId id="299" r:id="rId20"/>
    <p:sldId id="308" r:id="rId21"/>
    <p:sldId id="311" r:id="rId22"/>
    <p:sldId id="271" r:id="rId23"/>
    <p:sldId id="312" r:id="rId24"/>
    <p:sldId id="324" r:id="rId25"/>
    <p:sldId id="319" r:id="rId26"/>
    <p:sldId id="326" r:id="rId27"/>
    <p:sldId id="321" r:id="rId28"/>
    <p:sldId id="316" r:id="rId29"/>
    <p:sldId id="317" r:id="rId30"/>
    <p:sldId id="268" r:id="rId31"/>
    <p:sldId id="305" r:id="rId32"/>
    <p:sldId id="304" r:id="rId33"/>
    <p:sldId id="320" r:id="rId34"/>
    <p:sldId id="285" r:id="rId35"/>
    <p:sldId id="327" r:id="rId36"/>
    <p:sldId id="313" r:id="rId37"/>
    <p:sldId id="314" r:id="rId38"/>
    <p:sldId id="315" r:id="rId39"/>
    <p:sldId id="323" r:id="rId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 autoAdjust="0"/>
    <p:restoredTop sz="94631" autoAdjust="0"/>
  </p:normalViewPr>
  <p:slideViewPr>
    <p:cSldViewPr showGuides="1"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1902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5CC02E-7EC4-41D3-873E-E2BB2A481072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40BF59D-CC82-4876-B67E-061C595DC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84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179677-EA15-4D66-8523-A144BC3C7D84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DDE3B6-2E2A-4F53-A344-1576AF7E5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8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1652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66836"/>
            <a:ext cx="6400800" cy="14289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201" y="4572000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48000">
                <a:srgbClr val="6E99C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FBDE430-1349-4487-BD01-EF91BC1C57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r="9615"/>
          <a:stretch/>
        </p:blipFill>
        <p:spPr>
          <a:xfrm>
            <a:off x="4621822" y="4800600"/>
            <a:ext cx="20574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9" b="10344"/>
          <a:stretch/>
        </p:blipFill>
        <p:spPr>
          <a:xfrm>
            <a:off x="2345668" y="4755383"/>
            <a:ext cx="2066925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lide Number Placeholder 10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10" y="609600"/>
            <a:ext cx="4455390" cy="1100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7" t="1421" r="1263"/>
          <a:stretch/>
        </p:blipFill>
        <p:spPr>
          <a:xfrm>
            <a:off x="125605" y="4724400"/>
            <a:ext cx="20574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r="20514"/>
          <a:stretch/>
        </p:blipFill>
        <p:spPr>
          <a:xfrm>
            <a:off x="6858000" y="4755383"/>
            <a:ext cx="207645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642" y="6356348"/>
            <a:ext cx="2209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2747" y="6340475"/>
            <a:ext cx="2886598" cy="380999"/>
          </a:xfrm>
        </p:spPr>
        <p:txBody>
          <a:bodyPr/>
          <a:lstStyle/>
          <a:p>
            <a:pPr algn="r"/>
            <a:r>
              <a:rPr lang="en-US" smtClean="0"/>
              <a:t>Rate Committee              January 27,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765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Rate Committee              January 27,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23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Rate Committee              January 27,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9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Rate Committee              January 27,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2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FBDE430-1349-4487-BD01-EF91BC1C57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81800" y="6340475"/>
            <a:ext cx="2160556" cy="365125"/>
          </a:xfrm>
        </p:spPr>
        <p:txBody>
          <a:bodyPr/>
          <a:lstStyle/>
          <a:p>
            <a:r>
              <a:rPr lang="en-US" dirty="0" smtClean="0"/>
              <a:t>Committee              </a:t>
            </a:r>
          </a:p>
          <a:p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32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Rate Committee              January 27,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32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Rate Committee              January 27,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7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Rate Committee              January 27,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33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Rate Committee              January 27,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46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Rate Committee              January 27,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0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Rate Committee              January 27,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29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Rate Committee              January 27,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7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248" y="537584"/>
            <a:ext cx="82296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3444" y="6340475"/>
            <a:ext cx="170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Rate Committee              January 27, 2014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119" y="76200"/>
            <a:ext cx="212257" cy="27432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325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fld id="{EFBDE430-1349-4487-BD01-EF91BC1C5709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7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72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Solar Energy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142819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 smtClean="0"/>
              <a:t>Florida Electric Cooperatives Association</a:t>
            </a:r>
          </a:p>
          <a:p>
            <a:pPr algn="ctr"/>
            <a:r>
              <a:rPr lang="en-US" sz="2000" b="1" dirty="0" smtClean="0"/>
              <a:t>2014 Finance &amp; Accounting Conference</a:t>
            </a:r>
          </a:p>
          <a:p>
            <a:pPr algn="ctr"/>
            <a:r>
              <a:rPr lang="en-US" dirty="0" smtClean="0"/>
              <a:t>Glenn Spurlock</a:t>
            </a:r>
            <a:endParaRPr lang="en-US" dirty="0"/>
          </a:p>
          <a:p>
            <a:pPr algn="ctr"/>
            <a:r>
              <a:rPr lang="en-US" dirty="0" smtClean="0"/>
              <a:t>September 17,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0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Concentrated Solar Thermal Power (CST</a:t>
            </a:r>
            <a:r>
              <a:rPr lang="en-US" sz="3600" dirty="0" smtClean="0">
                <a:solidFill>
                  <a:srgbClr val="00B050"/>
                </a:solidFill>
              </a:rPr>
              <a:t>)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06200" y="6400800"/>
            <a:ext cx="2160556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28928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7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Concentrated Solar Thermal Power (CST)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744200" y="6248400"/>
            <a:ext cx="484156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4288"/>
            <a:ext cx="7543800" cy="4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7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Concentrated </a:t>
            </a:r>
            <a:r>
              <a:rPr lang="en-US" sz="2400" b="1" dirty="0"/>
              <a:t>solar power (</a:t>
            </a:r>
            <a:r>
              <a:rPr lang="en-US" sz="2400" b="1" dirty="0" err="1"/>
              <a:t>CSP</a:t>
            </a:r>
            <a:r>
              <a:rPr lang="en-US" sz="2400" b="1" dirty="0"/>
              <a:t>) </a:t>
            </a:r>
            <a:r>
              <a:rPr lang="en-US" sz="2400" b="1" dirty="0" smtClean="0"/>
              <a:t>uses </a:t>
            </a:r>
            <a:r>
              <a:rPr lang="en-US" sz="2400" b="1" dirty="0"/>
              <a:t>mirrors </a:t>
            </a:r>
            <a:r>
              <a:rPr lang="en-US" sz="2400" b="1" dirty="0" smtClean="0"/>
              <a:t>or lenses to focus direct sunlight onto a receiver located at a “power tower” in the center of the array.  The solar energy </a:t>
            </a:r>
            <a:r>
              <a:rPr lang="en-US" sz="2400" b="1" dirty="0"/>
              <a:t>converts the water in the </a:t>
            </a:r>
            <a:r>
              <a:rPr lang="en-US" sz="2400" b="1" dirty="0" smtClean="0"/>
              <a:t>tower-mounted receiver </a:t>
            </a:r>
            <a:r>
              <a:rPr lang="en-US" sz="2400" b="1" dirty="0"/>
              <a:t>to </a:t>
            </a:r>
            <a:r>
              <a:rPr lang="en-US" sz="2400" b="1" dirty="0" smtClean="0"/>
              <a:t>steam, </a:t>
            </a:r>
            <a:r>
              <a:rPr lang="en-US" sz="2400" b="1" dirty="0"/>
              <a:t>which drives a turbine connected to a generator, thus converting the solar </a:t>
            </a:r>
            <a:r>
              <a:rPr lang="en-US" sz="2400" b="1" dirty="0" smtClean="0"/>
              <a:t>energy </a:t>
            </a:r>
            <a:r>
              <a:rPr lang="en-US" sz="2400" b="1" dirty="0"/>
              <a:t>into electrical </a:t>
            </a:r>
            <a:r>
              <a:rPr lang="en-US" sz="2400" b="1" dirty="0" smtClean="0"/>
              <a:t>energy.</a:t>
            </a:r>
            <a:endParaRPr lang="en-US" sz="2400" b="1" dirty="0"/>
          </a:p>
          <a:p>
            <a:endParaRPr lang="en-US" sz="2400" dirty="0"/>
          </a:p>
          <a:p>
            <a:r>
              <a:rPr lang="en-US" sz="2400" b="1" dirty="0" err="1" smtClean="0"/>
              <a:t>CSP</a:t>
            </a:r>
            <a:r>
              <a:rPr lang="en-US" sz="2400" b="1" dirty="0" smtClean="0"/>
              <a:t> </a:t>
            </a:r>
            <a:r>
              <a:rPr lang="en-US" sz="2400" b="1" dirty="0"/>
              <a:t>technology is intended for areas of high </a:t>
            </a:r>
            <a:r>
              <a:rPr lang="en-US" sz="2400" b="1" dirty="0" smtClean="0"/>
              <a:t>irradiation and </a:t>
            </a:r>
            <a:r>
              <a:rPr lang="en-US" sz="2400" b="1" dirty="0"/>
              <a:t>low humidity/low cloud cover, </a:t>
            </a:r>
            <a:r>
              <a:rPr lang="en-US" sz="2400" b="1" dirty="0"/>
              <a:t>making it suitable for </a:t>
            </a:r>
            <a:r>
              <a:rPr lang="en-US" sz="2400" b="1" dirty="0" smtClean="0"/>
              <a:t>large power </a:t>
            </a:r>
            <a:r>
              <a:rPr lang="en-US" sz="2400" b="1" dirty="0"/>
              <a:t>plants in desert regions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B050"/>
                </a:solidFill>
              </a:rPr>
              <a:t>Concentrated Solar </a:t>
            </a:r>
            <a:r>
              <a:rPr lang="en-US" sz="3600" dirty="0" smtClean="0">
                <a:solidFill>
                  <a:srgbClr val="00B050"/>
                </a:solidFill>
              </a:rPr>
              <a:t>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58600" y="6172200"/>
            <a:ext cx="2160556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03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830763"/>
          </a:xfrm>
        </p:spPr>
        <p:txBody>
          <a:bodyPr/>
          <a:lstStyle/>
          <a:p>
            <a:r>
              <a:rPr lang="en-US" sz="2200" dirty="0" smtClean="0"/>
              <a:t>Dish</a:t>
            </a:r>
          </a:p>
          <a:p>
            <a:pPr marL="0" indent="0">
              <a:buNone/>
            </a:pPr>
            <a:endParaRPr lang="en-US" sz="2200" dirty="0" smtClean="0"/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537584"/>
            <a:ext cx="8686800" cy="960438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600" dirty="0">
                <a:solidFill>
                  <a:srgbClr val="00B050"/>
                </a:solidFill>
                <a:ea typeface="+mn-ea"/>
                <a:cs typeface="+mn-cs"/>
              </a:rPr>
              <a:t>Concentrated Solar Power (</a:t>
            </a:r>
            <a:r>
              <a:rPr lang="en-US" sz="3600" dirty="0" err="1">
                <a:solidFill>
                  <a:srgbClr val="00B050"/>
                </a:solidFill>
                <a:ea typeface="+mn-ea"/>
                <a:cs typeface="+mn-cs"/>
              </a:rPr>
              <a:t>CSP</a:t>
            </a:r>
            <a:r>
              <a:rPr lang="en-US" sz="3600" dirty="0">
                <a:solidFill>
                  <a:srgbClr val="00B050"/>
                </a:solidFill>
                <a:ea typeface="+mn-ea"/>
                <a:cs typeface="+mn-cs"/>
              </a:rPr>
              <a:t>)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48800" y="6400800"/>
            <a:ext cx="1779556" cy="36512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1790"/>
            <a:ext cx="5943600" cy="445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5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754563"/>
          </a:xfrm>
        </p:spPr>
        <p:txBody>
          <a:bodyPr/>
          <a:lstStyle/>
          <a:p>
            <a:r>
              <a:rPr lang="en-US" sz="2200" dirty="0" smtClean="0"/>
              <a:t>Concentrated Solar Power Facility</a:t>
            </a:r>
          </a:p>
          <a:p>
            <a:pPr marL="0" indent="0">
              <a:buNone/>
            </a:pPr>
            <a:endParaRPr lang="en-US" sz="2200" dirty="0" smtClean="0"/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Concentrated Solar Power (</a:t>
            </a:r>
            <a:r>
              <a:rPr lang="en-US" sz="3600" dirty="0" err="1">
                <a:solidFill>
                  <a:srgbClr val="00B050"/>
                </a:solidFill>
              </a:rPr>
              <a:t>CSP</a:t>
            </a:r>
            <a:r>
              <a:rPr lang="en-US" sz="3600" dirty="0">
                <a:solidFill>
                  <a:srgbClr val="00B050"/>
                </a:solidFill>
              </a:rPr>
              <a:t>) Technologies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591800" y="6248400"/>
            <a:ext cx="1779556" cy="36512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92879"/>
            <a:ext cx="6569678" cy="437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76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Solar </a:t>
            </a:r>
            <a:r>
              <a:rPr lang="en-US" sz="2400" b="1" dirty="0">
                <a:latin typeface="+mj-lt"/>
              </a:rPr>
              <a:t>panels that </a:t>
            </a:r>
            <a:r>
              <a:rPr lang="en-US" sz="2400" b="1" dirty="0" smtClean="0">
                <a:latin typeface="+mj-lt"/>
              </a:rPr>
              <a:t>convert sunlight </a:t>
            </a:r>
            <a:r>
              <a:rPr lang="en-US" sz="2400" b="1" dirty="0">
                <a:latin typeface="+mj-lt"/>
              </a:rPr>
              <a:t>to electric energy are referred to </a:t>
            </a:r>
            <a:r>
              <a:rPr lang="en-US" sz="2400" b="1" dirty="0" smtClean="0">
                <a:latin typeface="+mj-lt"/>
              </a:rPr>
              <a:t>as photovoltaic </a:t>
            </a:r>
            <a:r>
              <a:rPr lang="en-US" sz="2400" b="1" dirty="0">
                <a:latin typeface="+mj-lt"/>
              </a:rPr>
              <a:t>panels (PV for short). The PV </a:t>
            </a:r>
            <a:r>
              <a:rPr lang="en-US" sz="2400" b="1" dirty="0" smtClean="0">
                <a:latin typeface="+mj-lt"/>
              </a:rPr>
              <a:t>panels collect </a:t>
            </a:r>
            <a:r>
              <a:rPr lang="en-US" sz="2400" b="1" dirty="0">
                <a:latin typeface="+mj-lt"/>
              </a:rPr>
              <a:t>sunlight and turn it into direct current (</a:t>
            </a:r>
            <a:r>
              <a:rPr lang="en-US" sz="2400" b="1" dirty="0" smtClean="0">
                <a:latin typeface="+mj-lt"/>
              </a:rPr>
              <a:t>DC) power</a:t>
            </a:r>
            <a:r>
              <a:rPr lang="en-US" sz="2400" b="1" dirty="0">
                <a:latin typeface="+mj-lt"/>
              </a:rPr>
              <a:t>. This current is created when photons </a:t>
            </a:r>
            <a:r>
              <a:rPr lang="en-US" sz="2400" b="1" dirty="0" smtClean="0">
                <a:latin typeface="+mj-lt"/>
              </a:rPr>
              <a:t>hit the </a:t>
            </a:r>
            <a:r>
              <a:rPr lang="en-US" sz="2400" b="1" dirty="0">
                <a:latin typeface="+mj-lt"/>
              </a:rPr>
              <a:t>panel and cause electrons in the silicon to </a:t>
            </a:r>
            <a:r>
              <a:rPr lang="en-US" sz="2400" b="1" dirty="0" smtClean="0">
                <a:latin typeface="+mj-lt"/>
              </a:rPr>
              <a:t>be excited.</a:t>
            </a:r>
          </a:p>
          <a:p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These excited electrons are conducted </a:t>
            </a:r>
            <a:r>
              <a:rPr lang="en-US" sz="2400" b="1" dirty="0" smtClean="0">
                <a:latin typeface="+mj-lt"/>
              </a:rPr>
              <a:t>out of </a:t>
            </a:r>
            <a:r>
              <a:rPr lang="en-US" sz="2400" b="1" dirty="0">
                <a:latin typeface="+mj-lt"/>
              </a:rPr>
              <a:t>the solar panels and are transmitted to a DC to </a:t>
            </a:r>
            <a:r>
              <a:rPr lang="en-US" sz="2400" b="1" dirty="0" smtClean="0">
                <a:latin typeface="+mj-lt"/>
              </a:rPr>
              <a:t>AC inverter </a:t>
            </a:r>
            <a:r>
              <a:rPr lang="en-US" sz="2400" b="1" dirty="0">
                <a:latin typeface="+mj-lt"/>
              </a:rPr>
              <a:t>for interconnection to the public utility </a:t>
            </a:r>
            <a:r>
              <a:rPr lang="en-US" sz="2400" b="1" dirty="0" smtClean="0">
                <a:latin typeface="+mj-lt"/>
              </a:rPr>
              <a:t>grid.</a:t>
            </a:r>
            <a:endParaRPr lang="en-US" sz="2400" b="1" dirty="0">
              <a:latin typeface="+mj-lt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Solar </a:t>
            </a:r>
            <a:r>
              <a:rPr lang="en-US" sz="4000" dirty="0">
                <a:solidFill>
                  <a:srgbClr val="00B050"/>
                </a:solidFill>
              </a:rPr>
              <a:t>Photovoltaic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01400" y="6172200"/>
            <a:ext cx="1779556" cy="365125"/>
          </a:xfrm>
        </p:spPr>
        <p:txBody>
          <a:bodyPr/>
          <a:lstStyle/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Residential Solar Photovoltaic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58600" y="6480585"/>
            <a:ext cx="2160556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424488" cy="433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262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               Solar Photovoltaic (12 kW)             Solar water heating</a:t>
            </a:r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Residential Solar </a:t>
            </a:r>
            <a:r>
              <a:rPr lang="en-US" sz="4000" dirty="0">
                <a:solidFill>
                  <a:srgbClr val="00B050"/>
                </a:solidFill>
              </a:rPr>
              <a:t>Photovoltaic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01400" y="6172200"/>
            <a:ext cx="1779556" cy="36512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53" y="1962799"/>
            <a:ext cx="6149147" cy="415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29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B050"/>
                </a:solidFill>
              </a:rPr>
              <a:t>Utility-Scale Solar </a:t>
            </a:r>
            <a:r>
              <a:rPr lang="en-US" sz="4000" dirty="0">
                <a:solidFill>
                  <a:srgbClr val="00B050"/>
                </a:solidFill>
              </a:rPr>
              <a:t>Photovoltaic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77600" y="6248400"/>
            <a:ext cx="1779556" cy="36512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8277229" cy="224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99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Utility-Scale Solar </a:t>
            </a:r>
            <a:r>
              <a:rPr lang="en-US" dirty="0">
                <a:solidFill>
                  <a:srgbClr val="00B050"/>
                </a:solidFill>
              </a:rPr>
              <a:t>Photovoltaic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7498667" cy="348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625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1 hour, the Earth receives more solar energy than it takes to power the world for 1 year.</a:t>
            </a:r>
          </a:p>
          <a:p>
            <a:endParaRPr lang="en-US" dirty="0" smtClean="0"/>
          </a:p>
          <a:p>
            <a:r>
              <a:rPr lang="en-US" dirty="0" smtClean="0"/>
              <a:t>0.22% - The portion </a:t>
            </a:r>
            <a:r>
              <a:rPr lang="en-US" dirty="0"/>
              <a:t>of US electricity that is generated from solar power </a:t>
            </a:r>
            <a:r>
              <a:rPr lang="en-US" dirty="0" smtClean="0"/>
              <a:t>installations.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Solar Energy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82400" y="5867400"/>
            <a:ext cx="2160556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830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00B050"/>
                </a:solidFill>
                <a:latin typeface="+mj-lt"/>
              </a:rPr>
              <a:t>Key Components</a:t>
            </a:r>
          </a:p>
          <a:p>
            <a:endParaRPr lang="en-US" sz="10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Panels</a:t>
            </a:r>
          </a:p>
          <a:p>
            <a:pPr lvl="1"/>
            <a:r>
              <a:rPr lang="en-US" sz="2000" b="1" dirty="0"/>
              <a:t>Thin-Film (generally of </a:t>
            </a:r>
            <a:r>
              <a:rPr lang="en-US" sz="2000" b="1" dirty="0" smtClean="0"/>
              <a:t>lower efficiency)</a:t>
            </a:r>
            <a:endParaRPr lang="en-US" sz="2400" b="1" dirty="0"/>
          </a:p>
          <a:p>
            <a:pPr lvl="1"/>
            <a:endParaRPr lang="en-US" sz="2000" b="1" dirty="0" smtClean="0">
              <a:latin typeface="+mj-lt"/>
            </a:endParaRPr>
          </a:p>
          <a:p>
            <a:pPr lvl="1"/>
            <a:endParaRPr lang="en-US" sz="2000" b="1" dirty="0">
              <a:latin typeface="+mj-lt"/>
            </a:endParaRPr>
          </a:p>
          <a:p>
            <a:pPr lvl="1"/>
            <a:r>
              <a:rPr lang="en-US" sz="2000" b="1" dirty="0" smtClean="0">
                <a:latin typeface="+mj-lt"/>
              </a:rPr>
              <a:t>Silicon (60, 72, or 80 cells)</a:t>
            </a:r>
          </a:p>
          <a:p>
            <a:pPr lvl="2"/>
            <a:r>
              <a:rPr lang="en-US" sz="1600" b="1" dirty="0" smtClean="0">
                <a:latin typeface="+mj-lt"/>
              </a:rPr>
              <a:t>Mono-crystalline silicon</a:t>
            </a:r>
          </a:p>
          <a:p>
            <a:pPr lvl="2"/>
            <a:r>
              <a:rPr lang="en-US" sz="1600" b="1" dirty="0" smtClean="0">
                <a:latin typeface="+mj-lt"/>
              </a:rPr>
              <a:t>Poly-crystalline silicon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Utility-Scale Solar </a:t>
            </a:r>
            <a:r>
              <a:rPr lang="en-US" sz="4000" dirty="0">
                <a:solidFill>
                  <a:srgbClr val="00B050"/>
                </a:solidFill>
              </a:rPr>
              <a:t>Photovoltaic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01400" y="6172200"/>
            <a:ext cx="1779556" cy="36512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27" y="1981200"/>
            <a:ext cx="349097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32596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4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830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B050"/>
                </a:solidFill>
                <a:latin typeface="+mj-lt"/>
              </a:rPr>
              <a:t>Key Components</a:t>
            </a:r>
          </a:p>
          <a:p>
            <a:r>
              <a:rPr lang="en-US" dirty="0" smtClean="0">
                <a:latin typeface="+mj-lt"/>
              </a:rPr>
              <a:t>DC/AC Inverters 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         Micro Inverters                 String Inverters                     Central Inverters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Solar </a:t>
            </a:r>
            <a:r>
              <a:rPr lang="en-US" sz="4000" dirty="0">
                <a:solidFill>
                  <a:srgbClr val="00B050"/>
                </a:solidFill>
              </a:rPr>
              <a:t>Photovoltaic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01400" y="6172200"/>
            <a:ext cx="1779556" cy="36512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169" y="4293515"/>
            <a:ext cx="382665" cy="62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8" y="3111910"/>
            <a:ext cx="3411762" cy="298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/>
          <p:cNvSpPr>
            <a:spLocks noChangeAspect="1" noChangeArrowheads="1" noTextEdit="1"/>
          </p:cNvSpPr>
          <p:nvPr/>
        </p:nvSpPr>
        <p:spPr bwMode="auto">
          <a:xfrm>
            <a:off x="3374923" y="1632309"/>
            <a:ext cx="2170113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59" y="3006213"/>
            <a:ext cx="3096184" cy="305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1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sz="2400" b="1" dirty="0" smtClean="0">
                <a:latin typeface="+mj-lt"/>
              </a:rPr>
              <a:t>Racking &amp; Mounting</a:t>
            </a:r>
          </a:p>
          <a:p>
            <a:pPr lvl="1"/>
            <a:r>
              <a:rPr lang="en-US" sz="2000" b="1" dirty="0" smtClean="0">
                <a:latin typeface="+mj-lt"/>
              </a:rPr>
              <a:t>Roof</a:t>
            </a:r>
          </a:p>
          <a:p>
            <a:pPr lvl="1"/>
            <a:r>
              <a:rPr lang="en-US" sz="2000" b="1" dirty="0" smtClean="0">
                <a:latin typeface="+mj-lt"/>
              </a:rPr>
              <a:t>Pole</a:t>
            </a:r>
          </a:p>
          <a:p>
            <a:pPr lvl="1"/>
            <a:r>
              <a:rPr lang="en-US" sz="2000" b="1" dirty="0" smtClean="0">
                <a:latin typeface="+mj-lt"/>
              </a:rPr>
              <a:t>Ground</a:t>
            </a:r>
          </a:p>
          <a:p>
            <a:pPr lvl="2"/>
            <a:r>
              <a:rPr lang="en-US" sz="1600" b="1" dirty="0" smtClean="0">
                <a:latin typeface="+mj-lt"/>
              </a:rPr>
              <a:t>Fixed Tilt</a:t>
            </a: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						</a:t>
            </a:r>
          </a:p>
          <a:p>
            <a:pPr marL="0" indent="0">
              <a:buNone/>
            </a:pPr>
            <a:endParaRPr lang="en-US" sz="2400" b="1" dirty="0" smtClean="0">
              <a:latin typeface="+mj-lt"/>
            </a:endParaRPr>
          </a:p>
          <a:p>
            <a:pPr marL="0" indent="0">
              <a:buNone/>
            </a:pPr>
            <a:endParaRPr lang="en-US" sz="2400" b="1" dirty="0">
              <a:latin typeface="+mj-lt"/>
            </a:endParaRPr>
          </a:p>
          <a:p>
            <a:pPr marL="0" indent="0">
              <a:buNone/>
            </a:pPr>
            <a:r>
              <a:rPr lang="en-US" sz="2400" b="1" dirty="0">
                <a:latin typeface="+mj-lt"/>
              </a:rPr>
              <a:t> 	</a:t>
            </a:r>
            <a:r>
              <a:rPr lang="en-US" sz="2400" b="1" dirty="0" smtClean="0">
                <a:latin typeface="+mj-lt"/>
              </a:rPr>
              <a:t>					              </a:t>
            </a:r>
            <a:r>
              <a:rPr lang="en-US" sz="1800" b="1" dirty="0" smtClean="0">
                <a:latin typeface="+mj-lt"/>
              </a:rPr>
              <a:t>Fixed Tilt</a:t>
            </a:r>
          </a:p>
          <a:p>
            <a:pPr marL="0" indent="0">
              <a:buNone/>
            </a:pPr>
            <a:endParaRPr lang="en-US" sz="2400" b="1" dirty="0">
              <a:latin typeface="+mj-lt"/>
            </a:endParaRP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					    </a:t>
            </a:r>
            <a:r>
              <a:rPr lang="en-US" sz="1800" b="1" dirty="0" smtClean="0">
                <a:latin typeface="+mj-lt"/>
              </a:rPr>
              <a:t>Fixed Tilt Mounting System</a:t>
            </a:r>
          </a:p>
          <a:p>
            <a:pPr lvl="2"/>
            <a:endParaRPr lang="en-US" sz="1600" b="1" dirty="0" smtClean="0">
              <a:latin typeface="+mj-lt"/>
            </a:endParaRPr>
          </a:p>
          <a:p>
            <a:pPr lvl="2"/>
            <a:endParaRPr lang="en-US" sz="1600" b="1" dirty="0">
              <a:latin typeface="+mj-lt"/>
            </a:endParaRPr>
          </a:p>
          <a:p>
            <a:pPr lvl="8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Solar </a:t>
            </a:r>
            <a:r>
              <a:rPr lang="en-US" sz="4000" dirty="0">
                <a:solidFill>
                  <a:srgbClr val="00B050"/>
                </a:solidFill>
              </a:rPr>
              <a:t>Photovoltaic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01400" y="6172200"/>
            <a:ext cx="1779556" cy="36512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0"/>
            <a:ext cx="5029200" cy="296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4114800" cy="223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66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 smtClean="0">
                <a:latin typeface="+mj-lt"/>
              </a:rPr>
              <a:t>Racking &amp; Mounting (cont.)</a:t>
            </a:r>
          </a:p>
          <a:p>
            <a:pPr lvl="1"/>
            <a:r>
              <a:rPr lang="en-US" sz="2000" b="1" dirty="0" smtClean="0">
                <a:latin typeface="+mj-lt"/>
              </a:rPr>
              <a:t>1-Axis Tracking</a:t>
            </a:r>
          </a:p>
          <a:p>
            <a:pPr lvl="1"/>
            <a:r>
              <a:rPr lang="en-US" sz="2000" b="1" dirty="0" smtClean="0">
                <a:latin typeface="+mj-lt"/>
              </a:rPr>
              <a:t>2-Axis Tracking</a:t>
            </a:r>
          </a:p>
          <a:p>
            <a:endParaRPr lang="en-US" sz="2000" b="1" dirty="0" smtClean="0">
              <a:latin typeface="+mj-lt"/>
            </a:endParaRPr>
          </a:p>
          <a:p>
            <a:endParaRPr lang="en-US" sz="2000" b="1" dirty="0">
              <a:latin typeface="+mj-lt"/>
            </a:endParaRPr>
          </a:p>
          <a:p>
            <a:endParaRPr lang="en-US" sz="2000" b="1" dirty="0" smtClean="0">
              <a:latin typeface="+mj-lt"/>
            </a:endParaRPr>
          </a:p>
          <a:p>
            <a:endParaRPr lang="en-US" sz="2000" b="1" dirty="0">
              <a:latin typeface="+mj-lt"/>
            </a:endParaRPr>
          </a:p>
          <a:p>
            <a:endParaRPr lang="en-US" sz="2000" b="1" dirty="0" smtClean="0">
              <a:latin typeface="+mj-lt"/>
            </a:endParaRPr>
          </a:p>
          <a:p>
            <a:endParaRPr lang="en-US" sz="2000" b="1" dirty="0">
              <a:latin typeface="+mj-lt"/>
            </a:endParaRPr>
          </a:p>
          <a:p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endParaRPr lang="en-US" sz="2000" b="1" dirty="0">
              <a:latin typeface="+mj-lt"/>
            </a:endParaRPr>
          </a:p>
          <a:p>
            <a:r>
              <a:rPr lang="en-US" sz="2600" b="1" dirty="0" smtClean="0">
                <a:latin typeface="+mj-lt"/>
              </a:rPr>
              <a:t>Balance of Plant</a:t>
            </a:r>
          </a:p>
          <a:p>
            <a:r>
              <a:rPr lang="en-US" sz="2600" b="1" dirty="0" smtClean="0">
                <a:latin typeface="+mj-lt"/>
              </a:rPr>
              <a:t>Grid Connection</a:t>
            </a:r>
          </a:p>
          <a:p>
            <a:pPr lvl="2"/>
            <a:endParaRPr lang="en-US" sz="1600" b="1" dirty="0">
              <a:latin typeface="+mj-lt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Solar </a:t>
            </a:r>
            <a:r>
              <a:rPr lang="en-US" sz="4000" dirty="0">
                <a:solidFill>
                  <a:srgbClr val="00B050"/>
                </a:solidFill>
              </a:rPr>
              <a:t>Photovoltaic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01400" y="6172200"/>
            <a:ext cx="1779556" cy="36512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27" y="2057400"/>
            <a:ext cx="61912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44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248" y="537584"/>
            <a:ext cx="8229600" cy="1291216"/>
          </a:xfrm>
        </p:spPr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rgbClr val="00B050"/>
                </a:solidFill>
              </a:rPr>
              <a:t>Solar Photovoltaic</a:t>
            </a:r>
            <a:br>
              <a:rPr lang="en-US" sz="4900" dirty="0" smtClean="0">
                <a:solidFill>
                  <a:srgbClr val="00B050"/>
                </a:solidFill>
              </a:rPr>
            </a:b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3600" b="1" dirty="0" smtClean="0"/>
              <a:t>2-Axis Tracking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Committee              </a:t>
            </a:r>
          </a:p>
          <a:p>
            <a:r>
              <a:rPr lang="en-US" smtClean="0"/>
              <a:t>July 10, 2014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5440663" cy="402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095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Solar Energy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01400" y="6172200"/>
            <a:ext cx="1779556" cy="36512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64225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6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400" b="1" dirty="0" smtClean="0"/>
              <a:t>Industry Trends</a:t>
            </a:r>
          </a:p>
          <a:p>
            <a:pPr marL="0" indent="0" algn="ctr">
              <a:buNone/>
            </a:pPr>
            <a:r>
              <a:rPr lang="en-US" sz="4400" b="1" dirty="0" smtClean="0"/>
              <a:t> &amp;</a:t>
            </a:r>
          </a:p>
          <a:p>
            <a:pPr marL="0" indent="0" algn="ctr">
              <a:buNone/>
            </a:pPr>
            <a:r>
              <a:rPr lang="en-US" sz="4400" b="1" dirty="0" smtClean="0"/>
              <a:t> Influences</a:t>
            </a:r>
            <a:endParaRPr lang="en-US" sz="4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Solar Energy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Committee              </a:t>
            </a:r>
          </a:p>
          <a:p>
            <a:r>
              <a:rPr lang="en-US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411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12838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Solar Energy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98505"/>
            <a:ext cx="16891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3537185"/>
            <a:ext cx="3200399" cy="251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583" y="3466703"/>
            <a:ext cx="2514600" cy="258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599" y="1371600"/>
            <a:ext cx="80803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en-US" sz="3200" dirty="0">
                <a:solidFill>
                  <a:prstClr val="black"/>
                </a:solidFill>
                <a:latin typeface="Gill Sans MT"/>
              </a:rPr>
              <a:t>Politically popular on left and right</a:t>
            </a:r>
          </a:p>
          <a:p>
            <a:pPr marL="640080" lvl="1" indent="-237744">
              <a:spcBef>
                <a:spcPts val="550"/>
              </a:spcBef>
              <a:buClr>
                <a:srgbClr val="3891A7"/>
              </a:buClr>
              <a:buFont typeface="Verdana"/>
              <a:buChar char="◦"/>
            </a:pPr>
            <a:r>
              <a:rPr lang="en-US" sz="2800" dirty="0">
                <a:solidFill>
                  <a:prstClr val="black"/>
                </a:solidFill>
                <a:latin typeface="Gill Sans MT"/>
              </a:rPr>
              <a:t>Environmentally friendly</a:t>
            </a:r>
          </a:p>
          <a:p>
            <a:pPr marL="640080" lvl="1" indent="-237744">
              <a:spcBef>
                <a:spcPts val="550"/>
              </a:spcBef>
              <a:buClr>
                <a:srgbClr val="3891A7"/>
              </a:buClr>
              <a:buFont typeface="Verdana"/>
              <a:buChar char="◦"/>
            </a:pPr>
            <a:r>
              <a:rPr lang="en-US" sz="2800" dirty="0">
                <a:solidFill>
                  <a:prstClr val="black"/>
                </a:solidFill>
                <a:latin typeface="Gill Sans MT"/>
              </a:rPr>
              <a:t>Appearance of freedom from government-regulated monopolies</a:t>
            </a:r>
          </a:p>
        </p:txBody>
      </p:sp>
    </p:spTree>
    <p:extLst>
      <p:ext uri="{BB962C8B-B14F-4D97-AF65-F5344CB8AC3E}">
        <p14:creationId xmlns:p14="http://schemas.microsoft.com/office/powerpoint/2010/main" val="3959913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27056"/>
            <a:ext cx="8229600" cy="11128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Solar Energy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Some Perceive All Utilities Like This…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728" y="3048000"/>
            <a:ext cx="4640043" cy="307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4385"/>
            <a:ext cx="4267200" cy="282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045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12838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Solar Insolation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050242" cy="505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801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82200" y="6324600"/>
            <a:ext cx="407956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72" y="609600"/>
            <a:ext cx="7316020" cy="546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7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 flipH="1">
            <a:off x="11734800" y="5638800"/>
            <a:ext cx="2362200" cy="758292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Consider Solar?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811000" y="6502707"/>
            <a:ext cx="1779556" cy="365125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33400"/>
            <a:ext cx="5715000" cy="563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0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endParaRPr lang="en-US" sz="1800" dirty="0">
              <a:solidFill>
                <a:prstClr val="black"/>
              </a:solidFill>
              <a:latin typeface="Gill Sans MT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Solar Energy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b="1" dirty="0" smtClean="0"/>
              <a:t>Political </a:t>
            </a:r>
            <a:r>
              <a:rPr lang="en-US" sz="2700" b="1" dirty="0"/>
              <a:t>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62736"/>
            <a:ext cx="6096000" cy="481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469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Gill Sans MT"/>
              </a:rPr>
              <a:t>Net Metering Policies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Solar Energy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sz="3600" b="1" dirty="0" smtClean="0"/>
              <a:t>Political </a:t>
            </a:r>
            <a:r>
              <a:rPr lang="en-US" sz="3600" b="1" dirty="0"/>
              <a:t>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65960"/>
            <a:ext cx="6775067" cy="416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094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128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Solar Energy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265988" cy="485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059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B050"/>
                </a:solidFill>
              </a:rPr>
              <a:t>Solar Photovoltaic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06200" y="6248400"/>
            <a:ext cx="2160556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1421"/>
            <a:ext cx="8330665" cy="476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788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 smtClean="0"/>
          </a:p>
          <a:p>
            <a:pPr marL="0" indent="0" algn="ctr">
              <a:buNone/>
            </a:pPr>
            <a:r>
              <a:rPr lang="en-US" sz="4400" b="1" dirty="0" smtClean="0"/>
              <a:t>Grid Impacts</a:t>
            </a:r>
            <a:endParaRPr lang="en-US" sz="4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248" y="537584"/>
            <a:ext cx="8229600" cy="121501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Solar Energy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Committee              </a:t>
            </a:r>
          </a:p>
          <a:p>
            <a:r>
              <a:rPr lang="en-US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59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At </a:t>
            </a:r>
            <a:r>
              <a:rPr lang="en-US" sz="2400" b="1" dirty="0"/>
              <a:t>higher penetration levels, under </a:t>
            </a:r>
            <a:r>
              <a:rPr lang="en-US" sz="2400" b="1" dirty="0" smtClean="0"/>
              <a:t>ideal circumstances</a:t>
            </a:r>
            <a:r>
              <a:rPr lang="en-US" sz="2400" b="1" dirty="0"/>
              <a:t>, DG can have positive impacts on the grid</a:t>
            </a:r>
          </a:p>
          <a:p>
            <a:pPr lvl="1"/>
            <a:r>
              <a:rPr lang="en-US" sz="2400" b="1" dirty="0"/>
              <a:t>Reduced losses</a:t>
            </a:r>
          </a:p>
          <a:p>
            <a:pPr lvl="1"/>
            <a:r>
              <a:rPr lang="en-US" sz="2400" b="1" dirty="0"/>
              <a:t>Delayed distribution and/or transmission investment</a:t>
            </a:r>
          </a:p>
          <a:p>
            <a:pPr lvl="1"/>
            <a:r>
              <a:rPr lang="en-US" sz="2400" b="1" dirty="0"/>
              <a:t>Delayed capacity investment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These </a:t>
            </a:r>
            <a:r>
              <a:rPr lang="en-US" sz="2400" b="1" dirty="0"/>
              <a:t>potential benefits are overplayed in the policy arena, underplayed in real life.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Grid Impacts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83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b="1" dirty="0"/>
              <a:t>Without appropriate regulation, at higher penetration levels, DG can: </a:t>
            </a:r>
          </a:p>
          <a:p>
            <a:pPr lvl="1"/>
            <a:r>
              <a:rPr lang="en-US" sz="2600" b="1" dirty="0"/>
              <a:t>Undermine safety, reliability, and power quality on the distribution </a:t>
            </a:r>
            <a:r>
              <a:rPr lang="en-US" sz="2600" b="1" dirty="0" smtClean="0"/>
              <a:t>or the </a:t>
            </a:r>
            <a:r>
              <a:rPr lang="en-US" sz="2600" b="1" dirty="0"/>
              <a:t>transmission grid</a:t>
            </a:r>
          </a:p>
          <a:p>
            <a:pPr lvl="1"/>
            <a:r>
              <a:rPr lang="en-US" sz="2600" b="1" dirty="0"/>
              <a:t>Require additional investments in the grid</a:t>
            </a:r>
          </a:p>
          <a:p>
            <a:pPr lvl="1"/>
            <a:r>
              <a:rPr lang="en-US" sz="2600" b="1" dirty="0"/>
              <a:t>Require potentially costly </a:t>
            </a:r>
            <a:r>
              <a:rPr lang="en-US" sz="2600" b="1" dirty="0" smtClean="0"/>
              <a:t>re-dispatch </a:t>
            </a:r>
            <a:r>
              <a:rPr lang="en-US" sz="2600" b="1" dirty="0"/>
              <a:t>of </a:t>
            </a:r>
            <a:r>
              <a:rPr lang="en-US" sz="2600" b="1" dirty="0" smtClean="0"/>
              <a:t>generation</a:t>
            </a:r>
            <a:endParaRPr lang="en-US" sz="2600" b="1" dirty="0"/>
          </a:p>
          <a:p>
            <a:pPr lvl="1"/>
            <a:r>
              <a:rPr lang="en-US" sz="2600" b="1" dirty="0"/>
              <a:t>Reduce the </a:t>
            </a:r>
            <a:r>
              <a:rPr lang="en-US" sz="2600" b="1" dirty="0" smtClean="0"/>
              <a:t>reliability, and increase the O &amp; M costs, </a:t>
            </a:r>
            <a:r>
              <a:rPr lang="en-US" sz="2600" b="1" dirty="0"/>
              <a:t>of the existing generation fleet by forcing plants to “cycle”</a:t>
            </a:r>
          </a:p>
          <a:p>
            <a:pPr lvl="1"/>
            <a:r>
              <a:rPr lang="en-US" sz="2600" b="1" dirty="0"/>
              <a:t>Require additional investments in generation</a:t>
            </a:r>
          </a:p>
          <a:p>
            <a:pPr lvl="1"/>
            <a:r>
              <a:rPr lang="en-US" sz="2600" b="1" dirty="0"/>
              <a:t>Strand investments in generation</a:t>
            </a:r>
          </a:p>
          <a:p>
            <a:pPr lvl="1"/>
            <a:r>
              <a:rPr lang="en-US" sz="2600" b="1" dirty="0"/>
              <a:t>Require DG to be “integrated” not </a:t>
            </a:r>
            <a:r>
              <a:rPr lang="en-US" sz="2600" b="1" dirty="0" smtClean="0"/>
              <a:t>just </a:t>
            </a:r>
            <a:r>
              <a:rPr lang="en-US" sz="2600" b="1" dirty="0" smtClean="0"/>
              <a:t>“interconnected”</a:t>
            </a:r>
            <a:endParaRPr lang="en-US" sz="2600" b="1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Grid Impacts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9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12838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Grid Impacts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77482"/>
            <a:ext cx="6324600" cy="494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052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Solar Energy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Committee              </a:t>
            </a:r>
          </a:p>
          <a:p>
            <a:r>
              <a:rPr lang="en-US" smtClean="0"/>
              <a:t>July 10, 2014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65" y="17526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722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754563"/>
          </a:xfrm>
        </p:spPr>
        <p:txBody>
          <a:bodyPr/>
          <a:lstStyle/>
          <a:p>
            <a:endParaRPr lang="en-US" sz="2200" dirty="0" smtClean="0"/>
          </a:p>
          <a:p>
            <a:endParaRPr lang="en-US" sz="2400" dirty="0" smtClean="0"/>
          </a:p>
          <a:p>
            <a:r>
              <a:rPr lang="en-US" sz="2400" b="1" dirty="0" smtClean="0"/>
              <a:t>Solar Thermal Water Heating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Concentrated Solar Thermal Power (CST)</a:t>
            </a:r>
          </a:p>
          <a:p>
            <a:endParaRPr lang="en-US" sz="2400" b="1" dirty="0"/>
          </a:p>
          <a:p>
            <a:r>
              <a:rPr lang="en-US" sz="2400" b="1" dirty="0" smtClean="0"/>
              <a:t>Concentrated Solar Power (</a:t>
            </a:r>
            <a:r>
              <a:rPr lang="en-US" sz="2400" b="1" dirty="0" err="1" smtClean="0"/>
              <a:t>CSP</a:t>
            </a:r>
            <a:r>
              <a:rPr lang="en-US" sz="2400" b="1" dirty="0" smtClean="0"/>
              <a:t>) Technologies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Solar Photovoltaic</a:t>
            </a:r>
          </a:p>
          <a:p>
            <a:pPr marL="0" indent="0">
              <a:buNone/>
            </a:pPr>
            <a:endParaRPr lang="en-US" sz="2200" dirty="0" smtClean="0"/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What do we mean by “Solar Energy”?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811000" y="6019800"/>
            <a:ext cx="2286000" cy="365125"/>
          </a:xfrm>
        </p:spPr>
        <p:txBody>
          <a:bodyPr/>
          <a:lstStyle/>
          <a:p>
            <a:pPr algn="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872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endParaRPr lang="en-US" sz="2400" b="1" dirty="0" smtClean="0">
              <a:solidFill>
                <a:prstClr val="black"/>
              </a:solidFill>
            </a:endParaRPr>
          </a:p>
          <a:p>
            <a:r>
              <a:rPr lang="en-US" sz="2400" b="1" dirty="0"/>
              <a:t>Solar thermal systems are a way to satisfy heating needs by capturing the thermal energy of the sun for heating applications such as buildings, hot water or swimming pools.</a:t>
            </a:r>
          </a:p>
          <a:p>
            <a:pPr lvl="0"/>
            <a:endParaRPr lang="en-US" sz="1700" b="1" dirty="0" smtClean="0">
              <a:solidFill>
                <a:prstClr val="black"/>
              </a:solidFill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Most </a:t>
            </a:r>
            <a:r>
              <a:rPr lang="en-US" sz="2400" b="1" dirty="0">
                <a:solidFill>
                  <a:prstClr val="black"/>
                </a:solidFill>
              </a:rPr>
              <a:t>households use, on average, 20% of their total energy for heating water.</a:t>
            </a:r>
          </a:p>
          <a:p>
            <a:endParaRPr lang="en-US" sz="1700" b="1" dirty="0" smtClean="0"/>
          </a:p>
          <a:p>
            <a:r>
              <a:rPr lang="en-US" sz="2400" b="1" dirty="0" smtClean="0"/>
              <a:t>The US </a:t>
            </a:r>
            <a:r>
              <a:rPr lang="en-US" sz="2400" b="1" dirty="0"/>
              <a:t>market penetration for medium temperature, domestic solar hot water is currently less than 1</a:t>
            </a:r>
            <a:r>
              <a:rPr lang="en-US" sz="2400" b="1" dirty="0" smtClean="0"/>
              <a:t>%.</a:t>
            </a:r>
          </a:p>
          <a:p>
            <a:endParaRPr lang="en-US" sz="1700" b="1" dirty="0" smtClean="0"/>
          </a:p>
          <a:p>
            <a:r>
              <a:rPr lang="en-US" sz="2400" b="1" dirty="0" smtClean="0"/>
              <a:t>Adoption is driven </a:t>
            </a:r>
            <a:r>
              <a:rPr lang="en-US" sz="2400" b="1" dirty="0"/>
              <a:t>by energy prices, environmental awareness, state and local renewable energy goals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Solar Thermal Water Heating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58600" y="6324600"/>
            <a:ext cx="2160556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4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Solar Thermal Water Heating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06200" y="6400800"/>
            <a:ext cx="2160556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253026" cy="479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91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1447800"/>
            <a:ext cx="6522719" cy="465908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Solar Thermal Water Heating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82400" y="6172200"/>
            <a:ext cx="2160556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6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525963"/>
          </a:xfrm>
        </p:spPr>
        <p:txBody>
          <a:bodyPr>
            <a:normAutofit/>
          </a:bodyPr>
          <a:lstStyle/>
          <a:p>
            <a:r>
              <a:rPr lang="en-US" sz="2400" b="1" dirty="0"/>
              <a:t>Concentrated solar </a:t>
            </a:r>
            <a:r>
              <a:rPr lang="en-US" sz="2400" b="1" dirty="0" smtClean="0"/>
              <a:t>thermal power </a:t>
            </a:r>
            <a:r>
              <a:rPr lang="en-US" sz="2400" b="1" dirty="0"/>
              <a:t>(</a:t>
            </a:r>
            <a:r>
              <a:rPr lang="en-US" sz="2400" b="1" dirty="0" smtClean="0"/>
              <a:t>CST) uses </a:t>
            </a:r>
            <a:r>
              <a:rPr lang="en-US" sz="2400" b="1" dirty="0"/>
              <a:t>mirrors to direct sunlight, or solar thermal energy, </a:t>
            </a:r>
            <a:r>
              <a:rPr lang="en-US" sz="2400" b="1" dirty="0" smtClean="0"/>
              <a:t>onto a receiver/absorber tube. The solar thermal energy converts the water in the receiver to steam which drives a turbine connected </a:t>
            </a:r>
            <a:r>
              <a:rPr lang="en-US" sz="2400" b="1" dirty="0"/>
              <a:t>to </a:t>
            </a:r>
            <a:r>
              <a:rPr lang="en-US" sz="2400" b="1" dirty="0" smtClean="0"/>
              <a:t>a generator, thus converting the solar thermal energy into electrical energy.</a:t>
            </a:r>
          </a:p>
          <a:p>
            <a:endParaRPr lang="en-US" sz="2400" b="1" dirty="0"/>
          </a:p>
          <a:p>
            <a:r>
              <a:rPr lang="en-US" sz="2400" b="1" dirty="0" smtClean="0"/>
              <a:t>CST </a:t>
            </a:r>
            <a:r>
              <a:rPr lang="en-US" sz="2400" b="1" dirty="0"/>
              <a:t>technology is intended for areas of high </a:t>
            </a:r>
            <a:r>
              <a:rPr lang="en-US" sz="2400" b="1" dirty="0" smtClean="0"/>
              <a:t>irradiation and low humidity/low cloud cover, </a:t>
            </a:r>
            <a:r>
              <a:rPr lang="en-US" sz="2400" b="1" dirty="0"/>
              <a:t>making it suitable for </a:t>
            </a:r>
            <a:r>
              <a:rPr lang="en-US" sz="2400" b="1" dirty="0" smtClean="0"/>
              <a:t>large power </a:t>
            </a:r>
            <a:r>
              <a:rPr lang="en-US" sz="2400" b="1" dirty="0"/>
              <a:t>plants in desert regions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B050"/>
                </a:solidFill>
              </a:rPr>
              <a:t>Concentrated Solar Thermal Power (CST)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30000" y="6324600"/>
            <a:ext cx="2160556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Concentrated Solar Thermal Power (CST</a:t>
            </a:r>
            <a:r>
              <a:rPr lang="en-US" sz="3600" dirty="0" smtClean="0">
                <a:solidFill>
                  <a:srgbClr val="00B050"/>
                </a:solidFill>
              </a:rPr>
              <a:t>)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DE430-1349-4487-BD01-EF91BC1C570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887200" y="6400800"/>
            <a:ext cx="2160556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178320"/>
            <a:ext cx="4028863" cy="316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2579"/>
            <a:ext cx="3276600" cy="321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5071" y="1694540"/>
            <a:ext cx="1868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Troughs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70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minol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Seminole Template</Template>
  <TotalTime>7521</TotalTime>
  <Words>813</Words>
  <Application>Microsoft Office PowerPoint</Application>
  <PresentationFormat>On-screen Show (4:3)</PresentationFormat>
  <Paragraphs>189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Seminole Template</vt:lpstr>
      <vt:lpstr>Solar Energy</vt:lpstr>
      <vt:lpstr>Solar Energy</vt:lpstr>
      <vt:lpstr>PowerPoint Presentation</vt:lpstr>
      <vt:lpstr>What do we mean by “Solar Energy”?</vt:lpstr>
      <vt:lpstr>Solar Thermal Water Heating</vt:lpstr>
      <vt:lpstr>Solar Thermal Water Heating </vt:lpstr>
      <vt:lpstr>Solar Thermal Water Heating </vt:lpstr>
      <vt:lpstr>Concentrated Solar Thermal Power (CST)</vt:lpstr>
      <vt:lpstr>Concentrated Solar Thermal Power (CST)</vt:lpstr>
      <vt:lpstr>Concentrated Solar Thermal Power (CST)</vt:lpstr>
      <vt:lpstr>Concentrated Solar Thermal Power (CST)</vt:lpstr>
      <vt:lpstr>Concentrated Solar Power</vt:lpstr>
      <vt:lpstr>Concentrated Solar Power (CSP) Technologies</vt:lpstr>
      <vt:lpstr>Concentrated Solar Power (CSP) Technologies</vt:lpstr>
      <vt:lpstr>Solar Photovoltaic</vt:lpstr>
      <vt:lpstr>Residential Solar Photovoltaic</vt:lpstr>
      <vt:lpstr>Residential Solar Photovoltaic</vt:lpstr>
      <vt:lpstr>Utility-Scale Solar Photovoltaic</vt:lpstr>
      <vt:lpstr>Utility-Scale Solar Photovoltaic</vt:lpstr>
      <vt:lpstr>Utility-Scale Solar Photovoltaic</vt:lpstr>
      <vt:lpstr>Solar Photovoltaic</vt:lpstr>
      <vt:lpstr>Solar Photovoltaic</vt:lpstr>
      <vt:lpstr>Solar Photovoltaic</vt:lpstr>
      <vt:lpstr>Solar Photovoltaic  2-Axis Tracking</vt:lpstr>
      <vt:lpstr>Solar Energy</vt:lpstr>
      <vt:lpstr>Solar Energy</vt:lpstr>
      <vt:lpstr>Solar Energy</vt:lpstr>
      <vt:lpstr>Solar Energy Some Perceive All Utilities Like This…</vt:lpstr>
      <vt:lpstr>Solar Insolation</vt:lpstr>
      <vt:lpstr>Why Consider Solar?</vt:lpstr>
      <vt:lpstr>Solar Energy Political Challenges</vt:lpstr>
      <vt:lpstr>Solar Energy Political Challenges</vt:lpstr>
      <vt:lpstr>Solar Energy</vt:lpstr>
      <vt:lpstr>Solar Photovoltaic</vt:lpstr>
      <vt:lpstr>Solar Energy</vt:lpstr>
      <vt:lpstr>Grid Impacts</vt:lpstr>
      <vt:lpstr>Grid Impacts</vt:lpstr>
      <vt:lpstr>Grid Impacts</vt:lpstr>
      <vt:lpstr>Solar Energy</vt:lpstr>
    </vt:vector>
  </TitlesOfParts>
  <Company>Seminole Electric Cooperative,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Leigh Hester</dc:creator>
  <cp:lastModifiedBy>Glenn Spurlock</cp:lastModifiedBy>
  <cp:revision>132</cp:revision>
  <cp:lastPrinted>2014-09-16T19:19:04Z</cp:lastPrinted>
  <dcterms:created xsi:type="dcterms:W3CDTF">2014-01-28T20:00:16Z</dcterms:created>
  <dcterms:modified xsi:type="dcterms:W3CDTF">2014-09-17T14:21:08Z</dcterms:modified>
</cp:coreProperties>
</file>