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79" r:id="rId2"/>
    <p:sldMasterId id="2147483791" r:id="rId3"/>
    <p:sldMasterId id="2147483803" r:id="rId4"/>
    <p:sldMasterId id="2147483815" r:id="rId5"/>
    <p:sldMasterId id="2147483821" r:id="rId6"/>
  </p:sldMasterIdLst>
  <p:notesMasterIdLst>
    <p:notesMasterId r:id="rId52"/>
  </p:notesMasterIdLst>
  <p:handoutMasterIdLst>
    <p:handoutMasterId r:id="rId53"/>
  </p:handoutMasterIdLst>
  <p:sldIdLst>
    <p:sldId id="395" r:id="rId7"/>
    <p:sldId id="329" r:id="rId8"/>
    <p:sldId id="381" r:id="rId9"/>
    <p:sldId id="369" r:id="rId10"/>
    <p:sldId id="370" r:id="rId11"/>
    <p:sldId id="371" r:id="rId12"/>
    <p:sldId id="348" r:id="rId13"/>
    <p:sldId id="386" r:id="rId14"/>
    <p:sldId id="349" r:id="rId15"/>
    <p:sldId id="363" r:id="rId16"/>
    <p:sldId id="364" r:id="rId17"/>
    <p:sldId id="394" r:id="rId18"/>
    <p:sldId id="365" r:id="rId19"/>
    <p:sldId id="372" r:id="rId20"/>
    <p:sldId id="380" r:id="rId21"/>
    <p:sldId id="382" r:id="rId22"/>
    <p:sldId id="374" r:id="rId23"/>
    <p:sldId id="376" r:id="rId24"/>
    <p:sldId id="377" r:id="rId25"/>
    <p:sldId id="378" r:id="rId26"/>
    <p:sldId id="379" r:id="rId27"/>
    <p:sldId id="391" r:id="rId28"/>
    <p:sldId id="350" r:id="rId29"/>
    <p:sldId id="392" r:id="rId30"/>
    <p:sldId id="393" r:id="rId31"/>
    <p:sldId id="362" r:id="rId32"/>
    <p:sldId id="387" r:id="rId33"/>
    <p:sldId id="388" r:id="rId34"/>
    <p:sldId id="389" r:id="rId35"/>
    <p:sldId id="390" r:id="rId36"/>
    <p:sldId id="367" r:id="rId37"/>
    <p:sldId id="36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08" r:id="rId51"/>
  </p:sldIdLst>
  <p:sldSz cx="9144000" cy="6858000" type="screen4x3"/>
  <p:notesSz cx="7010400" cy="9236075"/>
  <p:defaultTextStyle>
    <a:defPPr>
      <a:defRPr lang="en-US"/>
    </a:defPPr>
    <a:lvl1pPr algn="l" rtl="0" fontAlgn="base">
      <a:spcBef>
        <a:spcPct val="0"/>
      </a:spcBef>
      <a:spcAft>
        <a:spcPct val="0"/>
      </a:spcAft>
      <a:defRPr sz="2400" i="1"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i="1"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i="1"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i="1"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i="1"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i="1"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i="1"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i="1"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i="1"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336600"/>
    <a:srgbClr val="170C42"/>
    <a:srgbClr val="A76F4E"/>
    <a:srgbClr val="A9755A"/>
    <a:srgbClr val="33479E"/>
    <a:srgbClr val="072F67"/>
    <a:srgbClr val="092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0" autoAdjust="0"/>
  </p:normalViewPr>
  <p:slideViewPr>
    <p:cSldViewPr snapToGrid="0" showGuides="1">
      <p:cViewPr varScale="1">
        <p:scale>
          <a:sx n="79" d="100"/>
          <a:sy n="79" d="100"/>
        </p:scale>
        <p:origin x="-1536" y="-72"/>
      </p:cViewPr>
      <p:guideLst>
        <p:guide orient="horz" pos="3984"/>
        <p:guide orient="horz" pos="1171"/>
        <p:guide orient="horz" pos="1515"/>
        <p:guide pos="1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48" d="100"/>
          <a:sy n="48" d="100"/>
        </p:scale>
        <p:origin x="-1830" y="-7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8475" cy="462119"/>
          </a:xfrm>
          <a:prstGeom prst="rect">
            <a:avLst/>
          </a:prstGeom>
          <a:noFill/>
          <a:ln w="9525">
            <a:noFill/>
            <a:miter lim="800000"/>
            <a:headEnd/>
            <a:tailEnd/>
          </a:ln>
          <a:effectLst/>
        </p:spPr>
        <p:txBody>
          <a:bodyPr vert="horz" wrap="square" lIns="93464" tIns="45941" rIns="93464" bIns="45941" numCol="1" anchor="t" anchorCtr="0" compatLnSpc="1">
            <a:prstTxWarp prst="textNoShape">
              <a:avLst/>
            </a:prstTxWarp>
          </a:bodyPr>
          <a:lstStyle>
            <a:lvl1pPr defTabSz="928028" eaLnBrk="0" hangingPunct="0">
              <a:defRPr sz="1200" i="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3971925" y="3"/>
            <a:ext cx="3038475" cy="462119"/>
          </a:xfrm>
          <a:prstGeom prst="rect">
            <a:avLst/>
          </a:prstGeom>
          <a:noFill/>
          <a:ln w="9525">
            <a:noFill/>
            <a:miter lim="800000"/>
            <a:headEnd/>
            <a:tailEnd/>
          </a:ln>
          <a:effectLst/>
        </p:spPr>
        <p:txBody>
          <a:bodyPr vert="horz" wrap="square" lIns="93464" tIns="45941" rIns="93464" bIns="45941" numCol="1" anchor="t" anchorCtr="0" compatLnSpc="1">
            <a:prstTxWarp prst="textNoShape">
              <a:avLst/>
            </a:prstTxWarp>
          </a:bodyPr>
          <a:lstStyle>
            <a:lvl1pPr algn="r" defTabSz="928028" eaLnBrk="0" hangingPunct="0">
              <a:defRPr sz="1200" i="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3" y="8773957"/>
            <a:ext cx="3038475" cy="462118"/>
          </a:xfrm>
          <a:prstGeom prst="rect">
            <a:avLst/>
          </a:prstGeom>
          <a:noFill/>
          <a:ln w="9525">
            <a:noFill/>
            <a:miter lim="800000"/>
            <a:headEnd/>
            <a:tailEnd/>
          </a:ln>
          <a:effectLst/>
        </p:spPr>
        <p:txBody>
          <a:bodyPr vert="horz" wrap="square" lIns="93464" tIns="45941" rIns="93464" bIns="45941" numCol="1" anchor="b" anchorCtr="0" compatLnSpc="1">
            <a:prstTxWarp prst="textNoShape">
              <a:avLst/>
            </a:prstTxWarp>
          </a:bodyPr>
          <a:lstStyle>
            <a:lvl1pPr defTabSz="928028" eaLnBrk="0" hangingPunct="0">
              <a:defRPr sz="1200" i="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3971925" y="8773957"/>
            <a:ext cx="3038475" cy="462118"/>
          </a:xfrm>
          <a:prstGeom prst="rect">
            <a:avLst/>
          </a:prstGeom>
          <a:noFill/>
          <a:ln w="9525">
            <a:noFill/>
            <a:miter lim="800000"/>
            <a:headEnd/>
            <a:tailEnd/>
          </a:ln>
          <a:effectLst/>
        </p:spPr>
        <p:txBody>
          <a:bodyPr vert="horz" wrap="square" lIns="93464" tIns="45941" rIns="93464" bIns="45941" numCol="1" anchor="b" anchorCtr="0" compatLnSpc="1">
            <a:prstTxWarp prst="textNoShape">
              <a:avLst/>
            </a:prstTxWarp>
          </a:bodyPr>
          <a:lstStyle>
            <a:lvl1pPr algn="r" defTabSz="928028" eaLnBrk="0" hangingPunct="0">
              <a:defRPr sz="1200" i="0"/>
            </a:lvl1pPr>
          </a:lstStyle>
          <a:p>
            <a:pPr>
              <a:defRPr/>
            </a:pPr>
            <a:fld id="{613DC9FF-AB54-4F3A-AAB9-604525BBB5D8}" type="slidenum">
              <a:rPr lang="en-US"/>
              <a:pPr>
                <a:defRPr/>
              </a:pPr>
              <a:t>‹#›</a:t>
            </a:fld>
            <a:endParaRPr lang="en-US"/>
          </a:p>
        </p:txBody>
      </p:sp>
    </p:spTree>
    <p:extLst>
      <p:ext uri="{BB962C8B-B14F-4D97-AF65-F5344CB8AC3E}">
        <p14:creationId xmlns:p14="http://schemas.microsoft.com/office/powerpoint/2010/main" val="3247859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3"/>
            <a:ext cx="3038475" cy="462119"/>
          </a:xfrm>
          <a:prstGeom prst="rect">
            <a:avLst/>
          </a:prstGeom>
          <a:noFill/>
          <a:ln w="9525">
            <a:noFill/>
            <a:miter lim="800000"/>
            <a:headEnd/>
            <a:tailEnd/>
          </a:ln>
          <a:effectLst/>
        </p:spPr>
        <p:txBody>
          <a:bodyPr vert="horz" wrap="square" lIns="93464" tIns="45941" rIns="93464" bIns="45941" numCol="1" anchor="t" anchorCtr="0" compatLnSpc="1">
            <a:prstTxWarp prst="textNoShape">
              <a:avLst/>
            </a:prstTxWarp>
          </a:bodyPr>
          <a:lstStyle>
            <a:lvl1pPr defTabSz="928028" eaLnBrk="0" hangingPunct="0">
              <a:defRPr sz="1200" i="0">
                <a:latin typeface="Times New Roman"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971925" y="3"/>
            <a:ext cx="3038475" cy="462119"/>
          </a:xfrm>
          <a:prstGeom prst="rect">
            <a:avLst/>
          </a:prstGeom>
          <a:noFill/>
          <a:ln w="9525">
            <a:noFill/>
            <a:miter lim="800000"/>
            <a:headEnd/>
            <a:tailEnd/>
          </a:ln>
          <a:effectLst/>
        </p:spPr>
        <p:txBody>
          <a:bodyPr vert="horz" wrap="square" lIns="93464" tIns="45941" rIns="93464" bIns="45941" numCol="1" anchor="t" anchorCtr="0" compatLnSpc="1">
            <a:prstTxWarp prst="textNoShape">
              <a:avLst/>
            </a:prstTxWarp>
          </a:bodyPr>
          <a:lstStyle>
            <a:lvl1pPr algn="r" defTabSz="928028" eaLnBrk="0" hangingPunct="0">
              <a:defRPr sz="1200" i="0">
                <a:latin typeface="Times New Roman"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200150" y="693738"/>
            <a:ext cx="4610100" cy="3457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41" y="4387769"/>
            <a:ext cx="5140325" cy="4155919"/>
          </a:xfrm>
          <a:prstGeom prst="rect">
            <a:avLst/>
          </a:prstGeom>
          <a:noFill/>
          <a:ln w="9525">
            <a:noFill/>
            <a:miter lim="800000"/>
            <a:headEnd/>
            <a:tailEnd/>
          </a:ln>
          <a:effectLst/>
        </p:spPr>
        <p:txBody>
          <a:bodyPr vert="horz" wrap="square" lIns="93464" tIns="45941" rIns="93464" bIns="459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 y="8773957"/>
            <a:ext cx="3038475" cy="462118"/>
          </a:xfrm>
          <a:prstGeom prst="rect">
            <a:avLst/>
          </a:prstGeom>
          <a:noFill/>
          <a:ln w="9525">
            <a:noFill/>
            <a:miter lim="800000"/>
            <a:headEnd/>
            <a:tailEnd/>
          </a:ln>
          <a:effectLst/>
        </p:spPr>
        <p:txBody>
          <a:bodyPr vert="horz" wrap="square" lIns="93464" tIns="45941" rIns="93464" bIns="45941" numCol="1" anchor="b" anchorCtr="0" compatLnSpc="1">
            <a:prstTxWarp prst="textNoShape">
              <a:avLst/>
            </a:prstTxWarp>
          </a:bodyPr>
          <a:lstStyle>
            <a:lvl1pPr defTabSz="928028" eaLnBrk="0" hangingPunct="0">
              <a:defRPr sz="1200" i="0">
                <a:latin typeface="Times New Roman" charset="0"/>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3971925" y="8773957"/>
            <a:ext cx="3038475" cy="462118"/>
          </a:xfrm>
          <a:prstGeom prst="rect">
            <a:avLst/>
          </a:prstGeom>
          <a:noFill/>
          <a:ln w="9525">
            <a:noFill/>
            <a:miter lim="800000"/>
            <a:headEnd/>
            <a:tailEnd/>
          </a:ln>
          <a:effectLst/>
        </p:spPr>
        <p:txBody>
          <a:bodyPr vert="horz" wrap="square" lIns="93464" tIns="45941" rIns="93464" bIns="45941" numCol="1" anchor="b" anchorCtr="0" compatLnSpc="1">
            <a:prstTxWarp prst="textNoShape">
              <a:avLst/>
            </a:prstTxWarp>
          </a:bodyPr>
          <a:lstStyle>
            <a:lvl1pPr algn="r" defTabSz="928028" eaLnBrk="0" hangingPunct="0">
              <a:defRPr sz="1200" i="0"/>
            </a:lvl1pPr>
          </a:lstStyle>
          <a:p>
            <a:pPr>
              <a:defRPr/>
            </a:pPr>
            <a:fld id="{4886F4DE-CDFC-4034-92D9-16DD250355C0}" type="slidenum">
              <a:rPr lang="en-US"/>
              <a:pPr>
                <a:defRPr/>
              </a:pPr>
              <a:t>‹#›</a:t>
            </a:fld>
            <a:endParaRPr lang="en-US"/>
          </a:p>
        </p:txBody>
      </p:sp>
    </p:spTree>
    <p:extLst>
      <p:ext uri="{BB962C8B-B14F-4D97-AF65-F5344CB8AC3E}">
        <p14:creationId xmlns:p14="http://schemas.microsoft.com/office/powerpoint/2010/main" val="187717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of Coops in Solar… </a:t>
            </a:r>
          </a:p>
          <a:p>
            <a:endParaRPr lang="en-US" dirty="0" smtClean="0"/>
          </a:p>
          <a:p>
            <a:r>
              <a:rPr lang="en-US" dirty="0" smtClean="0"/>
              <a:t>Big point is</a:t>
            </a:r>
            <a:r>
              <a:rPr lang="en-US" baseline="0" dirty="0" smtClean="0"/>
              <a:t> that coops LAG the industry with Solar Activity. </a:t>
            </a:r>
            <a:endParaRPr lang="en-US" dirty="0"/>
          </a:p>
        </p:txBody>
      </p:sp>
      <p:sp>
        <p:nvSpPr>
          <p:cNvPr id="4" name="Slide Number Placeholder 3"/>
          <p:cNvSpPr>
            <a:spLocks noGrp="1"/>
          </p:cNvSpPr>
          <p:nvPr>
            <p:ph type="sldNum" sz="quarter" idx="10"/>
          </p:nvPr>
        </p:nvSpPr>
        <p:spPr/>
        <p:txBody>
          <a:bodyPr/>
          <a:lstStyle/>
          <a:p>
            <a:pPr>
              <a:defRPr/>
            </a:pPr>
            <a:fld id="{4886F4DE-CDFC-4034-92D9-16DD250355C0}" type="slidenum">
              <a:rPr lang="en-US" smtClean="0"/>
              <a:pPr>
                <a:defRPr/>
              </a:pPr>
              <a:t>7</a:t>
            </a:fld>
            <a:endParaRPr lang="en-US"/>
          </a:p>
        </p:txBody>
      </p:sp>
    </p:spTree>
    <p:extLst>
      <p:ext uri="{BB962C8B-B14F-4D97-AF65-F5344CB8AC3E}">
        <p14:creationId xmlns:p14="http://schemas.microsoft.com/office/powerpoint/2010/main" val="215807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4D2A25-B20F-4A1D-86DB-8467E679437B}"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learned a bit about organizational culture yesterday.</a:t>
            </a:r>
          </a:p>
          <a:p>
            <a:endParaRPr lang="en-US" baseline="0" dirty="0" smtClean="0"/>
          </a:p>
          <a:p>
            <a:r>
              <a:rPr lang="en-US" baseline="0" dirty="0" smtClean="0"/>
              <a:t>Raise your hand if you’d say that your board would qualify as an “Early Adopter” of a new paradigm?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84D2A25-B20F-4A1D-86DB-8467E679437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6081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learned a bit about organizational culture yesterday.</a:t>
            </a:r>
          </a:p>
          <a:p>
            <a:endParaRPr lang="en-US" baseline="0" dirty="0" smtClean="0"/>
          </a:p>
          <a:p>
            <a:r>
              <a:rPr lang="en-US" baseline="0" dirty="0" smtClean="0"/>
              <a:t>Raise your hand if you’d say that your board would qualify as an “Early Adopter” of a new paradigm?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84D2A25-B20F-4A1D-86DB-8467E679437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66081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Why?</a:t>
            </a:r>
          </a:p>
          <a:p>
            <a:r>
              <a:rPr lang="en-US" baseline="0" dirty="0" smtClean="0"/>
              <a:t>Conservative boards don’t like to spend money… aren’t really “Greenies”</a:t>
            </a:r>
          </a:p>
          <a:p>
            <a:r>
              <a:rPr lang="en-US" baseline="0" dirty="0" smtClean="0"/>
              <a:t>To get them involved… we have to introduce financial engineering!</a:t>
            </a:r>
          </a:p>
        </p:txBody>
      </p:sp>
      <p:sp>
        <p:nvSpPr>
          <p:cNvPr id="4" name="Slide Number Placeholder 3"/>
          <p:cNvSpPr>
            <a:spLocks noGrp="1"/>
          </p:cNvSpPr>
          <p:nvPr>
            <p:ph type="sldNum" sz="quarter" idx="10"/>
          </p:nvPr>
        </p:nvSpPr>
        <p:spPr/>
        <p:txBody>
          <a:bodyPr/>
          <a:lstStyle/>
          <a:p>
            <a:fld id="{B84D2A25-B20F-4A1D-86DB-8467E679437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608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a:t>
            </a:r>
            <a:r>
              <a:rPr lang="en-US" baseline="0" dirty="0" smtClean="0"/>
              <a:t> matters</a:t>
            </a:r>
            <a:endParaRPr lang="en-US" dirty="0"/>
          </a:p>
        </p:txBody>
      </p:sp>
      <p:sp>
        <p:nvSpPr>
          <p:cNvPr id="4" name="Slide Number Placeholder 3"/>
          <p:cNvSpPr>
            <a:spLocks noGrp="1"/>
          </p:cNvSpPr>
          <p:nvPr>
            <p:ph type="sldNum" sz="quarter" idx="10"/>
          </p:nvPr>
        </p:nvSpPr>
        <p:spPr/>
        <p:txBody>
          <a:bodyPr/>
          <a:lstStyle/>
          <a:p>
            <a:pPr>
              <a:defRPr/>
            </a:pPr>
            <a:fld id="{4886F4DE-CDFC-4034-92D9-16DD250355C0}" type="slidenum">
              <a:rPr lang="en-US" smtClean="0"/>
              <a:pPr>
                <a:defRPr/>
              </a:pPr>
              <a:t>9</a:t>
            </a:fld>
            <a:endParaRPr lang="en-US"/>
          </a:p>
        </p:txBody>
      </p:sp>
    </p:spTree>
    <p:extLst>
      <p:ext uri="{BB962C8B-B14F-4D97-AF65-F5344CB8AC3E}">
        <p14:creationId xmlns:p14="http://schemas.microsoft.com/office/powerpoint/2010/main" val="28763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charset="0"/>
                <a:ea typeface="MS PGothic" pitchFamily="34" charset="-128"/>
                <a:cs typeface="ＭＳ Ｐゴシック" charset="-128"/>
              </a:rPr>
              <a:t>Community options expand access to solar power for renters, those with shaded roofs, and those who choose not to install a residential system on their home for financial or other reasons. </a:t>
            </a:r>
          </a:p>
          <a:p>
            <a:endParaRPr lang="en-US" sz="1200" b="0" i="0" u="none" strike="noStrike" kern="1200" baseline="0" dirty="0" smtClean="0">
              <a:solidFill>
                <a:schemeClr val="tx1"/>
              </a:solidFill>
              <a:latin typeface="Times New Roman" charset="0"/>
              <a:ea typeface="MS PGothic" pitchFamily="34" charset="-128"/>
              <a:cs typeface="ＭＳ Ｐゴシック" charset="-128"/>
            </a:endParaRPr>
          </a:p>
          <a:p>
            <a:r>
              <a:rPr lang="en-US" sz="1200" b="0" i="0" u="none" strike="noStrike" kern="1200" baseline="0" dirty="0" smtClean="0">
                <a:solidFill>
                  <a:schemeClr val="tx1"/>
                </a:solidFill>
                <a:latin typeface="Times New Roman" charset="0"/>
                <a:ea typeface="MS PGothic" pitchFamily="34" charset="-128"/>
                <a:cs typeface="ＭＳ Ｐゴシック" charset="-128"/>
              </a:rPr>
              <a:t>As a group, ratepayers and tax payers fund solar incentive programs. </a:t>
            </a:r>
          </a:p>
          <a:p>
            <a:endParaRPr lang="en-US" sz="1200" b="0" i="0" u="none" strike="noStrike" kern="1200" baseline="0" dirty="0" smtClean="0">
              <a:solidFill>
                <a:schemeClr val="tx1"/>
              </a:solidFill>
              <a:latin typeface="Times New Roman" charset="0"/>
              <a:ea typeface="MS PGothic" pitchFamily="34" charset="-128"/>
            </a:endParaRPr>
          </a:p>
          <a:p>
            <a:r>
              <a:rPr lang="en-US" sz="1200" b="0" i="0" u="none" strike="noStrike" kern="1200" baseline="0" dirty="0" smtClean="0">
                <a:solidFill>
                  <a:schemeClr val="tx1"/>
                </a:solidFill>
                <a:latin typeface="Times New Roman" charset="0"/>
                <a:ea typeface="MS PGothic" pitchFamily="34" charset="-128"/>
                <a:cs typeface="ＭＳ Ｐゴシック" charset="-128"/>
              </a:rPr>
              <a:t>A utility project’s ability to use tax incentives depends on the individual utility’s characteristics. Electric co-ops, municipal utilities and public utility districts are exempt from federal income taxes, and thus, cannot benefit from federal tax incentives, like the ITC and depreciation. </a:t>
            </a:r>
          </a:p>
          <a:p>
            <a:endParaRPr lang="en-US" sz="1200" b="0" i="0" u="none" strike="noStrike" kern="1200" baseline="0" dirty="0" smtClean="0">
              <a:solidFill>
                <a:schemeClr val="tx1"/>
              </a:solidFill>
              <a:latin typeface="Times New Roman" charset="0"/>
              <a:ea typeface="MS PGothic" pitchFamily="34" charset="-128"/>
            </a:endParaRPr>
          </a:p>
          <a:p>
            <a:endParaRPr lang="en-US" sz="1200" b="0" i="0" u="none" strike="noStrike" kern="1200" baseline="0" dirty="0" smtClean="0">
              <a:solidFill>
                <a:schemeClr val="tx1"/>
              </a:solidFill>
              <a:latin typeface="Times New Roman" charset="0"/>
              <a:ea typeface="MS PGothic" pitchFamily="34" charset="-128"/>
              <a:cs typeface="ＭＳ Ｐゴシック" charset="-128"/>
            </a:endParaRPr>
          </a:p>
          <a:p>
            <a:r>
              <a:rPr lang="en-US" sz="1200" b="1" i="0" u="none" strike="noStrike" kern="1200" baseline="0" dirty="0" smtClean="0">
                <a:solidFill>
                  <a:schemeClr val="tx1"/>
                </a:solidFill>
                <a:latin typeface="Times New Roman" charset="0"/>
                <a:ea typeface="MS PGothic" pitchFamily="34" charset="-128"/>
                <a:cs typeface="ＭＳ Ｐゴシック" charset="-128"/>
              </a:rPr>
              <a:t>Securities Compliance</a:t>
            </a:r>
            <a:r>
              <a:rPr lang="en-US" sz="1200" b="0" i="0" u="none" strike="noStrike" kern="1200" baseline="0" dirty="0" smtClean="0">
                <a:solidFill>
                  <a:schemeClr val="tx1"/>
                </a:solidFill>
                <a:latin typeface="Times New Roman" charset="0"/>
                <a:ea typeface="MS PGothic" pitchFamily="34" charset="-128"/>
                <a:cs typeface="ＭＳ Ｐゴシック" charset="-128"/>
              </a:rPr>
              <a:t>. In designing mechanisms for customer participation in solar projects, utilities must be careful to comply with state and federal securities regulations. This requires carefully considering what benefit a customer-participant receives in exchange for a financial contribution to the project and how the project is marketed. For example, customer participants may be offered ownership stakes in the solar system itself or just the rights to certain benefits from the energy produced (such as credit on their electric bills, RECs, or access to a special electric rate). However, regardless of how the program is marketed, depending on your state, the receipt of credits on electric bills or other benefits may constitute a return on an investment and fall within the blue sky laws (state laws that regulate the offering and sale of securities). </a:t>
            </a:r>
          </a:p>
          <a:p>
            <a:r>
              <a:rPr lang="en-US" sz="1200" b="0" i="0" u="none" strike="noStrike" kern="1200" baseline="0" dirty="0" smtClean="0">
                <a:solidFill>
                  <a:schemeClr val="tx1"/>
                </a:solidFill>
                <a:latin typeface="Times New Roman" charset="0"/>
                <a:ea typeface="MS PGothic" pitchFamily="34" charset="-128"/>
                <a:cs typeface="ＭＳ Ｐゴシック" charset="-128"/>
              </a:rPr>
              <a:t> </a:t>
            </a:r>
            <a:r>
              <a:rPr lang="en-US" sz="1200" b="1" i="0" u="none" strike="noStrike" kern="1200" baseline="0" dirty="0" smtClean="0">
                <a:solidFill>
                  <a:schemeClr val="tx1"/>
                </a:solidFill>
                <a:latin typeface="Times New Roman" charset="0"/>
                <a:ea typeface="MS PGothic" pitchFamily="34" charset="-128"/>
                <a:cs typeface="ＭＳ Ｐゴシック" charset="-128"/>
              </a:rPr>
              <a:t>Allocation of Incentives</a:t>
            </a:r>
            <a:r>
              <a:rPr lang="en-US" sz="1200" b="0" i="0" u="none" strike="noStrike" kern="1200" baseline="0" dirty="0" smtClean="0">
                <a:solidFill>
                  <a:schemeClr val="tx1"/>
                </a:solidFill>
                <a:latin typeface="Times New Roman" charset="0"/>
                <a:ea typeface="MS PGothic" pitchFamily="34" charset="-128"/>
                <a:cs typeface="ＭＳ Ｐゴシック" charset="-128"/>
              </a:rPr>
              <a:t>. In addition to federal tax incentives, a utility-sponsored project might be eligible for various state incentive programs that provide cash benefits or savings to the project. The utility must consider whether and how these incentives will be passed on to customer participants and the tax implications of how the incentives are handled. For example, in Washington State, participants in a utility-sponsored program are eligible for production incentives. While the state Department of Revenue has ruled that the incentive is not taxable, the IRS has not ruled definitively on whether subsidies for solar PV in community shared solar installations are taxable income, although the precedent is that subsidies for energy conservation measures are not taxable.5 </a:t>
            </a:r>
          </a:p>
          <a:p>
            <a:r>
              <a:rPr lang="en-US" sz="1200" b="0" i="0" u="none" strike="noStrike" kern="1200" baseline="0" dirty="0" smtClean="0">
                <a:solidFill>
                  <a:schemeClr val="tx1"/>
                </a:solidFill>
                <a:latin typeface="Times New Roman" charset="0"/>
                <a:ea typeface="MS PGothic" pitchFamily="34" charset="-128"/>
                <a:cs typeface="ＭＳ Ｐゴシック" charset="-128"/>
              </a:rPr>
              <a:t> </a:t>
            </a:r>
            <a:r>
              <a:rPr lang="en-US" sz="1200" b="1" i="0" u="none" strike="noStrike" kern="1200" baseline="0" dirty="0" err="1" smtClean="0">
                <a:solidFill>
                  <a:schemeClr val="tx1"/>
                </a:solidFill>
                <a:latin typeface="Times New Roman" charset="0"/>
                <a:ea typeface="MS PGothic" pitchFamily="34" charset="-128"/>
                <a:cs typeface="ＭＳ Ｐゴシック" charset="-128"/>
              </a:rPr>
              <a:t>RECs</a:t>
            </a:r>
            <a:r>
              <a:rPr lang="en-US" sz="1200" b="0" i="0" u="none" strike="noStrike" kern="1200" baseline="0" dirty="0" err="1" smtClean="0">
                <a:solidFill>
                  <a:schemeClr val="tx1"/>
                </a:solidFill>
                <a:latin typeface="Times New Roman" charset="0"/>
                <a:ea typeface="MS PGothic" pitchFamily="34" charset="-128"/>
                <a:cs typeface="ＭＳ Ｐゴシック" charset="-128"/>
              </a:rPr>
              <a:t>.</a:t>
            </a:r>
            <a:r>
              <a:rPr lang="en-US" sz="1200" b="0" i="0" u="none" strike="noStrike" kern="1200" baseline="0" dirty="0" smtClean="0">
                <a:solidFill>
                  <a:schemeClr val="tx1"/>
                </a:solidFill>
                <a:latin typeface="Times New Roman" charset="0"/>
                <a:ea typeface="MS PGothic" pitchFamily="34" charset="-128"/>
                <a:cs typeface="ＭＳ Ｐゴシック" charset="-128"/>
              </a:rPr>
              <a:t> Customer participants in utility-sponsored projects often desire to claim the environmental benefits of using solar energy. Participants can only make such a claim if they receive RECs or the utility retires the RECs on the participants’ behalf. If the utility keeps the RECs for any reason, including Renewable Portfolio Standard compliance, only the utility can make environmental claims related to the solar system. The utility-sponsored project should consider and make explicit how RECs are allocated. </a:t>
            </a:r>
          </a:p>
          <a:p>
            <a:endParaRPr lang="en-US" dirty="0"/>
          </a:p>
        </p:txBody>
      </p:sp>
      <p:sp>
        <p:nvSpPr>
          <p:cNvPr id="4" name="Slide Number Placeholder 3"/>
          <p:cNvSpPr>
            <a:spLocks noGrp="1"/>
          </p:cNvSpPr>
          <p:nvPr>
            <p:ph type="sldNum" sz="quarter" idx="10"/>
          </p:nvPr>
        </p:nvSpPr>
        <p:spPr/>
        <p:txBody>
          <a:bodyPr/>
          <a:lstStyle/>
          <a:p>
            <a:pPr>
              <a:defRPr/>
            </a:pPr>
            <a:fld id="{4886F4DE-CDFC-4034-92D9-16DD250355C0}" type="slidenum">
              <a:rPr lang="en-US" smtClean="0"/>
              <a:pPr>
                <a:defRPr/>
              </a:pPr>
              <a:t>10</a:t>
            </a:fld>
            <a:endParaRPr lang="en-US"/>
          </a:p>
        </p:txBody>
      </p:sp>
    </p:spTree>
    <p:extLst>
      <p:ext uri="{BB962C8B-B14F-4D97-AF65-F5344CB8AC3E}">
        <p14:creationId xmlns:p14="http://schemas.microsoft.com/office/powerpoint/2010/main" val="204875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 moment to define some terms with the audience.</a:t>
            </a:r>
            <a:endParaRPr lang="en-US" dirty="0"/>
          </a:p>
        </p:txBody>
      </p:sp>
      <p:sp>
        <p:nvSpPr>
          <p:cNvPr id="4" name="Slide Number Placeholder 3"/>
          <p:cNvSpPr>
            <a:spLocks noGrp="1"/>
          </p:cNvSpPr>
          <p:nvPr>
            <p:ph type="sldNum" sz="quarter" idx="10"/>
          </p:nvPr>
        </p:nvSpPr>
        <p:spPr/>
        <p:txBody>
          <a:bodyPr/>
          <a:lstStyle/>
          <a:p>
            <a:pPr>
              <a:defRPr/>
            </a:pPr>
            <a:fld id="{4886F4DE-CDFC-4034-92D9-16DD250355C0}" type="slidenum">
              <a:rPr lang="en-US" smtClean="0"/>
              <a:pPr>
                <a:defRPr/>
              </a:pPr>
              <a:t>11</a:t>
            </a:fld>
            <a:endParaRPr lang="en-US"/>
          </a:p>
        </p:txBody>
      </p:sp>
    </p:spTree>
    <p:extLst>
      <p:ext uri="{BB962C8B-B14F-4D97-AF65-F5344CB8AC3E}">
        <p14:creationId xmlns:p14="http://schemas.microsoft.com/office/powerpoint/2010/main" val="161591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charset="0"/>
                <a:ea typeface="MS PGothic" pitchFamily="34" charset="-128"/>
                <a:cs typeface="ＭＳ Ｐゴシック" charset="-128"/>
              </a:rPr>
              <a:t>People have many reasons for organizing or participating in a community shared solar project. Just as their motives vary, so do the possible project models, each with a unique set of costs, benefits, responsibilities, and rewards. </a:t>
            </a:r>
          </a:p>
          <a:p>
            <a:endParaRPr lang="en-US" sz="1200" b="0" i="0" u="none" strike="noStrike" kern="1200" baseline="0" dirty="0" smtClean="0">
              <a:solidFill>
                <a:schemeClr val="tx1"/>
              </a:solidFill>
              <a:latin typeface="Times New Roman" charset="0"/>
              <a:ea typeface="MS PGothic" pitchFamily="34" charset="-128"/>
              <a:cs typeface="ＭＳ Ｐゴシック" charset="-128"/>
            </a:endParaRPr>
          </a:p>
          <a:p>
            <a:r>
              <a:rPr lang="en-US" sz="1200" b="0" i="0" u="none" strike="noStrike" kern="1200" baseline="0" dirty="0" smtClean="0">
                <a:solidFill>
                  <a:schemeClr val="tx1"/>
                </a:solidFill>
                <a:latin typeface="Times New Roman" charset="0"/>
                <a:ea typeface="MS PGothic" pitchFamily="34" charset="-128"/>
                <a:cs typeface="ＭＳ Ｐゴシック" charset="-128"/>
              </a:rPr>
              <a:t> </a:t>
            </a:r>
            <a:r>
              <a:rPr lang="en-US" sz="1200" b="1" i="0" u="none" strike="noStrike" kern="1200" baseline="0" dirty="0" smtClean="0">
                <a:solidFill>
                  <a:schemeClr val="tx1"/>
                </a:solidFill>
                <a:latin typeface="Times New Roman" charset="0"/>
                <a:ea typeface="MS PGothic" pitchFamily="34" charset="-128"/>
                <a:cs typeface="ＭＳ Ｐゴシック" charset="-128"/>
              </a:rPr>
              <a:t>Utility-Sponsored Model</a:t>
            </a:r>
            <a:r>
              <a:rPr lang="en-US" sz="1200" b="0" i="0" u="none" strike="noStrike" kern="1200" baseline="0" dirty="0" smtClean="0">
                <a:solidFill>
                  <a:schemeClr val="tx1"/>
                </a:solidFill>
                <a:latin typeface="Times New Roman" charset="0"/>
                <a:ea typeface="MS PGothic" pitchFamily="34" charset="-128"/>
                <a:cs typeface="ＭＳ Ｐゴシック" charset="-128"/>
              </a:rPr>
              <a:t>: A utility owns or operates a project that is open to voluntary ratepayer participation. </a:t>
            </a:r>
          </a:p>
          <a:p>
            <a:r>
              <a:rPr lang="en-US" sz="1200" b="0" i="0" u="none" strike="noStrike" kern="1200" baseline="0" dirty="0" smtClean="0">
                <a:solidFill>
                  <a:schemeClr val="tx1"/>
                </a:solidFill>
                <a:latin typeface="Times New Roman" charset="0"/>
                <a:ea typeface="MS PGothic" pitchFamily="34" charset="-128"/>
                <a:cs typeface="ＭＳ Ｐゴシック" charset="-128"/>
              </a:rPr>
              <a:t> </a:t>
            </a:r>
            <a:r>
              <a:rPr lang="en-US" sz="1200" b="1" i="0" u="none" strike="noStrike" kern="1200" baseline="0" dirty="0" smtClean="0">
                <a:solidFill>
                  <a:schemeClr val="tx1"/>
                </a:solidFill>
                <a:latin typeface="Times New Roman" charset="0"/>
                <a:ea typeface="MS PGothic" pitchFamily="34" charset="-128"/>
                <a:cs typeface="ＭＳ Ｐゴシック" charset="-128"/>
              </a:rPr>
              <a:t>Special Purpose Entity (SPE) Model</a:t>
            </a:r>
            <a:r>
              <a:rPr lang="en-US" sz="1200" b="0" i="0" u="none" strike="noStrike" kern="1200" baseline="0" dirty="0" smtClean="0">
                <a:solidFill>
                  <a:schemeClr val="tx1"/>
                </a:solidFill>
                <a:latin typeface="Times New Roman" charset="0"/>
                <a:ea typeface="MS PGothic" pitchFamily="34" charset="-128"/>
                <a:cs typeface="ＭＳ Ｐゴシック" charset="-128"/>
              </a:rPr>
              <a:t>: Individuals join in a business enterprise to develop a community shared solar project. </a:t>
            </a:r>
          </a:p>
          <a:p>
            <a:r>
              <a:rPr lang="en-US" sz="1200" b="0" i="0" u="none" strike="noStrike" kern="1200" baseline="0" dirty="0" smtClean="0">
                <a:solidFill>
                  <a:schemeClr val="tx1"/>
                </a:solidFill>
                <a:latin typeface="Times New Roman" charset="0"/>
                <a:ea typeface="MS PGothic" pitchFamily="34" charset="-128"/>
                <a:cs typeface="ＭＳ Ｐゴシック" charset="-128"/>
              </a:rPr>
              <a:t> </a:t>
            </a:r>
            <a:r>
              <a:rPr lang="en-US" sz="1200" b="1" i="0" u="none" strike="noStrike" kern="1200" baseline="0" dirty="0" smtClean="0">
                <a:solidFill>
                  <a:schemeClr val="tx1"/>
                </a:solidFill>
                <a:latin typeface="Times New Roman" charset="0"/>
                <a:ea typeface="MS PGothic" pitchFamily="34" charset="-128"/>
                <a:cs typeface="ＭＳ Ｐゴシック" charset="-128"/>
              </a:rPr>
              <a:t>Nonprofit Model</a:t>
            </a:r>
            <a:r>
              <a:rPr lang="en-US" sz="1200" b="0" i="0" u="none" strike="noStrike" kern="1200" baseline="0" dirty="0" smtClean="0">
                <a:solidFill>
                  <a:schemeClr val="tx1"/>
                </a:solidFill>
                <a:latin typeface="Times New Roman" charset="0"/>
                <a:ea typeface="MS PGothic" pitchFamily="34" charset="-128"/>
                <a:cs typeface="ＭＳ Ｐゴシック" charset="-128"/>
              </a:rPr>
              <a:t>: A charitable nonprofit corporation administers a community shared solar project on behalf of donors or members. </a:t>
            </a:r>
          </a:p>
          <a:p>
            <a:endParaRPr lang="en-US" dirty="0" smtClean="0"/>
          </a:p>
          <a:p>
            <a:r>
              <a:rPr lang="en-US" sz="1200" b="0" i="0" u="none" strike="noStrike" kern="1200" baseline="0" dirty="0" smtClean="0">
                <a:solidFill>
                  <a:schemeClr val="tx1"/>
                </a:solidFill>
                <a:latin typeface="Times New Roman" charset="0"/>
                <a:ea typeface="MS PGothic" pitchFamily="34" charset="-128"/>
                <a:cs typeface="ＭＳ Ｐゴシック" charset="-128"/>
              </a:rPr>
              <a:t>Before selecting a project model, every planner should consider the issues below. </a:t>
            </a:r>
          </a:p>
          <a:p>
            <a:r>
              <a:rPr lang="en-US" sz="1200" b="0" i="0" u="none" strike="noStrike" kern="1200" baseline="0" dirty="0" smtClean="0">
                <a:solidFill>
                  <a:schemeClr val="tx1"/>
                </a:solidFill>
                <a:latin typeface="Times New Roman" charset="0"/>
                <a:ea typeface="MS PGothic" pitchFamily="34" charset="-128"/>
                <a:cs typeface="ＭＳ Ｐゴシック" charset="-128"/>
              </a:rPr>
              <a:t> </a:t>
            </a:r>
            <a:r>
              <a:rPr lang="en-US" sz="1200" b="1" i="0" u="none" strike="noStrike" kern="1200" baseline="0" dirty="0" smtClean="0">
                <a:solidFill>
                  <a:schemeClr val="tx1"/>
                </a:solidFill>
                <a:latin typeface="Times New Roman" charset="0"/>
                <a:ea typeface="MS PGothic" pitchFamily="34" charset="-128"/>
                <a:cs typeface="ＭＳ Ｐゴシック" charset="-128"/>
              </a:rPr>
              <a:t>Allocation of Costs and Benefits</a:t>
            </a:r>
            <a:r>
              <a:rPr lang="en-US" sz="1200" b="0" i="0" u="none" strike="noStrike" kern="1200" baseline="0" dirty="0" smtClean="0">
                <a:solidFill>
                  <a:schemeClr val="tx1"/>
                </a:solidFill>
                <a:latin typeface="Times New Roman" charset="0"/>
                <a:ea typeface="MS PGothic" pitchFamily="34" charset="-128"/>
                <a:cs typeface="ＭＳ Ｐゴシック" charset="-128"/>
              </a:rPr>
              <a:t>: Who will pay to plan, construct, and operate the solar system? Who will have rights to benefits, including the electricity produced, RECs, revenue from electricity sales, tax benefits, other incentives, and ownership of the project’s assets (such as the solar system itself)? </a:t>
            </a:r>
          </a:p>
          <a:p>
            <a:r>
              <a:rPr lang="en-US" sz="1200" b="0" i="0" u="none" strike="noStrike" kern="1200" baseline="0" dirty="0" smtClean="0">
                <a:solidFill>
                  <a:schemeClr val="tx1"/>
                </a:solidFill>
                <a:latin typeface="Times New Roman" charset="0"/>
                <a:ea typeface="MS PGothic" pitchFamily="34" charset="-128"/>
                <a:cs typeface="ＭＳ Ｐゴシック" charset="-128"/>
              </a:rPr>
              <a:t> </a:t>
            </a:r>
            <a:r>
              <a:rPr lang="en-US" sz="1200" b="1" i="0" u="none" strike="noStrike" kern="1200" baseline="0" dirty="0" smtClean="0">
                <a:solidFill>
                  <a:schemeClr val="tx1"/>
                </a:solidFill>
                <a:latin typeface="Times New Roman" charset="0"/>
                <a:ea typeface="MS PGothic" pitchFamily="34" charset="-128"/>
                <a:cs typeface="ＭＳ Ｐゴシック" charset="-128"/>
              </a:rPr>
              <a:t>Financial and Tax Considerations</a:t>
            </a:r>
            <a:r>
              <a:rPr lang="en-US" sz="1200" b="0" i="0" u="none" strike="noStrike" kern="1200" baseline="0" dirty="0" smtClean="0">
                <a:solidFill>
                  <a:schemeClr val="tx1"/>
                </a:solidFill>
                <a:latin typeface="Times New Roman" charset="0"/>
                <a:ea typeface="MS PGothic" pitchFamily="34" charset="-128"/>
                <a:cs typeface="ＭＳ Ｐゴシック" charset="-128"/>
              </a:rPr>
              <a:t>: Will money be raised through a solar fee on electricity bills, by equity or debt financing of a business entity, through charitable donations, or other options? What kind of tax implications will there be for participants—e.g., will the project generate taxable income for participants? Will it generate tax credits or deductions for participants? </a:t>
            </a:r>
          </a:p>
          <a:p>
            <a:r>
              <a:rPr lang="en-US" sz="1200" b="0" i="0" u="none" strike="noStrike" kern="1200" baseline="0" dirty="0" smtClean="0">
                <a:solidFill>
                  <a:schemeClr val="tx1"/>
                </a:solidFill>
                <a:latin typeface="Times New Roman" charset="0"/>
                <a:ea typeface="MS PGothic" pitchFamily="34" charset="-128"/>
                <a:cs typeface="ＭＳ Ｐゴシック" charset="-128"/>
              </a:rPr>
              <a:t> </a:t>
            </a:r>
            <a:r>
              <a:rPr lang="en-US" sz="1200" b="1" i="0" u="none" strike="noStrike" kern="1200" baseline="0" dirty="0" smtClean="0">
                <a:solidFill>
                  <a:schemeClr val="tx1"/>
                </a:solidFill>
                <a:latin typeface="Times New Roman" charset="0"/>
                <a:ea typeface="MS PGothic" pitchFamily="34" charset="-128"/>
                <a:cs typeface="ＭＳ Ｐゴシック" charset="-128"/>
              </a:rPr>
              <a:t>Other Legal Issues</a:t>
            </a:r>
            <a:r>
              <a:rPr lang="en-US" sz="1200" b="0" i="0" u="none" strike="noStrike" kern="1200" baseline="0" dirty="0" smtClean="0">
                <a:solidFill>
                  <a:schemeClr val="tx1"/>
                </a:solidFill>
                <a:latin typeface="Times New Roman" charset="0"/>
                <a:ea typeface="MS PGothic" pitchFamily="34" charset="-128"/>
                <a:cs typeface="ＭＳ Ｐゴシック" charset="-128"/>
              </a:rPr>
              <a:t>: How will the project design address securities regulation, utilities regulation, business regulation, and the complexity of agreements between various project participants? </a:t>
            </a:r>
          </a:p>
          <a:p>
            <a:endParaRPr lang="en-US" dirty="0"/>
          </a:p>
        </p:txBody>
      </p:sp>
      <p:sp>
        <p:nvSpPr>
          <p:cNvPr id="4" name="Slide Number Placeholder 3"/>
          <p:cNvSpPr>
            <a:spLocks noGrp="1"/>
          </p:cNvSpPr>
          <p:nvPr>
            <p:ph type="sldNum" sz="quarter" idx="10"/>
          </p:nvPr>
        </p:nvSpPr>
        <p:spPr/>
        <p:txBody>
          <a:bodyPr/>
          <a:lstStyle/>
          <a:p>
            <a:pPr>
              <a:defRPr/>
            </a:pPr>
            <a:fld id="{4886F4DE-CDFC-4034-92D9-16DD250355C0}" type="slidenum">
              <a:rPr lang="en-US" smtClean="0"/>
              <a:pPr>
                <a:defRPr/>
              </a:pPr>
              <a:t>13</a:t>
            </a:fld>
            <a:endParaRPr lang="en-US"/>
          </a:p>
        </p:txBody>
      </p:sp>
    </p:spTree>
    <p:extLst>
      <p:ext uri="{BB962C8B-B14F-4D97-AF65-F5344CB8AC3E}">
        <p14:creationId xmlns:p14="http://schemas.microsoft.com/office/powerpoint/2010/main" val="53309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86F4DE-CDFC-4034-92D9-16DD250355C0}" type="slidenum">
              <a:rPr lang="en-US" smtClean="0"/>
              <a:pPr>
                <a:defRPr/>
              </a:pPr>
              <a:t>16</a:t>
            </a:fld>
            <a:endParaRPr lang="en-US"/>
          </a:p>
        </p:txBody>
      </p:sp>
    </p:spTree>
    <p:extLst>
      <p:ext uri="{BB962C8B-B14F-4D97-AF65-F5344CB8AC3E}">
        <p14:creationId xmlns:p14="http://schemas.microsoft.com/office/powerpoint/2010/main" val="42153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86F4DE-CDFC-4034-92D9-16DD250355C0}" type="slidenum">
              <a:rPr lang="en-US" smtClean="0"/>
              <a:pPr>
                <a:defRPr/>
              </a:pPr>
              <a:t>22</a:t>
            </a:fld>
            <a:endParaRPr lang="en-US"/>
          </a:p>
        </p:txBody>
      </p:sp>
    </p:spTree>
    <p:extLst>
      <p:ext uri="{BB962C8B-B14F-4D97-AF65-F5344CB8AC3E}">
        <p14:creationId xmlns:p14="http://schemas.microsoft.com/office/powerpoint/2010/main" val="42153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86F4DE-CDFC-4034-92D9-16DD250355C0}" type="slidenum">
              <a:rPr lang="en-US" smtClean="0"/>
              <a:pPr>
                <a:defRPr/>
              </a:pPr>
              <a:t>26</a:t>
            </a:fld>
            <a:endParaRPr lang="en-US"/>
          </a:p>
        </p:txBody>
      </p:sp>
    </p:spTree>
    <p:extLst>
      <p:ext uri="{BB962C8B-B14F-4D97-AF65-F5344CB8AC3E}">
        <p14:creationId xmlns:p14="http://schemas.microsoft.com/office/powerpoint/2010/main" val="670982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toparcs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6" name="Rectangle 154"/>
          <p:cNvSpPr>
            <a:spLocks noGrp="1" noChangeArrowheads="1"/>
          </p:cNvSpPr>
          <p:nvPr>
            <p:ph type="ctrTitle" sz="quarter"/>
          </p:nvPr>
        </p:nvSpPr>
        <p:spPr>
          <a:xfrm>
            <a:off x="202709" y="2319443"/>
            <a:ext cx="7315200" cy="685800"/>
          </a:xfrm>
        </p:spPr>
        <p:txBody>
          <a:bodyPr lIns="92075" tIns="46038" rIns="92075" bIns="46038"/>
          <a:lstStyle>
            <a:lvl1pPr>
              <a:defRPr sz="4000">
                <a:solidFill>
                  <a:schemeClr val="accent4"/>
                </a:solidFill>
              </a:defRPr>
            </a:lvl1pPr>
          </a:lstStyle>
          <a:p>
            <a:r>
              <a:rPr lang="en-US" dirty="0"/>
              <a:t>Click to edit Master title style</a:t>
            </a:r>
          </a:p>
        </p:txBody>
      </p:sp>
      <p:sp>
        <p:nvSpPr>
          <p:cNvPr id="3227" name="Rectangle 155"/>
          <p:cNvSpPr>
            <a:spLocks noGrp="1" noChangeArrowheads="1"/>
          </p:cNvSpPr>
          <p:nvPr>
            <p:ph type="subTitle" sz="quarter" idx="1"/>
          </p:nvPr>
        </p:nvSpPr>
        <p:spPr>
          <a:xfrm>
            <a:off x="211335" y="3082880"/>
            <a:ext cx="7315200" cy="685800"/>
          </a:xfrm>
        </p:spPr>
        <p:txBody>
          <a:bodyPr lIns="92075" tIns="46038" rIns="92075" bIns="46038"/>
          <a:lstStyle>
            <a:lvl1pPr marL="0" indent="0">
              <a:buFont typeface="Symbol" charset="2"/>
              <a:buNone/>
              <a:defRPr>
                <a:solidFill>
                  <a:schemeClr val="accent1"/>
                </a:solidFill>
              </a:defRPr>
            </a:lvl1pPr>
          </a:lstStyle>
          <a:p>
            <a:r>
              <a:rPr lang="en-US" dirty="0"/>
              <a:t>Click to edit Master subtitle style</a:t>
            </a:r>
          </a:p>
        </p:txBody>
      </p:sp>
      <p:pic>
        <p:nvPicPr>
          <p:cNvPr id="7" name="Picture 6" descr="Created and owned ppt graphi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6305" y="4626148"/>
            <a:ext cx="2035680" cy="1427238"/>
          </a:xfrm>
          <a:prstGeom prst="rect">
            <a:avLst/>
          </a:prstGeom>
        </p:spPr>
      </p:pic>
    </p:spTree>
    <p:extLst>
      <p:ext uri="{BB962C8B-B14F-4D97-AF65-F5344CB8AC3E}">
        <p14:creationId xmlns:p14="http://schemas.microsoft.com/office/powerpoint/2010/main" val="3628649237"/>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57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05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1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95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26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150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24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762000" y="914400"/>
            <a:ext cx="7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215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462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17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493" y="1404938"/>
            <a:ext cx="8580438" cy="8255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17431" y="2065338"/>
            <a:ext cx="8564562" cy="4335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3182361"/>
      </p:ext>
    </p:extLst>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51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427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898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27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749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392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444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463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762000" y="914400"/>
            <a:ext cx="7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249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0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76614" y="2094752"/>
            <a:ext cx="4122857" cy="43354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2871" y="2091865"/>
            <a:ext cx="4117825" cy="43354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8433522"/>
      </p:ext>
    </p:extLst>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839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20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629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25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688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678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010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94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345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toparcs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6" name="Rectangle 154"/>
          <p:cNvSpPr>
            <a:spLocks noGrp="1" noChangeArrowheads="1"/>
          </p:cNvSpPr>
          <p:nvPr>
            <p:ph type="ctrTitle" sz="quarter"/>
          </p:nvPr>
        </p:nvSpPr>
        <p:spPr>
          <a:xfrm>
            <a:off x="202709" y="2319443"/>
            <a:ext cx="7315200" cy="685800"/>
          </a:xfrm>
        </p:spPr>
        <p:txBody>
          <a:bodyPr lIns="92075" tIns="46038" rIns="92075" bIns="46038"/>
          <a:lstStyle>
            <a:lvl1pPr>
              <a:defRPr sz="4000">
                <a:solidFill>
                  <a:schemeClr val="accent4"/>
                </a:solidFill>
              </a:defRPr>
            </a:lvl1pPr>
          </a:lstStyle>
          <a:p>
            <a:r>
              <a:rPr lang="en-US" dirty="0"/>
              <a:t>Click to edit Master title style</a:t>
            </a:r>
          </a:p>
        </p:txBody>
      </p:sp>
      <p:sp>
        <p:nvSpPr>
          <p:cNvPr id="3227" name="Rectangle 155"/>
          <p:cNvSpPr>
            <a:spLocks noGrp="1" noChangeArrowheads="1"/>
          </p:cNvSpPr>
          <p:nvPr>
            <p:ph type="subTitle" sz="quarter" idx="1"/>
          </p:nvPr>
        </p:nvSpPr>
        <p:spPr>
          <a:xfrm>
            <a:off x="211335" y="3082880"/>
            <a:ext cx="7315200" cy="685800"/>
          </a:xfrm>
        </p:spPr>
        <p:txBody>
          <a:bodyPr lIns="92075" tIns="46038" rIns="92075" bIns="46038"/>
          <a:lstStyle>
            <a:lvl1pPr marL="0" indent="0">
              <a:buFont typeface="Symbol" charset="2"/>
              <a:buNone/>
              <a:defRPr>
                <a:solidFill>
                  <a:schemeClr val="accent1"/>
                </a:solidFill>
              </a:defRPr>
            </a:lvl1pPr>
          </a:lstStyle>
          <a:p>
            <a:r>
              <a:rPr lang="en-US" dirty="0"/>
              <a:t>Click to edit Master subtitle style</a:t>
            </a:r>
          </a:p>
        </p:txBody>
      </p:sp>
      <p:pic>
        <p:nvPicPr>
          <p:cNvPr id="7" name="Picture 6" descr="Created and owned ppt graphi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6305" y="4626148"/>
            <a:ext cx="2035680" cy="1427238"/>
          </a:xfrm>
          <a:prstGeom prst="rect">
            <a:avLst/>
          </a:prstGeom>
        </p:spPr>
      </p:pic>
    </p:spTree>
    <p:extLst>
      <p:ext uri="{BB962C8B-B14F-4D97-AF65-F5344CB8AC3E}">
        <p14:creationId xmlns:p14="http://schemas.microsoft.com/office/powerpoint/2010/main" val="3945406426"/>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745118"/>
      </p:ext>
    </p:extLst>
  </p:cSld>
  <p:clrMapOvr>
    <a:masterClrMapping/>
  </p:clrMapOvr>
  <p:transition spd="slow">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493" y="1404938"/>
            <a:ext cx="8580438" cy="8255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17431" y="2065338"/>
            <a:ext cx="8564562" cy="4335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6688291"/>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76614" y="2094752"/>
            <a:ext cx="4122857" cy="43354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2871" y="2091865"/>
            <a:ext cx="4117825" cy="43354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1538335"/>
      </p:ext>
    </p:extLst>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81729"/>
      </p:ext>
    </p:extLst>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F627718-D228-4BA3-B85C-B94D963CF24C}" type="datetimeFigureOut">
              <a:rPr lang="en-US" smtClean="0">
                <a:solidFill>
                  <a:srgbClr val="005288"/>
                </a:solidFill>
              </a:rPr>
              <a:pPr/>
              <a:t>9/16/2014</a:t>
            </a:fld>
            <a:endParaRPr lang="en-US">
              <a:solidFill>
                <a:srgbClr val="005288"/>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005288"/>
              </a:solidFill>
            </a:endParaRPr>
          </a:p>
        </p:txBody>
      </p:sp>
    </p:spTree>
    <p:extLst>
      <p:ext uri="{BB962C8B-B14F-4D97-AF65-F5344CB8AC3E}">
        <p14:creationId xmlns:p14="http://schemas.microsoft.com/office/powerpoint/2010/main" val="2201129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35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30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195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9200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762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67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F627718-D228-4BA3-B85C-B94D963CF24C}" type="datetimeFigureOut">
              <a:rPr lang="en-US" smtClean="0"/>
              <a:t>9/16/2014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577537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667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444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519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873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D283E-D7AD-4DAF-935F-FACA22654BE5}"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6323EA-616A-444A-A804-81027FFE13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24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762000" y="914400"/>
            <a:ext cx="7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13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24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14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866F-0A1E-4113-A1F7-B0D37211F8BA}" type="datetimeFigureOut">
              <a:rPr lang="en-US" smtClean="0">
                <a:solidFill>
                  <a:prstClr val="black">
                    <a:tint val="75000"/>
                  </a:prstClr>
                </a:solidFill>
              </a:rPr>
              <a:pPr/>
              <a:t>9/16/2014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E0AC6A-3CE1-4DA3-A94D-00E557CE52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839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toparcstitle.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8"/>
          <p:cNvSpPr>
            <a:spLocks noGrp="1" noChangeArrowheads="1"/>
          </p:cNvSpPr>
          <p:nvPr>
            <p:ph type="title"/>
          </p:nvPr>
        </p:nvSpPr>
        <p:spPr bwMode="auto">
          <a:xfrm>
            <a:off x="209493" y="1404938"/>
            <a:ext cx="85804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139"/>
          <p:cNvSpPr>
            <a:spLocks noGrp="1" noChangeArrowheads="1"/>
          </p:cNvSpPr>
          <p:nvPr>
            <p:ph type="body" idx="1"/>
          </p:nvPr>
        </p:nvSpPr>
        <p:spPr bwMode="auto">
          <a:xfrm>
            <a:off x="226057" y="2065338"/>
            <a:ext cx="8564562"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userDrawn="1"/>
        </p:nvSpPr>
        <p:spPr>
          <a:xfrm>
            <a:off x="8749300" y="6538450"/>
            <a:ext cx="464153" cy="307975"/>
          </a:xfrm>
          <a:prstGeom prst="rect">
            <a:avLst/>
          </a:prstGeom>
          <a:noFill/>
        </p:spPr>
        <p:txBody>
          <a:bodyPr wrap="square">
            <a:spAutoFit/>
          </a:bodyPr>
          <a:lstStyle>
            <a:lvl1pPr eaLnBrk="0" hangingPunct="0">
              <a:defRPr sz="2400" i="1">
                <a:solidFill>
                  <a:schemeClr val="tx1"/>
                </a:solidFill>
                <a:latin typeface="Times New Roman" pitchFamily="18" charset="0"/>
                <a:ea typeface="MS PGothic" pitchFamily="34" charset="-128"/>
              </a:defRPr>
            </a:lvl1pPr>
            <a:lvl2pPr marL="742950" indent="-285750" eaLnBrk="0" hangingPunct="0">
              <a:defRPr sz="2400" i="1">
                <a:solidFill>
                  <a:schemeClr val="tx1"/>
                </a:solidFill>
                <a:latin typeface="Times New Roman" pitchFamily="18" charset="0"/>
                <a:ea typeface="MS PGothic" pitchFamily="34" charset="-128"/>
              </a:defRPr>
            </a:lvl2pPr>
            <a:lvl3pPr marL="1143000" indent="-228600" eaLnBrk="0" hangingPunct="0">
              <a:defRPr sz="2400" i="1">
                <a:solidFill>
                  <a:schemeClr val="tx1"/>
                </a:solidFill>
                <a:latin typeface="Times New Roman" pitchFamily="18" charset="0"/>
                <a:ea typeface="MS PGothic" pitchFamily="34" charset="-128"/>
              </a:defRPr>
            </a:lvl3pPr>
            <a:lvl4pPr marL="1600200" indent="-228600" eaLnBrk="0" hangingPunct="0">
              <a:defRPr sz="2400" i="1">
                <a:solidFill>
                  <a:schemeClr val="tx1"/>
                </a:solidFill>
                <a:latin typeface="Times New Roman" pitchFamily="18" charset="0"/>
                <a:ea typeface="MS PGothic" pitchFamily="34" charset="-128"/>
              </a:defRPr>
            </a:lvl4pPr>
            <a:lvl5pPr marL="2057400" indent="-228600" eaLnBrk="0" hangingPunct="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a:defRPr/>
            </a:pPr>
            <a:fld id="{223314ED-45D6-4315-AEC0-7152EE634996}" type="slidenum">
              <a:rPr lang="en-US" sz="1400" i="0" smtClean="0"/>
              <a:pPr>
                <a:defRPr/>
              </a:pPr>
              <a:t>‹#›</a:t>
            </a:fld>
            <a:endParaRPr lang="en-US" sz="1400" i="0" dirty="0" smtClean="0"/>
          </a:p>
        </p:txBody>
      </p:sp>
      <p:sp>
        <p:nvSpPr>
          <p:cNvPr id="6" name="TextBox 5"/>
          <p:cNvSpPr txBox="1">
            <a:spLocks noChangeArrowheads="1"/>
          </p:cNvSpPr>
          <p:nvPr userDrawn="1"/>
        </p:nvSpPr>
        <p:spPr bwMode="auto">
          <a:xfrm>
            <a:off x="1547813" y="401638"/>
            <a:ext cx="661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ea typeface="MS PGothic" pitchFamily="34" charset="-128"/>
              </a:defRPr>
            </a:lvl1pPr>
            <a:lvl2pPr marL="742950" indent="-285750" eaLnBrk="0" hangingPunct="0">
              <a:defRPr sz="2400" i="1">
                <a:solidFill>
                  <a:schemeClr val="tx1"/>
                </a:solidFill>
                <a:latin typeface="Times New Roman" pitchFamily="18" charset="0"/>
                <a:ea typeface="MS PGothic" pitchFamily="34" charset="-128"/>
              </a:defRPr>
            </a:lvl2pPr>
            <a:lvl3pPr marL="1143000" indent="-228600" eaLnBrk="0" hangingPunct="0">
              <a:defRPr sz="2400" i="1">
                <a:solidFill>
                  <a:schemeClr val="tx1"/>
                </a:solidFill>
                <a:latin typeface="Times New Roman" pitchFamily="18" charset="0"/>
                <a:ea typeface="MS PGothic" pitchFamily="34" charset="-128"/>
              </a:defRPr>
            </a:lvl3pPr>
            <a:lvl4pPr marL="1600200" indent="-228600" eaLnBrk="0" hangingPunct="0">
              <a:defRPr sz="2400" i="1">
                <a:solidFill>
                  <a:schemeClr val="tx1"/>
                </a:solidFill>
                <a:latin typeface="Times New Roman" pitchFamily="18" charset="0"/>
                <a:ea typeface="MS PGothic" pitchFamily="34" charset="-128"/>
              </a:defRPr>
            </a:lvl4pPr>
            <a:lvl5pPr marL="2057400" indent="-228600" eaLnBrk="0" hangingPunct="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eaLnBrk="1" hangingPunct="1">
              <a:defRPr/>
            </a:pPr>
            <a:r>
              <a:rPr lang="en-US" sz="1400" dirty="0" smtClean="0">
                <a:solidFill>
                  <a:srgbClr val="001429"/>
                </a:solidFill>
                <a:latin typeface="Arial" pitchFamily="34" charset="0"/>
                <a:cs typeface="Arial" pitchFamily="34" charset="0"/>
              </a:rPr>
              <a:t>Created and Owned by America</a:t>
            </a:r>
            <a:r>
              <a:rPr lang="en-US" altLang="en-US" sz="1400" dirty="0" smtClean="0">
                <a:solidFill>
                  <a:srgbClr val="001429"/>
                </a:solidFill>
                <a:latin typeface="Arial" pitchFamily="34" charset="0"/>
                <a:cs typeface="Arial" pitchFamily="34" charset="0"/>
              </a:rPr>
              <a:t>’</a:t>
            </a:r>
            <a:r>
              <a:rPr lang="en-US" sz="1400" dirty="0" smtClean="0">
                <a:solidFill>
                  <a:srgbClr val="001429"/>
                </a:solidFill>
                <a:latin typeface="Arial" pitchFamily="34" charset="0"/>
                <a:cs typeface="Arial" pitchFamily="34" charset="0"/>
              </a:rPr>
              <a:t>s Electric Cooperative Network</a:t>
            </a:r>
          </a:p>
        </p:txBody>
      </p:sp>
    </p:spTree>
  </p:cSld>
  <p:clrMap bg1="lt1" tx1="dk1" bg2="lt2" tx2="dk2" accent1="accent1" accent2="accent2" accent3="accent3" accent4="accent4" accent5="accent5" accent6="accent6" hlink="hlink" folHlink="folHlink"/>
  <p:sldLayoutIdLst>
    <p:sldLayoutId id="2147483777" r:id="rId1"/>
    <p:sldLayoutId id="2147483774" r:id="rId2"/>
    <p:sldLayoutId id="2147483775" r:id="rId3"/>
    <p:sldLayoutId id="2147483776" r:id="rId4"/>
    <p:sldLayoutId id="2147483778" r:id="rId5"/>
  </p:sldLayoutIdLst>
  <p:transition spd="slow">
    <p:split orient="vert"/>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accent1"/>
          </a:solidFill>
          <a:latin typeface="+mj-lt"/>
          <a:ea typeface="MS PGothic" pitchFamily="34" charset="-128"/>
          <a:cs typeface="ＭＳ Ｐゴシック" charset="-128"/>
        </a:defRPr>
      </a:lvl1pPr>
      <a:lvl2pPr algn="l" rtl="0" eaLnBrk="0" fontAlgn="base" hangingPunct="0">
        <a:spcBef>
          <a:spcPct val="0"/>
        </a:spcBef>
        <a:spcAft>
          <a:spcPct val="0"/>
        </a:spcAft>
        <a:defRPr sz="3200" b="1">
          <a:solidFill>
            <a:schemeClr val="accent1"/>
          </a:solidFill>
          <a:latin typeface="Century Gothic" charset="0"/>
          <a:ea typeface="MS PGothic" pitchFamily="34" charset="-128"/>
          <a:cs typeface="ＭＳ Ｐゴシック" charset="-128"/>
        </a:defRPr>
      </a:lvl2pPr>
      <a:lvl3pPr algn="l" rtl="0" eaLnBrk="0" fontAlgn="base" hangingPunct="0">
        <a:spcBef>
          <a:spcPct val="0"/>
        </a:spcBef>
        <a:spcAft>
          <a:spcPct val="0"/>
        </a:spcAft>
        <a:defRPr sz="3200" b="1">
          <a:solidFill>
            <a:schemeClr val="accent1"/>
          </a:solidFill>
          <a:latin typeface="Century Gothic" charset="0"/>
          <a:ea typeface="MS PGothic" pitchFamily="34" charset="-128"/>
          <a:cs typeface="ＭＳ Ｐゴシック" charset="-128"/>
        </a:defRPr>
      </a:lvl3pPr>
      <a:lvl4pPr algn="l" rtl="0" eaLnBrk="0" fontAlgn="base" hangingPunct="0">
        <a:spcBef>
          <a:spcPct val="0"/>
        </a:spcBef>
        <a:spcAft>
          <a:spcPct val="0"/>
        </a:spcAft>
        <a:defRPr sz="3200" b="1">
          <a:solidFill>
            <a:schemeClr val="accent1"/>
          </a:solidFill>
          <a:latin typeface="Century Gothic" charset="0"/>
          <a:ea typeface="MS PGothic" pitchFamily="34" charset="-128"/>
          <a:cs typeface="ＭＳ Ｐゴシック" charset="-128"/>
        </a:defRPr>
      </a:lvl4pPr>
      <a:lvl5pPr algn="l" rtl="0" eaLnBrk="0" fontAlgn="base" hangingPunct="0">
        <a:spcBef>
          <a:spcPct val="0"/>
        </a:spcBef>
        <a:spcAft>
          <a:spcPct val="0"/>
        </a:spcAft>
        <a:defRPr sz="3200" b="1">
          <a:solidFill>
            <a:schemeClr val="accent1"/>
          </a:solidFill>
          <a:latin typeface="Century Gothic" charset="0"/>
          <a:ea typeface="MS PGothic" pitchFamily="34" charset="-128"/>
          <a:cs typeface="ＭＳ Ｐゴシック" charset="-128"/>
        </a:defRPr>
      </a:lvl5pPr>
      <a:lvl6pPr marL="457200" algn="l" rtl="0" eaLnBrk="0" fontAlgn="base" hangingPunct="0">
        <a:spcBef>
          <a:spcPct val="0"/>
        </a:spcBef>
        <a:spcAft>
          <a:spcPct val="0"/>
        </a:spcAft>
        <a:defRPr sz="3600" b="1">
          <a:solidFill>
            <a:srgbClr val="A76F4E"/>
          </a:solidFill>
          <a:latin typeface="Century Gothic" charset="0"/>
        </a:defRPr>
      </a:lvl6pPr>
      <a:lvl7pPr marL="914400" algn="l" rtl="0" eaLnBrk="0" fontAlgn="base" hangingPunct="0">
        <a:spcBef>
          <a:spcPct val="0"/>
        </a:spcBef>
        <a:spcAft>
          <a:spcPct val="0"/>
        </a:spcAft>
        <a:defRPr sz="3600" b="1">
          <a:solidFill>
            <a:srgbClr val="A76F4E"/>
          </a:solidFill>
          <a:latin typeface="Century Gothic" charset="0"/>
        </a:defRPr>
      </a:lvl7pPr>
      <a:lvl8pPr marL="1371600" algn="l" rtl="0" eaLnBrk="0" fontAlgn="base" hangingPunct="0">
        <a:spcBef>
          <a:spcPct val="0"/>
        </a:spcBef>
        <a:spcAft>
          <a:spcPct val="0"/>
        </a:spcAft>
        <a:defRPr sz="3600" b="1">
          <a:solidFill>
            <a:srgbClr val="A76F4E"/>
          </a:solidFill>
          <a:latin typeface="Century Gothic" charset="0"/>
        </a:defRPr>
      </a:lvl8pPr>
      <a:lvl9pPr marL="1828800" algn="l" rtl="0" eaLnBrk="0" fontAlgn="base" hangingPunct="0">
        <a:spcBef>
          <a:spcPct val="0"/>
        </a:spcBef>
        <a:spcAft>
          <a:spcPct val="0"/>
        </a:spcAft>
        <a:defRPr sz="3600" b="1">
          <a:solidFill>
            <a:srgbClr val="A76F4E"/>
          </a:solidFill>
          <a:latin typeface="Century Gothic" charset="0"/>
        </a:defRPr>
      </a:lvl9pPr>
    </p:titleStyle>
    <p:bodyStyle>
      <a:lvl1pPr marL="228600" indent="-228600" algn="l" rtl="0" eaLnBrk="0" fontAlgn="base" hangingPunct="0">
        <a:spcBef>
          <a:spcPts val="600"/>
        </a:spcBef>
        <a:spcAft>
          <a:spcPct val="0"/>
        </a:spcAft>
        <a:buClr>
          <a:srgbClr val="003366"/>
        </a:buClr>
        <a:buSzPct val="75000"/>
        <a:buFont typeface="Symbol" pitchFamily="18" charset="2"/>
        <a:buChar char="·"/>
        <a:defRPr sz="2200" b="1">
          <a:solidFill>
            <a:srgbClr val="072F67"/>
          </a:solidFill>
          <a:latin typeface="+mn-lt"/>
          <a:ea typeface="MS PGothic" pitchFamily="34" charset="-128"/>
          <a:cs typeface="ＭＳ Ｐゴシック" charset="-128"/>
        </a:defRPr>
      </a:lvl1pPr>
      <a:lvl2pPr marL="635000" indent="-228600" algn="l" rtl="0" eaLnBrk="0" fontAlgn="base" hangingPunct="0">
        <a:spcBef>
          <a:spcPts val="600"/>
        </a:spcBef>
        <a:spcAft>
          <a:spcPct val="0"/>
        </a:spcAft>
        <a:buClr>
          <a:srgbClr val="003366"/>
        </a:buClr>
        <a:buSzPct val="100000"/>
        <a:buChar char="–"/>
        <a:defRPr sz="2200">
          <a:solidFill>
            <a:srgbClr val="072F67"/>
          </a:solidFill>
          <a:latin typeface="+mn-lt"/>
          <a:ea typeface="MS PGothic" pitchFamily="34" charset="-128"/>
        </a:defRPr>
      </a:lvl2pPr>
      <a:lvl3pPr marL="977900" indent="-177800" algn="l" rtl="0" eaLnBrk="0" fontAlgn="base" hangingPunct="0">
        <a:spcBef>
          <a:spcPts val="300"/>
        </a:spcBef>
        <a:spcAft>
          <a:spcPts val="300"/>
        </a:spcAft>
        <a:buClr>
          <a:srgbClr val="003366"/>
        </a:buClr>
        <a:buSzPct val="75000"/>
        <a:buFont typeface="Times" charset="0"/>
        <a:buChar char="•"/>
        <a:defRPr>
          <a:solidFill>
            <a:srgbClr val="072F67"/>
          </a:solidFill>
          <a:latin typeface="+mn-lt"/>
          <a:ea typeface="MS PGothic" pitchFamily="34" charset="-128"/>
        </a:defRPr>
      </a:lvl3pPr>
      <a:lvl4pPr marL="1662113" indent="-228600" algn="l" rtl="0" eaLnBrk="0" fontAlgn="base" hangingPunct="0">
        <a:spcBef>
          <a:spcPts val="288"/>
        </a:spcBef>
        <a:spcAft>
          <a:spcPts val="288"/>
        </a:spcAft>
        <a:buClr>
          <a:srgbClr val="003366"/>
        </a:buClr>
        <a:buChar char="–"/>
        <a:defRPr sz="1200">
          <a:solidFill>
            <a:srgbClr val="072F67"/>
          </a:solidFill>
          <a:latin typeface="+mn-lt"/>
          <a:ea typeface="MS PGothic" pitchFamily="34" charset="-128"/>
        </a:defRPr>
      </a:lvl4pPr>
      <a:lvl5pPr marL="2057400" indent="-228600" algn="l" rtl="0" eaLnBrk="0" fontAlgn="base" hangingPunct="0">
        <a:spcBef>
          <a:spcPct val="20000"/>
        </a:spcBef>
        <a:spcAft>
          <a:spcPts val="288"/>
        </a:spcAft>
        <a:defRPr sz="1200">
          <a:solidFill>
            <a:srgbClr val="072F67"/>
          </a:solidFill>
          <a:latin typeface="+mn-lt"/>
          <a:ea typeface="MS PGothic" pitchFamily="34" charset="-128"/>
        </a:defRPr>
      </a:lvl5pPr>
      <a:lvl6pPr marL="2514600" indent="-228600" algn="l" rtl="0" eaLnBrk="0" fontAlgn="base" hangingPunct="0">
        <a:spcBef>
          <a:spcPct val="20000"/>
        </a:spcBef>
        <a:spcAft>
          <a:spcPct val="0"/>
        </a:spcAft>
        <a:defRPr sz="1200">
          <a:solidFill>
            <a:schemeClr val="tx1"/>
          </a:solidFill>
          <a:latin typeface="+mn-lt"/>
          <a:ea typeface="ＭＳ Ｐゴシック" charset="-128"/>
        </a:defRPr>
      </a:lvl6pPr>
      <a:lvl7pPr marL="2971800" indent="-228600" algn="l" rtl="0" eaLnBrk="0" fontAlgn="base" hangingPunct="0">
        <a:spcBef>
          <a:spcPct val="20000"/>
        </a:spcBef>
        <a:spcAft>
          <a:spcPct val="0"/>
        </a:spcAft>
        <a:defRPr sz="1200">
          <a:solidFill>
            <a:schemeClr val="tx1"/>
          </a:solidFill>
          <a:latin typeface="+mn-lt"/>
          <a:ea typeface="ＭＳ Ｐゴシック" charset="-128"/>
        </a:defRPr>
      </a:lvl7pPr>
      <a:lvl8pPr marL="3429000" indent="-228600" algn="l" rtl="0" eaLnBrk="0" fontAlgn="base" hangingPunct="0">
        <a:spcBef>
          <a:spcPct val="20000"/>
        </a:spcBef>
        <a:spcAft>
          <a:spcPct val="0"/>
        </a:spcAft>
        <a:defRPr sz="1200">
          <a:solidFill>
            <a:schemeClr val="tx1"/>
          </a:solidFill>
          <a:latin typeface="+mn-lt"/>
          <a:ea typeface="ＭＳ Ｐゴシック" charset="-128"/>
        </a:defRPr>
      </a:lvl8pPr>
      <a:lvl9pPr marL="3886200" indent="-228600" algn="l" rtl="0" eaLnBrk="0" fontAlgn="base" hangingPunct="0">
        <a:spcBef>
          <a:spcPct val="20000"/>
        </a:spcBef>
        <a:spcAft>
          <a:spcPct val="0"/>
        </a:spcAft>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EA8866F-0A1E-4113-A1F7-B0D37211F8BA}" type="datetimeFigureOut">
              <a:rPr lang="en-US" i="0" smtClean="0">
                <a:solidFill>
                  <a:prstClr val="black">
                    <a:tint val="75000"/>
                  </a:prstClr>
                </a:solidFill>
                <a:latin typeface="Calibri"/>
                <a:ea typeface="+mn-ea"/>
              </a:rPr>
              <a:pPr fontAlgn="auto">
                <a:spcBef>
                  <a:spcPts val="0"/>
                </a:spcBef>
                <a:spcAft>
                  <a:spcPts val="0"/>
                </a:spcAft>
              </a:pPr>
              <a:t>9/16/2014</a:t>
            </a:fld>
            <a:endParaRPr lang="en-US" i="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i="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EE0AC6A-3CE1-4DA3-A94D-00E557CE5286}" type="slidenum">
              <a:rPr lang="en-US" i="0" smtClean="0">
                <a:solidFill>
                  <a:prstClr val="black">
                    <a:tint val="75000"/>
                  </a:prstClr>
                </a:solidFill>
                <a:latin typeface="Calibri"/>
                <a:ea typeface="+mn-ea"/>
              </a:rPr>
              <a:pPr fontAlgn="auto">
                <a:spcBef>
                  <a:spcPts val="0"/>
                </a:spcBef>
                <a:spcAft>
                  <a:spcPts val="0"/>
                </a:spcAft>
              </a:pPr>
              <a:t>‹#›</a:t>
            </a:fld>
            <a:endParaRPr lang="en-US" i="0">
              <a:solidFill>
                <a:prstClr val="black">
                  <a:tint val="75000"/>
                </a:prstClr>
              </a:solidFill>
              <a:latin typeface="Calibri"/>
              <a:ea typeface="+mn-ea"/>
            </a:endParaRPr>
          </a:p>
        </p:txBody>
      </p:sp>
    </p:spTree>
    <p:extLst>
      <p:ext uri="{BB962C8B-B14F-4D97-AF65-F5344CB8AC3E}">
        <p14:creationId xmlns:p14="http://schemas.microsoft.com/office/powerpoint/2010/main" val="32247251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EA8866F-0A1E-4113-A1F7-B0D37211F8BA}" type="datetimeFigureOut">
              <a:rPr lang="en-US" i="0" smtClean="0">
                <a:solidFill>
                  <a:prstClr val="black">
                    <a:tint val="75000"/>
                  </a:prstClr>
                </a:solidFill>
                <a:latin typeface="Calibri"/>
                <a:ea typeface="+mn-ea"/>
              </a:rPr>
              <a:pPr fontAlgn="auto">
                <a:spcBef>
                  <a:spcPts val="0"/>
                </a:spcBef>
                <a:spcAft>
                  <a:spcPts val="0"/>
                </a:spcAft>
              </a:pPr>
              <a:t>9/16/2014</a:t>
            </a:fld>
            <a:endParaRPr lang="en-US" i="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i="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EE0AC6A-3CE1-4DA3-A94D-00E557CE5286}" type="slidenum">
              <a:rPr lang="en-US" i="0" smtClean="0">
                <a:solidFill>
                  <a:prstClr val="black">
                    <a:tint val="75000"/>
                  </a:prstClr>
                </a:solidFill>
                <a:latin typeface="Calibri"/>
                <a:ea typeface="+mn-ea"/>
              </a:rPr>
              <a:pPr fontAlgn="auto">
                <a:spcBef>
                  <a:spcPts val="0"/>
                </a:spcBef>
                <a:spcAft>
                  <a:spcPts val="0"/>
                </a:spcAft>
              </a:pPr>
              <a:t>‹#›</a:t>
            </a:fld>
            <a:endParaRPr lang="en-US" i="0">
              <a:solidFill>
                <a:prstClr val="black">
                  <a:tint val="75000"/>
                </a:prstClr>
              </a:solidFill>
              <a:latin typeface="Calibri"/>
              <a:ea typeface="+mn-ea"/>
            </a:endParaRPr>
          </a:p>
        </p:txBody>
      </p:sp>
    </p:spTree>
    <p:extLst>
      <p:ext uri="{BB962C8B-B14F-4D97-AF65-F5344CB8AC3E}">
        <p14:creationId xmlns:p14="http://schemas.microsoft.com/office/powerpoint/2010/main" val="333584231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EA8866F-0A1E-4113-A1F7-B0D37211F8BA}" type="datetimeFigureOut">
              <a:rPr lang="en-US" i="0" smtClean="0">
                <a:solidFill>
                  <a:prstClr val="black">
                    <a:tint val="75000"/>
                  </a:prstClr>
                </a:solidFill>
                <a:latin typeface="Calibri"/>
                <a:ea typeface="+mn-ea"/>
              </a:rPr>
              <a:pPr fontAlgn="auto">
                <a:spcBef>
                  <a:spcPts val="0"/>
                </a:spcBef>
                <a:spcAft>
                  <a:spcPts val="0"/>
                </a:spcAft>
              </a:pPr>
              <a:t>9/16/2014</a:t>
            </a:fld>
            <a:endParaRPr lang="en-US" i="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i="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EE0AC6A-3CE1-4DA3-A94D-00E557CE5286}" type="slidenum">
              <a:rPr lang="en-US" i="0" smtClean="0">
                <a:solidFill>
                  <a:prstClr val="black">
                    <a:tint val="75000"/>
                  </a:prstClr>
                </a:solidFill>
                <a:latin typeface="Calibri"/>
                <a:ea typeface="+mn-ea"/>
              </a:rPr>
              <a:pPr fontAlgn="auto">
                <a:spcBef>
                  <a:spcPts val="0"/>
                </a:spcBef>
                <a:spcAft>
                  <a:spcPts val="0"/>
                </a:spcAft>
              </a:pPr>
              <a:t>‹#›</a:t>
            </a:fld>
            <a:endParaRPr lang="en-US" i="0">
              <a:solidFill>
                <a:prstClr val="black">
                  <a:tint val="75000"/>
                </a:prstClr>
              </a:solidFill>
              <a:latin typeface="Calibri"/>
              <a:ea typeface="+mn-ea"/>
            </a:endParaRPr>
          </a:p>
        </p:txBody>
      </p:sp>
    </p:spTree>
    <p:extLst>
      <p:ext uri="{BB962C8B-B14F-4D97-AF65-F5344CB8AC3E}">
        <p14:creationId xmlns:p14="http://schemas.microsoft.com/office/powerpoint/2010/main" val="238042387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toparcstitle.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8"/>
          <p:cNvSpPr>
            <a:spLocks noGrp="1" noChangeArrowheads="1"/>
          </p:cNvSpPr>
          <p:nvPr>
            <p:ph type="title"/>
          </p:nvPr>
        </p:nvSpPr>
        <p:spPr bwMode="auto">
          <a:xfrm>
            <a:off x="209493" y="1404938"/>
            <a:ext cx="85804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139"/>
          <p:cNvSpPr>
            <a:spLocks noGrp="1" noChangeArrowheads="1"/>
          </p:cNvSpPr>
          <p:nvPr>
            <p:ph type="body" idx="1"/>
          </p:nvPr>
        </p:nvSpPr>
        <p:spPr bwMode="auto">
          <a:xfrm>
            <a:off x="226057" y="2065338"/>
            <a:ext cx="8564562"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userDrawn="1"/>
        </p:nvSpPr>
        <p:spPr>
          <a:xfrm>
            <a:off x="8749300" y="6538450"/>
            <a:ext cx="464153" cy="307975"/>
          </a:xfrm>
          <a:prstGeom prst="rect">
            <a:avLst/>
          </a:prstGeom>
          <a:noFill/>
        </p:spPr>
        <p:txBody>
          <a:bodyPr wrap="square">
            <a:spAutoFit/>
          </a:bodyPr>
          <a:lstStyle>
            <a:lvl1pPr eaLnBrk="0" hangingPunct="0">
              <a:defRPr sz="2400" i="1">
                <a:solidFill>
                  <a:schemeClr val="tx1"/>
                </a:solidFill>
                <a:latin typeface="Times New Roman" pitchFamily="18" charset="0"/>
                <a:ea typeface="MS PGothic" pitchFamily="34" charset="-128"/>
              </a:defRPr>
            </a:lvl1pPr>
            <a:lvl2pPr marL="742950" indent="-285750" eaLnBrk="0" hangingPunct="0">
              <a:defRPr sz="2400" i="1">
                <a:solidFill>
                  <a:schemeClr val="tx1"/>
                </a:solidFill>
                <a:latin typeface="Times New Roman" pitchFamily="18" charset="0"/>
                <a:ea typeface="MS PGothic" pitchFamily="34" charset="-128"/>
              </a:defRPr>
            </a:lvl2pPr>
            <a:lvl3pPr marL="1143000" indent="-228600" eaLnBrk="0" hangingPunct="0">
              <a:defRPr sz="2400" i="1">
                <a:solidFill>
                  <a:schemeClr val="tx1"/>
                </a:solidFill>
                <a:latin typeface="Times New Roman" pitchFamily="18" charset="0"/>
                <a:ea typeface="MS PGothic" pitchFamily="34" charset="-128"/>
              </a:defRPr>
            </a:lvl3pPr>
            <a:lvl4pPr marL="1600200" indent="-228600" eaLnBrk="0" hangingPunct="0">
              <a:defRPr sz="2400" i="1">
                <a:solidFill>
                  <a:schemeClr val="tx1"/>
                </a:solidFill>
                <a:latin typeface="Times New Roman" pitchFamily="18" charset="0"/>
                <a:ea typeface="MS PGothic" pitchFamily="34" charset="-128"/>
              </a:defRPr>
            </a:lvl4pPr>
            <a:lvl5pPr marL="2057400" indent="-228600" eaLnBrk="0" hangingPunct="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a:defRPr/>
            </a:pPr>
            <a:fld id="{223314ED-45D6-4315-AEC0-7152EE634996}" type="slidenum">
              <a:rPr lang="en-US" sz="1400" i="0" smtClean="0">
                <a:solidFill>
                  <a:srgbClr val="005288"/>
                </a:solidFill>
              </a:rPr>
              <a:pPr>
                <a:defRPr/>
              </a:pPr>
              <a:t>‹#›</a:t>
            </a:fld>
            <a:endParaRPr lang="en-US" sz="1400" i="0" dirty="0" smtClean="0">
              <a:solidFill>
                <a:srgbClr val="005288"/>
              </a:solidFill>
            </a:endParaRPr>
          </a:p>
        </p:txBody>
      </p:sp>
      <p:sp>
        <p:nvSpPr>
          <p:cNvPr id="6" name="TextBox 5"/>
          <p:cNvSpPr txBox="1">
            <a:spLocks noChangeArrowheads="1"/>
          </p:cNvSpPr>
          <p:nvPr userDrawn="1"/>
        </p:nvSpPr>
        <p:spPr bwMode="auto">
          <a:xfrm>
            <a:off x="1547813" y="401638"/>
            <a:ext cx="661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ea typeface="MS PGothic" pitchFamily="34" charset="-128"/>
              </a:defRPr>
            </a:lvl1pPr>
            <a:lvl2pPr marL="742950" indent="-285750" eaLnBrk="0" hangingPunct="0">
              <a:defRPr sz="2400" i="1">
                <a:solidFill>
                  <a:schemeClr val="tx1"/>
                </a:solidFill>
                <a:latin typeface="Times New Roman" pitchFamily="18" charset="0"/>
                <a:ea typeface="MS PGothic" pitchFamily="34" charset="-128"/>
              </a:defRPr>
            </a:lvl2pPr>
            <a:lvl3pPr marL="1143000" indent="-228600" eaLnBrk="0" hangingPunct="0">
              <a:defRPr sz="2400" i="1">
                <a:solidFill>
                  <a:schemeClr val="tx1"/>
                </a:solidFill>
                <a:latin typeface="Times New Roman" pitchFamily="18" charset="0"/>
                <a:ea typeface="MS PGothic" pitchFamily="34" charset="-128"/>
              </a:defRPr>
            </a:lvl3pPr>
            <a:lvl4pPr marL="1600200" indent="-228600" eaLnBrk="0" hangingPunct="0">
              <a:defRPr sz="2400" i="1">
                <a:solidFill>
                  <a:schemeClr val="tx1"/>
                </a:solidFill>
                <a:latin typeface="Times New Roman" pitchFamily="18" charset="0"/>
                <a:ea typeface="MS PGothic" pitchFamily="34" charset="-128"/>
              </a:defRPr>
            </a:lvl4pPr>
            <a:lvl5pPr marL="2057400" indent="-228600" eaLnBrk="0" hangingPunct="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eaLnBrk="1" hangingPunct="1">
              <a:defRPr/>
            </a:pPr>
            <a:r>
              <a:rPr lang="en-US" sz="1400" dirty="0" smtClean="0">
                <a:solidFill>
                  <a:srgbClr val="001429"/>
                </a:solidFill>
                <a:latin typeface="Arial" pitchFamily="34" charset="0"/>
                <a:cs typeface="Arial" pitchFamily="34" charset="0"/>
              </a:rPr>
              <a:t>Created and Owned by America</a:t>
            </a:r>
            <a:r>
              <a:rPr lang="en-US" altLang="en-US" sz="1400" dirty="0" smtClean="0">
                <a:solidFill>
                  <a:srgbClr val="001429"/>
                </a:solidFill>
                <a:latin typeface="Arial" pitchFamily="34" charset="0"/>
                <a:cs typeface="Arial" pitchFamily="34" charset="0"/>
              </a:rPr>
              <a:t>’</a:t>
            </a:r>
            <a:r>
              <a:rPr lang="en-US" sz="1400" dirty="0" smtClean="0">
                <a:solidFill>
                  <a:srgbClr val="001429"/>
                </a:solidFill>
                <a:latin typeface="Arial" pitchFamily="34" charset="0"/>
                <a:cs typeface="Arial" pitchFamily="34" charset="0"/>
              </a:rPr>
              <a:t>s Electric Cooperative Network</a:t>
            </a:r>
          </a:p>
        </p:txBody>
      </p:sp>
    </p:spTree>
    <p:extLst>
      <p:ext uri="{BB962C8B-B14F-4D97-AF65-F5344CB8AC3E}">
        <p14:creationId xmlns:p14="http://schemas.microsoft.com/office/powerpoint/2010/main" val="185442197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Lst>
  <p:transition spd="slow">
    <p:split orient="vert"/>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accent1"/>
          </a:solidFill>
          <a:latin typeface="+mj-lt"/>
          <a:ea typeface="MS PGothic" pitchFamily="34" charset="-128"/>
          <a:cs typeface="ＭＳ Ｐゴシック" charset="-128"/>
        </a:defRPr>
      </a:lvl1pPr>
      <a:lvl2pPr algn="l" rtl="0" eaLnBrk="0" fontAlgn="base" hangingPunct="0">
        <a:spcBef>
          <a:spcPct val="0"/>
        </a:spcBef>
        <a:spcAft>
          <a:spcPct val="0"/>
        </a:spcAft>
        <a:defRPr sz="3200" b="1">
          <a:solidFill>
            <a:schemeClr val="accent1"/>
          </a:solidFill>
          <a:latin typeface="Century Gothic" charset="0"/>
          <a:ea typeface="MS PGothic" pitchFamily="34" charset="-128"/>
          <a:cs typeface="ＭＳ Ｐゴシック" charset="-128"/>
        </a:defRPr>
      </a:lvl2pPr>
      <a:lvl3pPr algn="l" rtl="0" eaLnBrk="0" fontAlgn="base" hangingPunct="0">
        <a:spcBef>
          <a:spcPct val="0"/>
        </a:spcBef>
        <a:spcAft>
          <a:spcPct val="0"/>
        </a:spcAft>
        <a:defRPr sz="3200" b="1">
          <a:solidFill>
            <a:schemeClr val="accent1"/>
          </a:solidFill>
          <a:latin typeface="Century Gothic" charset="0"/>
          <a:ea typeface="MS PGothic" pitchFamily="34" charset="-128"/>
          <a:cs typeface="ＭＳ Ｐゴシック" charset="-128"/>
        </a:defRPr>
      </a:lvl3pPr>
      <a:lvl4pPr algn="l" rtl="0" eaLnBrk="0" fontAlgn="base" hangingPunct="0">
        <a:spcBef>
          <a:spcPct val="0"/>
        </a:spcBef>
        <a:spcAft>
          <a:spcPct val="0"/>
        </a:spcAft>
        <a:defRPr sz="3200" b="1">
          <a:solidFill>
            <a:schemeClr val="accent1"/>
          </a:solidFill>
          <a:latin typeface="Century Gothic" charset="0"/>
          <a:ea typeface="MS PGothic" pitchFamily="34" charset="-128"/>
          <a:cs typeface="ＭＳ Ｐゴシック" charset="-128"/>
        </a:defRPr>
      </a:lvl4pPr>
      <a:lvl5pPr algn="l" rtl="0" eaLnBrk="0" fontAlgn="base" hangingPunct="0">
        <a:spcBef>
          <a:spcPct val="0"/>
        </a:spcBef>
        <a:spcAft>
          <a:spcPct val="0"/>
        </a:spcAft>
        <a:defRPr sz="3200" b="1">
          <a:solidFill>
            <a:schemeClr val="accent1"/>
          </a:solidFill>
          <a:latin typeface="Century Gothic" charset="0"/>
          <a:ea typeface="MS PGothic" pitchFamily="34" charset="-128"/>
          <a:cs typeface="ＭＳ Ｐゴシック" charset="-128"/>
        </a:defRPr>
      </a:lvl5pPr>
      <a:lvl6pPr marL="457200" algn="l" rtl="0" eaLnBrk="0" fontAlgn="base" hangingPunct="0">
        <a:spcBef>
          <a:spcPct val="0"/>
        </a:spcBef>
        <a:spcAft>
          <a:spcPct val="0"/>
        </a:spcAft>
        <a:defRPr sz="3600" b="1">
          <a:solidFill>
            <a:srgbClr val="A76F4E"/>
          </a:solidFill>
          <a:latin typeface="Century Gothic" charset="0"/>
        </a:defRPr>
      </a:lvl6pPr>
      <a:lvl7pPr marL="914400" algn="l" rtl="0" eaLnBrk="0" fontAlgn="base" hangingPunct="0">
        <a:spcBef>
          <a:spcPct val="0"/>
        </a:spcBef>
        <a:spcAft>
          <a:spcPct val="0"/>
        </a:spcAft>
        <a:defRPr sz="3600" b="1">
          <a:solidFill>
            <a:srgbClr val="A76F4E"/>
          </a:solidFill>
          <a:latin typeface="Century Gothic" charset="0"/>
        </a:defRPr>
      </a:lvl7pPr>
      <a:lvl8pPr marL="1371600" algn="l" rtl="0" eaLnBrk="0" fontAlgn="base" hangingPunct="0">
        <a:spcBef>
          <a:spcPct val="0"/>
        </a:spcBef>
        <a:spcAft>
          <a:spcPct val="0"/>
        </a:spcAft>
        <a:defRPr sz="3600" b="1">
          <a:solidFill>
            <a:srgbClr val="A76F4E"/>
          </a:solidFill>
          <a:latin typeface="Century Gothic" charset="0"/>
        </a:defRPr>
      </a:lvl8pPr>
      <a:lvl9pPr marL="1828800" algn="l" rtl="0" eaLnBrk="0" fontAlgn="base" hangingPunct="0">
        <a:spcBef>
          <a:spcPct val="0"/>
        </a:spcBef>
        <a:spcAft>
          <a:spcPct val="0"/>
        </a:spcAft>
        <a:defRPr sz="3600" b="1">
          <a:solidFill>
            <a:srgbClr val="A76F4E"/>
          </a:solidFill>
          <a:latin typeface="Century Gothic" charset="0"/>
        </a:defRPr>
      </a:lvl9pPr>
    </p:titleStyle>
    <p:bodyStyle>
      <a:lvl1pPr marL="228600" indent="-228600" algn="l" rtl="0" eaLnBrk="0" fontAlgn="base" hangingPunct="0">
        <a:spcBef>
          <a:spcPts val="600"/>
        </a:spcBef>
        <a:spcAft>
          <a:spcPct val="0"/>
        </a:spcAft>
        <a:buClr>
          <a:srgbClr val="003366"/>
        </a:buClr>
        <a:buSzPct val="75000"/>
        <a:buFont typeface="Symbol" pitchFamily="18" charset="2"/>
        <a:buChar char="·"/>
        <a:defRPr sz="2200" b="1">
          <a:solidFill>
            <a:srgbClr val="072F67"/>
          </a:solidFill>
          <a:latin typeface="+mn-lt"/>
          <a:ea typeface="MS PGothic" pitchFamily="34" charset="-128"/>
          <a:cs typeface="ＭＳ Ｐゴシック" charset="-128"/>
        </a:defRPr>
      </a:lvl1pPr>
      <a:lvl2pPr marL="635000" indent="-228600" algn="l" rtl="0" eaLnBrk="0" fontAlgn="base" hangingPunct="0">
        <a:spcBef>
          <a:spcPts val="600"/>
        </a:spcBef>
        <a:spcAft>
          <a:spcPct val="0"/>
        </a:spcAft>
        <a:buClr>
          <a:srgbClr val="003366"/>
        </a:buClr>
        <a:buSzPct val="100000"/>
        <a:buChar char="–"/>
        <a:defRPr sz="2200">
          <a:solidFill>
            <a:srgbClr val="072F67"/>
          </a:solidFill>
          <a:latin typeface="+mn-lt"/>
          <a:ea typeface="MS PGothic" pitchFamily="34" charset="-128"/>
        </a:defRPr>
      </a:lvl2pPr>
      <a:lvl3pPr marL="977900" indent="-177800" algn="l" rtl="0" eaLnBrk="0" fontAlgn="base" hangingPunct="0">
        <a:spcBef>
          <a:spcPts val="300"/>
        </a:spcBef>
        <a:spcAft>
          <a:spcPts val="300"/>
        </a:spcAft>
        <a:buClr>
          <a:srgbClr val="003366"/>
        </a:buClr>
        <a:buSzPct val="75000"/>
        <a:buFont typeface="Times" charset="0"/>
        <a:buChar char="•"/>
        <a:defRPr>
          <a:solidFill>
            <a:srgbClr val="072F67"/>
          </a:solidFill>
          <a:latin typeface="+mn-lt"/>
          <a:ea typeface="MS PGothic" pitchFamily="34" charset="-128"/>
        </a:defRPr>
      </a:lvl3pPr>
      <a:lvl4pPr marL="1662113" indent="-228600" algn="l" rtl="0" eaLnBrk="0" fontAlgn="base" hangingPunct="0">
        <a:spcBef>
          <a:spcPts val="288"/>
        </a:spcBef>
        <a:spcAft>
          <a:spcPts val="288"/>
        </a:spcAft>
        <a:buClr>
          <a:srgbClr val="003366"/>
        </a:buClr>
        <a:buChar char="–"/>
        <a:defRPr sz="1200">
          <a:solidFill>
            <a:srgbClr val="072F67"/>
          </a:solidFill>
          <a:latin typeface="+mn-lt"/>
          <a:ea typeface="MS PGothic" pitchFamily="34" charset="-128"/>
        </a:defRPr>
      </a:lvl4pPr>
      <a:lvl5pPr marL="2057400" indent="-228600" algn="l" rtl="0" eaLnBrk="0" fontAlgn="base" hangingPunct="0">
        <a:spcBef>
          <a:spcPct val="20000"/>
        </a:spcBef>
        <a:spcAft>
          <a:spcPts val="288"/>
        </a:spcAft>
        <a:defRPr sz="1200">
          <a:solidFill>
            <a:srgbClr val="072F67"/>
          </a:solidFill>
          <a:latin typeface="+mn-lt"/>
          <a:ea typeface="MS PGothic" pitchFamily="34" charset="-128"/>
        </a:defRPr>
      </a:lvl5pPr>
      <a:lvl6pPr marL="2514600" indent="-228600" algn="l" rtl="0" eaLnBrk="0" fontAlgn="base" hangingPunct="0">
        <a:spcBef>
          <a:spcPct val="20000"/>
        </a:spcBef>
        <a:spcAft>
          <a:spcPct val="0"/>
        </a:spcAft>
        <a:defRPr sz="1200">
          <a:solidFill>
            <a:schemeClr val="tx1"/>
          </a:solidFill>
          <a:latin typeface="+mn-lt"/>
          <a:ea typeface="ＭＳ Ｐゴシック" charset="-128"/>
        </a:defRPr>
      </a:lvl6pPr>
      <a:lvl7pPr marL="2971800" indent="-228600" algn="l" rtl="0" eaLnBrk="0" fontAlgn="base" hangingPunct="0">
        <a:spcBef>
          <a:spcPct val="20000"/>
        </a:spcBef>
        <a:spcAft>
          <a:spcPct val="0"/>
        </a:spcAft>
        <a:defRPr sz="1200">
          <a:solidFill>
            <a:schemeClr val="tx1"/>
          </a:solidFill>
          <a:latin typeface="+mn-lt"/>
          <a:ea typeface="ＭＳ Ｐゴシック" charset="-128"/>
        </a:defRPr>
      </a:lvl7pPr>
      <a:lvl8pPr marL="3429000" indent="-228600" algn="l" rtl="0" eaLnBrk="0" fontAlgn="base" hangingPunct="0">
        <a:spcBef>
          <a:spcPct val="20000"/>
        </a:spcBef>
        <a:spcAft>
          <a:spcPct val="0"/>
        </a:spcAft>
        <a:defRPr sz="1200">
          <a:solidFill>
            <a:schemeClr val="tx1"/>
          </a:solidFill>
          <a:latin typeface="+mn-lt"/>
          <a:ea typeface="ＭＳ Ｐゴシック" charset="-128"/>
        </a:defRPr>
      </a:lvl8pPr>
      <a:lvl9pPr marL="3886200" indent="-228600" algn="l" rtl="0" eaLnBrk="0" fontAlgn="base" hangingPunct="0">
        <a:spcBef>
          <a:spcPct val="20000"/>
        </a:spcBef>
        <a:spcAft>
          <a:spcPct val="0"/>
        </a:spcAft>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9D283E-D7AD-4DAF-935F-FACA22654BE5}" type="datetimeFigureOut">
              <a:rPr lang="en-US" i="0" smtClean="0">
                <a:solidFill>
                  <a:prstClr val="black">
                    <a:tint val="75000"/>
                  </a:prstClr>
                </a:solidFill>
                <a:latin typeface="Calibri"/>
                <a:ea typeface="+mn-ea"/>
              </a:rPr>
              <a:pPr fontAlgn="auto">
                <a:spcBef>
                  <a:spcPts val="0"/>
                </a:spcBef>
                <a:spcAft>
                  <a:spcPts val="0"/>
                </a:spcAft>
              </a:pPr>
              <a:t>9/16/2014</a:t>
            </a:fld>
            <a:endParaRPr lang="en-US" i="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i="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06323EA-616A-444A-A804-81027FFE13C2}" type="slidenum">
              <a:rPr lang="en-US" i="0" smtClean="0">
                <a:solidFill>
                  <a:prstClr val="black">
                    <a:tint val="75000"/>
                  </a:prstClr>
                </a:solidFill>
                <a:latin typeface="Calibri"/>
                <a:ea typeface="+mn-ea"/>
              </a:rPr>
              <a:pPr fontAlgn="auto">
                <a:spcBef>
                  <a:spcPts val="0"/>
                </a:spcBef>
                <a:spcAft>
                  <a:spcPts val="0"/>
                </a:spcAft>
              </a:pPr>
              <a:t>‹#›</a:t>
            </a:fld>
            <a:endParaRPr lang="en-US" i="0">
              <a:solidFill>
                <a:prstClr val="black">
                  <a:tint val="75000"/>
                </a:prstClr>
              </a:solidFill>
              <a:latin typeface="Calibri"/>
              <a:ea typeface="+mn-ea"/>
            </a:endParaRPr>
          </a:p>
        </p:txBody>
      </p:sp>
    </p:spTree>
    <p:extLst>
      <p:ext uri="{BB962C8B-B14F-4D97-AF65-F5344CB8AC3E}">
        <p14:creationId xmlns:p14="http://schemas.microsoft.com/office/powerpoint/2010/main" val="37282032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tmp"/><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 got here…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8721410"/>
              </p:ext>
            </p:extLst>
          </p:nvPr>
        </p:nvGraphicFramePr>
        <p:xfrm>
          <a:off x="135004" y="2394646"/>
          <a:ext cx="6294697" cy="3390136"/>
        </p:xfrm>
        <a:graphic>
          <a:graphicData uri="http://schemas.openxmlformats.org/drawingml/2006/table">
            <a:tbl>
              <a:tblPr>
                <a:tableStyleId>{5C22544A-7EE6-4342-B048-85BDC9FD1C3A}</a:tableStyleId>
              </a:tblPr>
              <a:tblGrid>
                <a:gridCol w="1474075"/>
                <a:gridCol w="2410311"/>
                <a:gridCol w="2410311"/>
              </a:tblGrid>
              <a:tr h="423767">
                <a:tc>
                  <a:txBody>
                    <a:bodyPr/>
                    <a:lstStyle/>
                    <a:p>
                      <a:pPr algn="ctr" fontAlgn="b"/>
                      <a:r>
                        <a:rPr lang="en-US" sz="1800" u="none" strike="noStrike" dirty="0">
                          <a:effectLst/>
                          <a:latin typeface="Arial" panose="020B0604020202020204" pitchFamily="34" charset="0"/>
                          <a:cs typeface="Arial" panose="020B0604020202020204" pitchFamily="34" charset="0"/>
                        </a:rPr>
                        <a:t>9/14/2014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DC</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Philadelphia, PA</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r>
              <a:tr h="423767">
                <a:tc>
                  <a:txBody>
                    <a:bodyPr/>
                    <a:lstStyle/>
                    <a:p>
                      <a:pPr algn="ctr" fontAlgn="b"/>
                      <a:r>
                        <a:rPr lang="en-US" sz="1800" u="none" strike="noStrike">
                          <a:effectLst/>
                          <a:latin typeface="Arial" panose="020B0604020202020204" pitchFamily="34" charset="0"/>
                          <a:cs typeface="Arial" panose="020B0604020202020204" pitchFamily="34" charset="0"/>
                        </a:rPr>
                        <a:t>9/14/2014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Philadelphia, PA</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Detroit, MI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r>
              <a:tr h="423767">
                <a:tc>
                  <a:txBody>
                    <a:bodyPr/>
                    <a:lstStyle/>
                    <a:p>
                      <a:pPr algn="ctr" fontAlgn="b"/>
                      <a:r>
                        <a:rPr lang="en-US" sz="1800" u="none" strike="noStrike">
                          <a:effectLst/>
                          <a:latin typeface="Arial" panose="020B0604020202020204" pitchFamily="34" charset="0"/>
                          <a:cs typeface="Arial" panose="020B0604020202020204" pitchFamily="34" charset="0"/>
                        </a:rPr>
                        <a:t>9/14/2014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Detroit, MI</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Pellston, MI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r>
              <a:tr h="423767">
                <a:tc>
                  <a:txBody>
                    <a:bodyPr/>
                    <a:lstStyle/>
                    <a:p>
                      <a:pPr algn="ctr" fontAlgn="b"/>
                      <a:r>
                        <a:rPr lang="en-US" sz="1800" u="none" strike="noStrike">
                          <a:effectLst/>
                          <a:latin typeface="Arial" panose="020B0604020202020204" pitchFamily="34" charset="0"/>
                          <a:cs typeface="Arial" panose="020B0604020202020204" pitchFamily="34" charset="0"/>
                        </a:rPr>
                        <a:t>9/14/2014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Pellston, MI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Mackinac, MI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r>
              <a:tr h="423767">
                <a:tc>
                  <a:txBody>
                    <a:bodyPr/>
                    <a:lstStyle/>
                    <a:p>
                      <a:pPr algn="ctr" fontAlgn="b"/>
                      <a:r>
                        <a:rPr lang="en-US" sz="1800" u="none" strike="noStrike">
                          <a:effectLst/>
                          <a:latin typeface="Arial" panose="020B0604020202020204" pitchFamily="34" charset="0"/>
                          <a:cs typeface="Arial" panose="020B0604020202020204" pitchFamily="34" charset="0"/>
                        </a:rPr>
                        <a:t>9/16/2014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Mackinac, MI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Traverse City, MI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r>
              <a:tr h="423767">
                <a:tc>
                  <a:txBody>
                    <a:bodyPr/>
                    <a:lstStyle/>
                    <a:p>
                      <a:pPr algn="ctr" fontAlgn="b"/>
                      <a:r>
                        <a:rPr lang="en-US" sz="1800" u="none" strike="noStrike">
                          <a:effectLst/>
                          <a:latin typeface="Arial" panose="020B0604020202020204" pitchFamily="34" charset="0"/>
                          <a:cs typeface="Arial" panose="020B0604020202020204" pitchFamily="34" charset="0"/>
                        </a:rPr>
                        <a:t>9/16/2014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Traverse City, MI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Chicago, IL</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r>
              <a:tr h="423767">
                <a:tc>
                  <a:txBody>
                    <a:bodyPr/>
                    <a:lstStyle/>
                    <a:p>
                      <a:pPr algn="ctr" fontAlgn="b"/>
                      <a:r>
                        <a:rPr lang="en-US" sz="1800" u="none" strike="noStrike">
                          <a:effectLst/>
                          <a:latin typeface="Arial" panose="020B0604020202020204" pitchFamily="34" charset="0"/>
                          <a:cs typeface="Arial" panose="020B0604020202020204" pitchFamily="34" charset="0"/>
                        </a:rPr>
                        <a:t>9/16/2014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Chicago, IL</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Tampa, FL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r>
              <a:tr h="423767">
                <a:tc>
                  <a:txBody>
                    <a:bodyPr/>
                    <a:lstStyle/>
                    <a:p>
                      <a:pPr algn="ctr" fontAlgn="b"/>
                      <a:r>
                        <a:rPr lang="en-US" sz="1800" u="none" strike="noStrike">
                          <a:effectLst/>
                          <a:latin typeface="Arial" panose="020B0604020202020204" pitchFamily="34" charset="0"/>
                          <a:cs typeface="Arial" panose="020B0604020202020204" pitchFamily="34" charset="0"/>
                        </a:rPr>
                        <a:t>9/16/2014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a:effectLst/>
                          <a:latin typeface="Arial" panose="020B0604020202020204" pitchFamily="34" charset="0"/>
                          <a:cs typeface="Arial" panose="020B0604020202020204" pitchFamily="34" charset="0"/>
                        </a:rPr>
                        <a:t>Tampa, FL</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c>
                  <a:txBody>
                    <a:bodyPr/>
                    <a:lstStyle/>
                    <a:p>
                      <a:pPr algn="l" fontAlgn="b"/>
                      <a:r>
                        <a:rPr lang="en-US" sz="1800" u="none" strike="noStrike" dirty="0">
                          <a:effectLst/>
                          <a:latin typeface="Arial" panose="020B0604020202020204" pitchFamily="34" charset="0"/>
                          <a:cs typeface="Arial" panose="020B0604020202020204" pitchFamily="34" charset="0"/>
                        </a:rPr>
                        <a:t>Clearwater, FL</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solidFill>
                  </a:tcPr>
                </a:tc>
              </a:tr>
            </a:tbl>
          </a:graphicData>
        </a:graphic>
      </p:graphicFrame>
      <p:sp>
        <p:nvSpPr>
          <p:cNvPr id="5" name="TextBox 4"/>
          <p:cNvSpPr txBox="1"/>
          <p:nvPr/>
        </p:nvSpPr>
        <p:spPr>
          <a:xfrm>
            <a:off x="6208299" y="3484345"/>
            <a:ext cx="2935701"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i="0" dirty="0" smtClean="0">
                <a:latin typeface="Arial" panose="020B0604020202020204" pitchFamily="34" charset="0"/>
                <a:cs typeface="Arial" panose="020B0604020202020204" pitchFamily="34" charset="0"/>
              </a:rPr>
              <a:t>5 planes</a:t>
            </a:r>
          </a:p>
          <a:p>
            <a:pPr marL="342900" indent="-342900">
              <a:buFont typeface="Arial" panose="020B0604020202020204" pitchFamily="34" charset="0"/>
              <a:buChar char="•"/>
            </a:pPr>
            <a:r>
              <a:rPr lang="en-US" sz="2000" b="1" i="0" dirty="0" smtClean="0">
                <a:latin typeface="Arial" panose="020B0604020202020204" pitchFamily="34" charset="0"/>
                <a:cs typeface="Arial" panose="020B0604020202020204" pitchFamily="34" charset="0"/>
              </a:rPr>
              <a:t>2 rental cars</a:t>
            </a:r>
          </a:p>
          <a:p>
            <a:pPr marL="342900" indent="-342900">
              <a:buFont typeface="Arial" panose="020B0604020202020204" pitchFamily="34" charset="0"/>
              <a:buChar char="•"/>
            </a:pPr>
            <a:r>
              <a:rPr lang="en-US" sz="2000" b="1" i="0" dirty="0" smtClean="0">
                <a:latin typeface="Arial" panose="020B0604020202020204" pitchFamily="34" charset="0"/>
                <a:cs typeface="Arial" panose="020B0604020202020204" pitchFamily="34" charset="0"/>
              </a:rPr>
              <a:t>2 ferries </a:t>
            </a:r>
          </a:p>
          <a:p>
            <a:pPr marL="342900" indent="-342900">
              <a:buFont typeface="Arial" panose="020B0604020202020204" pitchFamily="34" charset="0"/>
              <a:buChar char="•"/>
            </a:pPr>
            <a:r>
              <a:rPr lang="en-US" sz="2000" b="1" i="0" dirty="0" smtClean="0">
                <a:latin typeface="Arial" panose="020B0604020202020204" pitchFamily="34" charset="0"/>
                <a:cs typeface="Arial" panose="020B0604020202020204" pitchFamily="34" charset="0"/>
              </a:rPr>
              <a:t>1 Horse-drawn cart</a:t>
            </a:r>
            <a:endParaRPr lang="en-US" sz="20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095185"/>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solar – why it works</a:t>
            </a:r>
            <a:endParaRPr lang="en-US" dirty="0"/>
          </a:p>
        </p:txBody>
      </p:sp>
      <p:sp>
        <p:nvSpPr>
          <p:cNvPr id="3" name="Content Placeholder 2"/>
          <p:cNvSpPr>
            <a:spLocks noGrp="1"/>
          </p:cNvSpPr>
          <p:nvPr>
            <p:ph idx="1"/>
          </p:nvPr>
        </p:nvSpPr>
        <p:spPr/>
        <p:txBody>
          <a:bodyPr/>
          <a:lstStyle/>
          <a:p>
            <a:endParaRPr lang="en-US" dirty="0" smtClean="0"/>
          </a:p>
          <a:p>
            <a:r>
              <a:rPr lang="en-US" dirty="0" smtClean="0"/>
              <a:t>Improved </a:t>
            </a:r>
            <a:r>
              <a:rPr lang="en-US" dirty="0" smtClean="0"/>
              <a:t>economies of scale</a:t>
            </a:r>
          </a:p>
          <a:p>
            <a:pPr lvl="1"/>
            <a:r>
              <a:rPr lang="en-US" dirty="0" smtClean="0"/>
              <a:t>Community size allows you to hit that ‘sweet’ </a:t>
            </a:r>
            <a:r>
              <a:rPr lang="en-US" dirty="0" smtClean="0"/>
              <a:t>spot</a:t>
            </a:r>
          </a:p>
          <a:p>
            <a:r>
              <a:rPr lang="en-US" dirty="0"/>
              <a:t>“NOMBNR”</a:t>
            </a:r>
          </a:p>
          <a:p>
            <a:r>
              <a:rPr lang="en-US" dirty="0" smtClean="0"/>
              <a:t>Optimal </a:t>
            </a:r>
            <a:r>
              <a:rPr lang="en-US" dirty="0" smtClean="0"/>
              <a:t>project siting  </a:t>
            </a:r>
          </a:p>
          <a:p>
            <a:pPr lvl="1"/>
            <a:r>
              <a:rPr lang="en-US" dirty="0" smtClean="0"/>
              <a:t>____% of residential rooftops are suitable</a:t>
            </a:r>
          </a:p>
          <a:p>
            <a:r>
              <a:rPr lang="en-US" dirty="0" smtClean="0"/>
              <a:t>Address increasing public demand </a:t>
            </a:r>
            <a:r>
              <a:rPr lang="en-US" dirty="0" smtClean="0">
                <a:sym typeface="Wingdings" panose="05000000000000000000" pitchFamily="2" charset="2"/>
              </a:rPr>
              <a:t> Be the LOCAL source</a:t>
            </a:r>
            <a:endParaRPr lang="en-US" dirty="0" smtClean="0"/>
          </a:p>
          <a:p>
            <a:r>
              <a:rPr lang="en-US" dirty="0" smtClean="0"/>
              <a:t>Improved ability to educate public on power cost/usage</a:t>
            </a:r>
          </a:p>
          <a:p>
            <a:endParaRPr lang="en-US" dirty="0" smtClean="0"/>
          </a:p>
          <a:p>
            <a:pPr lvl="1"/>
            <a:endParaRPr lang="en-US" dirty="0" smtClean="0"/>
          </a:p>
        </p:txBody>
      </p:sp>
    </p:spTree>
    <p:extLst>
      <p:ext uri="{BB962C8B-B14F-4D97-AF65-F5344CB8AC3E}">
        <p14:creationId xmlns:p14="http://schemas.microsoft.com/office/powerpoint/2010/main" val="2777817691"/>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 y="1334602"/>
            <a:ext cx="8580438" cy="825500"/>
          </a:xfrm>
        </p:spPr>
        <p:txBody>
          <a:bodyPr/>
          <a:lstStyle/>
          <a:p>
            <a:pPr algn="ctr"/>
            <a:r>
              <a:rPr lang="en-US" dirty="0" smtClean="0"/>
              <a:t>What language are you speaking?</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2571" y="1894519"/>
            <a:ext cx="3949003" cy="4893468"/>
          </a:xfrm>
        </p:spPr>
      </p:pic>
    </p:spTree>
    <p:extLst>
      <p:ext uri="{BB962C8B-B14F-4D97-AF65-F5344CB8AC3E}">
        <p14:creationId xmlns:p14="http://schemas.microsoft.com/office/powerpoint/2010/main" val="3564448283"/>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Tax Credits – Basic Rules</a:t>
            </a:r>
            <a:endParaRPr lang="en-US" dirty="0"/>
          </a:p>
        </p:txBody>
      </p:sp>
      <p:sp>
        <p:nvSpPr>
          <p:cNvPr id="3" name="Content Placeholder 2"/>
          <p:cNvSpPr>
            <a:spLocks noGrp="1"/>
          </p:cNvSpPr>
          <p:nvPr>
            <p:ph idx="1"/>
          </p:nvPr>
        </p:nvSpPr>
        <p:spPr>
          <a:xfrm>
            <a:off x="217430" y="2065338"/>
            <a:ext cx="8801441" cy="4335462"/>
          </a:xfrm>
        </p:spPr>
        <p:txBody>
          <a:bodyPr/>
          <a:lstStyle/>
          <a:p>
            <a:r>
              <a:rPr lang="en-US" b="0" dirty="0" smtClean="0"/>
              <a:t>ITC </a:t>
            </a:r>
            <a:r>
              <a:rPr lang="en-US" b="0" dirty="0"/>
              <a:t>increased from 10% to 30% by Energy Act of 2005</a:t>
            </a:r>
          </a:p>
          <a:p>
            <a:r>
              <a:rPr lang="en-US" b="0" dirty="0"/>
              <a:t>30% credit now sunsets on December 31, </a:t>
            </a:r>
            <a:r>
              <a:rPr lang="en-US" b="0" dirty="0" smtClean="0"/>
              <a:t>2016</a:t>
            </a:r>
          </a:p>
          <a:p>
            <a:endParaRPr lang="en-US" b="0" dirty="0" smtClean="0"/>
          </a:p>
          <a:p>
            <a:r>
              <a:rPr lang="en-US" b="0" dirty="0" smtClean="0"/>
              <a:t>Emergency Economic Stabilization Act of 2008 – “</a:t>
            </a:r>
            <a:r>
              <a:rPr lang="en-US" b="0" dirty="0"/>
              <a:t>Bailout</a:t>
            </a:r>
            <a:r>
              <a:rPr lang="en-US" b="0" dirty="0" smtClean="0"/>
              <a:t>” Package</a:t>
            </a:r>
            <a:endParaRPr lang="en-US" b="0" dirty="0"/>
          </a:p>
          <a:p>
            <a:r>
              <a:rPr lang="en-US" b="0" dirty="0" smtClean="0"/>
              <a:t>Signed by President Bush on October 3,2008 –H.R.1424</a:t>
            </a:r>
            <a:endParaRPr lang="en-US" b="0" dirty="0"/>
          </a:p>
          <a:p>
            <a:r>
              <a:rPr lang="en-US" b="0" dirty="0" smtClean="0"/>
              <a:t>8-year extension for Section 48 investment tax credit</a:t>
            </a:r>
            <a:endParaRPr lang="en-US" b="0" dirty="0"/>
          </a:p>
          <a:p>
            <a:r>
              <a:rPr lang="en-US" b="0" dirty="0" smtClean="0"/>
              <a:t>$2,000 credit cap lifted for residential installations                                                                  </a:t>
            </a:r>
            <a:endParaRPr lang="en-US" b="0" dirty="0"/>
          </a:p>
          <a:p>
            <a:r>
              <a:rPr lang="en-US" b="0" dirty="0" smtClean="0"/>
              <a:t>AMT relief–2009</a:t>
            </a:r>
            <a:endParaRPr lang="en-US" b="0" dirty="0"/>
          </a:p>
          <a:p>
            <a:r>
              <a:rPr lang="en-US" b="0" dirty="0" smtClean="0"/>
              <a:t>Public utilities may now use the tax benefits</a:t>
            </a:r>
            <a:endParaRPr lang="en-US" b="0" dirty="0"/>
          </a:p>
          <a:p>
            <a:endParaRPr lang="en-US" b="0" dirty="0"/>
          </a:p>
          <a:p>
            <a:endParaRPr lang="en-US" dirty="0"/>
          </a:p>
        </p:txBody>
      </p:sp>
    </p:spTree>
    <p:extLst>
      <p:ext uri="{BB962C8B-B14F-4D97-AF65-F5344CB8AC3E}">
        <p14:creationId xmlns:p14="http://schemas.microsoft.com/office/powerpoint/2010/main" val="1064075163"/>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3590" y="1455575"/>
            <a:ext cx="6557477" cy="5347205"/>
          </a:xfrm>
        </p:spPr>
      </p:pic>
    </p:spTree>
    <p:extLst>
      <p:ext uri="{BB962C8B-B14F-4D97-AF65-F5344CB8AC3E}">
        <p14:creationId xmlns:p14="http://schemas.microsoft.com/office/powerpoint/2010/main" val="2191505668"/>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 y="1314506"/>
            <a:ext cx="8580438" cy="825500"/>
          </a:xfrm>
        </p:spPr>
        <p:txBody>
          <a:bodyPr/>
          <a:lstStyle/>
          <a:p>
            <a:pPr algn="ctr"/>
            <a:r>
              <a:rPr lang="en-US" dirty="0" smtClean="0"/>
              <a:t>Case Study From NRECA: 5 MW Project</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251" y="1828800"/>
            <a:ext cx="5586804" cy="5044575"/>
          </a:xfrm>
        </p:spPr>
      </p:pic>
      <p:cxnSp>
        <p:nvCxnSpPr>
          <p:cNvPr id="7" name="Straight Arrow Connector 6"/>
          <p:cNvCxnSpPr/>
          <p:nvPr/>
        </p:nvCxnSpPr>
        <p:spPr bwMode="auto">
          <a:xfrm>
            <a:off x="3979132" y="3848519"/>
            <a:ext cx="20096" cy="1818783"/>
          </a:xfrm>
          <a:prstGeom prst="straightConnector1">
            <a:avLst/>
          </a:prstGeom>
          <a:solidFill>
            <a:schemeClr val="accent1"/>
          </a:solidFill>
          <a:ln w="76200" cap="flat" cmpd="sng" algn="ctr">
            <a:solidFill>
              <a:srgbClr val="FF0000"/>
            </a:solidFill>
            <a:prstDash val="solid"/>
            <a:round/>
            <a:headEnd type="none" w="sm" len="sm"/>
            <a:tailEnd type="arrow"/>
          </a:ln>
          <a:effectLst/>
        </p:spPr>
      </p:cxnSp>
      <p:sp>
        <p:nvSpPr>
          <p:cNvPr id="8" name="TextBox 7"/>
          <p:cNvSpPr txBox="1"/>
          <p:nvPr/>
        </p:nvSpPr>
        <p:spPr>
          <a:xfrm>
            <a:off x="2833635" y="3125037"/>
            <a:ext cx="2783394" cy="707886"/>
          </a:xfrm>
          <a:prstGeom prst="rect">
            <a:avLst/>
          </a:prstGeom>
          <a:noFill/>
        </p:spPr>
        <p:txBody>
          <a:bodyPr wrap="square" rtlCol="0">
            <a:spAutoFit/>
          </a:bodyPr>
          <a:lstStyle/>
          <a:p>
            <a:r>
              <a:rPr lang="en-US" sz="2000" i="0" dirty="0" smtClean="0">
                <a:latin typeface="Arial" panose="020B0604020202020204" pitchFamily="34" charset="0"/>
                <a:cs typeface="Arial" panose="020B0604020202020204" pitchFamily="34" charset="0"/>
              </a:rPr>
              <a:t>Takes ~9 years to </a:t>
            </a:r>
          </a:p>
          <a:p>
            <a:r>
              <a:rPr lang="en-US" sz="2000" i="0" dirty="0" smtClean="0">
                <a:latin typeface="Arial" panose="020B0604020202020204" pitchFamily="34" charset="0"/>
                <a:cs typeface="Arial" panose="020B0604020202020204" pitchFamily="34" charset="0"/>
              </a:rPr>
              <a:t>reach investor return</a:t>
            </a:r>
            <a:endParaRPr lang="en-US" sz="20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490231"/>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 y="1314506"/>
            <a:ext cx="8580438" cy="825500"/>
          </a:xfrm>
        </p:spPr>
        <p:txBody>
          <a:bodyPr/>
          <a:lstStyle/>
          <a:p>
            <a:pPr algn="ctr"/>
            <a:r>
              <a:rPr lang="en-US" dirty="0" smtClean="0"/>
              <a:t>Case Study From NRECA: 5 MW Project</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251" y="1828800"/>
            <a:ext cx="5586804" cy="5044575"/>
          </a:xfrm>
        </p:spPr>
      </p:pic>
      <p:cxnSp>
        <p:nvCxnSpPr>
          <p:cNvPr id="4" name="Straight Arrow Connector 3"/>
          <p:cNvCxnSpPr/>
          <p:nvPr/>
        </p:nvCxnSpPr>
        <p:spPr bwMode="auto">
          <a:xfrm>
            <a:off x="3537020" y="3848519"/>
            <a:ext cx="20096" cy="1818783"/>
          </a:xfrm>
          <a:prstGeom prst="straightConnector1">
            <a:avLst/>
          </a:prstGeom>
          <a:solidFill>
            <a:schemeClr val="accent1"/>
          </a:solidFill>
          <a:ln w="76200" cap="flat" cmpd="sng" algn="ctr">
            <a:solidFill>
              <a:srgbClr val="FF0000"/>
            </a:solidFill>
            <a:prstDash val="solid"/>
            <a:round/>
            <a:headEnd type="none" w="sm" len="sm"/>
            <a:tailEnd type="arrow"/>
          </a:ln>
          <a:effectLst/>
        </p:spPr>
      </p:cxnSp>
      <p:sp>
        <p:nvSpPr>
          <p:cNvPr id="7" name="TextBox 6"/>
          <p:cNvSpPr txBox="1"/>
          <p:nvPr/>
        </p:nvSpPr>
        <p:spPr>
          <a:xfrm>
            <a:off x="2833635" y="3125037"/>
            <a:ext cx="2783394" cy="707886"/>
          </a:xfrm>
          <a:prstGeom prst="rect">
            <a:avLst/>
          </a:prstGeom>
          <a:noFill/>
        </p:spPr>
        <p:txBody>
          <a:bodyPr wrap="square" rtlCol="0">
            <a:spAutoFit/>
          </a:bodyPr>
          <a:lstStyle/>
          <a:p>
            <a:r>
              <a:rPr lang="en-US" sz="2000" i="0" dirty="0" smtClean="0">
                <a:latin typeface="Arial" panose="020B0604020202020204" pitchFamily="34" charset="0"/>
                <a:cs typeface="Arial" panose="020B0604020202020204" pitchFamily="34" charset="0"/>
              </a:rPr>
              <a:t>Used to be ~6 years to reach investor return</a:t>
            </a:r>
            <a:endParaRPr lang="en-US" sz="20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310150"/>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735" y="1639290"/>
            <a:ext cx="191894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Cooperative utility</a:t>
            </a:r>
            <a:endParaRPr lang="en-US" sz="2000" dirty="0"/>
          </a:p>
        </p:txBody>
      </p:sp>
      <p:sp>
        <p:nvSpPr>
          <p:cNvPr id="4" name="Rectangle 3"/>
          <p:cNvSpPr/>
          <p:nvPr/>
        </p:nvSpPr>
        <p:spPr>
          <a:xfrm>
            <a:off x="4246052" y="3068898"/>
            <a:ext cx="120530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 </a:t>
            </a:r>
          </a:p>
          <a:p>
            <a:pPr algn="ctr"/>
            <a:r>
              <a:rPr lang="en-US" sz="1200" dirty="0" smtClean="0"/>
              <a:t>(Pass through entity</a:t>
            </a:r>
            <a:r>
              <a:rPr lang="en-US" sz="1400" dirty="0" smtClean="0"/>
              <a:t>)</a:t>
            </a:r>
            <a:endParaRPr lang="en-US" sz="1400" dirty="0"/>
          </a:p>
        </p:txBody>
      </p:sp>
      <p:sp>
        <p:nvSpPr>
          <p:cNvPr id="5" name="Rectangle 4"/>
          <p:cNvSpPr/>
          <p:nvPr/>
        </p:nvSpPr>
        <p:spPr>
          <a:xfrm>
            <a:off x="6289609" y="2981522"/>
            <a:ext cx="24943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Tax equity Investor</a:t>
            </a:r>
            <a:endParaRPr lang="en-US" sz="2000" dirty="0"/>
          </a:p>
        </p:txBody>
      </p:sp>
      <p:sp>
        <p:nvSpPr>
          <p:cNvPr id="6" name="Rectangle 5"/>
          <p:cNvSpPr/>
          <p:nvPr/>
        </p:nvSpPr>
        <p:spPr>
          <a:xfrm>
            <a:off x="289327" y="5039177"/>
            <a:ext cx="20667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0" dirty="0" smtClean="0">
                <a:latin typeface="Arial" panose="020B0604020202020204" pitchFamily="34" charset="0"/>
                <a:cs typeface="Arial" panose="020B0604020202020204" pitchFamily="34" charset="0"/>
              </a:rPr>
              <a:t>Utility Consumers</a:t>
            </a:r>
            <a:endParaRPr lang="en-US" sz="2000" i="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901047" y="2561945"/>
            <a:ext cx="0" cy="2364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68351" y="3529577"/>
            <a:ext cx="6158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603867" y="3506302"/>
            <a:ext cx="4570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32587" y="3119425"/>
            <a:ext cx="838200" cy="338554"/>
          </a:xfrm>
          <a:prstGeom prst="rect">
            <a:avLst/>
          </a:prstGeom>
          <a:noFill/>
        </p:spPr>
        <p:txBody>
          <a:bodyPr wrap="square" rtlCol="0">
            <a:spAutoFit/>
          </a:bodyPr>
          <a:lstStyle/>
          <a:p>
            <a:r>
              <a:rPr lang="en-US" sz="1600" i="0" dirty="0" smtClean="0">
                <a:latin typeface="Arial" panose="020B0604020202020204" pitchFamily="34" charset="0"/>
                <a:cs typeface="Arial" panose="020B0604020202020204" pitchFamily="34" charset="0"/>
              </a:rPr>
              <a:t>Equity</a:t>
            </a:r>
            <a:endParaRPr lang="en-US" sz="1600" i="0" dirty="0">
              <a:latin typeface="Arial" panose="020B0604020202020204" pitchFamily="34" charset="0"/>
              <a:cs typeface="Arial" panose="020B0604020202020204" pitchFamily="34" charset="0"/>
            </a:endParaRPr>
          </a:p>
        </p:txBody>
      </p:sp>
      <p:sp>
        <p:nvSpPr>
          <p:cNvPr id="16" name="TextBox 15"/>
          <p:cNvSpPr txBox="1"/>
          <p:nvPr/>
        </p:nvSpPr>
        <p:spPr>
          <a:xfrm>
            <a:off x="5459188" y="3103222"/>
            <a:ext cx="914400" cy="338554"/>
          </a:xfrm>
          <a:prstGeom prst="rect">
            <a:avLst/>
          </a:prstGeom>
          <a:noFill/>
        </p:spPr>
        <p:txBody>
          <a:bodyPr wrap="square" rtlCol="0">
            <a:spAutoFit/>
          </a:bodyPr>
          <a:lstStyle/>
          <a:p>
            <a:r>
              <a:rPr lang="en-US" sz="1600" i="0" dirty="0" smtClean="0">
                <a:latin typeface="Arial" panose="020B0604020202020204" pitchFamily="34" charset="0"/>
                <a:cs typeface="Arial" panose="020B0604020202020204" pitchFamily="34" charset="0"/>
              </a:rPr>
              <a:t>Equity</a:t>
            </a:r>
            <a:endParaRPr lang="en-US" sz="1600" i="0" dirty="0">
              <a:latin typeface="Arial" panose="020B0604020202020204" pitchFamily="34" charset="0"/>
              <a:cs typeface="Arial" panose="020B0604020202020204" pitchFamily="34" charset="0"/>
            </a:endParaRPr>
          </a:p>
        </p:txBody>
      </p:sp>
      <p:sp>
        <p:nvSpPr>
          <p:cNvPr id="20" name="Curved Down Arrow 19"/>
          <p:cNvSpPr/>
          <p:nvPr/>
        </p:nvSpPr>
        <p:spPr>
          <a:xfrm>
            <a:off x="5092628" y="2093097"/>
            <a:ext cx="2362200" cy="7687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10800000">
            <a:off x="2528596" y="2082372"/>
            <a:ext cx="1987420" cy="7902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935952" y="2438399"/>
            <a:ext cx="1480618" cy="338554"/>
          </a:xfrm>
          <a:prstGeom prst="rect">
            <a:avLst/>
          </a:prstGeom>
          <a:noFill/>
        </p:spPr>
        <p:txBody>
          <a:bodyPr wrap="square" rtlCol="0">
            <a:spAutoFit/>
          </a:bodyPr>
          <a:lstStyle/>
          <a:p>
            <a:r>
              <a:rPr lang="en-US" sz="1600" i="0" dirty="0" smtClean="0">
                <a:latin typeface="Arial" panose="020B0604020202020204" pitchFamily="34" charset="0"/>
                <a:cs typeface="Arial" panose="020B0604020202020204" pitchFamily="34" charset="0"/>
              </a:rPr>
              <a:t>Distributions</a:t>
            </a:r>
            <a:endParaRPr lang="en-US" sz="1600" i="0" dirty="0">
              <a:latin typeface="Arial" panose="020B0604020202020204" pitchFamily="34" charset="0"/>
              <a:cs typeface="Arial" panose="020B0604020202020204" pitchFamily="34" charset="0"/>
            </a:endParaRPr>
          </a:p>
        </p:txBody>
      </p:sp>
      <p:sp>
        <p:nvSpPr>
          <p:cNvPr id="23" name="TextBox 22"/>
          <p:cNvSpPr txBox="1"/>
          <p:nvPr/>
        </p:nvSpPr>
        <p:spPr>
          <a:xfrm>
            <a:off x="5443915" y="2438399"/>
            <a:ext cx="1524000" cy="338554"/>
          </a:xfrm>
          <a:prstGeom prst="rect">
            <a:avLst/>
          </a:prstGeom>
          <a:noFill/>
        </p:spPr>
        <p:txBody>
          <a:bodyPr wrap="square" rtlCol="0">
            <a:spAutoFit/>
          </a:bodyPr>
          <a:lstStyle/>
          <a:p>
            <a:r>
              <a:rPr lang="en-US" sz="1600" i="0" dirty="0" smtClean="0">
                <a:latin typeface="Arial" panose="020B0604020202020204" pitchFamily="34" charset="0"/>
                <a:cs typeface="Arial" panose="020B0604020202020204" pitchFamily="34" charset="0"/>
              </a:rPr>
              <a:t>Distributions</a:t>
            </a:r>
            <a:endParaRPr lang="en-US" sz="1600" i="0" dirty="0">
              <a:latin typeface="Arial" panose="020B0604020202020204" pitchFamily="34" charset="0"/>
              <a:cs typeface="Arial" panose="020B0604020202020204" pitchFamily="34" charset="0"/>
            </a:endParaRPr>
          </a:p>
        </p:txBody>
      </p:sp>
      <p:sp>
        <p:nvSpPr>
          <p:cNvPr id="24" name="Rectangle 23"/>
          <p:cNvSpPr/>
          <p:nvPr/>
        </p:nvSpPr>
        <p:spPr>
          <a:xfrm>
            <a:off x="3447640" y="5002501"/>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smtClean="0">
                <a:latin typeface="Arial" panose="020B0604020202020204" pitchFamily="34" charset="0"/>
                <a:cs typeface="Arial" panose="020B0604020202020204" pitchFamily="34" charset="0"/>
              </a:rPr>
              <a:t>Renewable Power Project</a:t>
            </a:r>
            <a:endParaRPr lang="en-US" i="0" dirty="0">
              <a:latin typeface="Arial" panose="020B0604020202020204" pitchFamily="34" charset="0"/>
              <a:cs typeface="Arial" panose="020B0604020202020204" pitchFamily="34" charset="0"/>
            </a:endParaRPr>
          </a:p>
        </p:txBody>
      </p:sp>
      <p:sp>
        <p:nvSpPr>
          <p:cNvPr id="25" name="Right Arrow 24"/>
          <p:cNvSpPr/>
          <p:nvPr/>
        </p:nvSpPr>
        <p:spPr>
          <a:xfrm rot="5400000">
            <a:off x="4369297" y="4295362"/>
            <a:ext cx="7780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9327" y="6201378"/>
            <a:ext cx="8494666" cy="400110"/>
          </a:xfrm>
          <a:prstGeom prst="rect">
            <a:avLst/>
          </a:prstGeom>
          <a:noFill/>
        </p:spPr>
        <p:txBody>
          <a:bodyPr wrap="square" rtlCol="0">
            <a:spAutoFit/>
          </a:bodyPr>
          <a:lstStyle/>
          <a:p>
            <a:pPr algn="ctr"/>
            <a:r>
              <a:rPr lang="en-US" sz="2000" b="1" i="0" dirty="0" smtClean="0">
                <a:latin typeface="Arial" panose="020B0604020202020204" pitchFamily="34" charset="0"/>
                <a:cs typeface="Arial" panose="020B0604020202020204" pitchFamily="34" charset="0"/>
              </a:rPr>
              <a:t>Partnership Structure for Cooperatives’ Renewable Power Projects</a:t>
            </a:r>
          </a:p>
        </p:txBody>
      </p:sp>
      <p:sp>
        <p:nvSpPr>
          <p:cNvPr id="9" name="Rectangle 8"/>
          <p:cNvSpPr/>
          <p:nvPr/>
        </p:nvSpPr>
        <p:spPr bwMode="auto">
          <a:xfrm>
            <a:off x="1491916" y="3003564"/>
            <a:ext cx="1723162" cy="914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Blocker Corporation</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latin typeface="Arial" panose="020B0604020202020204" pitchFamily="34" charset="0"/>
                <a:cs typeface="Arial" panose="020B0604020202020204" pitchFamily="34" charset="0"/>
              </a:rPr>
              <a:t>(Taxable)</a:t>
            </a:r>
            <a:endParaRPr kumimoji="0" lang="en-US" sz="1800" b="0"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0" name="Straight Arrow Connector 29"/>
          <p:cNvCxnSpPr/>
          <p:nvPr/>
        </p:nvCxnSpPr>
        <p:spPr bwMode="auto">
          <a:xfrm>
            <a:off x="1735494" y="2561021"/>
            <a:ext cx="0" cy="37384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3" name="Elbow Connector 32"/>
          <p:cNvCxnSpPr/>
          <p:nvPr/>
        </p:nvCxnSpPr>
        <p:spPr bwMode="auto">
          <a:xfrm rot="10800000">
            <a:off x="2267479" y="1864726"/>
            <a:ext cx="2509654" cy="997156"/>
          </a:xfrm>
          <a:prstGeom prst="bentConnector3">
            <a:avLst>
              <a:gd name="adj1" fmla="val 1296"/>
            </a:avLst>
          </a:prstGeom>
          <a:solidFill>
            <a:schemeClr val="accent1"/>
          </a:solidFill>
          <a:ln w="12700" cap="flat" cmpd="sng" algn="ctr">
            <a:solidFill>
              <a:schemeClr val="tx1"/>
            </a:solidFill>
            <a:prstDash val="solid"/>
            <a:round/>
            <a:headEnd type="none" w="sm" len="sm"/>
            <a:tailEnd type="arrow"/>
          </a:ln>
          <a:effectLst/>
        </p:spPr>
      </p:cxnSp>
      <p:sp>
        <p:nvSpPr>
          <p:cNvPr id="36" name="TextBox 35"/>
          <p:cNvSpPr txBox="1"/>
          <p:nvPr/>
        </p:nvSpPr>
        <p:spPr>
          <a:xfrm>
            <a:off x="2692145" y="1516433"/>
            <a:ext cx="1807452" cy="338554"/>
          </a:xfrm>
          <a:prstGeom prst="rect">
            <a:avLst/>
          </a:prstGeom>
          <a:noFill/>
        </p:spPr>
        <p:txBody>
          <a:bodyPr wrap="square" rtlCol="0">
            <a:spAutoFit/>
          </a:bodyPr>
          <a:lstStyle/>
          <a:p>
            <a:r>
              <a:rPr lang="en-US" sz="1600" b="1" i="0" dirty="0" smtClean="0">
                <a:latin typeface="Arial" panose="020B0604020202020204" pitchFamily="34" charset="0"/>
                <a:cs typeface="Arial" panose="020B0604020202020204" pitchFamily="34" charset="0"/>
              </a:rPr>
              <a:t>Long Term PPA</a:t>
            </a:r>
            <a:endParaRPr lang="en-US" sz="1600" b="1" i="0" dirty="0">
              <a:latin typeface="Arial" panose="020B0604020202020204" pitchFamily="34" charset="0"/>
              <a:cs typeface="Arial" panose="020B0604020202020204" pitchFamily="34" charset="0"/>
            </a:endParaRPr>
          </a:p>
        </p:txBody>
      </p:sp>
      <p:sp>
        <p:nvSpPr>
          <p:cNvPr id="40" name="TextBox 39"/>
          <p:cNvSpPr txBox="1"/>
          <p:nvPr/>
        </p:nvSpPr>
        <p:spPr>
          <a:xfrm>
            <a:off x="1628773" y="3937598"/>
            <a:ext cx="1595690" cy="461665"/>
          </a:xfrm>
          <a:prstGeom prst="rect">
            <a:avLst/>
          </a:prstGeom>
          <a:noFill/>
        </p:spPr>
        <p:txBody>
          <a:bodyPr wrap="square" rtlCol="0">
            <a:spAutoFit/>
          </a:bodyPr>
          <a:lstStyle/>
          <a:p>
            <a:r>
              <a:rPr lang="en-US" sz="1200" b="1" i="0" dirty="0" smtClean="0">
                <a:latin typeface="Arial" panose="020B0604020202020204" pitchFamily="34" charset="0"/>
                <a:cs typeface="Arial" panose="020B0604020202020204" pitchFamily="34" charset="0"/>
              </a:rPr>
              <a:t>(Wholly-Owned by    Cooperative)</a:t>
            </a:r>
            <a:endParaRPr lang="en-US" sz="1200" b="1" i="0" dirty="0">
              <a:latin typeface="Arial" panose="020B0604020202020204" pitchFamily="34" charset="0"/>
              <a:cs typeface="Arial" panose="020B0604020202020204" pitchFamily="34" charset="0"/>
            </a:endParaRPr>
          </a:p>
        </p:txBody>
      </p:sp>
      <p:sp>
        <p:nvSpPr>
          <p:cNvPr id="41" name="TextBox 40"/>
          <p:cNvSpPr txBox="1"/>
          <p:nvPr/>
        </p:nvSpPr>
        <p:spPr>
          <a:xfrm rot="5400000">
            <a:off x="-104132" y="3664037"/>
            <a:ext cx="1357213" cy="738664"/>
          </a:xfrm>
          <a:prstGeom prst="rect">
            <a:avLst/>
          </a:prstGeom>
          <a:noFill/>
        </p:spPr>
        <p:txBody>
          <a:bodyPr wrap="square" rtlCol="0">
            <a:spAutoFit/>
          </a:bodyPr>
          <a:lstStyle/>
          <a:p>
            <a:r>
              <a:rPr lang="en-US" sz="1400" b="1" i="0" dirty="0" smtClean="0">
                <a:latin typeface="Arial" panose="020B0604020202020204" pitchFamily="34" charset="0"/>
                <a:cs typeface="Arial" panose="020B0604020202020204" pitchFamily="34" charset="0"/>
              </a:rPr>
              <a:t>Retail Electricity Sales</a:t>
            </a:r>
            <a:endParaRPr lang="en-US" sz="1400" b="1" i="0" dirty="0">
              <a:latin typeface="Arial" panose="020B0604020202020204" pitchFamily="34" charset="0"/>
              <a:cs typeface="Arial" panose="020B0604020202020204" pitchFamily="34" charset="0"/>
            </a:endParaRPr>
          </a:p>
        </p:txBody>
      </p:sp>
      <p:grpSp>
        <p:nvGrpSpPr>
          <p:cNvPr id="12" name="Group 11"/>
          <p:cNvGrpSpPr/>
          <p:nvPr/>
        </p:nvGrpSpPr>
        <p:grpSpPr>
          <a:xfrm>
            <a:off x="3784925" y="850599"/>
            <a:ext cx="1992429" cy="769441"/>
            <a:chOff x="5303520" y="1289787"/>
            <a:chExt cx="1992429" cy="769441"/>
          </a:xfrm>
        </p:grpSpPr>
        <p:sp>
          <p:nvSpPr>
            <p:cNvPr id="7" name="TextBox 6"/>
            <p:cNvSpPr txBox="1"/>
            <p:nvPr/>
          </p:nvSpPr>
          <p:spPr>
            <a:xfrm>
              <a:off x="5496356" y="1289787"/>
              <a:ext cx="1586505" cy="769441"/>
            </a:xfrm>
            <a:prstGeom prst="rect">
              <a:avLst/>
            </a:prstGeom>
            <a:noFill/>
          </p:spPr>
          <p:txBody>
            <a:bodyPr wrap="square" rtlCol="0" anchor="t">
              <a:spAutoFit/>
            </a:bodyPr>
            <a:lstStyle/>
            <a:p>
              <a:r>
                <a:rPr lang="en-US" i="0" dirty="0" smtClean="0">
                  <a:latin typeface="Arial" panose="020B0604020202020204" pitchFamily="34" charset="0"/>
                  <a:cs typeface="Arial" panose="020B0604020202020204" pitchFamily="34" charset="0"/>
                </a:rPr>
                <a:t>5% </a:t>
              </a:r>
              <a:r>
                <a:rPr lang="en-US" sz="4400" b="1" i="0" dirty="0" smtClean="0"/>
                <a:t>/</a:t>
              </a:r>
              <a:r>
                <a:rPr lang="en-US" i="0" dirty="0" smtClean="0">
                  <a:latin typeface="Arial" panose="020B0604020202020204" pitchFamily="34" charset="0"/>
                  <a:cs typeface="Arial" panose="020B0604020202020204" pitchFamily="34" charset="0"/>
                </a:rPr>
                <a:t>95%</a:t>
              </a:r>
              <a:endParaRPr lang="en-US" i="0" dirty="0">
                <a:latin typeface="Arial" panose="020B0604020202020204" pitchFamily="34" charset="0"/>
                <a:cs typeface="Arial" panose="020B0604020202020204" pitchFamily="34" charset="0"/>
              </a:endParaRPr>
            </a:p>
          </p:txBody>
        </p:sp>
        <p:sp>
          <p:nvSpPr>
            <p:cNvPr id="10" name="Oval 9"/>
            <p:cNvSpPr/>
            <p:nvPr/>
          </p:nvSpPr>
          <p:spPr bwMode="auto">
            <a:xfrm>
              <a:off x="5303520" y="1424539"/>
              <a:ext cx="1992429" cy="54864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6994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anim calcmode="lin" valueType="num">
                                      <p:cBhvr>
                                        <p:cTn id="8" dur="5000" fill="hold"/>
                                        <p:tgtEl>
                                          <p:spTgt spid="12"/>
                                        </p:tgtEl>
                                        <p:attrNameLst>
                                          <p:attrName>ppt_w</p:attrName>
                                        </p:attrNameLst>
                                      </p:cBhvr>
                                      <p:tavLst>
                                        <p:tav tm="0" fmla="#ppt_w*sin(2.5*pi*$)">
                                          <p:val>
                                            <p:fltVal val="0"/>
                                          </p:val>
                                        </p:tav>
                                        <p:tav tm="100000">
                                          <p:val>
                                            <p:fltVal val="1"/>
                                          </p:val>
                                        </p:tav>
                                      </p:tavLst>
                                    </p:anim>
                                    <p:anim calcmode="lin" valueType="num">
                                      <p:cBhvr>
                                        <p:cTn id="9"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 y="1173834"/>
            <a:ext cx="8580438" cy="825500"/>
          </a:xfrm>
        </p:spPr>
        <p:txBody>
          <a:bodyPr/>
          <a:lstStyle/>
          <a:p>
            <a:pPr algn="ctr"/>
            <a:r>
              <a:rPr lang="en-US" dirty="0" smtClean="0"/>
              <a:t>Case Study From NRECA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798" y="1689308"/>
            <a:ext cx="4099727" cy="5092224"/>
          </a:xfrm>
        </p:spPr>
      </p:pic>
      <p:sp>
        <p:nvSpPr>
          <p:cNvPr id="6" name="Rectangle 5"/>
          <p:cNvSpPr/>
          <p:nvPr/>
        </p:nvSpPr>
        <p:spPr bwMode="auto">
          <a:xfrm>
            <a:off x="2491991" y="2019719"/>
            <a:ext cx="3999244" cy="733529"/>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7" name="TextBox 6"/>
          <p:cNvSpPr txBox="1"/>
          <p:nvPr/>
        </p:nvSpPr>
        <p:spPr>
          <a:xfrm>
            <a:off x="150725" y="1979529"/>
            <a:ext cx="2190541" cy="1107996"/>
          </a:xfrm>
          <a:prstGeom prst="rect">
            <a:avLst/>
          </a:prstGeom>
          <a:noFill/>
        </p:spPr>
        <p:txBody>
          <a:bodyPr wrap="square" rtlCol="0">
            <a:spAutoFit/>
          </a:bodyPr>
          <a:lstStyle/>
          <a:p>
            <a:r>
              <a:rPr lang="en-US" sz="2200" i="0" u="sng" dirty="0" smtClean="0">
                <a:latin typeface="Arial" panose="020B0604020202020204" pitchFamily="34" charset="0"/>
                <a:cs typeface="Arial" panose="020B0604020202020204" pitchFamily="34" charset="0"/>
              </a:rPr>
              <a:t>Step 0:</a:t>
            </a:r>
          </a:p>
          <a:p>
            <a:r>
              <a:rPr lang="en-US" sz="2200" i="0" dirty="0" smtClean="0">
                <a:latin typeface="Arial" panose="020B0604020202020204" pitchFamily="34" charset="0"/>
                <a:cs typeface="Arial" panose="020B0604020202020204" pitchFamily="34" charset="0"/>
              </a:rPr>
              <a:t>Money </a:t>
            </a:r>
            <a:r>
              <a:rPr lang="en-US" sz="2200" i="0" dirty="0">
                <a:latin typeface="Arial" panose="020B0604020202020204" pitchFamily="34" charset="0"/>
                <a:cs typeface="Arial" panose="020B0604020202020204" pitchFamily="34" charset="0"/>
              </a:rPr>
              <a:t>I</a:t>
            </a:r>
            <a:r>
              <a:rPr lang="en-US" sz="2200" i="0" dirty="0" smtClean="0">
                <a:latin typeface="Arial" panose="020B0604020202020204" pitchFamily="34" charset="0"/>
                <a:cs typeface="Arial" panose="020B0604020202020204" pitchFamily="34" charset="0"/>
              </a:rPr>
              <a:t>n </a:t>
            </a:r>
          </a:p>
          <a:p>
            <a:r>
              <a:rPr lang="en-US" sz="2200" i="0" dirty="0" smtClean="0">
                <a:latin typeface="Arial" panose="020B0604020202020204" pitchFamily="34" charset="0"/>
                <a:cs typeface="Arial" panose="020B0604020202020204" pitchFamily="34" charset="0"/>
              </a:rPr>
              <a:t>Build project</a:t>
            </a:r>
          </a:p>
        </p:txBody>
      </p:sp>
    </p:spTree>
    <p:extLst>
      <p:ext uri="{BB962C8B-B14F-4D97-AF65-F5344CB8AC3E}">
        <p14:creationId xmlns:p14="http://schemas.microsoft.com/office/powerpoint/2010/main" val="2462091843"/>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 y="1173834"/>
            <a:ext cx="8580438" cy="825500"/>
          </a:xfrm>
        </p:spPr>
        <p:txBody>
          <a:bodyPr/>
          <a:lstStyle/>
          <a:p>
            <a:pPr algn="ctr"/>
            <a:r>
              <a:rPr lang="en-US" dirty="0" smtClean="0"/>
              <a:t>Case Study From NRECA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798" y="1689308"/>
            <a:ext cx="4099727" cy="5092224"/>
          </a:xfrm>
        </p:spPr>
      </p:pic>
      <p:sp>
        <p:nvSpPr>
          <p:cNvPr id="6" name="Rectangle 5"/>
          <p:cNvSpPr/>
          <p:nvPr/>
        </p:nvSpPr>
        <p:spPr bwMode="auto">
          <a:xfrm>
            <a:off x="2491991" y="3044651"/>
            <a:ext cx="3999244" cy="733529"/>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7" name="TextBox 6"/>
          <p:cNvSpPr txBox="1"/>
          <p:nvPr/>
        </p:nvSpPr>
        <p:spPr>
          <a:xfrm>
            <a:off x="150725" y="2984363"/>
            <a:ext cx="2190541" cy="1446550"/>
          </a:xfrm>
          <a:prstGeom prst="rect">
            <a:avLst/>
          </a:prstGeom>
          <a:noFill/>
        </p:spPr>
        <p:txBody>
          <a:bodyPr wrap="square" rtlCol="0">
            <a:spAutoFit/>
          </a:bodyPr>
          <a:lstStyle/>
          <a:p>
            <a:r>
              <a:rPr lang="en-US" sz="2200" i="0" u="sng" dirty="0" smtClean="0">
                <a:latin typeface="Arial" panose="020B0604020202020204" pitchFamily="34" charset="0"/>
                <a:cs typeface="Arial" panose="020B0604020202020204" pitchFamily="34" charset="0"/>
              </a:rPr>
              <a:t>Step 1:</a:t>
            </a:r>
          </a:p>
          <a:p>
            <a:r>
              <a:rPr lang="en-US" sz="2200" i="0" dirty="0" smtClean="0">
                <a:latin typeface="Arial" panose="020B0604020202020204" pitchFamily="34" charset="0"/>
                <a:cs typeface="Arial" panose="020B0604020202020204" pitchFamily="34" charset="0"/>
              </a:rPr>
              <a:t>Operate Project</a:t>
            </a:r>
          </a:p>
          <a:p>
            <a:r>
              <a:rPr lang="en-US" sz="2200" i="0" dirty="0" smtClean="0">
                <a:latin typeface="Arial" panose="020B0604020202020204" pitchFamily="34" charset="0"/>
                <a:cs typeface="Arial" panose="020B0604020202020204" pitchFamily="34" charset="0"/>
              </a:rPr>
              <a:t>Realize Investor Hurdle Rate</a:t>
            </a:r>
          </a:p>
        </p:txBody>
      </p:sp>
    </p:spTree>
    <p:extLst>
      <p:ext uri="{BB962C8B-B14F-4D97-AF65-F5344CB8AC3E}">
        <p14:creationId xmlns:p14="http://schemas.microsoft.com/office/powerpoint/2010/main" val="1291860206"/>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 y="1173834"/>
            <a:ext cx="8580438" cy="825500"/>
          </a:xfrm>
        </p:spPr>
        <p:txBody>
          <a:bodyPr/>
          <a:lstStyle/>
          <a:p>
            <a:pPr algn="ctr"/>
            <a:r>
              <a:rPr lang="en-US" dirty="0" smtClean="0"/>
              <a:t>Case Study From NRECA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798" y="1689308"/>
            <a:ext cx="4099727" cy="5092224"/>
          </a:xfrm>
        </p:spPr>
      </p:pic>
      <p:cxnSp>
        <p:nvCxnSpPr>
          <p:cNvPr id="5" name="Straight Connector 4"/>
          <p:cNvCxnSpPr/>
          <p:nvPr/>
        </p:nvCxnSpPr>
        <p:spPr bwMode="auto">
          <a:xfrm>
            <a:off x="251209" y="3778180"/>
            <a:ext cx="6280226" cy="0"/>
          </a:xfrm>
          <a:prstGeom prst="line">
            <a:avLst/>
          </a:prstGeom>
          <a:solidFill>
            <a:schemeClr val="accent1"/>
          </a:solidFill>
          <a:ln w="76200" cap="flat" cmpd="sng" algn="ctr">
            <a:solidFill>
              <a:srgbClr val="FF0000"/>
            </a:solidFill>
            <a:prstDash val="solid"/>
            <a:round/>
            <a:headEnd type="none" w="sm" len="sm"/>
            <a:tailEnd type="none" w="sm" len="sm"/>
          </a:ln>
          <a:effectLst/>
        </p:spPr>
      </p:cxnSp>
      <p:sp>
        <p:nvSpPr>
          <p:cNvPr id="9" name="TextBox 8"/>
          <p:cNvSpPr txBox="1"/>
          <p:nvPr/>
        </p:nvSpPr>
        <p:spPr>
          <a:xfrm>
            <a:off x="150725" y="3396331"/>
            <a:ext cx="2190541" cy="1446550"/>
          </a:xfrm>
          <a:prstGeom prst="rect">
            <a:avLst/>
          </a:prstGeom>
          <a:noFill/>
        </p:spPr>
        <p:txBody>
          <a:bodyPr wrap="square" rtlCol="0">
            <a:spAutoFit/>
          </a:bodyPr>
          <a:lstStyle/>
          <a:p>
            <a:r>
              <a:rPr lang="en-US" sz="2200" i="0" dirty="0" smtClean="0">
                <a:latin typeface="Arial" panose="020B0604020202020204" pitchFamily="34" charset="0"/>
                <a:cs typeface="Arial" panose="020B0604020202020204" pitchFamily="34" charset="0"/>
              </a:rPr>
              <a:t>Step 2: ~Year 9</a:t>
            </a:r>
          </a:p>
          <a:p>
            <a:r>
              <a:rPr lang="en-US" sz="2200" i="0" dirty="0" smtClean="0">
                <a:latin typeface="Arial" panose="020B0604020202020204" pitchFamily="34" charset="0"/>
                <a:cs typeface="Arial" panose="020B0604020202020204" pitchFamily="34" charset="0"/>
              </a:rPr>
              <a:t>Investor happy!</a:t>
            </a:r>
          </a:p>
          <a:p>
            <a:r>
              <a:rPr lang="en-US" sz="2200" i="0" dirty="0" smtClean="0">
                <a:latin typeface="Arial" panose="020B0604020202020204" pitchFamily="34" charset="0"/>
                <a:cs typeface="Arial" panose="020B0604020202020204" pitchFamily="34" charset="0"/>
              </a:rPr>
              <a:t>Flip Capital Structure</a:t>
            </a:r>
          </a:p>
        </p:txBody>
      </p:sp>
    </p:spTree>
    <p:extLst>
      <p:ext uri="{BB962C8B-B14F-4D97-AF65-F5344CB8AC3E}">
        <p14:creationId xmlns:p14="http://schemas.microsoft.com/office/powerpoint/2010/main" val="2604396914"/>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904999"/>
          </a:xfrm>
        </p:spPr>
        <p:txBody>
          <a:bodyPr>
            <a:normAutofit/>
          </a:bodyPr>
          <a:lstStyle/>
          <a:p>
            <a:r>
              <a:rPr lang="en-US" dirty="0" smtClean="0"/>
              <a:t>Cooperative Solar PV Projects</a:t>
            </a:r>
            <a:endParaRPr lang="en-US" dirty="0"/>
          </a:p>
        </p:txBody>
      </p:sp>
      <p:sp>
        <p:nvSpPr>
          <p:cNvPr id="3" name="Subtitle 2"/>
          <p:cNvSpPr>
            <a:spLocks noGrp="1"/>
          </p:cNvSpPr>
          <p:nvPr>
            <p:ph type="subTitle" idx="1"/>
          </p:nvPr>
        </p:nvSpPr>
        <p:spPr>
          <a:xfrm>
            <a:off x="765109" y="3652047"/>
            <a:ext cx="7849502" cy="685800"/>
          </a:xfrm>
        </p:spPr>
        <p:txBody>
          <a:bodyPr/>
          <a:lstStyle/>
          <a:p>
            <a:r>
              <a:rPr lang="en-US" dirty="0" smtClean="0"/>
              <a:t>For Discussion at the Florida Accountants’ Conference</a:t>
            </a:r>
          </a:p>
          <a:p>
            <a:r>
              <a:rPr lang="en-US" dirty="0" smtClean="0"/>
              <a:t>Clearwater, FL           </a:t>
            </a:r>
            <a:endParaRPr lang="en-US" dirty="0"/>
          </a:p>
        </p:txBody>
      </p:sp>
    </p:spTree>
    <p:extLst>
      <p:ext uri="{BB962C8B-B14F-4D97-AF65-F5344CB8AC3E}">
        <p14:creationId xmlns:p14="http://schemas.microsoft.com/office/powerpoint/2010/main" val="1000041965"/>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 y="1173834"/>
            <a:ext cx="8580438" cy="825500"/>
          </a:xfrm>
        </p:spPr>
        <p:txBody>
          <a:bodyPr/>
          <a:lstStyle/>
          <a:p>
            <a:pPr algn="ctr"/>
            <a:r>
              <a:rPr lang="en-US" dirty="0" smtClean="0"/>
              <a:t>Case Study From NRECA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798" y="1689308"/>
            <a:ext cx="4099727" cy="5092224"/>
          </a:xfrm>
        </p:spPr>
      </p:pic>
      <p:sp>
        <p:nvSpPr>
          <p:cNvPr id="9" name="TextBox 8"/>
          <p:cNvSpPr txBox="1"/>
          <p:nvPr/>
        </p:nvSpPr>
        <p:spPr>
          <a:xfrm>
            <a:off x="150725" y="3396331"/>
            <a:ext cx="2190541" cy="1107996"/>
          </a:xfrm>
          <a:prstGeom prst="rect">
            <a:avLst/>
          </a:prstGeom>
          <a:noFill/>
        </p:spPr>
        <p:txBody>
          <a:bodyPr wrap="square" rtlCol="0">
            <a:spAutoFit/>
          </a:bodyPr>
          <a:lstStyle/>
          <a:p>
            <a:r>
              <a:rPr lang="en-US" sz="2200" i="0" dirty="0" smtClean="0">
                <a:latin typeface="Arial" panose="020B0604020202020204" pitchFamily="34" charset="0"/>
                <a:cs typeface="Arial" panose="020B0604020202020204" pitchFamily="34" charset="0"/>
              </a:rPr>
              <a:t>Step 2(a): </a:t>
            </a:r>
          </a:p>
          <a:p>
            <a:r>
              <a:rPr lang="en-US" sz="2200" i="0" dirty="0" smtClean="0">
                <a:latin typeface="Arial" panose="020B0604020202020204" pitchFamily="34" charset="0"/>
                <a:cs typeface="Arial" panose="020B0604020202020204" pitchFamily="34" charset="0"/>
              </a:rPr>
              <a:t>New Capital Structure</a:t>
            </a:r>
          </a:p>
        </p:txBody>
      </p:sp>
      <p:sp>
        <p:nvSpPr>
          <p:cNvPr id="6" name="Rectangle 5"/>
          <p:cNvSpPr/>
          <p:nvPr/>
        </p:nvSpPr>
        <p:spPr bwMode="auto">
          <a:xfrm>
            <a:off x="2491991" y="4049486"/>
            <a:ext cx="3999244" cy="733529"/>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414829111"/>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93" y="1173834"/>
            <a:ext cx="8580438" cy="825500"/>
          </a:xfrm>
        </p:spPr>
        <p:txBody>
          <a:bodyPr/>
          <a:lstStyle/>
          <a:p>
            <a:pPr algn="ctr"/>
            <a:r>
              <a:rPr lang="en-US" dirty="0" smtClean="0"/>
              <a:t>Case Study From NRECA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798" y="1689308"/>
            <a:ext cx="4099727" cy="5092224"/>
          </a:xfrm>
        </p:spPr>
      </p:pic>
      <p:sp>
        <p:nvSpPr>
          <p:cNvPr id="9" name="TextBox 8"/>
          <p:cNvSpPr txBox="1"/>
          <p:nvPr/>
        </p:nvSpPr>
        <p:spPr>
          <a:xfrm>
            <a:off x="150725" y="4933675"/>
            <a:ext cx="2190541" cy="1446550"/>
          </a:xfrm>
          <a:prstGeom prst="rect">
            <a:avLst/>
          </a:prstGeom>
          <a:noFill/>
        </p:spPr>
        <p:txBody>
          <a:bodyPr wrap="square" rtlCol="0">
            <a:spAutoFit/>
          </a:bodyPr>
          <a:lstStyle/>
          <a:p>
            <a:r>
              <a:rPr lang="en-US" sz="2200" i="0" dirty="0" smtClean="0">
                <a:latin typeface="Arial" panose="020B0604020202020204" pitchFamily="34" charset="0"/>
                <a:cs typeface="Arial" panose="020B0604020202020204" pitchFamily="34" charset="0"/>
              </a:rPr>
              <a:t>Step 3: </a:t>
            </a:r>
          </a:p>
          <a:p>
            <a:r>
              <a:rPr lang="en-US" sz="2200" i="0" dirty="0" smtClean="0">
                <a:latin typeface="Arial" panose="020B0604020202020204" pitchFamily="34" charset="0"/>
                <a:cs typeface="Arial" panose="020B0604020202020204" pitchFamily="34" charset="0"/>
              </a:rPr>
              <a:t>Coop Buys 5% residual share from Investor</a:t>
            </a:r>
          </a:p>
        </p:txBody>
      </p:sp>
      <p:sp>
        <p:nvSpPr>
          <p:cNvPr id="6" name="Rectangle 5"/>
          <p:cNvSpPr/>
          <p:nvPr/>
        </p:nvSpPr>
        <p:spPr bwMode="auto">
          <a:xfrm>
            <a:off x="2501616" y="5063100"/>
            <a:ext cx="3999244" cy="622998"/>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04953588"/>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735" y="1639290"/>
            <a:ext cx="191894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Cooperative utility</a:t>
            </a:r>
            <a:endParaRPr lang="en-US" sz="2000" dirty="0"/>
          </a:p>
        </p:txBody>
      </p:sp>
      <p:sp>
        <p:nvSpPr>
          <p:cNvPr id="4" name="Rectangle 3"/>
          <p:cNvSpPr/>
          <p:nvPr/>
        </p:nvSpPr>
        <p:spPr>
          <a:xfrm>
            <a:off x="4246052" y="3068898"/>
            <a:ext cx="120530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 </a:t>
            </a:r>
          </a:p>
          <a:p>
            <a:pPr algn="ctr"/>
            <a:r>
              <a:rPr lang="en-US" sz="1200" dirty="0" smtClean="0"/>
              <a:t>(Pass through entity</a:t>
            </a:r>
            <a:r>
              <a:rPr lang="en-US" sz="1400" dirty="0" smtClean="0"/>
              <a:t>)</a:t>
            </a:r>
            <a:endParaRPr lang="en-US" sz="1400" dirty="0"/>
          </a:p>
        </p:txBody>
      </p:sp>
      <p:sp>
        <p:nvSpPr>
          <p:cNvPr id="5" name="Rectangle 4"/>
          <p:cNvSpPr/>
          <p:nvPr/>
        </p:nvSpPr>
        <p:spPr>
          <a:xfrm>
            <a:off x="6289609" y="2981522"/>
            <a:ext cx="24943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Tax equity Investor</a:t>
            </a:r>
            <a:endParaRPr lang="en-US" sz="2000" dirty="0"/>
          </a:p>
        </p:txBody>
      </p:sp>
      <p:sp>
        <p:nvSpPr>
          <p:cNvPr id="6" name="Rectangle 5"/>
          <p:cNvSpPr/>
          <p:nvPr/>
        </p:nvSpPr>
        <p:spPr>
          <a:xfrm>
            <a:off x="289327" y="5039177"/>
            <a:ext cx="20667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0" dirty="0" smtClean="0">
                <a:latin typeface="Arial" panose="020B0604020202020204" pitchFamily="34" charset="0"/>
                <a:cs typeface="Arial" panose="020B0604020202020204" pitchFamily="34" charset="0"/>
              </a:rPr>
              <a:t>Utility Consumers</a:t>
            </a:r>
            <a:endParaRPr lang="en-US" sz="2000" i="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901047" y="2561945"/>
            <a:ext cx="0" cy="2364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68351" y="3529577"/>
            <a:ext cx="6158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603867" y="3506302"/>
            <a:ext cx="4570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32587" y="3119425"/>
            <a:ext cx="838200" cy="338554"/>
          </a:xfrm>
          <a:prstGeom prst="rect">
            <a:avLst/>
          </a:prstGeom>
          <a:noFill/>
        </p:spPr>
        <p:txBody>
          <a:bodyPr wrap="square" rtlCol="0">
            <a:spAutoFit/>
          </a:bodyPr>
          <a:lstStyle/>
          <a:p>
            <a:r>
              <a:rPr lang="en-US" sz="1600" i="0" dirty="0" smtClean="0">
                <a:latin typeface="Arial" panose="020B0604020202020204" pitchFamily="34" charset="0"/>
                <a:cs typeface="Arial" panose="020B0604020202020204" pitchFamily="34" charset="0"/>
              </a:rPr>
              <a:t>Equity</a:t>
            </a:r>
            <a:endParaRPr lang="en-US" sz="1600" i="0" dirty="0">
              <a:latin typeface="Arial" panose="020B0604020202020204" pitchFamily="34" charset="0"/>
              <a:cs typeface="Arial" panose="020B0604020202020204" pitchFamily="34" charset="0"/>
            </a:endParaRPr>
          </a:p>
        </p:txBody>
      </p:sp>
      <p:sp>
        <p:nvSpPr>
          <p:cNvPr id="16" name="TextBox 15"/>
          <p:cNvSpPr txBox="1"/>
          <p:nvPr/>
        </p:nvSpPr>
        <p:spPr>
          <a:xfrm>
            <a:off x="5459188" y="3103222"/>
            <a:ext cx="914400" cy="338554"/>
          </a:xfrm>
          <a:prstGeom prst="rect">
            <a:avLst/>
          </a:prstGeom>
          <a:noFill/>
        </p:spPr>
        <p:txBody>
          <a:bodyPr wrap="square" rtlCol="0">
            <a:spAutoFit/>
          </a:bodyPr>
          <a:lstStyle/>
          <a:p>
            <a:r>
              <a:rPr lang="en-US" sz="1600" i="0" dirty="0" smtClean="0">
                <a:latin typeface="Arial" panose="020B0604020202020204" pitchFamily="34" charset="0"/>
                <a:cs typeface="Arial" panose="020B0604020202020204" pitchFamily="34" charset="0"/>
              </a:rPr>
              <a:t>Equity</a:t>
            </a:r>
            <a:endParaRPr lang="en-US" sz="1600" i="0" dirty="0">
              <a:latin typeface="Arial" panose="020B0604020202020204" pitchFamily="34" charset="0"/>
              <a:cs typeface="Arial" panose="020B0604020202020204" pitchFamily="34" charset="0"/>
            </a:endParaRPr>
          </a:p>
        </p:txBody>
      </p:sp>
      <p:sp>
        <p:nvSpPr>
          <p:cNvPr id="20" name="Curved Down Arrow 19"/>
          <p:cNvSpPr/>
          <p:nvPr/>
        </p:nvSpPr>
        <p:spPr>
          <a:xfrm>
            <a:off x="5092628" y="2093097"/>
            <a:ext cx="2362200" cy="7687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10800000">
            <a:off x="2528596" y="2082372"/>
            <a:ext cx="1987420" cy="7902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935952" y="2438399"/>
            <a:ext cx="1480618" cy="338554"/>
          </a:xfrm>
          <a:prstGeom prst="rect">
            <a:avLst/>
          </a:prstGeom>
          <a:noFill/>
        </p:spPr>
        <p:txBody>
          <a:bodyPr wrap="square" rtlCol="0">
            <a:spAutoFit/>
          </a:bodyPr>
          <a:lstStyle/>
          <a:p>
            <a:r>
              <a:rPr lang="en-US" sz="1600" i="0" dirty="0" smtClean="0">
                <a:latin typeface="Arial" panose="020B0604020202020204" pitchFamily="34" charset="0"/>
                <a:cs typeface="Arial" panose="020B0604020202020204" pitchFamily="34" charset="0"/>
              </a:rPr>
              <a:t>Distributions</a:t>
            </a:r>
            <a:endParaRPr lang="en-US" sz="1600" i="0" dirty="0">
              <a:latin typeface="Arial" panose="020B0604020202020204" pitchFamily="34" charset="0"/>
              <a:cs typeface="Arial" panose="020B0604020202020204" pitchFamily="34" charset="0"/>
            </a:endParaRPr>
          </a:p>
        </p:txBody>
      </p:sp>
      <p:sp>
        <p:nvSpPr>
          <p:cNvPr id="23" name="TextBox 22"/>
          <p:cNvSpPr txBox="1"/>
          <p:nvPr/>
        </p:nvSpPr>
        <p:spPr>
          <a:xfrm>
            <a:off x="5443915" y="2438399"/>
            <a:ext cx="1524000" cy="338554"/>
          </a:xfrm>
          <a:prstGeom prst="rect">
            <a:avLst/>
          </a:prstGeom>
          <a:noFill/>
        </p:spPr>
        <p:txBody>
          <a:bodyPr wrap="square" rtlCol="0">
            <a:spAutoFit/>
          </a:bodyPr>
          <a:lstStyle/>
          <a:p>
            <a:r>
              <a:rPr lang="en-US" sz="1600" i="0" dirty="0" smtClean="0">
                <a:latin typeface="Arial" panose="020B0604020202020204" pitchFamily="34" charset="0"/>
                <a:cs typeface="Arial" panose="020B0604020202020204" pitchFamily="34" charset="0"/>
              </a:rPr>
              <a:t>Distributions</a:t>
            </a:r>
            <a:endParaRPr lang="en-US" sz="1600" i="0" dirty="0">
              <a:latin typeface="Arial" panose="020B0604020202020204" pitchFamily="34" charset="0"/>
              <a:cs typeface="Arial" panose="020B0604020202020204" pitchFamily="34" charset="0"/>
            </a:endParaRPr>
          </a:p>
        </p:txBody>
      </p:sp>
      <p:sp>
        <p:nvSpPr>
          <p:cNvPr id="24" name="Rectangle 23"/>
          <p:cNvSpPr/>
          <p:nvPr/>
        </p:nvSpPr>
        <p:spPr>
          <a:xfrm>
            <a:off x="3447640" y="5002501"/>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smtClean="0">
                <a:latin typeface="Arial" panose="020B0604020202020204" pitchFamily="34" charset="0"/>
                <a:cs typeface="Arial" panose="020B0604020202020204" pitchFamily="34" charset="0"/>
              </a:rPr>
              <a:t>Renewable Power Project</a:t>
            </a:r>
            <a:endParaRPr lang="en-US" i="0" dirty="0">
              <a:latin typeface="Arial" panose="020B0604020202020204" pitchFamily="34" charset="0"/>
              <a:cs typeface="Arial" panose="020B0604020202020204" pitchFamily="34" charset="0"/>
            </a:endParaRPr>
          </a:p>
        </p:txBody>
      </p:sp>
      <p:sp>
        <p:nvSpPr>
          <p:cNvPr id="25" name="Right Arrow 24"/>
          <p:cNvSpPr/>
          <p:nvPr/>
        </p:nvSpPr>
        <p:spPr>
          <a:xfrm rot="5400000">
            <a:off x="4369297" y="4295362"/>
            <a:ext cx="7780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9327" y="6201378"/>
            <a:ext cx="8494666" cy="400110"/>
          </a:xfrm>
          <a:prstGeom prst="rect">
            <a:avLst/>
          </a:prstGeom>
          <a:noFill/>
        </p:spPr>
        <p:txBody>
          <a:bodyPr wrap="square" rtlCol="0">
            <a:spAutoFit/>
          </a:bodyPr>
          <a:lstStyle/>
          <a:p>
            <a:pPr algn="ctr"/>
            <a:r>
              <a:rPr lang="en-US" sz="2000" b="1" i="0" dirty="0" smtClean="0">
                <a:latin typeface="Arial" panose="020B0604020202020204" pitchFamily="34" charset="0"/>
                <a:cs typeface="Arial" panose="020B0604020202020204" pitchFamily="34" charset="0"/>
              </a:rPr>
              <a:t>Partnership Structure for Cooperatives’ Renewable Power Projects</a:t>
            </a:r>
          </a:p>
        </p:txBody>
      </p:sp>
      <p:sp>
        <p:nvSpPr>
          <p:cNvPr id="9" name="Rectangle 8"/>
          <p:cNvSpPr/>
          <p:nvPr/>
        </p:nvSpPr>
        <p:spPr bwMode="auto">
          <a:xfrm>
            <a:off x="1491916" y="3003564"/>
            <a:ext cx="1723162" cy="914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Blocker Corporation</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latin typeface="Arial" panose="020B0604020202020204" pitchFamily="34" charset="0"/>
                <a:cs typeface="Arial" panose="020B0604020202020204" pitchFamily="34" charset="0"/>
              </a:rPr>
              <a:t>(Taxable)</a:t>
            </a:r>
            <a:endParaRPr kumimoji="0" lang="en-US" sz="1800" b="0"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0" name="Straight Arrow Connector 29"/>
          <p:cNvCxnSpPr/>
          <p:nvPr/>
        </p:nvCxnSpPr>
        <p:spPr bwMode="auto">
          <a:xfrm>
            <a:off x="1735494" y="2561021"/>
            <a:ext cx="0" cy="37384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3" name="Elbow Connector 32"/>
          <p:cNvCxnSpPr/>
          <p:nvPr/>
        </p:nvCxnSpPr>
        <p:spPr bwMode="auto">
          <a:xfrm rot="10800000">
            <a:off x="2267479" y="1864726"/>
            <a:ext cx="2509654" cy="997156"/>
          </a:xfrm>
          <a:prstGeom prst="bentConnector3">
            <a:avLst>
              <a:gd name="adj1" fmla="val 1296"/>
            </a:avLst>
          </a:prstGeom>
          <a:solidFill>
            <a:schemeClr val="accent1"/>
          </a:solidFill>
          <a:ln w="12700" cap="flat" cmpd="sng" algn="ctr">
            <a:solidFill>
              <a:schemeClr val="tx1"/>
            </a:solidFill>
            <a:prstDash val="solid"/>
            <a:round/>
            <a:headEnd type="none" w="sm" len="sm"/>
            <a:tailEnd type="arrow"/>
          </a:ln>
          <a:effectLst/>
        </p:spPr>
      </p:cxnSp>
      <p:sp>
        <p:nvSpPr>
          <p:cNvPr id="36" name="TextBox 35"/>
          <p:cNvSpPr txBox="1"/>
          <p:nvPr/>
        </p:nvSpPr>
        <p:spPr>
          <a:xfrm>
            <a:off x="2692145" y="1516433"/>
            <a:ext cx="1807452" cy="338554"/>
          </a:xfrm>
          <a:prstGeom prst="rect">
            <a:avLst/>
          </a:prstGeom>
          <a:noFill/>
        </p:spPr>
        <p:txBody>
          <a:bodyPr wrap="square" rtlCol="0">
            <a:spAutoFit/>
          </a:bodyPr>
          <a:lstStyle/>
          <a:p>
            <a:r>
              <a:rPr lang="en-US" sz="1600" b="1" i="0" dirty="0" smtClean="0">
                <a:latin typeface="Arial" panose="020B0604020202020204" pitchFamily="34" charset="0"/>
                <a:cs typeface="Arial" panose="020B0604020202020204" pitchFamily="34" charset="0"/>
              </a:rPr>
              <a:t>Long Term PPA</a:t>
            </a:r>
            <a:endParaRPr lang="en-US" sz="1600" b="1" i="0" dirty="0">
              <a:latin typeface="Arial" panose="020B0604020202020204" pitchFamily="34" charset="0"/>
              <a:cs typeface="Arial" panose="020B0604020202020204" pitchFamily="34" charset="0"/>
            </a:endParaRPr>
          </a:p>
        </p:txBody>
      </p:sp>
      <p:sp>
        <p:nvSpPr>
          <p:cNvPr id="40" name="TextBox 39"/>
          <p:cNvSpPr txBox="1"/>
          <p:nvPr/>
        </p:nvSpPr>
        <p:spPr>
          <a:xfrm>
            <a:off x="1628773" y="3937598"/>
            <a:ext cx="1595690" cy="461665"/>
          </a:xfrm>
          <a:prstGeom prst="rect">
            <a:avLst/>
          </a:prstGeom>
          <a:noFill/>
        </p:spPr>
        <p:txBody>
          <a:bodyPr wrap="square" rtlCol="0">
            <a:spAutoFit/>
          </a:bodyPr>
          <a:lstStyle/>
          <a:p>
            <a:r>
              <a:rPr lang="en-US" sz="1200" b="1" i="0" dirty="0" smtClean="0">
                <a:latin typeface="Arial" panose="020B0604020202020204" pitchFamily="34" charset="0"/>
                <a:cs typeface="Arial" panose="020B0604020202020204" pitchFamily="34" charset="0"/>
              </a:rPr>
              <a:t>(Wholly-Owned by    Cooperative)</a:t>
            </a:r>
            <a:endParaRPr lang="en-US" sz="1200" b="1" i="0" dirty="0">
              <a:latin typeface="Arial" panose="020B0604020202020204" pitchFamily="34" charset="0"/>
              <a:cs typeface="Arial" panose="020B0604020202020204" pitchFamily="34" charset="0"/>
            </a:endParaRPr>
          </a:p>
        </p:txBody>
      </p:sp>
      <p:sp>
        <p:nvSpPr>
          <p:cNvPr id="41" name="TextBox 40"/>
          <p:cNvSpPr txBox="1"/>
          <p:nvPr/>
        </p:nvSpPr>
        <p:spPr>
          <a:xfrm rot="5400000">
            <a:off x="-104132" y="3664037"/>
            <a:ext cx="1357213" cy="738664"/>
          </a:xfrm>
          <a:prstGeom prst="rect">
            <a:avLst/>
          </a:prstGeom>
          <a:noFill/>
        </p:spPr>
        <p:txBody>
          <a:bodyPr wrap="square" rtlCol="0">
            <a:spAutoFit/>
          </a:bodyPr>
          <a:lstStyle/>
          <a:p>
            <a:r>
              <a:rPr lang="en-US" sz="1400" b="1" i="0" dirty="0" smtClean="0">
                <a:latin typeface="Arial" panose="020B0604020202020204" pitchFamily="34" charset="0"/>
                <a:cs typeface="Arial" panose="020B0604020202020204" pitchFamily="34" charset="0"/>
              </a:rPr>
              <a:t>Retail Electricity Sales</a:t>
            </a:r>
            <a:endParaRPr lang="en-US" sz="1400" b="1" i="0" dirty="0">
              <a:latin typeface="Arial" panose="020B0604020202020204" pitchFamily="34" charset="0"/>
              <a:cs typeface="Arial" panose="020B0604020202020204" pitchFamily="34" charset="0"/>
            </a:endParaRPr>
          </a:p>
        </p:txBody>
      </p:sp>
      <p:grpSp>
        <p:nvGrpSpPr>
          <p:cNvPr id="12" name="Group 11"/>
          <p:cNvGrpSpPr/>
          <p:nvPr/>
        </p:nvGrpSpPr>
        <p:grpSpPr>
          <a:xfrm>
            <a:off x="3784925" y="850599"/>
            <a:ext cx="1992429" cy="769441"/>
            <a:chOff x="5303520" y="1289787"/>
            <a:chExt cx="1992429" cy="769441"/>
          </a:xfrm>
        </p:grpSpPr>
        <p:sp>
          <p:nvSpPr>
            <p:cNvPr id="7" name="TextBox 6"/>
            <p:cNvSpPr txBox="1"/>
            <p:nvPr/>
          </p:nvSpPr>
          <p:spPr>
            <a:xfrm>
              <a:off x="5496356" y="1289787"/>
              <a:ext cx="1586505" cy="769441"/>
            </a:xfrm>
            <a:prstGeom prst="rect">
              <a:avLst/>
            </a:prstGeom>
            <a:noFill/>
          </p:spPr>
          <p:txBody>
            <a:bodyPr wrap="square" rtlCol="0" anchor="t">
              <a:spAutoFit/>
            </a:bodyPr>
            <a:lstStyle/>
            <a:p>
              <a:r>
                <a:rPr lang="en-US" i="0" dirty="0" smtClean="0">
                  <a:latin typeface="Arial" panose="020B0604020202020204" pitchFamily="34" charset="0"/>
                  <a:cs typeface="Arial" panose="020B0604020202020204" pitchFamily="34" charset="0"/>
                </a:rPr>
                <a:t>95% </a:t>
              </a:r>
              <a:r>
                <a:rPr lang="en-US" sz="4400" b="1" i="0" dirty="0" smtClean="0"/>
                <a:t>/</a:t>
              </a:r>
              <a:r>
                <a:rPr lang="en-US" i="0" dirty="0" smtClean="0">
                  <a:latin typeface="Arial" panose="020B0604020202020204" pitchFamily="34" charset="0"/>
                  <a:cs typeface="Arial" panose="020B0604020202020204" pitchFamily="34" charset="0"/>
                </a:rPr>
                <a:t>5%</a:t>
              </a:r>
              <a:endParaRPr lang="en-US" i="0" dirty="0">
                <a:latin typeface="Arial" panose="020B0604020202020204" pitchFamily="34" charset="0"/>
                <a:cs typeface="Arial" panose="020B0604020202020204" pitchFamily="34" charset="0"/>
              </a:endParaRPr>
            </a:p>
          </p:txBody>
        </p:sp>
        <p:sp>
          <p:nvSpPr>
            <p:cNvPr id="10" name="Oval 9"/>
            <p:cNvSpPr/>
            <p:nvPr/>
          </p:nvSpPr>
          <p:spPr bwMode="auto">
            <a:xfrm>
              <a:off x="5303520" y="1424539"/>
              <a:ext cx="1992429" cy="54864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8273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anim calcmode="lin" valueType="num">
                                      <p:cBhvr>
                                        <p:cTn id="8" dur="5000" fill="hold"/>
                                        <p:tgtEl>
                                          <p:spTgt spid="12"/>
                                        </p:tgtEl>
                                        <p:attrNameLst>
                                          <p:attrName>ppt_w</p:attrName>
                                        </p:attrNameLst>
                                      </p:cBhvr>
                                      <p:tavLst>
                                        <p:tav tm="0" fmla="#ppt_w*sin(2.5*pi*$)">
                                          <p:val>
                                            <p:fltVal val="0"/>
                                          </p:val>
                                        </p:tav>
                                        <p:tav tm="100000">
                                          <p:val>
                                            <p:fltVal val="1"/>
                                          </p:val>
                                        </p:tav>
                                      </p:tavLst>
                                    </p:anim>
                                    <p:anim calcmode="lin" valueType="num">
                                      <p:cBhvr>
                                        <p:cTn id="9"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CFC/NRCO/Federated Collaboration    1/2</a:t>
            </a:r>
            <a:endParaRPr lang="en-US" dirty="0"/>
          </a:p>
        </p:txBody>
      </p:sp>
      <p:sp>
        <p:nvSpPr>
          <p:cNvPr id="3" name="Content Placeholder 2"/>
          <p:cNvSpPr>
            <a:spLocks noGrp="1"/>
          </p:cNvSpPr>
          <p:nvPr>
            <p:ph idx="1"/>
          </p:nvPr>
        </p:nvSpPr>
        <p:spPr/>
        <p:txBody>
          <a:bodyPr/>
          <a:lstStyle/>
          <a:p>
            <a:r>
              <a:rPr lang="en-US" dirty="0" smtClean="0"/>
              <a:t>Designed to leverage scale &amp; repeatability/standardization to drive down our members administrative burden/cost</a:t>
            </a:r>
          </a:p>
          <a:p>
            <a:endParaRPr lang="en-US" dirty="0" smtClean="0"/>
          </a:p>
          <a:p>
            <a:r>
              <a:rPr lang="en-US" dirty="0" smtClean="0"/>
              <a:t>16 </a:t>
            </a:r>
            <a:r>
              <a:rPr lang="en-US" dirty="0"/>
              <a:t>cooperatives have signed </a:t>
            </a:r>
            <a:r>
              <a:rPr lang="en-US" dirty="0" smtClean="0"/>
              <a:t>up </a:t>
            </a:r>
          </a:p>
          <a:p>
            <a:pPr lvl="1"/>
            <a:r>
              <a:rPr lang="en-US" dirty="0"/>
              <a:t>P</a:t>
            </a:r>
            <a:r>
              <a:rPr lang="en-US" dirty="0" smtClean="0"/>
              <a:t>rojects began </a:t>
            </a:r>
            <a:r>
              <a:rPr lang="en-US" dirty="0"/>
              <a:t>F</a:t>
            </a:r>
            <a:r>
              <a:rPr lang="en-US" dirty="0" smtClean="0"/>
              <a:t>all 2013</a:t>
            </a:r>
          </a:p>
          <a:p>
            <a:pPr lvl="1"/>
            <a:r>
              <a:rPr lang="en-US" dirty="0" smtClean="0"/>
              <a:t>Most have come online in 2014</a:t>
            </a:r>
          </a:p>
          <a:p>
            <a:pPr lvl="1"/>
            <a:endParaRPr lang="en-US" dirty="0" smtClean="0"/>
          </a:p>
          <a:p>
            <a:r>
              <a:rPr lang="en-US" dirty="0" smtClean="0"/>
              <a:t>Initial projects were in the 40 KW to 500 KW range</a:t>
            </a:r>
          </a:p>
          <a:p>
            <a:endParaRPr lang="en-US" dirty="0"/>
          </a:p>
          <a:p>
            <a:r>
              <a:rPr lang="en-US" dirty="0" smtClean="0"/>
              <a:t>Interest is now at larger scale project size via G&amp;T’s </a:t>
            </a:r>
          </a:p>
          <a:p>
            <a:endParaRPr lang="en-US" dirty="0"/>
          </a:p>
        </p:txBody>
      </p:sp>
    </p:spTree>
    <p:extLst>
      <p:ext uri="{BB962C8B-B14F-4D97-AF65-F5344CB8AC3E}">
        <p14:creationId xmlns:p14="http://schemas.microsoft.com/office/powerpoint/2010/main" val="3142225097"/>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CFC/NRCO/Federated Collaboration    2/2</a:t>
            </a:r>
            <a:endParaRPr lang="en-US" dirty="0"/>
          </a:p>
        </p:txBody>
      </p:sp>
      <p:sp>
        <p:nvSpPr>
          <p:cNvPr id="3" name="Content Placeholder 2"/>
          <p:cNvSpPr>
            <a:spLocks noGrp="1"/>
          </p:cNvSpPr>
          <p:nvPr>
            <p:ph idx="1"/>
          </p:nvPr>
        </p:nvSpPr>
        <p:spPr/>
        <p:txBody>
          <a:bodyPr/>
          <a:lstStyle/>
          <a:p>
            <a:r>
              <a:rPr lang="en-US" dirty="0" smtClean="0"/>
              <a:t>The Paper!</a:t>
            </a:r>
          </a:p>
          <a:p>
            <a:pPr lvl="1"/>
            <a:r>
              <a:rPr lang="en-US" dirty="0" smtClean="0"/>
              <a:t>Ground lease/easements</a:t>
            </a:r>
          </a:p>
          <a:p>
            <a:pPr lvl="1"/>
            <a:r>
              <a:rPr lang="en-US" dirty="0" smtClean="0"/>
              <a:t>Equipment Supply Contract</a:t>
            </a:r>
          </a:p>
          <a:p>
            <a:pPr lvl="1"/>
            <a:r>
              <a:rPr lang="en-US" dirty="0" smtClean="0"/>
              <a:t>Construction/EPC Contract</a:t>
            </a:r>
          </a:p>
          <a:p>
            <a:pPr lvl="1"/>
            <a:r>
              <a:rPr lang="en-US" dirty="0" smtClean="0"/>
              <a:t>O&amp;M Agreement</a:t>
            </a:r>
          </a:p>
          <a:p>
            <a:pPr lvl="1"/>
            <a:r>
              <a:rPr lang="en-US" dirty="0" smtClean="0"/>
              <a:t>Interconnect Agreement</a:t>
            </a:r>
          </a:p>
          <a:p>
            <a:pPr lvl="1"/>
            <a:r>
              <a:rPr lang="en-US" dirty="0" smtClean="0"/>
              <a:t>Offtake agreement – PPA, Lease, Hedging</a:t>
            </a:r>
          </a:p>
          <a:p>
            <a:pPr lvl="1"/>
            <a:r>
              <a:rPr lang="en-US" dirty="0" smtClean="0"/>
              <a:t>REC Sales</a:t>
            </a:r>
          </a:p>
          <a:p>
            <a:pPr lvl="1"/>
            <a:endParaRPr lang="en-US" dirty="0" smtClean="0"/>
          </a:p>
          <a:p>
            <a:endParaRPr lang="en-US" dirty="0"/>
          </a:p>
        </p:txBody>
      </p:sp>
    </p:spTree>
    <p:extLst>
      <p:ext uri="{BB962C8B-B14F-4D97-AF65-F5344CB8AC3E}">
        <p14:creationId xmlns:p14="http://schemas.microsoft.com/office/powerpoint/2010/main" val="2655476145"/>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Development Cycle –Solar</a:t>
            </a:r>
            <a:br>
              <a:rPr lang="en-US" b="0" dirty="0"/>
            </a:br>
            <a:endParaRPr lang="en-US" dirty="0"/>
          </a:p>
        </p:txBody>
      </p:sp>
      <p:sp>
        <p:nvSpPr>
          <p:cNvPr id="3" name="Content Placeholder 2"/>
          <p:cNvSpPr>
            <a:spLocks noGrp="1"/>
          </p:cNvSpPr>
          <p:nvPr>
            <p:ph idx="1"/>
          </p:nvPr>
        </p:nvSpPr>
        <p:spPr/>
        <p:txBody>
          <a:bodyPr/>
          <a:lstStyle/>
          <a:p>
            <a:r>
              <a:rPr lang="en-US" sz="2400" b="0" dirty="0" smtClean="0">
                <a:latin typeface="Arial" panose="020B0604020202020204" pitchFamily="34" charset="0"/>
                <a:cs typeface="Arial" panose="020B0604020202020204" pitchFamily="34" charset="0"/>
              </a:rPr>
              <a:t>Determine </a:t>
            </a:r>
            <a:r>
              <a:rPr lang="en-US" sz="2400" b="0" dirty="0">
                <a:latin typeface="Arial" panose="020B0604020202020204" pitchFamily="34" charset="0"/>
                <a:cs typeface="Arial" panose="020B0604020202020204" pitchFamily="34" charset="0"/>
              </a:rPr>
              <a:t>which cities, states and utilities offering attractive incentives </a:t>
            </a:r>
          </a:p>
          <a:p>
            <a:r>
              <a:rPr lang="en-US" sz="2400" b="0" dirty="0" smtClean="0">
                <a:latin typeface="Arial" panose="020B0604020202020204" pitchFamily="34" charset="0"/>
                <a:cs typeface="Arial" panose="020B0604020202020204" pitchFamily="34" charset="0"/>
              </a:rPr>
              <a:t>Find </a:t>
            </a:r>
            <a:r>
              <a:rPr lang="en-US" sz="2400" b="0" dirty="0">
                <a:latin typeface="Arial" panose="020B0604020202020204" pitchFamily="34" charset="0"/>
                <a:cs typeface="Arial" panose="020B0604020202020204" pitchFamily="34" charset="0"/>
              </a:rPr>
              <a:t>the host / sell the host</a:t>
            </a:r>
          </a:p>
          <a:p>
            <a:r>
              <a:rPr lang="en-US" sz="2400" b="0" dirty="0" smtClean="0">
                <a:latin typeface="Arial" panose="020B0604020202020204" pitchFamily="34" charset="0"/>
                <a:cs typeface="Arial" panose="020B0604020202020204" pitchFamily="34" charset="0"/>
              </a:rPr>
              <a:t>Get </a:t>
            </a:r>
            <a:r>
              <a:rPr lang="en-US" sz="2400" b="0" dirty="0">
                <a:latin typeface="Arial" panose="020B0604020202020204" pitchFamily="34" charset="0"/>
                <a:cs typeface="Arial" panose="020B0604020202020204" pitchFamily="34" charset="0"/>
              </a:rPr>
              <a:t>bids from integrators</a:t>
            </a:r>
          </a:p>
          <a:p>
            <a:pPr lvl="1"/>
            <a:r>
              <a:rPr lang="en-US" sz="2400" dirty="0" smtClean="0">
                <a:latin typeface="Arial" panose="020B0604020202020204" pitchFamily="34" charset="0"/>
                <a:cs typeface="Arial" panose="020B0604020202020204" pitchFamily="34" charset="0"/>
              </a:rPr>
              <a:t>Negotiate </a:t>
            </a:r>
            <a:r>
              <a:rPr lang="en-US" sz="2400" dirty="0">
                <a:latin typeface="Arial" panose="020B0604020202020204" pitchFamily="34" charset="0"/>
                <a:cs typeface="Arial" panose="020B0604020202020204" pitchFamily="34" charset="0"/>
              </a:rPr>
              <a:t>the PPA with the </a:t>
            </a:r>
            <a:r>
              <a:rPr lang="en-US" sz="2400" dirty="0" smtClean="0">
                <a:latin typeface="Arial" panose="020B0604020202020204" pitchFamily="34" charset="0"/>
                <a:cs typeface="Arial" panose="020B0604020202020204" pitchFamily="34" charset="0"/>
              </a:rPr>
              <a:t>host</a:t>
            </a:r>
          </a:p>
          <a:p>
            <a:pPr lvl="1"/>
            <a:r>
              <a:rPr lang="en-US" sz="2400" dirty="0" smtClean="0">
                <a:latin typeface="Arial" panose="020B0604020202020204" pitchFamily="34" charset="0"/>
                <a:cs typeface="Arial" panose="020B0604020202020204" pitchFamily="34" charset="0"/>
              </a:rPr>
              <a:t>Make </a:t>
            </a:r>
            <a:r>
              <a:rPr lang="en-US" sz="2400" dirty="0">
                <a:latin typeface="Arial" panose="020B0604020202020204" pitchFamily="34" charset="0"/>
                <a:cs typeface="Arial" panose="020B0604020202020204" pitchFamily="34" charset="0"/>
              </a:rPr>
              <a:t>sure your deal is </a:t>
            </a:r>
            <a:r>
              <a:rPr lang="en-US" sz="2400" dirty="0" smtClean="0">
                <a:latin typeface="Arial" panose="020B0604020202020204" pitchFamily="34" charset="0"/>
                <a:cs typeface="Arial" panose="020B0604020202020204" pitchFamily="34" charset="0"/>
              </a:rPr>
              <a:t>financeable</a:t>
            </a:r>
            <a:endParaRPr lang="en-US" sz="2400" dirty="0">
              <a:latin typeface="Arial" panose="020B0604020202020204" pitchFamily="34" charset="0"/>
              <a:cs typeface="Arial" panose="020B0604020202020204" pitchFamily="34" charset="0"/>
            </a:endParaRPr>
          </a:p>
          <a:p>
            <a:r>
              <a:rPr lang="en-US" sz="2400" b="0" dirty="0" smtClean="0">
                <a:latin typeface="Arial" panose="020B0604020202020204" pitchFamily="34" charset="0"/>
                <a:cs typeface="Arial" panose="020B0604020202020204" pitchFamily="34" charset="0"/>
              </a:rPr>
              <a:t>Handle </a:t>
            </a:r>
            <a:r>
              <a:rPr lang="en-US" sz="2400" b="0" dirty="0">
                <a:latin typeface="Arial" panose="020B0604020202020204" pitchFamily="34" charset="0"/>
                <a:cs typeface="Arial" panose="020B0604020202020204" pitchFamily="34" charset="0"/>
              </a:rPr>
              <a:t>all permitting issues</a:t>
            </a:r>
          </a:p>
          <a:p>
            <a:pPr lvl="1"/>
            <a:r>
              <a:rPr lang="en-US" sz="2400" dirty="0">
                <a:latin typeface="Arial" panose="020B0604020202020204" pitchFamily="34" charset="0"/>
                <a:cs typeface="Arial" panose="020B0604020202020204" pitchFamily="34" charset="0"/>
              </a:rPr>
              <a:t>N</a:t>
            </a:r>
            <a:r>
              <a:rPr lang="en-US" sz="2400" dirty="0" smtClean="0">
                <a:latin typeface="Arial" panose="020B0604020202020204" pitchFamily="34" charset="0"/>
                <a:cs typeface="Arial" panose="020B0604020202020204" pitchFamily="34" charset="0"/>
              </a:rPr>
              <a:t>egotiate </a:t>
            </a:r>
            <a:r>
              <a:rPr lang="en-US" sz="2400" dirty="0">
                <a:latin typeface="Arial" panose="020B0604020202020204" pitchFamily="34" charset="0"/>
                <a:cs typeface="Arial" panose="020B0604020202020204" pitchFamily="34" charset="0"/>
              </a:rPr>
              <a:t>the EPC </a:t>
            </a:r>
            <a:r>
              <a:rPr lang="en-US" sz="2400" dirty="0" smtClean="0">
                <a:latin typeface="Arial" panose="020B0604020202020204" pitchFamily="34" charset="0"/>
                <a:cs typeface="Arial" panose="020B0604020202020204" pitchFamily="34" charset="0"/>
              </a:rPr>
              <a:t>Contract</a:t>
            </a:r>
          </a:p>
          <a:p>
            <a:pPr lvl="1"/>
            <a:r>
              <a:rPr lang="en-US" sz="2400" dirty="0" smtClean="0">
                <a:latin typeface="Arial" panose="020B0604020202020204" pitchFamily="34" charset="0"/>
                <a:cs typeface="Arial" panose="020B0604020202020204" pitchFamily="34" charset="0"/>
              </a:rPr>
              <a:t>Execute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installation</a:t>
            </a:r>
            <a:endParaRPr lang="en-US" sz="2400" dirty="0">
              <a:latin typeface="Arial" panose="020B0604020202020204" pitchFamily="34" charset="0"/>
              <a:cs typeface="Arial" panose="020B0604020202020204" pitchFamily="34" charset="0"/>
            </a:endParaRPr>
          </a:p>
          <a:p>
            <a:r>
              <a:rPr lang="en-US" sz="2400" b="0" dirty="0" smtClean="0">
                <a:latin typeface="Arial" panose="020B0604020202020204" pitchFamily="34" charset="0"/>
                <a:cs typeface="Arial" panose="020B0604020202020204" pitchFamily="34" charset="0"/>
              </a:rPr>
              <a:t>Operate </a:t>
            </a:r>
            <a:r>
              <a:rPr lang="en-US" sz="2400" b="0" dirty="0">
                <a:latin typeface="Arial" panose="020B0604020202020204" pitchFamily="34" charset="0"/>
                <a:cs typeface="Arial" panose="020B0604020202020204" pitchFamily="34" charset="0"/>
              </a:rPr>
              <a:t>and maintain the facility per the O&amp;M Agreement</a:t>
            </a:r>
          </a:p>
          <a:p>
            <a:endParaRPr lang="en-US" sz="2400" b="0" dirty="0"/>
          </a:p>
          <a:p>
            <a:endParaRPr lang="en-US" dirty="0"/>
          </a:p>
        </p:txBody>
      </p:sp>
    </p:spTree>
    <p:extLst>
      <p:ext uri="{BB962C8B-B14F-4D97-AF65-F5344CB8AC3E}">
        <p14:creationId xmlns:p14="http://schemas.microsoft.com/office/powerpoint/2010/main" val="3056818178"/>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I Get Involved?</a:t>
            </a:r>
            <a:endParaRPr lang="en-US" dirty="0"/>
          </a:p>
        </p:txBody>
      </p:sp>
      <p:sp>
        <p:nvSpPr>
          <p:cNvPr id="3" name="Content Placeholder 2"/>
          <p:cNvSpPr>
            <a:spLocks noGrp="1"/>
          </p:cNvSpPr>
          <p:nvPr>
            <p:ph idx="1"/>
          </p:nvPr>
        </p:nvSpPr>
        <p:spPr/>
        <p:txBody>
          <a:bodyPr/>
          <a:lstStyle/>
          <a:p>
            <a:endParaRPr lang="en-US" dirty="0"/>
          </a:p>
        </p:txBody>
      </p:sp>
      <p:sp>
        <p:nvSpPr>
          <p:cNvPr id="4" name="Down Arrow 3"/>
          <p:cNvSpPr/>
          <p:nvPr/>
        </p:nvSpPr>
        <p:spPr bwMode="auto">
          <a:xfrm>
            <a:off x="1259731" y="2863077"/>
            <a:ext cx="484632" cy="797763"/>
          </a:xfrm>
          <a:prstGeom prst="down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6" name="Oval 5"/>
          <p:cNvSpPr/>
          <p:nvPr/>
        </p:nvSpPr>
        <p:spPr bwMode="auto">
          <a:xfrm>
            <a:off x="3528275" y="3886197"/>
            <a:ext cx="1189325" cy="683501"/>
          </a:xfrm>
          <a:prstGeom prst="ellipse">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NRCO</a:t>
            </a:r>
            <a:endPar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Down Arrow 6"/>
          <p:cNvSpPr/>
          <p:nvPr/>
        </p:nvSpPr>
        <p:spPr bwMode="auto">
          <a:xfrm rot="16200000">
            <a:off x="2681144" y="3773865"/>
            <a:ext cx="484632" cy="978408"/>
          </a:xfrm>
          <a:prstGeom prst="down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8" name="Oval 7"/>
          <p:cNvSpPr/>
          <p:nvPr/>
        </p:nvSpPr>
        <p:spPr bwMode="auto">
          <a:xfrm>
            <a:off x="738113" y="3807185"/>
            <a:ext cx="1527867" cy="911769"/>
          </a:xfrm>
          <a:prstGeom prst="ellipse">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CFC</a:t>
            </a:r>
          </a:p>
          <a:p>
            <a:pPr marL="0" marR="0" indent="0" algn="l" defTabSz="914400" rtl="0" eaLnBrk="0" fontAlgn="base" latinLnBrk="0" hangingPunct="0">
              <a:lnSpc>
                <a:spcPct val="100000"/>
              </a:lnSpc>
              <a:spcBef>
                <a:spcPct val="0"/>
              </a:spcBef>
              <a:spcAft>
                <a:spcPct val="0"/>
              </a:spcAft>
              <a:buClrTx/>
              <a:buSzTx/>
              <a:buFontTx/>
              <a:buNone/>
              <a:tabLst/>
            </a:pPr>
            <a:r>
              <a:rPr lang="en-US" sz="1200" b="1" i="0" dirty="0" smtClean="0">
                <a:latin typeface="Arial" panose="020B0604020202020204" pitchFamily="34" charset="0"/>
                <a:cs typeface="Arial" panose="020B0604020202020204" pitchFamily="34" charset="0"/>
              </a:rPr>
              <a:t>  RVP / AVP </a:t>
            </a:r>
          </a:p>
          <a:p>
            <a:pPr marL="0" marR="0" indent="0" algn="l" defTabSz="914400" rtl="0" eaLnBrk="0" fontAlgn="base" latinLnBrk="0" hangingPunct="0">
              <a:lnSpc>
                <a:spcPct val="100000"/>
              </a:lnSpc>
              <a:spcBef>
                <a:spcPct val="0"/>
              </a:spcBef>
              <a:spcAft>
                <a:spcPct val="0"/>
              </a:spcAft>
              <a:buClrTx/>
              <a:buSzTx/>
              <a:buFontTx/>
              <a:buNone/>
              <a:tabLst/>
            </a:pPr>
            <a:r>
              <a:rPr lang="en-US" sz="1200" i="0" dirty="0" smtClean="0">
                <a:latin typeface="Arial" panose="020B0604020202020204" pitchFamily="34" charset="0"/>
                <a:cs typeface="Arial" panose="020B0604020202020204" pitchFamily="34" charset="0"/>
              </a:rPr>
              <a:t>       </a:t>
            </a: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Oval 8"/>
          <p:cNvSpPr/>
          <p:nvPr/>
        </p:nvSpPr>
        <p:spPr bwMode="auto">
          <a:xfrm>
            <a:off x="5941231" y="3731974"/>
            <a:ext cx="2586951" cy="940325"/>
          </a:xfrm>
          <a:prstGeom prst="ellipse">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i="0" dirty="0" smtClean="0">
                <a:latin typeface="Arial" panose="020B0604020202020204" pitchFamily="34" charset="0"/>
                <a:cs typeface="Arial" panose="020B0604020202020204" pitchFamily="34" charset="0"/>
              </a:rPr>
              <a:t>PPROJECT </a:t>
            </a: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IMPLEMENTATION</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Right Arrow 9"/>
          <p:cNvSpPr/>
          <p:nvPr/>
        </p:nvSpPr>
        <p:spPr bwMode="auto">
          <a:xfrm>
            <a:off x="4792248" y="3986245"/>
            <a:ext cx="1077873" cy="484632"/>
          </a:xfrm>
          <a:prstGeom prst="right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11" name="Rectangle 10"/>
          <p:cNvSpPr/>
          <p:nvPr/>
        </p:nvSpPr>
        <p:spPr bwMode="auto">
          <a:xfrm>
            <a:off x="317907" y="2071396"/>
            <a:ext cx="2442267" cy="655475"/>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i="0" dirty="0" smtClean="0">
                <a:latin typeface="Arial" panose="020B0604020202020204" pitchFamily="34" charset="0"/>
                <a:cs typeface="Arial" panose="020B0604020202020204" pitchFamily="34" charset="0"/>
              </a:rPr>
              <a:t>CFC MEMBER</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Curved Up Arrow 26"/>
          <p:cNvSpPr/>
          <p:nvPr/>
        </p:nvSpPr>
        <p:spPr bwMode="auto">
          <a:xfrm>
            <a:off x="1502047" y="4767080"/>
            <a:ext cx="5562896" cy="783772"/>
          </a:xfrm>
          <a:prstGeom prst="curvedUp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28" name="TextBox 27"/>
          <p:cNvSpPr txBox="1"/>
          <p:nvPr/>
        </p:nvSpPr>
        <p:spPr>
          <a:xfrm>
            <a:off x="3069771" y="5480156"/>
            <a:ext cx="2800350" cy="46166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a:t>
            </a:r>
            <a:r>
              <a:rPr lang="en-US" sz="1600" b="1" i="0" dirty="0" smtClean="0">
                <a:latin typeface="Arial" panose="020B0604020202020204" pitchFamily="34" charset="0"/>
                <a:cs typeface="Arial" panose="020B0604020202020204" pitchFamily="34" charset="0"/>
              </a:rPr>
              <a:t>Debt Funding</a:t>
            </a:r>
            <a:endParaRPr lang="en-US" sz="1600" b="1" i="0" dirty="0">
              <a:latin typeface="Arial" panose="020B0604020202020204" pitchFamily="34" charset="0"/>
              <a:cs typeface="Arial" panose="020B0604020202020204" pitchFamily="34" charset="0"/>
            </a:endParaRPr>
          </a:p>
        </p:txBody>
      </p:sp>
      <p:sp>
        <p:nvSpPr>
          <p:cNvPr id="29" name="Rectangle 28"/>
          <p:cNvSpPr/>
          <p:nvPr/>
        </p:nvSpPr>
        <p:spPr bwMode="auto">
          <a:xfrm>
            <a:off x="6429375" y="2073701"/>
            <a:ext cx="1371017" cy="636815"/>
          </a:xfrm>
          <a:prstGeom prst="rect">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Investor</a:t>
            </a:r>
          </a:p>
          <a:p>
            <a:pPr marL="0" marR="0" indent="0" algn="l" defTabSz="914400" rtl="0" eaLnBrk="0" fontAlgn="base" latinLnBrk="0" hangingPunct="0">
              <a:lnSpc>
                <a:spcPct val="100000"/>
              </a:lnSpc>
              <a:spcBef>
                <a:spcPct val="0"/>
              </a:spcBef>
              <a:spcAft>
                <a:spcPct val="0"/>
              </a:spcAft>
              <a:buClrTx/>
              <a:buSzTx/>
              <a:buFontTx/>
              <a:buNone/>
              <a:tabLst/>
            </a:pPr>
            <a:r>
              <a:rPr lang="en-US" sz="1400" b="1" i="0" dirty="0" smtClean="0">
                <a:latin typeface="Arial" panose="020B0604020202020204" pitchFamily="34" charset="0"/>
                <a:cs typeface="Arial" panose="020B0604020202020204" pitchFamily="34" charset="0"/>
              </a:rPr>
              <a:t>  (</a:t>
            </a: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Tax Equity)</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Times New Roman" charset="0"/>
              </a:rPr>
              <a:t>  </a:t>
            </a:r>
            <a:endParaRPr kumimoji="0" lang="en-US" sz="1400" b="0" i="1" u="none" strike="noStrike" cap="none" normalizeH="0" baseline="0" dirty="0">
              <a:ln>
                <a:noFill/>
              </a:ln>
              <a:solidFill>
                <a:schemeClr val="tx1"/>
              </a:solidFill>
              <a:effectLst/>
              <a:latin typeface="Times New Roman" charset="0"/>
            </a:endParaRPr>
          </a:p>
        </p:txBody>
      </p:sp>
      <p:sp>
        <p:nvSpPr>
          <p:cNvPr id="16" name="Right Arrow 15"/>
          <p:cNvSpPr/>
          <p:nvPr/>
        </p:nvSpPr>
        <p:spPr bwMode="auto">
          <a:xfrm rot="5400000">
            <a:off x="6701871" y="3025858"/>
            <a:ext cx="765366" cy="386649"/>
          </a:xfrm>
          <a:prstGeom prst="right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New Roman" charset="0"/>
            </a:endParaRPr>
          </a:p>
        </p:txBody>
      </p:sp>
      <p:sp>
        <p:nvSpPr>
          <p:cNvPr id="5" name="TextBox 4"/>
          <p:cNvSpPr txBox="1"/>
          <p:nvPr/>
        </p:nvSpPr>
        <p:spPr>
          <a:xfrm>
            <a:off x="221654" y="5480156"/>
            <a:ext cx="2044326" cy="646331"/>
          </a:xfrm>
          <a:prstGeom prst="rect">
            <a:avLst/>
          </a:prstGeom>
          <a:noFill/>
        </p:spPr>
        <p:txBody>
          <a:bodyPr wrap="square" rtlCol="0">
            <a:spAutoFit/>
          </a:bodyPr>
          <a:lstStyle/>
          <a:p>
            <a:pPr algn="ctr"/>
            <a:r>
              <a:rPr lang="en-US" sz="1800" i="0" u="sng" dirty="0" smtClean="0">
                <a:latin typeface="Arial" panose="020B0604020202020204" pitchFamily="34" charset="0"/>
                <a:cs typeface="Arial" panose="020B0604020202020204" pitchFamily="34" charset="0"/>
              </a:rPr>
              <a:t>Call John Kimsey! </a:t>
            </a:r>
            <a:r>
              <a:rPr lang="en-US" sz="1800" i="0" dirty="0" smtClean="0">
                <a:latin typeface="Arial" panose="020B0604020202020204" pitchFamily="34" charset="0"/>
                <a:cs typeface="Arial" panose="020B0604020202020204" pitchFamily="34" charset="0"/>
              </a:rPr>
              <a:t>770-317-3348</a:t>
            </a:r>
            <a:endParaRPr lang="en-US" sz="18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428187"/>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914400"/>
            <a:ext cx="7620000" cy="5170646"/>
          </a:xfrm>
          <a:prstGeom prst="rect">
            <a:avLst/>
          </a:prstGeom>
          <a:noFill/>
        </p:spPr>
        <p:txBody>
          <a:bodyPr wrap="square" rtlCol="0">
            <a:spAutoFit/>
          </a:bodyPr>
          <a:lstStyle/>
          <a:p>
            <a:pPr marL="177800" indent="-177800" fontAlgn="auto">
              <a:spcBef>
                <a:spcPts val="0"/>
              </a:spcBef>
              <a:spcAft>
                <a:spcPts val="600"/>
              </a:spcAft>
              <a:buFont typeface="Arial" pitchFamily="34" charset="0"/>
              <a:buChar char="•"/>
            </a:pPr>
            <a:endParaRPr lang="en-US" sz="1800" i="0" dirty="0" smtClean="0">
              <a:solidFill>
                <a:prstClr val="black"/>
              </a:solidFill>
              <a:latin typeface="Arial" pitchFamily="34" charset="0"/>
              <a:ea typeface="+mn-ea"/>
              <a:cs typeface="Arial" pitchFamily="34" charset="0"/>
            </a:endParaRPr>
          </a:p>
          <a:p>
            <a:pPr marL="177800" indent="-177800" fontAlgn="auto">
              <a:spcBef>
                <a:spcPts val="0"/>
              </a:spcBef>
              <a:spcAft>
                <a:spcPts val="600"/>
              </a:spcAft>
              <a:buFont typeface="Arial" pitchFamily="34" charset="0"/>
              <a:buChar char="•"/>
            </a:pPr>
            <a:r>
              <a:rPr lang="en-US" sz="1800" i="0" dirty="0" smtClean="0">
                <a:solidFill>
                  <a:prstClr val="black"/>
                </a:solidFill>
                <a:latin typeface="Arial" pitchFamily="34" charset="0"/>
                <a:ea typeface="+mn-ea"/>
                <a:cs typeface="Arial" pitchFamily="34" charset="0"/>
              </a:rPr>
              <a:t>There are a number of structures that make sense for solar, among them direct ownership.</a:t>
            </a:r>
          </a:p>
          <a:p>
            <a:pPr marL="177800" indent="-177800" fontAlgn="auto">
              <a:spcBef>
                <a:spcPts val="0"/>
              </a:spcBef>
              <a:spcAft>
                <a:spcPts val="600"/>
              </a:spcAft>
              <a:buFont typeface="Arial" pitchFamily="34" charset="0"/>
              <a:buChar char="•"/>
            </a:pPr>
            <a:endParaRPr lang="en-US" sz="1800" i="0" dirty="0" smtClean="0">
              <a:solidFill>
                <a:prstClr val="black"/>
              </a:solidFill>
              <a:latin typeface="Arial" pitchFamily="34" charset="0"/>
              <a:ea typeface="+mn-ea"/>
              <a:cs typeface="Arial" pitchFamily="34" charset="0"/>
            </a:endParaRPr>
          </a:p>
          <a:p>
            <a:pPr marL="177800" indent="-177800" fontAlgn="auto">
              <a:spcBef>
                <a:spcPts val="0"/>
              </a:spcBef>
              <a:spcAft>
                <a:spcPts val="600"/>
              </a:spcAft>
              <a:buFont typeface="Arial" pitchFamily="34" charset="0"/>
              <a:buChar char="•"/>
            </a:pPr>
            <a:r>
              <a:rPr lang="en-US" sz="1800" i="0" dirty="0" smtClean="0">
                <a:solidFill>
                  <a:prstClr val="black"/>
                </a:solidFill>
                <a:latin typeface="Arial" pitchFamily="34" charset="0"/>
                <a:ea typeface="+mn-ea"/>
                <a:cs typeface="Arial" pitchFamily="34" charset="0"/>
              </a:rPr>
              <a:t>To recognize full value of solar investment, community solar model recommended for Electric Cooperatives.</a:t>
            </a:r>
          </a:p>
          <a:p>
            <a:pPr marL="177800" indent="-177800" fontAlgn="auto">
              <a:spcBef>
                <a:spcPts val="0"/>
              </a:spcBef>
              <a:spcAft>
                <a:spcPts val="600"/>
              </a:spcAft>
              <a:buFont typeface="Arial" pitchFamily="34" charset="0"/>
              <a:buChar char="•"/>
            </a:pPr>
            <a:endParaRPr lang="en-US" sz="1800" i="0" dirty="0" smtClean="0">
              <a:solidFill>
                <a:prstClr val="black"/>
              </a:solidFill>
              <a:latin typeface="Arial" pitchFamily="34" charset="0"/>
              <a:ea typeface="+mn-ea"/>
              <a:cs typeface="Arial" pitchFamily="34" charset="0"/>
            </a:endParaRPr>
          </a:p>
          <a:p>
            <a:pPr marL="177800" indent="-177800" fontAlgn="auto">
              <a:spcBef>
                <a:spcPts val="0"/>
              </a:spcBef>
              <a:spcAft>
                <a:spcPts val="600"/>
              </a:spcAft>
              <a:buFont typeface="Arial" pitchFamily="34" charset="0"/>
              <a:buChar char="•"/>
            </a:pPr>
            <a:r>
              <a:rPr lang="en-US" sz="1800" i="0" dirty="0" smtClean="0">
                <a:solidFill>
                  <a:prstClr val="black"/>
                </a:solidFill>
                <a:latin typeface="Arial" pitchFamily="34" charset="0"/>
                <a:ea typeface="+mn-ea"/>
                <a:cs typeface="Arial" pitchFamily="34" charset="0"/>
              </a:rPr>
              <a:t>Community Solar Creates rare </a:t>
            </a:r>
            <a:r>
              <a:rPr lang="en-US" sz="1800" i="0" u="sng" dirty="0" smtClean="0">
                <a:solidFill>
                  <a:prstClr val="black"/>
                </a:solidFill>
                <a:latin typeface="Arial" pitchFamily="34" charset="0"/>
                <a:ea typeface="+mn-ea"/>
                <a:cs typeface="Arial" pitchFamily="34" charset="0"/>
              </a:rPr>
              <a:t>Win-Win-Win-Win-Win</a:t>
            </a:r>
            <a:r>
              <a:rPr lang="en-US" sz="1800" i="0" dirty="0" smtClean="0">
                <a:solidFill>
                  <a:prstClr val="black"/>
                </a:solidFill>
                <a:latin typeface="Arial" pitchFamily="34" charset="0"/>
                <a:ea typeface="+mn-ea"/>
                <a:cs typeface="Arial" pitchFamily="34" charset="0"/>
              </a:rPr>
              <a:t>: </a:t>
            </a:r>
          </a:p>
          <a:p>
            <a:pPr marL="800100" lvl="1" indent="-342900" fontAlgn="auto">
              <a:spcBef>
                <a:spcPts val="0"/>
              </a:spcBef>
              <a:spcAft>
                <a:spcPts val="600"/>
              </a:spcAft>
              <a:buFont typeface="+mj-lt"/>
              <a:buAutoNum type="arabicParenR"/>
            </a:pPr>
            <a:r>
              <a:rPr lang="en-US" sz="1800" i="0" dirty="0" smtClean="0">
                <a:solidFill>
                  <a:prstClr val="black"/>
                </a:solidFill>
                <a:latin typeface="Arial" pitchFamily="34" charset="0"/>
                <a:ea typeface="+mn-ea"/>
                <a:cs typeface="Arial" pitchFamily="34" charset="0"/>
              </a:rPr>
              <a:t>Electric Cooperatives procures affordable power for the long term</a:t>
            </a:r>
          </a:p>
          <a:p>
            <a:pPr marL="800100" lvl="1" indent="-342900" fontAlgn="auto">
              <a:spcBef>
                <a:spcPts val="0"/>
              </a:spcBef>
              <a:spcAft>
                <a:spcPts val="600"/>
              </a:spcAft>
              <a:buFont typeface="+mj-lt"/>
              <a:buAutoNum type="arabicParenR"/>
            </a:pPr>
            <a:r>
              <a:rPr lang="en-US" sz="1800" i="0" dirty="0" smtClean="0">
                <a:solidFill>
                  <a:prstClr val="black"/>
                </a:solidFill>
                <a:latin typeface="Arial" pitchFamily="34" charset="0"/>
                <a:ea typeface="+mn-ea"/>
                <a:cs typeface="Arial" pitchFamily="34" charset="0"/>
              </a:rPr>
              <a:t>Investors </a:t>
            </a:r>
            <a:r>
              <a:rPr lang="en-US" sz="1800" i="0" dirty="0">
                <a:solidFill>
                  <a:prstClr val="black"/>
                </a:solidFill>
                <a:latin typeface="Arial" pitchFamily="34" charset="0"/>
                <a:ea typeface="+mn-ea"/>
                <a:cs typeface="Arial" pitchFamily="34" charset="0"/>
              </a:rPr>
              <a:t>receive attractive </a:t>
            </a:r>
            <a:r>
              <a:rPr lang="en-US" sz="1800" i="0" dirty="0" smtClean="0">
                <a:solidFill>
                  <a:prstClr val="black"/>
                </a:solidFill>
                <a:latin typeface="Arial" pitchFamily="34" charset="0"/>
                <a:ea typeface="+mn-ea"/>
                <a:cs typeface="Arial" pitchFamily="34" charset="0"/>
              </a:rPr>
              <a:t>return – (Very American)</a:t>
            </a:r>
            <a:endParaRPr lang="en-US" sz="1800" i="0" dirty="0">
              <a:solidFill>
                <a:prstClr val="black"/>
              </a:solidFill>
              <a:latin typeface="Arial" pitchFamily="34" charset="0"/>
              <a:ea typeface="+mn-ea"/>
              <a:cs typeface="Arial" pitchFamily="34" charset="0"/>
            </a:endParaRPr>
          </a:p>
          <a:p>
            <a:pPr marL="800100" lvl="1" indent="-342900" fontAlgn="auto">
              <a:spcBef>
                <a:spcPts val="0"/>
              </a:spcBef>
              <a:spcAft>
                <a:spcPts val="600"/>
              </a:spcAft>
              <a:buFont typeface="+mj-lt"/>
              <a:buAutoNum type="arabicParenR"/>
            </a:pPr>
            <a:r>
              <a:rPr lang="en-US" sz="1800" i="0" dirty="0" smtClean="0">
                <a:solidFill>
                  <a:prstClr val="black"/>
                </a:solidFill>
                <a:latin typeface="Arial" pitchFamily="34" charset="0"/>
                <a:ea typeface="+mn-ea"/>
                <a:cs typeface="Arial" pitchFamily="34" charset="0"/>
              </a:rPr>
              <a:t>Cooperative raises awareness through </a:t>
            </a:r>
            <a:r>
              <a:rPr lang="en-US" sz="1800" i="0" u="sng" dirty="0">
                <a:solidFill>
                  <a:prstClr val="black"/>
                </a:solidFill>
                <a:latin typeface="Arial" pitchFamily="34" charset="0"/>
                <a:ea typeface="+mn-ea"/>
                <a:cs typeface="Arial" pitchFamily="34" charset="0"/>
              </a:rPr>
              <a:t>perfect cost visibility</a:t>
            </a:r>
            <a:r>
              <a:rPr lang="en-US" sz="1800" i="0" dirty="0">
                <a:solidFill>
                  <a:prstClr val="black"/>
                </a:solidFill>
                <a:latin typeface="Arial" pitchFamily="34" charset="0"/>
                <a:ea typeface="+mn-ea"/>
                <a:cs typeface="Arial" pitchFamily="34" charset="0"/>
              </a:rPr>
              <a:t> </a:t>
            </a:r>
            <a:endParaRPr lang="en-US" sz="1800" i="0" dirty="0" smtClean="0">
              <a:solidFill>
                <a:prstClr val="black"/>
              </a:solidFill>
              <a:latin typeface="Arial" pitchFamily="34" charset="0"/>
              <a:ea typeface="+mn-ea"/>
              <a:cs typeface="Arial" pitchFamily="34" charset="0"/>
            </a:endParaRPr>
          </a:p>
          <a:p>
            <a:pPr marL="800100" lvl="1" indent="-342900" fontAlgn="auto">
              <a:spcBef>
                <a:spcPts val="0"/>
              </a:spcBef>
              <a:spcAft>
                <a:spcPts val="600"/>
              </a:spcAft>
              <a:buFont typeface="+mj-lt"/>
              <a:buAutoNum type="arabicParenR"/>
            </a:pPr>
            <a:r>
              <a:rPr lang="en-US" sz="1800" i="0" dirty="0" smtClean="0">
                <a:solidFill>
                  <a:prstClr val="black"/>
                </a:solidFill>
                <a:latin typeface="Arial" pitchFamily="34" charset="0"/>
                <a:ea typeface="+mn-ea"/>
                <a:cs typeface="Arial" pitchFamily="34" charset="0"/>
              </a:rPr>
              <a:t>More Engaged Electric Cooperative membership</a:t>
            </a:r>
          </a:p>
          <a:p>
            <a:pPr marL="800100" lvl="1" indent="-342900" fontAlgn="auto">
              <a:spcBef>
                <a:spcPts val="0"/>
              </a:spcBef>
              <a:spcAft>
                <a:spcPts val="600"/>
              </a:spcAft>
              <a:buFont typeface="+mj-lt"/>
              <a:buAutoNum type="arabicParenR"/>
            </a:pPr>
            <a:r>
              <a:rPr lang="en-US" sz="1800" i="0" dirty="0" smtClean="0">
                <a:solidFill>
                  <a:prstClr val="black"/>
                </a:solidFill>
                <a:latin typeface="Arial" pitchFamily="34" charset="0"/>
                <a:ea typeface="+mn-ea"/>
                <a:cs typeface="Arial" pitchFamily="34" charset="0"/>
              </a:rPr>
              <a:t>Next Slide</a:t>
            </a:r>
          </a:p>
          <a:p>
            <a:pPr marL="177800" indent="-177800" fontAlgn="auto">
              <a:spcBef>
                <a:spcPts val="0"/>
              </a:spcBef>
              <a:spcAft>
                <a:spcPts val="600"/>
              </a:spcAft>
              <a:buFont typeface="Arial" pitchFamily="34" charset="0"/>
              <a:buChar char="•"/>
            </a:pPr>
            <a:endParaRPr lang="en-US" sz="1800" i="0" dirty="0" smtClean="0">
              <a:solidFill>
                <a:prstClr val="black"/>
              </a:solidFill>
              <a:latin typeface="Arial" pitchFamily="34" charset="0"/>
              <a:ea typeface="+mn-ea"/>
              <a:cs typeface="Arial" pitchFamily="34" charset="0"/>
            </a:endParaRPr>
          </a:p>
          <a:p>
            <a:pPr marL="177800" indent="-177800" fontAlgn="auto">
              <a:spcBef>
                <a:spcPts val="0"/>
              </a:spcBef>
              <a:spcAft>
                <a:spcPts val="600"/>
              </a:spcAft>
              <a:buFont typeface="Arial" pitchFamily="34" charset="0"/>
              <a:buChar char="•"/>
            </a:pPr>
            <a:endParaRPr lang="en-US" sz="1800" i="0" dirty="0">
              <a:solidFill>
                <a:prstClr val="black"/>
              </a:solidFill>
              <a:latin typeface="Arial" pitchFamily="34" charset="0"/>
              <a:ea typeface="+mn-ea"/>
              <a:cs typeface="Arial" pitchFamily="34" charset="0"/>
            </a:endParaRPr>
          </a:p>
        </p:txBody>
      </p:sp>
      <p:sp>
        <p:nvSpPr>
          <p:cNvPr id="5" name="TextBox 4"/>
          <p:cNvSpPr txBox="1"/>
          <p:nvPr/>
        </p:nvSpPr>
        <p:spPr>
          <a:xfrm>
            <a:off x="762000" y="452735"/>
            <a:ext cx="7620000" cy="461665"/>
          </a:xfrm>
          <a:prstGeom prst="rect">
            <a:avLst/>
          </a:prstGeom>
          <a:noFill/>
        </p:spPr>
        <p:txBody>
          <a:bodyPr wrap="square" rtlCol="0">
            <a:spAutoFit/>
          </a:bodyPr>
          <a:lstStyle/>
          <a:p>
            <a:pPr marL="177800" indent="-177800" algn="ctr" fontAlgn="auto">
              <a:spcBef>
                <a:spcPts val="0"/>
              </a:spcBef>
              <a:spcAft>
                <a:spcPts val="0"/>
              </a:spcAft>
            </a:pPr>
            <a:r>
              <a:rPr lang="en-US" b="1" i="0" dirty="0" smtClean="0">
                <a:solidFill>
                  <a:prstClr val="black"/>
                </a:solidFill>
                <a:latin typeface="Arial" pitchFamily="34" charset="0"/>
                <a:ea typeface="+mn-ea"/>
                <a:cs typeface="Arial" pitchFamily="34" charset="0"/>
              </a:rPr>
              <a:t>The Community Solar Model</a:t>
            </a:r>
            <a:endParaRPr lang="en-US" b="1" i="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682489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8229600" cy="1143000"/>
          </a:xfrm>
        </p:spPr>
        <p:txBody>
          <a:bodyPr/>
          <a:lstStyle/>
          <a:p>
            <a:r>
              <a:rPr lang="en-US" dirty="0" smtClean="0"/>
              <a:t>Remember these guys?</a:t>
            </a:r>
            <a:endParaRPr lang="en-US" dirty="0"/>
          </a:p>
        </p:txBody>
      </p:sp>
      <p:pic>
        <p:nvPicPr>
          <p:cNvPr id="4" name="Content Placeholder 3" descr="Northwest Rural Public Power District: Board of Directors -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334" y="304800"/>
            <a:ext cx="8139466" cy="4953000"/>
          </a:xfrm>
        </p:spPr>
      </p:pic>
      <p:sp>
        <p:nvSpPr>
          <p:cNvPr id="5" name="Rectangle 4"/>
          <p:cNvSpPr/>
          <p:nvPr/>
        </p:nvSpPr>
        <p:spPr>
          <a:xfrm>
            <a:off x="533400" y="304800"/>
            <a:ext cx="815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i="0">
              <a:solidFill>
                <a:prstClr val="white"/>
              </a:solidFill>
            </a:endParaRPr>
          </a:p>
        </p:txBody>
      </p:sp>
    </p:spTree>
    <p:extLst>
      <p:ext uri="{BB962C8B-B14F-4D97-AF65-F5344CB8AC3E}">
        <p14:creationId xmlns:p14="http://schemas.microsoft.com/office/powerpoint/2010/main" val="865644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229600" cy="1143000"/>
          </a:xfrm>
        </p:spPr>
        <p:txBody>
          <a:bodyPr>
            <a:normAutofit fontScale="90000"/>
          </a:bodyPr>
          <a:lstStyle/>
          <a:p>
            <a:r>
              <a:rPr lang="en-US" dirty="0" smtClean="0"/>
              <a:t>Mission Accomplished : Happy Board &amp; Greener Looking Cooperative</a:t>
            </a:r>
            <a:endParaRPr lang="en-US" dirty="0"/>
          </a:p>
        </p:txBody>
      </p:sp>
      <p:pic>
        <p:nvPicPr>
          <p:cNvPr id="4" name="Content Placeholder 3" descr="Northwest Rural Public Power District: Board of Directors -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334" y="304800"/>
            <a:ext cx="8139466" cy="4953000"/>
          </a:xfrm>
        </p:spPr>
      </p:pic>
      <p:sp>
        <p:nvSpPr>
          <p:cNvPr id="5" name="Rectangle 4"/>
          <p:cNvSpPr/>
          <p:nvPr/>
        </p:nvSpPr>
        <p:spPr>
          <a:xfrm>
            <a:off x="533400" y="304800"/>
            <a:ext cx="815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i="0">
              <a:solidFill>
                <a:prstClr val="white"/>
              </a:solidFill>
            </a:endParaRPr>
          </a:p>
        </p:txBody>
      </p:sp>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9041" y="1195367"/>
            <a:ext cx="996773" cy="1264805"/>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1195367"/>
            <a:ext cx="925335" cy="1341002"/>
          </a:xfrm>
          <a:prstGeom prst="rect">
            <a:avLst/>
          </a:prstGeom>
        </p:spPr>
      </p:pic>
      <p:sp>
        <p:nvSpPr>
          <p:cNvPr id="7" name="Rectangle 6"/>
          <p:cNvSpPr/>
          <p:nvPr/>
        </p:nvSpPr>
        <p:spPr>
          <a:xfrm>
            <a:off x="2786744" y="2460172"/>
            <a:ext cx="2928256" cy="76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i="0">
              <a:solidFill>
                <a:prstClr val="white"/>
              </a:solidFill>
            </a:endParaRPr>
          </a:p>
        </p:txBody>
      </p:sp>
      <p:pic>
        <p:nvPicPr>
          <p:cNvPr id="8" name="Picture 7"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5439" y="1195367"/>
            <a:ext cx="988053" cy="1249960"/>
          </a:xfrm>
          <a:prstGeom prst="rect">
            <a:avLst/>
          </a:prstGeom>
        </p:spPr>
      </p:pic>
      <p:pic>
        <p:nvPicPr>
          <p:cNvPr id="11" name="Picture 10"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9624" y="3401291"/>
            <a:ext cx="1002462" cy="1318172"/>
          </a:xfrm>
          <a:prstGeom prst="rect">
            <a:avLst/>
          </a:prstGeom>
        </p:spPr>
      </p:pic>
      <p:pic>
        <p:nvPicPr>
          <p:cNvPr id="14" name="Picture 13"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9794" y="3415145"/>
            <a:ext cx="922468" cy="1318172"/>
          </a:xfrm>
          <a:prstGeom prst="rect">
            <a:avLst/>
          </a:prstGeom>
        </p:spPr>
      </p:pic>
      <p:pic>
        <p:nvPicPr>
          <p:cNvPr id="15" name="Picture 14"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5439" y="3404886"/>
            <a:ext cx="999655" cy="1328431"/>
          </a:xfrm>
          <a:prstGeom prst="rect">
            <a:avLst/>
          </a:prstGeom>
        </p:spPr>
      </p:pic>
    </p:spTree>
    <p:extLst>
      <p:ext uri="{BB962C8B-B14F-4D97-AF65-F5344CB8AC3E}">
        <p14:creationId xmlns:p14="http://schemas.microsoft.com/office/powerpoint/2010/main" val="1877356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exercise: 60 seconds</a:t>
            </a:r>
            <a:endParaRPr lang="en-US" dirty="0"/>
          </a:p>
        </p:txBody>
      </p:sp>
      <p:sp>
        <p:nvSpPr>
          <p:cNvPr id="3" name="Content Placeholder 2"/>
          <p:cNvSpPr>
            <a:spLocks noGrp="1"/>
          </p:cNvSpPr>
          <p:nvPr>
            <p:ph idx="1"/>
          </p:nvPr>
        </p:nvSpPr>
        <p:spPr/>
        <p:txBody>
          <a:bodyPr/>
          <a:lstStyle/>
          <a:p>
            <a:endParaRPr lang="en-US" dirty="0" smtClean="0"/>
          </a:p>
          <a:p>
            <a:r>
              <a:rPr lang="en-US" dirty="0" smtClean="0"/>
              <a:t>Solar Financing in a minute</a:t>
            </a:r>
          </a:p>
          <a:p>
            <a:endParaRPr lang="en-US" dirty="0"/>
          </a:p>
          <a:p>
            <a:r>
              <a:rPr lang="en-US" dirty="0" smtClean="0"/>
              <a:t>With your partner(s) tell me what you heard.</a:t>
            </a:r>
            <a:endParaRPr lang="en-US" dirty="0"/>
          </a:p>
        </p:txBody>
      </p:sp>
    </p:spTree>
    <p:extLst>
      <p:ext uri="{BB962C8B-B14F-4D97-AF65-F5344CB8AC3E}">
        <p14:creationId xmlns:p14="http://schemas.microsoft.com/office/powerpoint/2010/main" val="1367110316"/>
      </p:ext>
    </p:extLst>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9" name="Picture 5" descr="C:\Users\beamont\Desktop\D1_We_Finance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59" y="1420021"/>
            <a:ext cx="7073071" cy="42390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txBox="1">
            <a:spLocks noGrp="1"/>
          </p:cNvSpPr>
          <p:nvPr>
            <p:ph idx="1"/>
          </p:nvPr>
        </p:nvSpPr>
        <p:spPr>
          <a:xfrm>
            <a:off x="342560" y="5732568"/>
            <a:ext cx="8564562" cy="1508105"/>
          </a:xfrm>
          <a:prstGeom prst="rect">
            <a:avLst/>
          </a:prstGeom>
          <a:noFill/>
        </p:spPr>
        <p:txBody>
          <a:bodyPr wrap="square" rtlCol="0">
            <a:spAutoFit/>
          </a:bodyPr>
          <a:lstStyle/>
          <a:p>
            <a:pPr marL="0" indent="0" algn="ctr">
              <a:buNone/>
            </a:pPr>
            <a:r>
              <a:rPr lang="en-US" sz="3600" u="sng" dirty="0">
                <a:latin typeface="Arial" panose="020B0604020202020204" pitchFamily="34" charset="0"/>
                <a:cs typeface="Arial" panose="020B0604020202020204" pitchFamily="34" charset="0"/>
              </a:rPr>
              <a:t>Call John </a:t>
            </a:r>
            <a:r>
              <a:rPr lang="en-US" sz="3600" u="sng" dirty="0" smtClean="0">
                <a:latin typeface="Arial" panose="020B0604020202020204" pitchFamily="34" charset="0"/>
                <a:cs typeface="Arial" panose="020B0604020202020204" pitchFamily="34" charset="0"/>
              </a:rPr>
              <a:t>Kimsey… TODAY!! </a:t>
            </a:r>
          </a:p>
          <a:p>
            <a:pPr marL="0" indent="0" algn="ctr">
              <a:buNone/>
            </a:pPr>
            <a:r>
              <a:rPr lang="en-US" sz="2800" dirty="0" smtClean="0">
                <a:latin typeface="Arial" panose="020B0604020202020204" pitchFamily="34" charset="0"/>
                <a:cs typeface="Arial" panose="020B0604020202020204" pitchFamily="34" charset="0"/>
              </a:rPr>
              <a:t>770-317-3348</a:t>
            </a:r>
            <a:endParaRPr lang="en-US" sz="2800" dirty="0">
              <a:latin typeface="Arial" panose="020B0604020202020204" pitchFamily="34" charset="0"/>
              <a:cs typeface="Arial" panose="020B0604020202020204" pitchFamily="34" charset="0"/>
            </a:endParaRPr>
          </a:p>
          <a:p>
            <a:pPr algn="ctr"/>
            <a:endParaRPr lang="en-US" sz="18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688940"/>
      </p:ext>
    </p:extLst>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376" y="2300351"/>
            <a:ext cx="8564562" cy="2446044"/>
          </a:xfrm>
        </p:spPr>
      </p:pic>
    </p:spTree>
    <p:extLst>
      <p:ext uri="{BB962C8B-B14F-4D97-AF65-F5344CB8AC3E}">
        <p14:creationId xmlns:p14="http://schemas.microsoft.com/office/powerpoint/2010/main" val="2847790885"/>
      </p:ext>
    </p:extLst>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988" y="2065338"/>
            <a:ext cx="6057561" cy="4335462"/>
          </a:xfrm>
        </p:spPr>
      </p:pic>
    </p:spTree>
    <p:extLst>
      <p:ext uri="{BB962C8B-B14F-4D97-AF65-F5344CB8AC3E}">
        <p14:creationId xmlns:p14="http://schemas.microsoft.com/office/powerpoint/2010/main" val="1469458212"/>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 Survey Data </a:t>
            </a:r>
            <a:br>
              <a:rPr lang="en-US" dirty="0" smtClean="0"/>
            </a:br>
            <a:r>
              <a:rPr lang="en-US" dirty="0" smtClean="0"/>
              <a:t>Consumer perceptions on energy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University of Michigan research</a:t>
            </a:r>
          </a:p>
          <a:p>
            <a:r>
              <a:rPr lang="en-US" dirty="0" smtClean="0"/>
              <a:t>Same people who conduct national surveys on consumer sentiment</a:t>
            </a:r>
          </a:p>
          <a:p>
            <a:r>
              <a:rPr lang="en-US" dirty="0" smtClean="0"/>
              <a:t>Almost one year of data </a:t>
            </a:r>
          </a:p>
          <a:p>
            <a:r>
              <a:rPr lang="en-US" dirty="0" smtClean="0"/>
              <a:t>Consistent notable findings in the data</a:t>
            </a:r>
            <a:endParaRPr lang="en-US" dirty="0"/>
          </a:p>
        </p:txBody>
      </p:sp>
    </p:spTree>
    <p:extLst>
      <p:ext uri="{BB962C8B-B14F-4D97-AF65-F5344CB8AC3E}">
        <p14:creationId xmlns:p14="http://schemas.microsoft.com/office/powerpoint/2010/main" val="2959620671"/>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488" y="2101339"/>
            <a:ext cx="8564562" cy="2145959"/>
          </a:xfr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58" y="4301839"/>
            <a:ext cx="8662732" cy="1473958"/>
          </a:xfrm>
          <a:prstGeom prst="rect">
            <a:avLst/>
          </a:prstGeom>
        </p:spPr>
      </p:pic>
    </p:spTree>
    <p:extLst>
      <p:ext uri="{BB962C8B-B14F-4D97-AF65-F5344CB8AC3E}">
        <p14:creationId xmlns:p14="http://schemas.microsoft.com/office/powerpoint/2010/main" val="3111690145"/>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Nuanced Findings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488" y="2267292"/>
            <a:ext cx="8564562" cy="2949804"/>
          </a:xfrm>
        </p:spPr>
      </p:pic>
    </p:spTree>
    <p:extLst>
      <p:ext uri="{BB962C8B-B14F-4D97-AF65-F5344CB8AC3E}">
        <p14:creationId xmlns:p14="http://schemas.microsoft.com/office/powerpoint/2010/main" val="1680331394"/>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0540" y="2065338"/>
            <a:ext cx="7058457" cy="4335462"/>
          </a:xfrm>
        </p:spPr>
      </p:pic>
    </p:spTree>
    <p:extLst>
      <p:ext uri="{BB962C8B-B14F-4D97-AF65-F5344CB8AC3E}">
        <p14:creationId xmlns:p14="http://schemas.microsoft.com/office/powerpoint/2010/main" val="2192069491"/>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867" y="2065338"/>
            <a:ext cx="7137804" cy="4335462"/>
          </a:xfrm>
        </p:spPr>
      </p:pic>
    </p:spTree>
    <p:extLst>
      <p:ext uri="{BB962C8B-B14F-4D97-AF65-F5344CB8AC3E}">
        <p14:creationId xmlns:p14="http://schemas.microsoft.com/office/powerpoint/2010/main" val="579796993"/>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8219" y="2065338"/>
            <a:ext cx="6683099" cy="4335462"/>
          </a:xfrm>
        </p:spPr>
      </p:pic>
    </p:spTree>
    <p:extLst>
      <p:ext uri="{BB962C8B-B14F-4D97-AF65-F5344CB8AC3E}">
        <p14:creationId xmlns:p14="http://schemas.microsoft.com/office/powerpoint/2010/main" val="2620648366"/>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71" y="2065338"/>
            <a:ext cx="6840395" cy="4335462"/>
          </a:xfrm>
        </p:spPr>
      </p:pic>
    </p:spTree>
    <p:extLst>
      <p:ext uri="{BB962C8B-B14F-4D97-AF65-F5344CB8AC3E}">
        <p14:creationId xmlns:p14="http://schemas.microsoft.com/office/powerpoint/2010/main" val="869860312"/>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did you catch?</a:t>
            </a:r>
            <a:endParaRPr lang="en-US" dirty="0"/>
          </a:p>
        </p:txBody>
      </p:sp>
      <p:sp>
        <p:nvSpPr>
          <p:cNvPr id="3" name="Content Placeholder 2"/>
          <p:cNvSpPr>
            <a:spLocks noGrp="1"/>
          </p:cNvSpPr>
          <p:nvPr>
            <p:ph idx="1"/>
          </p:nvPr>
        </p:nvSpPr>
        <p:spPr/>
        <p:txBody>
          <a:bodyPr/>
          <a:lstStyle/>
          <a:p>
            <a:r>
              <a:rPr lang="en-US" dirty="0" smtClean="0"/>
              <a:t>Everyone else is doing it!</a:t>
            </a:r>
          </a:p>
          <a:p>
            <a:r>
              <a:rPr lang="en-US" dirty="0" smtClean="0"/>
              <a:t>Power company pushing for extra fees to “make up the difference”</a:t>
            </a:r>
          </a:p>
          <a:p>
            <a:r>
              <a:rPr lang="en-US" dirty="0" smtClean="0"/>
              <a:t>Solar becoming a threat to “Old Power Conglomerates”?</a:t>
            </a:r>
          </a:p>
          <a:p>
            <a:r>
              <a:rPr lang="en-US" dirty="0" smtClean="0"/>
              <a:t>“Don’t fund big power’s losses…”     -----(You are big power)</a:t>
            </a:r>
            <a:endParaRPr lang="en-US" dirty="0"/>
          </a:p>
          <a:p>
            <a:r>
              <a:rPr lang="en-US" dirty="0" smtClean="0"/>
              <a:t>“While everyone else goes solar…” -----PEER PRESSURE</a:t>
            </a:r>
          </a:p>
          <a:p>
            <a:r>
              <a:rPr lang="en-US" dirty="0" smtClean="0"/>
              <a:t>“Get caught in the middle, OR, go with a TRUSTED LOCAL solar company!”</a:t>
            </a:r>
          </a:p>
          <a:p>
            <a:r>
              <a:rPr lang="en-US" dirty="0" smtClean="0"/>
              <a:t>Own your solar power</a:t>
            </a:r>
          </a:p>
          <a:p>
            <a:r>
              <a:rPr lang="en-US" dirty="0"/>
              <a:t>Reduce your energy bill</a:t>
            </a:r>
          </a:p>
          <a:p>
            <a:r>
              <a:rPr lang="en-US" dirty="0"/>
              <a:t>No down payment… or interest!</a:t>
            </a:r>
          </a:p>
          <a:p>
            <a:endParaRPr lang="en-US" dirty="0" smtClean="0"/>
          </a:p>
          <a:p>
            <a:endParaRPr lang="en-US" dirty="0"/>
          </a:p>
        </p:txBody>
      </p:sp>
    </p:spTree>
    <p:extLst>
      <p:ext uri="{BB962C8B-B14F-4D97-AF65-F5344CB8AC3E}">
        <p14:creationId xmlns:p14="http://schemas.microsoft.com/office/powerpoint/2010/main" val="4022771401"/>
      </p:ext>
    </p:extLst>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6291" y="2065338"/>
            <a:ext cx="7126956" cy="4335462"/>
          </a:xfrm>
        </p:spPr>
      </p:pic>
    </p:spTree>
    <p:extLst>
      <p:ext uri="{BB962C8B-B14F-4D97-AF65-F5344CB8AC3E}">
        <p14:creationId xmlns:p14="http://schemas.microsoft.com/office/powerpoint/2010/main" val="388917222"/>
      </p:ext>
    </p:extLst>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162" y="2065338"/>
            <a:ext cx="6599213" cy="4335462"/>
          </a:xfrm>
        </p:spPr>
      </p:pic>
    </p:spTree>
    <p:extLst>
      <p:ext uri="{BB962C8B-B14F-4D97-AF65-F5344CB8AC3E}">
        <p14:creationId xmlns:p14="http://schemas.microsoft.com/office/powerpoint/2010/main" val="1955325209"/>
      </p:ext>
    </p:extLst>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7397" y="2065338"/>
            <a:ext cx="6224744" cy="4335462"/>
          </a:xfrm>
        </p:spPr>
      </p:pic>
    </p:spTree>
    <p:extLst>
      <p:ext uri="{BB962C8B-B14F-4D97-AF65-F5344CB8AC3E}">
        <p14:creationId xmlns:p14="http://schemas.microsoft.com/office/powerpoint/2010/main" val="3076929566"/>
      </p:ext>
    </p:extLst>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495" y="2065338"/>
            <a:ext cx="6176548" cy="4335462"/>
          </a:xfrm>
        </p:spPr>
      </p:pic>
    </p:spTree>
    <p:extLst>
      <p:ext uri="{BB962C8B-B14F-4D97-AF65-F5344CB8AC3E}">
        <p14:creationId xmlns:p14="http://schemas.microsoft.com/office/powerpoint/2010/main" val="3411068747"/>
      </p:ext>
    </p:extLst>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475" y="2065338"/>
            <a:ext cx="6894588" cy="4335462"/>
          </a:xfrm>
        </p:spPr>
      </p:pic>
    </p:spTree>
    <p:extLst>
      <p:ext uri="{BB962C8B-B14F-4D97-AF65-F5344CB8AC3E}">
        <p14:creationId xmlns:p14="http://schemas.microsoft.com/office/powerpoint/2010/main" val="3478533447"/>
      </p:ext>
    </p:extLst>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Ball - Interest Rates</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pPr lvl="1">
              <a:buFontTx/>
              <a:buChar char="-"/>
            </a:pPr>
            <a:r>
              <a:rPr lang="en-US" dirty="0" smtClean="0"/>
              <a:t>Long term rates built up from 10 Year UST (+)</a:t>
            </a:r>
          </a:p>
          <a:p>
            <a:pPr lvl="2">
              <a:buFontTx/>
              <a:buChar char="-"/>
            </a:pPr>
            <a:r>
              <a:rPr lang="en-US" dirty="0" smtClean="0"/>
              <a:t>Rates move UP when investors are NET sellers of bonds</a:t>
            </a:r>
          </a:p>
          <a:p>
            <a:pPr lvl="2">
              <a:buFontTx/>
              <a:buChar char="-"/>
            </a:pPr>
            <a:r>
              <a:rPr lang="en-US" dirty="0" smtClean="0"/>
              <a:t>QE still in effect in US - $35 Billion – Wait and see</a:t>
            </a:r>
          </a:p>
          <a:p>
            <a:pPr lvl="2">
              <a:buFontTx/>
              <a:buChar char="-"/>
            </a:pPr>
            <a:endParaRPr lang="en-US" dirty="0" smtClean="0"/>
          </a:p>
          <a:p>
            <a:pPr lvl="2">
              <a:buFontTx/>
              <a:buChar char="-"/>
            </a:pPr>
            <a:r>
              <a:rPr lang="en-US" dirty="0" smtClean="0"/>
              <a:t>Ultra Low rates in Europe pushing investors to buy the UST</a:t>
            </a:r>
          </a:p>
          <a:p>
            <a:pPr lvl="3">
              <a:buFontTx/>
              <a:buChar char="-"/>
            </a:pPr>
            <a:r>
              <a:rPr lang="en-US" dirty="0" smtClean="0"/>
              <a:t>German Bund 10 year = 1.01%         10 year UST = </a:t>
            </a:r>
            <a:r>
              <a:rPr lang="en-US" dirty="0" smtClean="0"/>
              <a:t>2.54%</a:t>
            </a:r>
            <a:endParaRPr lang="en-US" dirty="0" smtClean="0"/>
          </a:p>
          <a:p>
            <a:pPr lvl="3">
              <a:buFontTx/>
              <a:buChar char="-"/>
            </a:pPr>
            <a:r>
              <a:rPr lang="en-US" dirty="0" smtClean="0"/>
              <a:t>ECB </a:t>
            </a:r>
            <a:r>
              <a:rPr lang="en-US" dirty="0" smtClean="0"/>
              <a:t>announced negative deposit rate</a:t>
            </a:r>
          </a:p>
          <a:p>
            <a:pPr lvl="3">
              <a:buFontTx/>
              <a:buChar char="-"/>
            </a:pPr>
            <a:endParaRPr lang="en-US" dirty="0"/>
          </a:p>
          <a:p>
            <a:pPr lvl="2">
              <a:buFontTx/>
              <a:buChar char="-"/>
            </a:pPr>
            <a:r>
              <a:rPr lang="en-US" dirty="0" smtClean="0"/>
              <a:t>Pension funds buying UST to rebalance gains from 2013</a:t>
            </a:r>
          </a:p>
          <a:p>
            <a:pPr lvl="2">
              <a:buFontTx/>
              <a:buChar char="-"/>
            </a:pPr>
            <a:r>
              <a:rPr lang="en-US" dirty="0" smtClean="0"/>
              <a:t>China buying UST to weaken it currency</a:t>
            </a:r>
          </a:p>
          <a:p>
            <a:pPr lvl="2">
              <a:buFontTx/>
              <a:buChar char="-"/>
            </a:pPr>
            <a:endParaRPr lang="en-US" dirty="0" smtClean="0"/>
          </a:p>
          <a:p>
            <a:pPr lvl="1">
              <a:buFontTx/>
              <a:buChar char="-"/>
            </a:pPr>
            <a:r>
              <a:rPr lang="en-US" dirty="0" smtClean="0"/>
              <a:t>GDP Expectations - nothing special – housing OK</a:t>
            </a:r>
          </a:p>
          <a:p>
            <a:pPr marL="914400" lvl="2" indent="0">
              <a:buNone/>
            </a:pPr>
            <a:endParaRPr lang="en-US" dirty="0" smtClean="0"/>
          </a:p>
          <a:p>
            <a:pPr marL="457200" lvl="1" indent="0">
              <a:buNone/>
            </a:pPr>
            <a:endParaRPr lang="en-US" dirty="0" smtClean="0"/>
          </a:p>
          <a:p>
            <a:pPr lvl="1">
              <a:buFontTx/>
              <a:buChar char="-"/>
            </a:pPr>
            <a:endParaRPr lang="en-US" dirty="0"/>
          </a:p>
          <a:p>
            <a:endParaRPr lang="en-US" dirty="0"/>
          </a:p>
        </p:txBody>
      </p:sp>
    </p:spTree>
    <p:extLst>
      <p:ext uri="{BB962C8B-B14F-4D97-AF65-F5344CB8AC3E}">
        <p14:creationId xmlns:p14="http://schemas.microsoft.com/office/powerpoint/2010/main" val="1722549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431" y="1542802"/>
            <a:ext cx="8564562" cy="4335462"/>
          </a:xfrm>
        </p:spPr>
        <p:txBody>
          <a:bodyPr/>
          <a:lstStyle/>
          <a:p>
            <a:r>
              <a:rPr lang="en-US" dirty="0" smtClean="0"/>
              <a:t>No </a:t>
            </a:r>
            <a:r>
              <a:rPr lang="en-US" dirty="0"/>
              <a:t>payments for one year!</a:t>
            </a:r>
          </a:p>
          <a:p>
            <a:r>
              <a:rPr lang="en-US" dirty="0"/>
              <a:t>Get Tax Breaks &amp; big energy savings</a:t>
            </a:r>
          </a:p>
          <a:p>
            <a:r>
              <a:rPr lang="en-US" dirty="0"/>
              <a:t>Don’t Fall behind or pay extra</a:t>
            </a:r>
          </a:p>
          <a:p>
            <a:r>
              <a:rPr lang="en-US" dirty="0"/>
              <a:t>Don’t be the last one in line… (PEER PRESSURE X2)</a:t>
            </a:r>
          </a:p>
          <a:p>
            <a:r>
              <a:rPr lang="en-US" dirty="0"/>
              <a:t>Nation’s power supplies are shifting</a:t>
            </a:r>
          </a:p>
          <a:p>
            <a:r>
              <a:rPr lang="en-US" dirty="0"/>
              <a:t>Don’t wait!... Or you’ll pay… </a:t>
            </a:r>
            <a:r>
              <a:rPr lang="en-US" dirty="0" smtClean="0"/>
              <a:t>(FEAR </a:t>
            </a:r>
            <a:r>
              <a:rPr lang="en-US" dirty="0"/>
              <a:t>PRESSURE X3)</a:t>
            </a:r>
          </a:p>
          <a:p>
            <a:r>
              <a:rPr lang="en-US" dirty="0"/>
              <a:t>Completely eliminate your power bill! </a:t>
            </a:r>
          </a:p>
          <a:p>
            <a:r>
              <a:rPr lang="en-US" dirty="0"/>
              <a:t>Get tax incentives YOU are entitled to… While you still can!</a:t>
            </a:r>
          </a:p>
          <a:p>
            <a:r>
              <a:rPr lang="en-US" dirty="0"/>
              <a:t>Time is running out!</a:t>
            </a:r>
          </a:p>
          <a:p>
            <a:r>
              <a:rPr lang="en-US" dirty="0"/>
              <a:t>Do it locally… </a:t>
            </a:r>
            <a:r>
              <a:rPr lang="en-US" dirty="0" smtClean="0"/>
              <a:t>because </a:t>
            </a:r>
            <a:r>
              <a:rPr lang="en-US" dirty="0"/>
              <a:t>WE are the good guys!</a:t>
            </a:r>
          </a:p>
          <a:p>
            <a:r>
              <a:rPr lang="en-US" dirty="0"/>
              <a:t>And … WE FINANCE</a:t>
            </a:r>
            <a:r>
              <a:rPr lang="en-US" dirty="0" smtClean="0"/>
              <a:t>!</a:t>
            </a:r>
            <a:endParaRPr lang="en-US" dirty="0"/>
          </a:p>
          <a:p>
            <a:endParaRPr lang="en-US" dirty="0"/>
          </a:p>
        </p:txBody>
      </p:sp>
    </p:spTree>
    <p:extLst>
      <p:ext uri="{BB962C8B-B14F-4D97-AF65-F5344CB8AC3E}">
        <p14:creationId xmlns:p14="http://schemas.microsoft.com/office/powerpoint/2010/main" val="124887377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1029" name="Picture 5" descr="C:\Users\beamont\Desktop\D1_We_Finance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31" y="1494024"/>
            <a:ext cx="75438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31103"/>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Coop Activity in Solar Space </a:t>
            </a:r>
            <a:br>
              <a:rPr lang="en-US" dirty="0" smtClean="0"/>
            </a:br>
            <a:r>
              <a:rPr lang="en-US" sz="1600" dirty="0" smtClean="0"/>
              <a:t>*MW, </a:t>
            </a:r>
            <a:r>
              <a:rPr lang="en-US" sz="1200" dirty="0" smtClean="0"/>
              <a:t>NRECA Survey June 2014</a:t>
            </a:r>
            <a:endParaRPr lang="en-US"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840746"/>
              </p:ext>
            </p:extLst>
          </p:nvPr>
        </p:nvGraphicFramePr>
        <p:xfrm>
          <a:off x="1368452" y="2375806"/>
          <a:ext cx="6423423" cy="3094266"/>
        </p:xfrm>
        <a:graphic>
          <a:graphicData uri="http://schemas.openxmlformats.org/drawingml/2006/table">
            <a:tbl>
              <a:tblPr firstRow="1" bandRow="1">
                <a:tableStyleId>{073A0DAA-6AF3-43AB-8588-CEC1D06C72B9}</a:tableStyleId>
              </a:tblPr>
              <a:tblGrid>
                <a:gridCol w="2141141"/>
                <a:gridCol w="2141141"/>
                <a:gridCol w="2141141"/>
              </a:tblGrid>
              <a:tr h="1031422">
                <a:tc>
                  <a:txBody>
                    <a:bodyPr/>
                    <a:lstStyle/>
                    <a:p>
                      <a:endParaRPr lang="en-US" dirty="0"/>
                    </a:p>
                  </a:txBody>
                  <a:tcPr/>
                </a:tc>
                <a:tc>
                  <a:txBody>
                    <a:bodyPr/>
                    <a:lstStyle/>
                    <a:p>
                      <a:pPr algn="ctr"/>
                      <a:r>
                        <a:rPr lang="en-US" dirty="0" smtClean="0"/>
                        <a:t>Own</a:t>
                      </a:r>
                      <a:endParaRPr lang="en-US" dirty="0"/>
                    </a:p>
                  </a:txBody>
                  <a:tcPr anchor="ctr"/>
                </a:tc>
                <a:tc>
                  <a:txBody>
                    <a:bodyPr/>
                    <a:lstStyle/>
                    <a:p>
                      <a:pPr algn="ctr"/>
                      <a:r>
                        <a:rPr lang="en-US" dirty="0" smtClean="0"/>
                        <a:t>Purchased</a:t>
                      </a:r>
                      <a:endParaRPr lang="en-US" dirty="0"/>
                    </a:p>
                  </a:txBody>
                  <a:tcPr anchor="ctr"/>
                </a:tc>
              </a:tr>
              <a:tr h="1031422">
                <a:tc>
                  <a:txBody>
                    <a:bodyPr/>
                    <a:lstStyle/>
                    <a:p>
                      <a:pPr algn="ctr"/>
                      <a:r>
                        <a:rPr lang="en-US" dirty="0" smtClean="0"/>
                        <a:t>Existing</a:t>
                      </a:r>
                      <a:endParaRPr lang="en-US" dirty="0"/>
                    </a:p>
                  </a:txBody>
                  <a:tcPr anchor="ctr"/>
                </a:tc>
                <a:tc>
                  <a:txBody>
                    <a:bodyPr/>
                    <a:lstStyle/>
                    <a:p>
                      <a:pPr algn="ctr"/>
                      <a:r>
                        <a:rPr lang="en-US" dirty="0" smtClean="0"/>
                        <a:t>37</a:t>
                      </a:r>
                      <a:endParaRPr lang="en-US" dirty="0"/>
                    </a:p>
                  </a:txBody>
                  <a:tcPr anchor="ctr"/>
                </a:tc>
                <a:tc>
                  <a:txBody>
                    <a:bodyPr/>
                    <a:lstStyle/>
                    <a:p>
                      <a:pPr algn="ctr"/>
                      <a:r>
                        <a:rPr lang="en-US" dirty="0" smtClean="0"/>
                        <a:t>54</a:t>
                      </a:r>
                      <a:endParaRPr lang="en-US" dirty="0"/>
                    </a:p>
                  </a:txBody>
                  <a:tcPr anchor="ctr"/>
                </a:tc>
              </a:tr>
              <a:tr h="1031422">
                <a:tc>
                  <a:txBody>
                    <a:bodyPr/>
                    <a:lstStyle/>
                    <a:p>
                      <a:pPr algn="ctr"/>
                      <a:r>
                        <a:rPr lang="en-US" dirty="0" smtClean="0"/>
                        <a:t>Planned</a:t>
                      </a:r>
                      <a:endParaRPr lang="en-US" dirty="0"/>
                    </a:p>
                  </a:txBody>
                  <a:tcPr anchor="ctr"/>
                </a:tc>
                <a:tc>
                  <a:txBody>
                    <a:bodyPr/>
                    <a:lstStyle/>
                    <a:p>
                      <a:pPr algn="ctr"/>
                      <a:r>
                        <a:rPr lang="en-US" dirty="0" smtClean="0"/>
                        <a:t>77</a:t>
                      </a:r>
                      <a:endParaRPr lang="en-US" dirty="0"/>
                    </a:p>
                  </a:txBody>
                  <a:tcPr anchor="ctr"/>
                </a:tc>
                <a:tc>
                  <a:txBody>
                    <a:bodyPr/>
                    <a:lstStyle/>
                    <a:p>
                      <a:pPr algn="ctr"/>
                      <a:r>
                        <a:rPr lang="en-US" dirty="0" smtClean="0"/>
                        <a:t>68</a:t>
                      </a:r>
                      <a:endParaRPr lang="en-US" dirty="0"/>
                    </a:p>
                  </a:txBody>
                  <a:tcPr anchor="ctr"/>
                </a:tc>
              </a:tr>
            </a:tbl>
          </a:graphicData>
        </a:graphic>
      </p:graphicFrame>
      <p:sp>
        <p:nvSpPr>
          <p:cNvPr id="6" name="TextBox 5"/>
          <p:cNvSpPr txBox="1"/>
          <p:nvPr/>
        </p:nvSpPr>
        <p:spPr>
          <a:xfrm>
            <a:off x="1502229" y="5804807"/>
            <a:ext cx="6155871" cy="830997"/>
          </a:xfrm>
          <a:prstGeom prst="rect">
            <a:avLst/>
          </a:prstGeom>
          <a:noFill/>
        </p:spPr>
        <p:txBody>
          <a:bodyPr wrap="square" rtlCol="0">
            <a:spAutoFit/>
          </a:bodyPr>
          <a:lstStyle/>
          <a:p>
            <a:r>
              <a:rPr lang="en-US" sz="1200" b="1" i="0" dirty="0" smtClean="0">
                <a:latin typeface="Arial" panose="020B0604020202020204" pitchFamily="34" charset="0"/>
                <a:cs typeface="Arial" panose="020B0604020202020204" pitchFamily="34" charset="0"/>
              </a:rPr>
              <a:t>Overall, Distribution coops dominate coop activity in the solar space</a:t>
            </a:r>
          </a:p>
          <a:p>
            <a:r>
              <a:rPr lang="en-US" sz="1200" b="1" i="0" dirty="0" smtClean="0">
                <a:latin typeface="Arial" panose="020B0604020202020204" pitchFamily="34" charset="0"/>
                <a:cs typeface="Arial" panose="020B0604020202020204" pitchFamily="34" charset="0"/>
              </a:rPr>
              <a:t>Distribution Coops dominate owned capacity - both existing and planned </a:t>
            </a:r>
          </a:p>
          <a:p>
            <a:r>
              <a:rPr lang="en-US" sz="1200" b="1" i="0" dirty="0" smtClean="0">
                <a:latin typeface="Arial" panose="020B0604020202020204" pitchFamily="34" charset="0"/>
                <a:cs typeface="Arial" panose="020B0604020202020204" pitchFamily="34" charset="0"/>
              </a:rPr>
              <a:t>Existing purchases are dominated by G&amp;Ts</a:t>
            </a:r>
            <a:endParaRPr lang="en-US" sz="1200" b="1" i="0" dirty="0">
              <a:latin typeface="Arial" panose="020B0604020202020204" pitchFamily="34" charset="0"/>
              <a:cs typeface="Arial" panose="020B0604020202020204" pitchFamily="34" charset="0"/>
            </a:endParaRPr>
          </a:p>
          <a:p>
            <a:r>
              <a:rPr lang="en-US" sz="1200" b="1" i="0" dirty="0" smtClean="0">
                <a:latin typeface="Arial" panose="020B0604020202020204" pitchFamily="34" charset="0"/>
                <a:cs typeface="Arial" panose="020B0604020202020204" pitchFamily="34" charset="0"/>
              </a:rPr>
              <a:t>Planned Purchases are accounted for 2/3 by Distribution and 1/3 by G&amp;Ts </a:t>
            </a:r>
            <a:endParaRPr lang="en-US" sz="1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915957"/>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8229600" cy="1143000"/>
          </a:xfrm>
        </p:spPr>
        <p:txBody>
          <a:bodyPr/>
          <a:lstStyle/>
          <a:p>
            <a:r>
              <a:rPr lang="en-US" dirty="0" smtClean="0"/>
              <a:t>Easy to spend money?</a:t>
            </a:r>
            <a:endParaRPr lang="en-US" dirty="0"/>
          </a:p>
        </p:txBody>
      </p:sp>
      <p:pic>
        <p:nvPicPr>
          <p:cNvPr id="4" name="Content Placeholder 3" descr="Northwest Rural Public Power District: Board of Directors -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457200"/>
            <a:ext cx="7437699" cy="4525963"/>
          </a:xfrm>
        </p:spPr>
      </p:pic>
      <p:sp>
        <p:nvSpPr>
          <p:cNvPr id="5" name="Rectangle 4"/>
          <p:cNvSpPr/>
          <p:nvPr/>
        </p:nvSpPr>
        <p:spPr>
          <a:xfrm>
            <a:off x="685800" y="457200"/>
            <a:ext cx="807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i="0">
              <a:solidFill>
                <a:prstClr val="white"/>
              </a:solidFill>
            </a:endParaRPr>
          </a:p>
        </p:txBody>
      </p:sp>
    </p:spTree>
    <p:extLst>
      <p:ext uri="{BB962C8B-B14F-4D97-AF65-F5344CB8AC3E}">
        <p14:creationId xmlns:p14="http://schemas.microsoft.com/office/powerpoint/2010/main" val="1763677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Scale Economies in Solar Projects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9125594"/>
              </p:ext>
            </p:extLst>
          </p:nvPr>
        </p:nvGraphicFramePr>
        <p:xfrm>
          <a:off x="217488" y="2065338"/>
          <a:ext cx="8564560" cy="4555898"/>
        </p:xfrm>
        <a:graphic>
          <a:graphicData uri="http://schemas.openxmlformats.org/drawingml/2006/table">
            <a:tbl>
              <a:tblPr firstRow="1" bandRow="1">
                <a:tableStyleId>{5C22544A-7EE6-4342-B048-85BDC9FD1C3A}</a:tableStyleId>
              </a:tblPr>
              <a:tblGrid>
                <a:gridCol w="1839912"/>
                <a:gridCol w="1585912"/>
                <a:gridCol w="1712912"/>
                <a:gridCol w="1712912"/>
                <a:gridCol w="1712912"/>
              </a:tblGrid>
              <a:tr h="898298">
                <a:tc>
                  <a:txBody>
                    <a:bodyPr/>
                    <a:lstStyle/>
                    <a:p>
                      <a:pPr algn="ctr"/>
                      <a:r>
                        <a:rPr lang="en-US" dirty="0" smtClean="0">
                          <a:latin typeface="Arial" panose="020B0604020202020204" pitchFamily="34" charset="0"/>
                          <a:cs typeface="Arial" panose="020B0604020202020204" pitchFamily="34" charset="0"/>
                        </a:rPr>
                        <a:t>Cost Component</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t>40 KW -    100 KW</a:t>
                      </a:r>
                      <a:endParaRPr lang="en-US" dirty="0"/>
                    </a:p>
                  </a:txBody>
                  <a:tcPr anchor="ctr"/>
                </a:tc>
                <a:tc>
                  <a:txBody>
                    <a:bodyPr/>
                    <a:lstStyle/>
                    <a:p>
                      <a:pPr algn="ctr"/>
                      <a:r>
                        <a:rPr lang="en-US" dirty="0" smtClean="0"/>
                        <a:t>100 KW -</a:t>
                      </a:r>
                      <a:r>
                        <a:rPr lang="en-US" baseline="0" dirty="0" smtClean="0"/>
                        <a:t> </a:t>
                      </a:r>
                      <a:r>
                        <a:rPr lang="en-US" dirty="0" smtClean="0"/>
                        <a:t>  250 KW</a:t>
                      </a:r>
                      <a:endParaRPr lang="en-US" dirty="0"/>
                    </a:p>
                  </a:txBody>
                  <a:tcPr anchor="ctr"/>
                </a:tc>
                <a:tc>
                  <a:txBody>
                    <a:bodyPr/>
                    <a:lstStyle/>
                    <a:p>
                      <a:pPr algn="ctr"/>
                      <a:r>
                        <a:rPr lang="en-US" dirty="0" smtClean="0"/>
                        <a:t>  250 KW</a:t>
                      </a:r>
                      <a:r>
                        <a:rPr lang="en-US" baseline="0" dirty="0" smtClean="0"/>
                        <a:t> - </a:t>
                      </a:r>
                    </a:p>
                    <a:p>
                      <a:pPr algn="ctr"/>
                      <a:r>
                        <a:rPr lang="en-US" dirty="0" smtClean="0"/>
                        <a:t>500 KW</a:t>
                      </a:r>
                      <a:endParaRPr lang="en-US" dirty="0"/>
                    </a:p>
                  </a:txBody>
                  <a:tcPr anchor="ctr"/>
                </a:tc>
                <a:tc>
                  <a:txBody>
                    <a:bodyPr/>
                    <a:lstStyle/>
                    <a:p>
                      <a:pPr algn="ctr"/>
                      <a:r>
                        <a:rPr lang="en-US" dirty="0" smtClean="0"/>
                        <a:t>1</a:t>
                      </a:r>
                      <a:r>
                        <a:rPr lang="en-US" baseline="0" dirty="0" smtClean="0"/>
                        <a:t> </a:t>
                      </a:r>
                      <a:r>
                        <a:rPr lang="en-US" dirty="0" smtClean="0"/>
                        <a:t>MW</a:t>
                      </a:r>
                      <a:endParaRPr lang="en-US" dirty="0"/>
                    </a:p>
                  </a:txBody>
                  <a:tcPr anchor="ctr"/>
                </a:tc>
              </a:tr>
              <a:tr h="449035">
                <a:tc>
                  <a:txBody>
                    <a:bodyPr/>
                    <a:lstStyle/>
                    <a:p>
                      <a:pPr algn="ctr"/>
                      <a:r>
                        <a:rPr lang="en-US" dirty="0" smtClean="0"/>
                        <a:t>System Cost($/Watt)</a:t>
                      </a:r>
                      <a:endParaRPr lang="en-US" dirty="0"/>
                    </a:p>
                  </a:txBody>
                  <a:tcPr/>
                </a:tc>
                <a:tc>
                  <a:txBody>
                    <a:bodyPr/>
                    <a:lstStyle/>
                    <a:p>
                      <a:pPr algn="ctr"/>
                      <a:r>
                        <a:rPr lang="en-US" dirty="0" smtClean="0">
                          <a:latin typeface="Arial" panose="020B0604020202020204" pitchFamily="34" charset="0"/>
                          <a:cs typeface="Arial" panose="020B0604020202020204" pitchFamily="34" charset="0"/>
                        </a:rPr>
                        <a:t>2.90</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2.40</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2.15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1.70</a:t>
                      </a:r>
                      <a:endParaRPr lang="en-US" dirty="0">
                        <a:latin typeface="Arial" panose="020B0604020202020204" pitchFamily="34" charset="0"/>
                        <a:cs typeface="Arial" panose="020B0604020202020204" pitchFamily="34" charset="0"/>
                      </a:endParaRPr>
                    </a:p>
                  </a:txBody>
                  <a:tcPr anchor="ctr"/>
                </a:tc>
              </a:tr>
              <a:tr h="370840">
                <a:tc>
                  <a:txBody>
                    <a:bodyPr/>
                    <a:lstStyle/>
                    <a:p>
                      <a:pPr algn="ctr"/>
                      <a:r>
                        <a:rPr lang="en-US" dirty="0" smtClean="0"/>
                        <a:t>Developer Cost ($/Watt)</a:t>
                      </a:r>
                      <a:endParaRPr lang="en-US" dirty="0"/>
                    </a:p>
                  </a:txBody>
                  <a:tcPr/>
                </a:tc>
                <a:tc>
                  <a:txBody>
                    <a:bodyPr/>
                    <a:lstStyle/>
                    <a:p>
                      <a:pPr algn="ctr"/>
                      <a:r>
                        <a:rPr lang="en-US" dirty="0" smtClean="0">
                          <a:latin typeface="Arial" panose="020B0604020202020204" pitchFamily="34" charset="0"/>
                          <a:cs typeface="Arial" panose="020B0604020202020204" pitchFamily="34" charset="0"/>
                        </a:rPr>
                        <a:t>0.44</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0.30</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0.22</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0.12</a:t>
                      </a:r>
                      <a:endParaRPr lang="en-US" dirty="0">
                        <a:latin typeface="Arial" panose="020B0604020202020204" pitchFamily="34" charset="0"/>
                        <a:cs typeface="Arial" panose="020B0604020202020204" pitchFamily="34" charset="0"/>
                      </a:endParaRPr>
                    </a:p>
                  </a:txBody>
                  <a:tcPr anchor="ctr"/>
                </a:tc>
              </a:tr>
              <a:tr h="543742">
                <a:tc>
                  <a:txBody>
                    <a:bodyPr/>
                    <a:lstStyle/>
                    <a:p>
                      <a:pPr algn="ctr"/>
                      <a:r>
                        <a:rPr lang="en-US" dirty="0" smtClean="0"/>
                        <a:t>Installed Cost ($/Watt)</a:t>
                      </a:r>
                      <a:endParaRPr lang="en-US" dirty="0"/>
                    </a:p>
                  </a:txBody>
                  <a:tcPr/>
                </a:tc>
                <a:tc>
                  <a:txBody>
                    <a:bodyPr/>
                    <a:lstStyle/>
                    <a:p>
                      <a:pPr algn="ctr"/>
                      <a:r>
                        <a:rPr lang="en-US" dirty="0" smtClean="0">
                          <a:latin typeface="Arial" panose="020B0604020202020204" pitchFamily="34" charset="0"/>
                          <a:cs typeface="Arial" panose="020B0604020202020204" pitchFamily="34" charset="0"/>
                        </a:rPr>
                        <a:t>3.34</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2.70</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2.37</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1.82</a:t>
                      </a:r>
                      <a:endParaRPr lang="en-US" dirty="0">
                        <a:latin typeface="Arial" panose="020B0604020202020204" pitchFamily="34" charset="0"/>
                        <a:cs typeface="Arial" panose="020B0604020202020204" pitchFamily="34" charset="0"/>
                      </a:endParaRPr>
                    </a:p>
                  </a:txBody>
                  <a:tcPr anchor="ctr"/>
                </a:tc>
              </a:tr>
              <a:tr h="370840">
                <a:tc>
                  <a:txBody>
                    <a:bodyPr/>
                    <a:lstStyle/>
                    <a:p>
                      <a:pPr algn="ctr"/>
                      <a:r>
                        <a:rPr lang="en-US" dirty="0" smtClean="0"/>
                        <a:t>Power Cost</a:t>
                      </a:r>
                    </a:p>
                    <a:p>
                      <a:pPr algn="ctr"/>
                      <a:r>
                        <a:rPr lang="en-US" dirty="0" smtClean="0"/>
                        <a:t>Cents/Kwh</a:t>
                      </a:r>
                    </a:p>
                    <a:p>
                      <a:pPr algn="ctr"/>
                      <a:r>
                        <a:rPr lang="en-US" sz="1200" b="1" i="1" dirty="0" smtClean="0"/>
                        <a:t>(No Tax Incentives)</a:t>
                      </a:r>
                      <a:endParaRPr lang="en-US" sz="1200" b="1" i="1" dirty="0"/>
                    </a:p>
                  </a:txBody>
                  <a:tcPr/>
                </a:tc>
                <a:tc>
                  <a:txBody>
                    <a:bodyPr/>
                    <a:lstStyle/>
                    <a:p>
                      <a:pPr algn="ctr"/>
                      <a:r>
                        <a:rPr lang="en-US" dirty="0" smtClean="0">
                          <a:latin typeface="Arial" panose="020B0604020202020204" pitchFamily="34" charset="0"/>
                          <a:cs typeface="Arial" panose="020B0604020202020204" pitchFamily="34" charset="0"/>
                        </a:rPr>
                        <a:t>22</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18.40</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16.75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14 to 15</a:t>
                      </a:r>
                      <a:endParaRPr lang="en-US" dirty="0">
                        <a:latin typeface="Arial" panose="020B0604020202020204" pitchFamily="34" charset="0"/>
                        <a:cs typeface="Arial" panose="020B0604020202020204" pitchFamily="34" charset="0"/>
                      </a:endParaRPr>
                    </a:p>
                  </a:txBody>
                  <a:tcPr anchor="ctr"/>
                </a:tc>
              </a:tr>
              <a:tr h="370840">
                <a:tc>
                  <a:txBody>
                    <a:bodyPr/>
                    <a:lstStyle/>
                    <a:p>
                      <a:pPr algn="ctr"/>
                      <a:r>
                        <a:rPr lang="en-US" dirty="0" smtClean="0"/>
                        <a:t>Power Cost</a:t>
                      </a:r>
                    </a:p>
                    <a:p>
                      <a:pPr algn="ctr"/>
                      <a:r>
                        <a:rPr lang="en-US" dirty="0" smtClean="0"/>
                        <a:t>Cents/Kwh</a:t>
                      </a:r>
                    </a:p>
                    <a:p>
                      <a:pPr algn="ctr"/>
                      <a:r>
                        <a:rPr lang="en-US" sz="1200" b="1" i="1" dirty="0" smtClean="0"/>
                        <a:t>(With Tax</a:t>
                      </a:r>
                      <a:r>
                        <a:rPr lang="en-US" sz="1200" b="1" i="1" baseline="0" dirty="0" smtClean="0"/>
                        <a:t> Incentives</a:t>
                      </a:r>
                      <a:r>
                        <a:rPr lang="en-US" i="1" baseline="0" dirty="0" smtClean="0"/>
                        <a:t>)</a:t>
                      </a:r>
                      <a:endParaRPr lang="en-US" i="1" dirty="0"/>
                    </a:p>
                  </a:txBody>
                  <a:tcPr/>
                </a:tc>
                <a:tc>
                  <a:txBody>
                    <a:bodyPr/>
                    <a:lstStyle/>
                    <a:p>
                      <a:pPr algn="ctr"/>
                      <a:r>
                        <a:rPr lang="en-US" dirty="0" smtClean="0">
                          <a:latin typeface="Arial" panose="020B0604020202020204" pitchFamily="34" charset="0"/>
                          <a:cs typeface="Arial" panose="020B0604020202020204" pitchFamily="34" charset="0"/>
                        </a:rPr>
                        <a:t>15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13</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&lt; 9.5 </a:t>
                      </a:r>
                      <a:endParaRPr lang="en-US"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382915021"/>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AllStaff Meetings">
  <a:themeElements>
    <a:clrScheme name="Custom 5">
      <a:dk1>
        <a:srgbClr val="005288"/>
      </a:dk1>
      <a:lt1>
        <a:srgbClr val="FFFFFF"/>
      </a:lt1>
      <a:dk2>
        <a:srgbClr val="99CCFF"/>
      </a:dk2>
      <a:lt2>
        <a:srgbClr val="8A024E"/>
      </a:lt2>
      <a:accent1>
        <a:srgbClr val="CF7019"/>
      </a:accent1>
      <a:accent2>
        <a:srgbClr val="DDA83D"/>
      </a:accent2>
      <a:accent3>
        <a:srgbClr val="FFFFFF"/>
      </a:accent3>
      <a:accent4>
        <a:srgbClr val="0E4073"/>
      </a:accent4>
      <a:accent5>
        <a:srgbClr val="E8BFAB"/>
      </a:accent5>
      <a:accent6>
        <a:srgbClr val="C89836"/>
      </a:accent6>
      <a:hlink>
        <a:srgbClr val="3E8435"/>
      </a:hlink>
      <a:folHlink>
        <a:srgbClr val="CCCCCC"/>
      </a:folHlink>
    </a:clrScheme>
    <a:fontScheme name="AllStaff Meeting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AllStaff Meetin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lStaff Meeting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lStaff Meeting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lStaff Meeting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lStaff Meetin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lStaff Meetin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lStaff Meetin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llStaff Meetings">
  <a:themeElements>
    <a:clrScheme name="Custom 5">
      <a:dk1>
        <a:srgbClr val="005288"/>
      </a:dk1>
      <a:lt1>
        <a:srgbClr val="FFFFFF"/>
      </a:lt1>
      <a:dk2>
        <a:srgbClr val="99CCFF"/>
      </a:dk2>
      <a:lt2>
        <a:srgbClr val="8A024E"/>
      </a:lt2>
      <a:accent1>
        <a:srgbClr val="CF7019"/>
      </a:accent1>
      <a:accent2>
        <a:srgbClr val="DDA83D"/>
      </a:accent2>
      <a:accent3>
        <a:srgbClr val="FFFFFF"/>
      </a:accent3>
      <a:accent4>
        <a:srgbClr val="0E4073"/>
      </a:accent4>
      <a:accent5>
        <a:srgbClr val="E8BFAB"/>
      </a:accent5>
      <a:accent6>
        <a:srgbClr val="C89836"/>
      </a:accent6>
      <a:hlink>
        <a:srgbClr val="3E8435"/>
      </a:hlink>
      <a:folHlink>
        <a:srgbClr val="CCCCCC"/>
      </a:folHlink>
    </a:clrScheme>
    <a:fontScheme name="AllStaff Meeting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AllStaff Meetin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lStaff Meeting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lStaff Meeting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lStaff Meeting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lStaff Meetin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lStaff Meetin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lStaff Meetin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8390</TotalTime>
  <Words>1999</Words>
  <Application>Microsoft Office PowerPoint</Application>
  <PresentationFormat>On-screen Show (4:3)</PresentationFormat>
  <Paragraphs>312</Paragraphs>
  <Slides>45</Slides>
  <Notes>12</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AllStaff Meetings</vt:lpstr>
      <vt:lpstr>Office Theme</vt:lpstr>
      <vt:lpstr>1_Office Theme</vt:lpstr>
      <vt:lpstr>2_Office Theme</vt:lpstr>
      <vt:lpstr>1_AllStaff Meetings</vt:lpstr>
      <vt:lpstr>3_Office Theme</vt:lpstr>
      <vt:lpstr>How I got here…</vt:lpstr>
      <vt:lpstr>Cooperative Solar PV Projects</vt:lpstr>
      <vt:lpstr>Listening exercise: 60 seconds</vt:lpstr>
      <vt:lpstr>What did you catch?</vt:lpstr>
      <vt:lpstr>PowerPoint Presentation</vt:lpstr>
      <vt:lpstr>PowerPoint Presentation</vt:lpstr>
      <vt:lpstr>Coop Activity in Solar Space  *MW, NRECA Survey June 2014</vt:lpstr>
      <vt:lpstr>Easy to spend money?</vt:lpstr>
      <vt:lpstr>Scale Economies in Solar Projects</vt:lpstr>
      <vt:lpstr>Community solar – why it works</vt:lpstr>
      <vt:lpstr>What language are you speaking?</vt:lpstr>
      <vt:lpstr>Solar Tax Credits – Basic Rules</vt:lpstr>
      <vt:lpstr>PowerPoint Presentation</vt:lpstr>
      <vt:lpstr>Case Study From NRECA: 5 MW Project</vt:lpstr>
      <vt:lpstr>Case Study From NRECA: 5 MW Project</vt:lpstr>
      <vt:lpstr>PowerPoint Presentation</vt:lpstr>
      <vt:lpstr>Case Study From NRECA</vt:lpstr>
      <vt:lpstr>Case Study From NRECA</vt:lpstr>
      <vt:lpstr>Case Study From NRECA</vt:lpstr>
      <vt:lpstr>Case Study From NRECA</vt:lpstr>
      <vt:lpstr>Case Study From NRECA</vt:lpstr>
      <vt:lpstr>PowerPoint Presentation</vt:lpstr>
      <vt:lpstr>CFC/NRCO/Federated Collaboration    1/2</vt:lpstr>
      <vt:lpstr>CFC/NRCO/Federated Collaboration    2/2</vt:lpstr>
      <vt:lpstr>Development Cycle –Solar </vt:lpstr>
      <vt:lpstr>How Do I Get Involved?</vt:lpstr>
      <vt:lpstr>PowerPoint Presentation</vt:lpstr>
      <vt:lpstr>Remember these guys?</vt:lpstr>
      <vt:lpstr>Mission Accomplished : Happy Board &amp; Greener Looking Cooperative</vt:lpstr>
      <vt:lpstr>PowerPoint Presentation</vt:lpstr>
      <vt:lpstr>PowerPoint Presentation</vt:lpstr>
      <vt:lpstr>PowerPoint Presentation</vt:lpstr>
      <vt:lpstr>Fresh Survey Data  Consumer perceptions on energy</vt:lpstr>
      <vt:lpstr>General Conclusions</vt:lpstr>
      <vt:lpstr>Nuanced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Crystal Ball - Interest Rates</vt:lpstr>
    </vt:vector>
  </TitlesOfParts>
  <Company>NRTC.ORG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Jason Steiner</dc:creator>
  <cp:lastModifiedBy>Tom Beamon</cp:lastModifiedBy>
  <cp:revision>397</cp:revision>
  <cp:lastPrinted>2014-07-08T16:57:07Z</cp:lastPrinted>
  <dcterms:created xsi:type="dcterms:W3CDTF">2011-09-15T14:20:45Z</dcterms:created>
  <dcterms:modified xsi:type="dcterms:W3CDTF">2014-09-17T16:05:32Z</dcterms:modified>
</cp:coreProperties>
</file>