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0"/>
  </p:notesMasterIdLst>
  <p:sldIdLst>
    <p:sldId id="257" r:id="rId2"/>
    <p:sldId id="258" r:id="rId3"/>
    <p:sldId id="349" r:id="rId4"/>
    <p:sldId id="350" r:id="rId5"/>
    <p:sldId id="351" r:id="rId6"/>
    <p:sldId id="352" r:id="rId7"/>
    <p:sldId id="353" r:id="rId8"/>
    <p:sldId id="354" r:id="rId9"/>
    <p:sldId id="355" r:id="rId10"/>
    <p:sldId id="356" r:id="rId11"/>
    <p:sldId id="357" r:id="rId12"/>
    <p:sldId id="358" r:id="rId13"/>
    <p:sldId id="359" r:id="rId14"/>
    <p:sldId id="360" r:id="rId15"/>
    <p:sldId id="361" r:id="rId16"/>
    <p:sldId id="340" r:id="rId17"/>
    <p:sldId id="341" r:id="rId18"/>
    <p:sldId id="342" r:id="rId19"/>
    <p:sldId id="343" r:id="rId20"/>
    <p:sldId id="344" r:id="rId21"/>
    <p:sldId id="345" r:id="rId22"/>
    <p:sldId id="346" r:id="rId23"/>
    <p:sldId id="347" r:id="rId24"/>
    <p:sldId id="348" r:id="rId25"/>
    <p:sldId id="259" r:id="rId26"/>
    <p:sldId id="320" r:id="rId27"/>
    <p:sldId id="321" r:id="rId28"/>
    <p:sldId id="323" r:id="rId29"/>
    <p:sldId id="260" r:id="rId30"/>
    <p:sldId id="261" r:id="rId31"/>
    <p:sldId id="262" r:id="rId32"/>
    <p:sldId id="318" r:id="rId33"/>
    <p:sldId id="319" r:id="rId34"/>
    <p:sldId id="263" r:id="rId35"/>
    <p:sldId id="265" r:id="rId36"/>
    <p:sldId id="266" r:id="rId37"/>
    <p:sldId id="267" r:id="rId38"/>
    <p:sldId id="268" r:id="rId39"/>
    <p:sldId id="269" r:id="rId40"/>
    <p:sldId id="270" r:id="rId41"/>
    <p:sldId id="271" r:id="rId42"/>
    <p:sldId id="272" r:id="rId43"/>
    <p:sldId id="273" r:id="rId44"/>
    <p:sldId id="274" r:id="rId45"/>
    <p:sldId id="275" r:id="rId46"/>
    <p:sldId id="276" r:id="rId47"/>
    <p:sldId id="277" r:id="rId48"/>
    <p:sldId id="278" r:id="rId49"/>
    <p:sldId id="279" r:id="rId50"/>
    <p:sldId id="280" r:id="rId51"/>
    <p:sldId id="281" r:id="rId52"/>
    <p:sldId id="282" r:id="rId53"/>
    <p:sldId id="283" r:id="rId54"/>
    <p:sldId id="284" r:id="rId55"/>
    <p:sldId id="285" r:id="rId56"/>
    <p:sldId id="286" r:id="rId57"/>
    <p:sldId id="324" r:id="rId58"/>
    <p:sldId id="325" r:id="rId59"/>
    <p:sldId id="326" r:id="rId60"/>
    <p:sldId id="327" r:id="rId61"/>
    <p:sldId id="328" r:id="rId62"/>
    <p:sldId id="329" r:id="rId63"/>
    <p:sldId id="330" r:id="rId64"/>
    <p:sldId id="331" r:id="rId65"/>
    <p:sldId id="332" r:id="rId66"/>
    <p:sldId id="333" r:id="rId67"/>
    <p:sldId id="334" r:id="rId68"/>
    <p:sldId id="335" r:id="rId69"/>
    <p:sldId id="336" r:id="rId70"/>
    <p:sldId id="337" r:id="rId71"/>
    <p:sldId id="338" r:id="rId72"/>
    <p:sldId id="339" r:id="rId73"/>
    <p:sldId id="288" r:id="rId74"/>
    <p:sldId id="289" r:id="rId75"/>
    <p:sldId id="290" r:id="rId76"/>
    <p:sldId id="291" r:id="rId77"/>
    <p:sldId id="292" r:id="rId78"/>
    <p:sldId id="294" r:id="rId79"/>
    <p:sldId id="296" r:id="rId80"/>
    <p:sldId id="297" r:id="rId81"/>
    <p:sldId id="298" r:id="rId82"/>
    <p:sldId id="299" r:id="rId83"/>
    <p:sldId id="300" r:id="rId84"/>
    <p:sldId id="301" r:id="rId85"/>
    <p:sldId id="303" r:id="rId86"/>
    <p:sldId id="304" r:id="rId87"/>
    <p:sldId id="305" r:id="rId88"/>
    <p:sldId id="307" r:id="rId89"/>
    <p:sldId id="308" r:id="rId90"/>
    <p:sldId id="315" r:id="rId91"/>
    <p:sldId id="314" r:id="rId92"/>
    <p:sldId id="313" r:id="rId93"/>
    <p:sldId id="312" r:id="rId94"/>
    <p:sldId id="311" r:id="rId95"/>
    <p:sldId id="316" r:id="rId96"/>
    <p:sldId id="317" r:id="rId97"/>
    <p:sldId id="402" r:id="rId98"/>
    <p:sldId id="362" r:id="rId99"/>
    <p:sldId id="363" r:id="rId100"/>
    <p:sldId id="364" r:id="rId101"/>
    <p:sldId id="365" r:id="rId102"/>
    <p:sldId id="366" r:id="rId103"/>
    <p:sldId id="367" r:id="rId104"/>
    <p:sldId id="368" r:id="rId105"/>
    <p:sldId id="369" r:id="rId106"/>
    <p:sldId id="370" r:id="rId107"/>
    <p:sldId id="371" r:id="rId108"/>
    <p:sldId id="372" r:id="rId109"/>
    <p:sldId id="373" r:id="rId110"/>
    <p:sldId id="374" r:id="rId111"/>
    <p:sldId id="375" r:id="rId112"/>
    <p:sldId id="376" r:id="rId113"/>
    <p:sldId id="377" r:id="rId114"/>
    <p:sldId id="378" r:id="rId115"/>
    <p:sldId id="379" r:id="rId116"/>
    <p:sldId id="380" r:id="rId117"/>
    <p:sldId id="381" r:id="rId118"/>
    <p:sldId id="382" r:id="rId119"/>
    <p:sldId id="383" r:id="rId120"/>
    <p:sldId id="384" r:id="rId121"/>
    <p:sldId id="385" r:id="rId122"/>
    <p:sldId id="386" r:id="rId123"/>
    <p:sldId id="387" r:id="rId124"/>
    <p:sldId id="388" r:id="rId125"/>
    <p:sldId id="389" r:id="rId126"/>
    <p:sldId id="390" r:id="rId127"/>
    <p:sldId id="391" r:id="rId128"/>
    <p:sldId id="392" r:id="rId129"/>
    <p:sldId id="393" r:id="rId130"/>
    <p:sldId id="394" r:id="rId131"/>
    <p:sldId id="395" r:id="rId132"/>
    <p:sldId id="396" r:id="rId133"/>
    <p:sldId id="397" r:id="rId134"/>
    <p:sldId id="398" r:id="rId135"/>
    <p:sldId id="399" r:id="rId136"/>
    <p:sldId id="400" r:id="rId137"/>
    <p:sldId id="401" r:id="rId138"/>
    <p:sldId id="310" r:id="rId1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6"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B0A48D-5AAC-4F55-A7EE-9B647ACFDB49}"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9CA47D6E-96A8-4D52-AC15-23067AFD9069}">
      <dgm:prSet phldrT="[Text]"/>
      <dgm:spPr/>
      <dgm:t>
        <a:bodyPr/>
        <a:lstStyle/>
        <a:p>
          <a:r>
            <a:rPr lang="en-US" dirty="0" smtClean="0"/>
            <a:t>Joint ED issued </a:t>
          </a:r>
        </a:p>
        <a:p>
          <a:r>
            <a:rPr lang="en-US" b="1" dirty="0" smtClean="0"/>
            <a:t>May 2013</a:t>
          </a:r>
        </a:p>
      </dgm:t>
    </dgm:pt>
    <dgm:pt modelId="{E9299BD6-CE05-4A0E-B8D6-B402EFEA0219}" type="parTrans" cxnId="{94AD579A-50E4-484C-AC40-64C4E8341882}">
      <dgm:prSet/>
      <dgm:spPr/>
      <dgm:t>
        <a:bodyPr/>
        <a:lstStyle/>
        <a:p>
          <a:endParaRPr lang="en-US"/>
        </a:p>
      </dgm:t>
    </dgm:pt>
    <dgm:pt modelId="{512C9E19-D349-4AF2-B5CD-EB182A50E4A5}" type="sibTrans" cxnId="{94AD579A-50E4-484C-AC40-64C4E8341882}">
      <dgm:prSet/>
      <dgm:spPr/>
      <dgm:t>
        <a:bodyPr/>
        <a:lstStyle/>
        <a:p>
          <a:endParaRPr lang="en-US"/>
        </a:p>
      </dgm:t>
    </dgm:pt>
    <dgm:pt modelId="{B471BCB6-D916-4FD7-B221-8D1B80ABF2ED}">
      <dgm:prSet phldrT="[Text]"/>
      <dgm:spPr/>
      <dgm:t>
        <a:bodyPr anchor="b"/>
        <a:lstStyle/>
        <a:p>
          <a:r>
            <a:rPr lang="en-US" dirty="0" smtClean="0"/>
            <a:t>Roundtables</a:t>
          </a:r>
        </a:p>
        <a:p>
          <a:r>
            <a:rPr lang="en-US" b="1" dirty="0" smtClean="0"/>
            <a:t>Sept. - Oct. 2013</a:t>
          </a:r>
        </a:p>
      </dgm:t>
    </dgm:pt>
    <dgm:pt modelId="{65B08967-ECC1-4DED-B1DD-55A4C6ACB21D}" type="parTrans" cxnId="{BBE665C0-88E3-457A-9087-71ED4DE9A730}">
      <dgm:prSet/>
      <dgm:spPr/>
      <dgm:t>
        <a:bodyPr/>
        <a:lstStyle/>
        <a:p>
          <a:endParaRPr lang="en-US"/>
        </a:p>
      </dgm:t>
    </dgm:pt>
    <dgm:pt modelId="{E79E1002-FB20-4700-9F87-1D3C227C270A}" type="sibTrans" cxnId="{BBE665C0-88E3-457A-9087-71ED4DE9A730}">
      <dgm:prSet/>
      <dgm:spPr/>
      <dgm:t>
        <a:bodyPr/>
        <a:lstStyle/>
        <a:p>
          <a:endParaRPr lang="en-US"/>
        </a:p>
      </dgm:t>
    </dgm:pt>
    <dgm:pt modelId="{192E46FD-771D-43CB-94AA-09F5DAC61404}">
      <dgm:prSet phldrT="[Text]"/>
      <dgm:spPr/>
      <dgm:t>
        <a:bodyPr/>
        <a:lstStyle/>
        <a:p>
          <a:r>
            <a:rPr lang="en-US" b="0" dirty="0" smtClean="0"/>
            <a:t>Redeliberations</a:t>
          </a:r>
        </a:p>
        <a:p>
          <a:r>
            <a:rPr lang="en-US" b="1" dirty="0" smtClean="0"/>
            <a:t>2014</a:t>
          </a:r>
          <a:endParaRPr lang="en-US" b="1" dirty="0"/>
        </a:p>
      </dgm:t>
    </dgm:pt>
    <dgm:pt modelId="{E17A10C4-8395-492C-929D-7F19D5359C4B}" type="parTrans" cxnId="{41BBF93B-6845-40B8-8153-3E3A16A25974}">
      <dgm:prSet/>
      <dgm:spPr/>
      <dgm:t>
        <a:bodyPr/>
        <a:lstStyle/>
        <a:p>
          <a:endParaRPr lang="en-US"/>
        </a:p>
      </dgm:t>
    </dgm:pt>
    <dgm:pt modelId="{DC00236B-B5BE-4874-9958-EF5E920AB370}" type="sibTrans" cxnId="{41BBF93B-6845-40B8-8153-3E3A16A25974}">
      <dgm:prSet/>
      <dgm:spPr/>
      <dgm:t>
        <a:bodyPr/>
        <a:lstStyle/>
        <a:p>
          <a:endParaRPr lang="en-US"/>
        </a:p>
      </dgm:t>
    </dgm:pt>
    <dgm:pt modelId="{D36B2E84-D90A-4EF8-99A7-B8E5628DAA65}">
      <dgm:prSet phldrT="[Text]"/>
      <dgm:spPr/>
      <dgm:t>
        <a:bodyPr anchor="b"/>
        <a:lstStyle/>
        <a:p>
          <a:r>
            <a:rPr lang="en-US" b="0" dirty="0" smtClean="0"/>
            <a:t>Final Standard</a:t>
          </a:r>
          <a:br>
            <a:rPr lang="en-US" b="0" dirty="0" smtClean="0"/>
          </a:br>
          <a:r>
            <a:rPr lang="en-US" b="1" dirty="0" smtClean="0"/>
            <a:t>2014 / 2015 (?)</a:t>
          </a:r>
          <a:endParaRPr lang="en-US" b="1" dirty="0"/>
        </a:p>
      </dgm:t>
    </dgm:pt>
    <dgm:pt modelId="{55195165-8C27-4362-A355-93200FD3A0F4}" type="parTrans" cxnId="{72C8BB3A-0741-4E21-9CD9-43010544B803}">
      <dgm:prSet/>
      <dgm:spPr/>
      <dgm:t>
        <a:bodyPr/>
        <a:lstStyle/>
        <a:p>
          <a:endParaRPr lang="en-US"/>
        </a:p>
      </dgm:t>
    </dgm:pt>
    <dgm:pt modelId="{F62A572A-3BAC-4BBB-BE8A-9663593AC9CB}" type="sibTrans" cxnId="{72C8BB3A-0741-4E21-9CD9-43010544B803}">
      <dgm:prSet/>
      <dgm:spPr/>
      <dgm:t>
        <a:bodyPr/>
        <a:lstStyle/>
        <a:p>
          <a:endParaRPr lang="en-US"/>
        </a:p>
      </dgm:t>
    </dgm:pt>
    <dgm:pt modelId="{E76DB566-731D-4B70-8A20-A75567220D1E}" type="pres">
      <dgm:prSet presAssocID="{0BB0A48D-5AAC-4F55-A7EE-9B647ACFDB49}" presName="Name0" presStyleCnt="0">
        <dgm:presLayoutVars>
          <dgm:dir/>
          <dgm:resizeHandles val="exact"/>
        </dgm:presLayoutVars>
      </dgm:prSet>
      <dgm:spPr/>
      <dgm:t>
        <a:bodyPr/>
        <a:lstStyle/>
        <a:p>
          <a:endParaRPr lang="en-US"/>
        </a:p>
      </dgm:t>
    </dgm:pt>
    <dgm:pt modelId="{29A0FAD9-0F67-4051-AF6C-87DD48752998}" type="pres">
      <dgm:prSet presAssocID="{0BB0A48D-5AAC-4F55-A7EE-9B647ACFDB49}" presName="arrow" presStyleLbl="bgShp" presStyleIdx="0" presStyleCnt="1"/>
      <dgm:spPr>
        <a:effectLst>
          <a:outerShdw blurRad="50800" dist="127000" dir="5400000" algn="ctr" rotWithShape="0">
            <a:srgbClr val="000000">
              <a:alpha val="43137"/>
            </a:srgbClr>
          </a:outerShdw>
        </a:effectLst>
      </dgm:spPr>
      <dgm:t>
        <a:bodyPr/>
        <a:lstStyle/>
        <a:p>
          <a:endParaRPr lang="en-US"/>
        </a:p>
      </dgm:t>
    </dgm:pt>
    <dgm:pt modelId="{04D5E034-70D6-4C9A-AB7A-6C2ED84135A7}" type="pres">
      <dgm:prSet presAssocID="{0BB0A48D-5AAC-4F55-A7EE-9B647ACFDB49}" presName="points" presStyleCnt="0"/>
      <dgm:spPr/>
    </dgm:pt>
    <dgm:pt modelId="{276C026F-C353-4C16-ADA8-CDD53897285C}" type="pres">
      <dgm:prSet presAssocID="{9CA47D6E-96A8-4D52-AC15-23067AFD9069}" presName="compositeA" presStyleCnt="0"/>
      <dgm:spPr/>
    </dgm:pt>
    <dgm:pt modelId="{676BAD48-166F-43B3-8ABB-2B96FB6496BE}" type="pres">
      <dgm:prSet presAssocID="{9CA47D6E-96A8-4D52-AC15-23067AFD9069}" presName="textA" presStyleLbl="revTx" presStyleIdx="0" presStyleCnt="4">
        <dgm:presLayoutVars>
          <dgm:bulletEnabled val="1"/>
        </dgm:presLayoutVars>
      </dgm:prSet>
      <dgm:spPr/>
      <dgm:t>
        <a:bodyPr/>
        <a:lstStyle/>
        <a:p>
          <a:endParaRPr lang="en-US"/>
        </a:p>
      </dgm:t>
    </dgm:pt>
    <dgm:pt modelId="{1EF89B7A-E687-4672-90F4-0FE8A502BD6E}" type="pres">
      <dgm:prSet presAssocID="{9CA47D6E-96A8-4D52-AC15-23067AFD9069}" presName="circleA" presStyleLbl="node1" presStyleIdx="0" presStyleCnt="4"/>
      <dgm:spPr/>
    </dgm:pt>
    <dgm:pt modelId="{F874B58C-761E-4EB4-B2B2-206453C92676}" type="pres">
      <dgm:prSet presAssocID="{9CA47D6E-96A8-4D52-AC15-23067AFD9069}" presName="spaceA" presStyleCnt="0"/>
      <dgm:spPr/>
    </dgm:pt>
    <dgm:pt modelId="{86C1AB7E-1831-4640-A087-0BAD8106F69C}" type="pres">
      <dgm:prSet presAssocID="{512C9E19-D349-4AF2-B5CD-EB182A50E4A5}" presName="space" presStyleCnt="0"/>
      <dgm:spPr/>
    </dgm:pt>
    <dgm:pt modelId="{DD63EE06-5B77-4071-9CCD-2E0C164670A1}" type="pres">
      <dgm:prSet presAssocID="{B471BCB6-D916-4FD7-B221-8D1B80ABF2ED}" presName="compositeB" presStyleCnt="0"/>
      <dgm:spPr/>
    </dgm:pt>
    <dgm:pt modelId="{D2387360-B70B-4DD3-A792-ADA35A4CF128}" type="pres">
      <dgm:prSet presAssocID="{B471BCB6-D916-4FD7-B221-8D1B80ABF2ED}" presName="textB" presStyleLbl="revTx" presStyleIdx="1" presStyleCnt="4" custLinFactY="-53024" custLinFactNeighborX="3336" custLinFactNeighborY="-100000">
        <dgm:presLayoutVars>
          <dgm:bulletEnabled val="1"/>
        </dgm:presLayoutVars>
      </dgm:prSet>
      <dgm:spPr/>
      <dgm:t>
        <a:bodyPr/>
        <a:lstStyle/>
        <a:p>
          <a:endParaRPr lang="en-US"/>
        </a:p>
      </dgm:t>
    </dgm:pt>
    <dgm:pt modelId="{947960D1-4466-4923-9096-4E994D8BF061}" type="pres">
      <dgm:prSet presAssocID="{B471BCB6-D916-4FD7-B221-8D1B80ABF2ED}" presName="circleB" presStyleLbl="node1" presStyleIdx="1" presStyleCnt="4"/>
      <dgm:spPr/>
    </dgm:pt>
    <dgm:pt modelId="{CA7C2F07-BA9A-4F4E-AE6E-AF301BF97C6A}" type="pres">
      <dgm:prSet presAssocID="{B471BCB6-D916-4FD7-B221-8D1B80ABF2ED}" presName="spaceB" presStyleCnt="0"/>
      <dgm:spPr/>
    </dgm:pt>
    <dgm:pt modelId="{2A4D35A6-062A-48F1-A296-7F623E49EAEC}" type="pres">
      <dgm:prSet presAssocID="{E79E1002-FB20-4700-9F87-1D3C227C270A}" presName="space" presStyleCnt="0"/>
      <dgm:spPr/>
    </dgm:pt>
    <dgm:pt modelId="{1DEFDB83-8867-4728-A92B-7AE673216ACA}" type="pres">
      <dgm:prSet presAssocID="{192E46FD-771D-43CB-94AA-09F5DAC61404}" presName="compositeA" presStyleCnt="0"/>
      <dgm:spPr/>
    </dgm:pt>
    <dgm:pt modelId="{8D4D77F2-FB19-4648-82B4-57587E63B3AA}" type="pres">
      <dgm:prSet presAssocID="{192E46FD-771D-43CB-94AA-09F5DAC61404}" presName="textA" presStyleLbl="revTx" presStyleIdx="2" presStyleCnt="4">
        <dgm:presLayoutVars>
          <dgm:bulletEnabled val="1"/>
        </dgm:presLayoutVars>
      </dgm:prSet>
      <dgm:spPr/>
      <dgm:t>
        <a:bodyPr/>
        <a:lstStyle/>
        <a:p>
          <a:endParaRPr lang="en-US"/>
        </a:p>
      </dgm:t>
    </dgm:pt>
    <dgm:pt modelId="{709F57D4-622D-4AB2-BA97-1ECF2511F8C8}" type="pres">
      <dgm:prSet presAssocID="{192E46FD-771D-43CB-94AA-09F5DAC61404}" presName="circleA" presStyleLbl="node1" presStyleIdx="2" presStyleCnt="4"/>
      <dgm:spPr/>
    </dgm:pt>
    <dgm:pt modelId="{FB3248D0-2054-4A87-8C46-77F2F93DF86E}" type="pres">
      <dgm:prSet presAssocID="{192E46FD-771D-43CB-94AA-09F5DAC61404}" presName="spaceA" presStyleCnt="0"/>
      <dgm:spPr/>
    </dgm:pt>
    <dgm:pt modelId="{27EF5875-68F9-4C58-9234-F4A4C00F5FFD}" type="pres">
      <dgm:prSet presAssocID="{DC00236B-B5BE-4874-9958-EF5E920AB370}" presName="space" presStyleCnt="0"/>
      <dgm:spPr/>
    </dgm:pt>
    <dgm:pt modelId="{15FC7326-135E-40DF-92ED-1585D1F92554}" type="pres">
      <dgm:prSet presAssocID="{D36B2E84-D90A-4EF8-99A7-B8E5628DAA65}" presName="compositeB" presStyleCnt="0"/>
      <dgm:spPr/>
    </dgm:pt>
    <dgm:pt modelId="{7BF03CDB-E91A-4BB0-A344-743C29982210}" type="pres">
      <dgm:prSet presAssocID="{D36B2E84-D90A-4EF8-99A7-B8E5628DAA65}" presName="textB" presStyleLbl="revTx" presStyleIdx="3" presStyleCnt="4" custLinFactY="-50605" custLinFactNeighborX="-2978" custLinFactNeighborY="-100000">
        <dgm:presLayoutVars>
          <dgm:bulletEnabled val="1"/>
        </dgm:presLayoutVars>
      </dgm:prSet>
      <dgm:spPr/>
      <dgm:t>
        <a:bodyPr/>
        <a:lstStyle/>
        <a:p>
          <a:endParaRPr lang="en-US"/>
        </a:p>
      </dgm:t>
    </dgm:pt>
    <dgm:pt modelId="{7A420A68-B376-4704-852A-B1F792639E02}" type="pres">
      <dgm:prSet presAssocID="{D36B2E84-D90A-4EF8-99A7-B8E5628DAA65}" presName="circleB" presStyleLbl="node1" presStyleIdx="3" presStyleCnt="4"/>
      <dgm:spPr/>
    </dgm:pt>
    <dgm:pt modelId="{B5EBA7A0-16A6-42A2-85D0-F945F83D3104}" type="pres">
      <dgm:prSet presAssocID="{D36B2E84-D90A-4EF8-99A7-B8E5628DAA65}" presName="spaceB" presStyleCnt="0"/>
      <dgm:spPr/>
    </dgm:pt>
  </dgm:ptLst>
  <dgm:cxnLst>
    <dgm:cxn modelId="{404BD604-AFF6-40F0-BD49-32BC230F7E71}" type="presOf" srcId="{192E46FD-771D-43CB-94AA-09F5DAC61404}" destId="{8D4D77F2-FB19-4648-82B4-57587E63B3AA}" srcOrd="0" destOrd="0" presId="urn:microsoft.com/office/officeart/2005/8/layout/hProcess11"/>
    <dgm:cxn modelId="{4F3207EC-4CFF-457C-8340-29D39A5E5E65}" type="presOf" srcId="{B471BCB6-D916-4FD7-B221-8D1B80ABF2ED}" destId="{D2387360-B70B-4DD3-A792-ADA35A4CF128}" srcOrd="0" destOrd="0" presId="urn:microsoft.com/office/officeart/2005/8/layout/hProcess11"/>
    <dgm:cxn modelId="{41BBF93B-6845-40B8-8153-3E3A16A25974}" srcId="{0BB0A48D-5AAC-4F55-A7EE-9B647ACFDB49}" destId="{192E46FD-771D-43CB-94AA-09F5DAC61404}" srcOrd="2" destOrd="0" parTransId="{E17A10C4-8395-492C-929D-7F19D5359C4B}" sibTransId="{DC00236B-B5BE-4874-9958-EF5E920AB370}"/>
    <dgm:cxn modelId="{978E867F-4700-4288-8806-60400F13CF73}" type="presOf" srcId="{0BB0A48D-5AAC-4F55-A7EE-9B647ACFDB49}" destId="{E76DB566-731D-4B70-8A20-A75567220D1E}" srcOrd="0" destOrd="0" presId="urn:microsoft.com/office/officeart/2005/8/layout/hProcess11"/>
    <dgm:cxn modelId="{60CD9EFE-E331-4B06-BB58-15407C46660B}" type="presOf" srcId="{9CA47D6E-96A8-4D52-AC15-23067AFD9069}" destId="{676BAD48-166F-43B3-8ABB-2B96FB6496BE}" srcOrd="0" destOrd="0" presId="urn:microsoft.com/office/officeart/2005/8/layout/hProcess11"/>
    <dgm:cxn modelId="{94AD579A-50E4-484C-AC40-64C4E8341882}" srcId="{0BB0A48D-5AAC-4F55-A7EE-9B647ACFDB49}" destId="{9CA47D6E-96A8-4D52-AC15-23067AFD9069}" srcOrd="0" destOrd="0" parTransId="{E9299BD6-CE05-4A0E-B8D6-B402EFEA0219}" sibTransId="{512C9E19-D349-4AF2-B5CD-EB182A50E4A5}"/>
    <dgm:cxn modelId="{BBE665C0-88E3-457A-9087-71ED4DE9A730}" srcId="{0BB0A48D-5AAC-4F55-A7EE-9B647ACFDB49}" destId="{B471BCB6-D916-4FD7-B221-8D1B80ABF2ED}" srcOrd="1" destOrd="0" parTransId="{65B08967-ECC1-4DED-B1DD-55A4C6ACB21D}" sibTransId="{E79E1002-FB20-4700-9F87-1D3C227C270A}"/>
    <dgm:cxn modelId="{72C8BB3A-0741-4E21-9CD9-43010544B803}" srcId="{0BB0A48D-5AAC-4F55-A7EE-9B647ACFDB49}" destId="{D36B2E84-D90A-4EF8-99A7-B8E5628DAA65}" srcOrd="3" destOrd="0" parTransId="{55195165-8C27-4362-A355-93200FD3A0F4}" sibTransId="{F62A572A-3BAC-4BBB-BE8A-9663593AC9CB}"/>
    <dgm:cxn modelId="{6673233C-03EC-4F54-BD88-BCB066824BFF}" type="presOf" srcId="{D36B2E84-D90A-4EF8-99A7-B8E5628DAA65}" destId="{7BF03CDB-E91A-4BB0-A344-743C29982210}" srcOrd="0" destOrd="0" presId="urn:microsoft.com/office/officeart/2005/8/layout/hProcess11"/>
    <dgm:cxn modelId="{5EDD89D3-F9CE-4D66-9196-1B3BE63ABE2A}" type="presParOf" srcId="{E76DB566-731D-4B70-8A20-A75567220D1E}" destId="{29A0FAD9-0F67-4051-AF6C-87DD48752998}" srcOrd="0" destOrd="0" presId="urn:microsoft.com/office/officeart/2005/8/layout/hProcess11"/>
    <dgm:cxn modelId="{2926F88C-E938-4EA9-AB37-6BF2C420A677}" type="presParOf" srcId="{E76DB566-731D-4B70-8A20-A75567220D1E}" destId="{04D5E034-70D6-4C9A-AB7A-6C2ED84135A7}" srcOrd="1" destOrd="0" presId="urn:microsoft.com/office/officeart/2005/8/layout/hProcess11"/>
    <dgm:cxn modelId="{76873E52-2FD2-4365-A609-A92D44FD4D74}" type="presParOf" srcId="{04D5E034-70D6-4C9A-AB7A-6C2ED84135A7}" destId="{276C026F-C353-4C16-ADA8-CDD53897285C}" srcOrd="0" destOrd="0" presId="urn:microsoft.com/office/officeart/2005/8/layout/hProcess11"/>
    <dgm:cxn modelId="{5F785C19-6C06-4D5C-8CE4-1ED3C74CA877}" type="presParOf" srcId="{276C026F-C353-4C16-ADA8-CDD53897285C}" destId="{676BAD48-166F-43B3-8ABB-2B96FB6496BE}" srcOrd="0" destOrd="0" presId="urn:microsoft.com/office/officeart/2005/8/layout/hProcess11"/>
    <dgm:cxn modelId="{026A8116-00CC-4752-9174-6602A383DD59}" type="presParOf" srcId="{276C026F-C353-4C16-ADA8-CDD53897285C}" destId="{1EF89B7A-E687-4672-90F4-0FE8A502BD6E}" srcOrd="1" destOrd="0" presId="urn:microsoft.com/office/officeart/2005/8/layout/hProcess11"/>
    <dgm:cxn modelId="{063748F3-CC4C-4ACE-A212-9B28A39B3BBF}" type="presParOf" srcId="{276C026F-C353-4C16-ADA8-CDD53897285C}" destId="{F874B58C-761E-4EB4-B2B2-206453C92676}" srcOrd="2" destOrd="0" presId="urn:microsoft.com/office/officeart/2005/8/layout/hProcess11"/>
    <dgm:cxn modelId="{E94D304B-DF58-45AB-8581-985D939B048B}" type="presParOf" srcId="{04D5E034-70D6-4C9A-AB7A-6C2ED84135A7}" destId="{86C1AB7E-1831-4640-A087-0BAD8106F69C}" srcOrd="1" destOrd="0" presId="urn:microsoft.com/office/officeart/2005/8/layout/hProcess11"/>
    <dgm:cxn modelId="{F8A83CCC-E559-413A-B76E-C2F599DDD0A8}" type="presParOf" srcId="{04D5E034-70D6-4C9A-AB7A-6C2ED84135A7}" destId="{DD63EE06-5B77-4071-9CCD-2E0C164670A1}" srcOrd="2" destOrd="0" presId="urn:microsoft.com/office/officeart/2005/8/layout/hProcess11"/>
    <dgm:cxn modelId="{479D8DF1-4DAE-4E1D-AA2D-D058FA22C924}" type="presParOf" srcId="{DD63EE06-5B77-4071-9CCD-2E0C164670A1}" destId="{D2387360-B70B-4DD3-A792-ADA35A4CF128}" srcOrd="0" destOrd="0" presId="urn:microsoft.com/office/officeart/2005/8/layout/hProcess11"/>
    <dgm:cxn modelId="{49B9F012-2C50-4570-A689-370C687BCF36}" type="presParOf" srcId="{DD63EE06-5B77-4071-9CCD-2E0C164670A1}" destId="{947960D1-4466-4923-9096-4E994D8BF061}" srcOrd="1" destOrd="0" presId="urn:microsoft.com/office/officeart/2005/8/layout/hProcess11"/>
    <dgm:cxn modelId="{55BBE0E0-A6B9-4AC9-87BC-C13E1CF0A970}" type="presParOf" srcId="{DD63EE06-5B77-4071-9CCD-2E0C164670A1}" destId="{CA7C2F07-BA9A-4F4E-AE6E-AF301BF97C6A}" srcOrd="2" destOrd="0" presId="urn:microsoft.com/office/officeart/2005/8/layout/hProcess11"/>
    <dgm:cxn modelId="{6EE32752-6F81-415B-ABA1-66A8EB7E2152}" type="presParOf" srcId="{04D5E034-70D6-4C9A-AB7A-6C2ED84135A7}" destId="{2A4D35A6-062A-48F1-A296-7F623E49EAEC}" srcOrd="3" destOrd="0" presId="urn:microsoft.com/office/officeart/2005/8/layout/hProcess11"/>
    <dgm:cxn modelId="{7C679B67-E0BD-4612-9524-0440B118E7CE}" type="presParOf" srcId="{04D5E034-70D6-4C9A-AB7A-6C2ED84135A7}" destId="{1DEFDB83-8867-4728-A92B-7AE673216ACA}" srcOrd="4" destOrd="0" presId="urn:microsoft.com/office/officeart/2005/8/layout/hProcess11"/>
    <dgm:cxn modelId="{4A06FEB5-7939-41EF-8839-EC42376F4B08}" type="presParOf" srcId="{1DEFDB83-8867-4728-A92B-7AE673216ACA}" destId="{8D4D77F2-FB19-4648-82B4-57587E63B3AA}" srcOrd="0" destOrd="0" presId="urn:microsoft.com/office/officeart/2005/8/layout/hProcess11"/>
    <dgm:cxn modelId="{F91E19B1-9BE1-4211-A233-C6F61CAF164C}" type="presParOf" srcId="{1DEFDB83-8867-4728-A92B-7AE673216ACA}" destId="{709F57D4-622D-4AB2-BA97-1ECF2511F8C8}" srcOrd="1" destOrd="0" presId="urn:microsoft.com/office/officeart/2005/8/layout/hProcess11"/>
    <dgm:cxn modelId="{7043E6A3-1C3F-4CEE-B909-56A0761349B4}" type="presParOf" srcId="{1DEFDB83-8867-4728-A92B-7AE673216ACA}" destId="{FB3248D0-2054-4A87-8C46-77F2F93DF86E}" srcOrd="2" destOrd="0" presId="urn:microsoft.com/office/officeart/2005/8/layout/hProcess11"/>
    <dgm:cxn modelId="{D5CE26D2-7EC6-4559-9E31-516202694FF3}" type="presParOf" srcId="{04D5E034-70D6-4C9A-AB7A-6C2ED84135A7}" destId="{27EF5875-68F9-4C58-9234-F4A4C00F5FFD}" srcOrd="5" destOrd="0" presId="urn:microsoft.com/office/officeart/2005/8/layout/hProcess11"/>
    <dgm:cxn modelId="{6C3CB7D9-7A38-4FD3-A414-8C82606B4CB7}" type="presParOf" srcId="{04D5E034-70D6-4C9A-AB7A-6C2ED84135A7}" destId="{15FC7326-135E-40DF-92ED-1585D1F92554}" srcOrd="6" destOrd="0" presId="urn:microsoft.com/office/officeart/2005/8/layout/hProcess11"/>
    <dgm:cxn modelId="{11376F2E-C17A-4CAC-AB57-F7CAED96F462}" type="presParOf" srcId="{15FC7326-135E-40DF-92ED-1585D1F92554}" destId="{7BF03CDB-E91A-4BB0-A344-743C29982210}" srcOrd="0" destOrd="0" presId="urn:microsoft.com/office/officeart/2005/8/layout/hProcess11"/>
    <dgm:cxn modelId="{4620A6B4-8434-440B-9B2B-12B9031CB59B}" type="presParOf" srcId="{15FC7326-135E-40DF-92ED-1585D1F92554}" destId="{7A420A68-B376-4704-852A-B1F792639E02}" srcOrd="1" destOrd="0" presId="urn:microsoft.com/office/officeart/2005/8/layout/hProcess11"/>
    <dgm:cxn modelId="{24E58FAF-BDBC-4510-A6BD-7D3E0EE2A22D}" type="presParOf" srcId="{15FC7326-135E-40DF-92ED-1585D1F92554}" destId="{B5EBA7A0-16A6-42A2-85D0-F945F83D3104}"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33C3B1-335A-4903-9F97-452EC9F5EFC3}"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n-US"/>
        </a:p>
      </dgm:t>
    </dgm:pt>
    <dgm:pt modelId="{7677AF48-C816-4969-9B35-3F8962AB2970}">
      <dgm:prSet phldrT="[Text]" custT="1"/>
      <dgm:spPr>
        <a:solidFill>
          <a:schemeClr val="accent1">
            <a:hueOff val="0"/>
            <a:satOff val="0"/>
            <a:lumOff val="0"/>
            <a:alpha val="0"/>
          </a:schemeClr>
        </a:solidFill>
        <a:ln w="6350">
          <a:solidFill>
            <a:schemeClr val="tx1"/>
          </a:solidFill>
        </a:ln>
      </dgm:spPr>
      <dgm:t>
        <a:bodyPr/>
        <a:lstStyle/>
        <a:p>
          <a:r>
            <a:rPr lang="en-US" sz="2200" dirty="0" smtClean="0">
              <a:solidFill>
                <a:schemeClr val="tx1"/>
              </a:solidFill>
            </a:rPr>
            <a:t>A lease contract conveys the right to use an asset (the underlying asset) for a period of time in exchange for consideration</a:t>
          </a:r>
          <a:endParaRPr lang="en-US" sz="2200" dirty="0">
            <a:solidFill>
              <a:schemeClr val="tx1"/>
            </a:solidFill>
          </a:endParaRPr>
        </a:p>
      </dgm:t>
    </dgm:pt>
    <dgm:pt modelId="{9C95281A-6780-4BAC-8824-E503423A176D}" type="parTrans" cxnId="{C6447950-ABC0-4612-820D-B374CFB88E31}">
      <dgm:prSet/>
      <dgm:spPr/>
      <dgm:t>
        <a:bodyPr/>
        <a:lstStyle/>
        <a:p>
          <a:endParaRPr lang="en-US"/>
        </a:p>
      </dgm:t>
    </dgm:pt>
    <dgm:pt modelId="{95F852FF-6411-473B-83F0-230D9333DDAC}" type="sibTrans" cxnId="{C6447950-ABC0-4612-820D-B374CFB88E31}">
      <dgm:prSet/>
      <dgm:spPr/>
      <dgm:t>
        <a:bodyPr/>
        <a:lstStyle/>
        <a:p>
          <a:endParaRPr lang="en-US"/>
        </a:p>
      </dgm:t>
    </dgm:pt>
    <dgm:pt modelId="{3898B3CD-1FD9-4102-A08C-3A07C01AB841}" type="pres">
      <dgm:prSet presAssocID="{4F33C3B1-335A-4903-9F97-452EC9F5EFC3}" presName="diagram" presStyleCnt="0">
        <dgm:presLayoutVars>
          <dgm:dir/>
          <dgm:resizeHandles val="exact"/>
        </dgm:presLayoutVars>
      </dgm:prSet>
      <dgm:spPr/>
      <dgm:t>
        <a:bodyPr/>
        <a:lstStyle/>
        <a:p>
          <a:endParaRPr lang="en-US"/>
        </a:p>
      </dgm:t>
    </dgm:pt>
    <dgm:pt modelId="{E50422D3-C73E-44D3-A7E2-D50C3E22A126}" type="pres">
      <dgm:prSet presAssocID="{7677AF48-C816-4969-9B35-3F8962AB2970}" presName="node" presStyleLbl="node1" presStyleIdx="0" presStyleCnt="1" custScaleX="181712" custScaleY="21867">
        <dgm:presLayoutVars>
          <dgm:bulletEnabled val="1"/>
        </dgm:presLayoutVars>
      </dgm:prSet>
      <dgm:spPr/>
      <dgm:t>
        <a:bodyPr/>
        <a:lstStyle/>
        <a:p>
          <a:endParaRPr lang="en-US"/>
        </a:p>
      </dgm:t>
    </dgm:pt>
  </dgm:ptLst>
  <dgm:cxnLst>
    <dgm:cxn modelId="{98C3635C-DAB2-4215-86A9-08184BBA90AA}" type="presOf" srcId="{4F33C3B1-335A-4903-9F97-452EC9F5EFC3}" destId="{3898B3CD-1FD9-4102-A08C-3A07C01AB841}" srcOrd="0" destOrd="0" presId="urn:microsoft.com/office/officeart/2005/8/layout/default#1"/>
    <dgm:cxn modelId="{C6447950-ABC0-4612-820D-B374CFB88E31}" srcId="{4F33C3B1-335A-4903-9F97-452EC9F5EFC3}" destId="{7677AF48-C816-4969-9B35-3F8962AB2970}" srcOrd="0" destOrd="0" parTransId="{9C95281A-6780-4BAC-8824-E503423A176D}" sibTransId="{95F852FF-6411-473B-83F0-230D9333DDAC}"/>
    <dgm:cxn modelId="{F0BA2B44-3E30-46EB-B209-E7B261242A93}" type="presOf" srcId="{7677AF48-C816-4969-9B35-3F8962AB2970}" destId="{E50422D3-C73E-44D3-A7E2-D50C3E22A126}" srcOrd="0" destOrd="0" presId="urn:microsoft.com/office/officeart/2005/8/layout/default#1"/>
    <dgm:cxn modelId="{C94EB5AC-DF80-4D7A-A7ED-89448E8472E5}" type="presParOf" srcId="{3898B3CD-1FD9-4102-A08C-3A07C01AB841}" destId="{E50422D3-C73E-44D3-A7E2-D50C3E22A126}" srcOrd="0" destOrd="0" presId="urn:microsoft.com/office/officeart/2005/8/layout/defaul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870D70-D3F4-448F-AA0E-2E7014249AA0}" type="doc">
      <dgm:prSet loTypeId="urn:microsoft.com/office/officeart/2005/8/layout/chevron1" loCatId="process" qsTypeId="urn:microsoft.com/office/officeart/2005/8/quickstyle/simple1" qsCatId="simple" csTypeId="urn:microsoft.com/office/officeart/2005/8/colors/accent1_2" csCatId="accent1" phldr="1"/>
      <dgm:spPr/>
    </dgm:pt>
    <dgm:pt modelId="{8A64A559-22F6-46B0-8B8F-C57F2246042D}">
      <dgm:prSet phldrT="[Text]" custT="1"/>
      <dgm:spPr>
        <a:solidFill>
          <a:schemeClr val="accent1">
            <a:lumMod val="60000"/>
            <a:lumOff val="40000"/>
          </a:schemeClr>
        </a:solidFill>
        <a:ln>
          <a:solidFill>
            <a:schemeClr val="tx2"/>
          </a:solidFill>
        </a:ln>
      </dgm:spPr>
      <dgm:t>
        <a:bodyPr/>
        <a:lstStyle/>
        <a:p>
          <a:r>
            <a:rPr lang="en-US" sz="1400" dirty="0" smtClean="0">
              <a:solidFill>
                <a:schemeClr val="tx1"/>
              </a:solidFill>
            </a:rPr>
            <a:t>Right-of-use asset</a:t>
          </a:r>
        </a:p>
        <a:p>
          <a:r>
            <a:rPr lang="en-US" sz="1400" dirty="0" smtClean="0">
              <a:solidFill>
                <a:schemeClr val="tx1"/>
              </a:solidFill>
            </a:rPr>
            <a:t>Lease liability</a:t>
          </a:r>
          <a:endParaRPr lang="en-US" sz="1400" dirty="0">
            <a:solidFill>
              <a:schemeClr val="tx1"/>
            </a:solidFill>
          </a:endParaRPr>
        </a:p>
      </dgm:t>
    </dgm:pt>
    <dgm:pt modelId="{CC808E2F-C730-4AF1-91A3-609C3CDA2604}" type="parTrans" cxnId="{3977960B-82B0-4915-8293-0838AA5AF552}">
      <dgm:prSet/>
      <dgm:spPr/>
      <dgm:t>
        <a:bodyPr/>
        <a:lstStyle/>
        <a:p>
          <a:endParaRPr lang="en-US"/>
        </a:p>
      </dgm:t>
    </dgm:pt>
    <dgm:pt modelId="{DEFA0723-4E22-459B-BBF9-B2A9EAE96DB6}" type="sibTrans" cxnId="{3977960B-82B0-4915-8293-0838AA5AF552}">
      <dgm:prSet/>
      <dgm:spPr/>
      <dgm:t>
        <a:bodyPr/>
        <a:lstStyle/>
        <a:p>
          <a:endParaRPr lang="en-US"/>
        </a:p>
      </dgm:t>
    </dgm:pt>
    <dgm:pt modelId="{56056FF3-0A9F-44E9-B72B-CC6D831108DC}">
      <dgm:prSet phldrT="[Text]" custT="1"/>
      <dgm:spPr>
        <a:solidFill>
          <a:schemeClr val="accent1">
            <a:lumMod val="60000"/>
            <a:lumOff val="40000"/>
          </a:schemeClr>
        </a:solidFill>
        <a:ln>
          <a:solidFill>
            <a:schemeClr val="tx2"/>
          </a:solidFill>
        </a:ln>
      </dgm:spPr>
      <dgm:t>
        <a:bodyPr/>
        <a:lstStyle/>
        <a:p>
          <a:r>
            <a:rPr lang="en-US" sz="1400" dirty="0" smtClean="0">
              <a:solidFill>
                <a:schemeClr val="tx1"/>
              </a:solidFill>
            </a:rPr>
            <a:t>Amortization expense</a:t>
          </a:r>
        </a:p>
        <a:p>
          <a:r>
            <a:rPr lang="en-US" sz="1400" dirty="0" smtClean="0">
              <a:solidFill>
                <a:schemeClr val="tx1"/>
              </a:solidFill>
            </a:rPr>
            <a:t>Interest expense</a:t>
          </a:r>
          <a:endParaRPr lang="en-US" sz="1400" dirty="0">
            <a:solidFill>
              <a:schemeClr val="tx1"/>
            </a:solidFill>
          </a:endParaRPr>
        </a:p>
      </dgm:t>
    </dgm:pt>
    <dgm:pt modelId="{B16F0C73-A354-449B-99A6-FA4E2C283036}" type="parTrans" cxnId="{BEC54968-706A-49B7-8D5F-625A10B7155D}">
      <dgm:prSet/>
      <dgm:spPr/>
      <dgm:t>
        <a:bodyPr/>
        <a:lstStyle/>
        <a:p>
          <a:endParaRPr lang="en-US"/>
        </a:p>
      </dgm:t>
    </dgm:pt>
    <dgm:pt modelId="{20915489-28DB-4AB6-94B3-723665F5C4E4}" type="sibTrans" cxnId="{BEC54968-706A-49B7-8D5F-625A10B7155D}">
      <dgm:prSet/>
      <dgm:spPr/>
      <dgm:t>
        <a:bodyPr/>
        <a:lstStyle/>
        <a:p>
          <a:endParaRPr lang="en-US"/>
        </a:p>
      </dgm:t>
    </dgm:pt>
    <dgm:pt modelId="{7DD89BA6-A5C3-4487-85D1-52ADC298046B}">
      <dgm:prSet custT="1"/>
      <dgm:spPr>
        <a:solidFill>
          <a:schemeClr val="accent1">
            <a:lumMod val="60000"/>
            <a:lumOff val="40000"/>
          </a:schemeClr>
        </a:solidFill>
        <a:ln>
          <a:solidFill>
            <a:schemeClr val="tx2"/>
          </a:solidFill>
        </a:ln>
      </dgm:spPr>
      <dgm:t>
        <a:bodyPr/>
        <a:lstStyle/>
        <a:p>
          <a:r>
            <a:rPr lang="en-US" sz="1400" dirty="0" smtClean="0">
              <a:solidFill>
                <a:schemeClr val="tx1"/>
              </a:solidFill>
            </a:rPr>
            <a:t>Cash paid for principal and interest payments</a:t>
          </a:r>
          <a:endParaRPr lang="en-US" sz="1400" dirty="0">
            <a:solidFill>
              <a:schemeClr val="tx1"/>
            </a:solidFill>
          </a:endParaRPr>
        </a:p>
      </dgm:t>
    </dgm:pt>
    <dgm:pt modelId="{4C8E8A61-97AA-44F0-A69F-1DCDE937C240}" type="parTrans" cxnId="{200C9970-6C73-45C9-984B-97F0664A21C3}">
      <dgm:prSet/>
      <dgm:spPr/>
      <dgm:t>
        <a:bodyPr/>
        <a:lstStyle/>
        <a:p>
          <a:endParaRPr lang="en-US"/>
        </a:p>
      </dgm:t>
    </dgm:pt>
    <dgm:pt modelId="{63A98CB5-470B-4BE4-8359-6894AF4D928C}" type="sibTrans" cxnId="{200C9970-6C73-45C9-984B-97F0664A21C3}">
      <dgm:prSet/>
      <dgm:spPr/>
      <dgm:t>
        <a:bodyPr/>
        <a:lstStyle/>
        <a:p>
          <a:endParaRPr lang="en-US"/>
        </a:p>
      </dgm:t>
    </dgm:pt>
    <dgm:pt modelId="{72387147-48BC-4718-AFC6-D58A5B403F16}" type="pres">
      <dgm:prSet presAssocID="{2A870D70-D3F4-448F-AA0E-2E7014249AA0}" presName="Name0" presStyleCnt="0">
        <dgm:presLayoutVars>
          <dgm:dir/>
          <dgm:animLvl val="lvl"/>
          <dgm:resizeHandles val="exact"/>
        </dgm:presLayoutVars>
      </dgm:prSet>
      <dgm:spPr/>
    </dgm:pt>
    <dgm:pt modelId="{2BCC030E-41C6-45DD-A201-32B75DA5DCE0}" type="pres">
      <dgm:prSet presAssocID="{8A64A559-22F6-46B0-8B8F-C57F2246042D}" presName="parTxOnly" presStyleLbl="node1" presStyleIdx="0" presStyleCnt="3">
        <dgm:presLayoutVars>
          <dgm:chMax val="0"/>
          <dgm:chPref val="0"/>
          <dgm:bulletEnabled val="1"/>
        </dgm:presLayoutVars>
      </dgm:prSet>
      <dgm:spPr/>
      <dgm:t>
        <a:bodyPr/>
        <a:lstStyle/>
        <a:p>
          <a:endParaRPr lang="en-US"/>
        </a:p>
      </dgm:t>
    </dgm:pt>
    <dgm:pt modelId="{11185001-53D4-448C-B5C9-FC94C1810BFC}" type="pres">
      <dgm:prSet presAssocID="{DEFA0723-4E22-459B-BBF9-B2A9EAE96DB6}" presName="parTxOnlySpace" presStyleCnt="0"/>
      <dgm:spPr/>
    </dgm:pt>
    <dgm:pt modelId="{F7229080-A97A-4F18-B0B0-F70BC2F2C150}" type="pres">
      <dgm:prSet presAssocID="{56056FF3-0A9F-44E9-B72B-CC6D831108DC}" presName="parTxOnly" presStyleLbl="node1" presStyleIdx="1" presStyleCnt="3" custScaleX="115687">
        <dgm:presLayoutVars>
          <dgm:chMax val="0"/>
          <dgm:chPref val="0"/>
          <dgm:bulletEnabled val="1"/>
        </dgm:presLayoutVars>
      </dgm:prSet>
      <dgm:spPr/>
      <dgm:t>
        <a:bodyPr/>
        <a:lstStyle/>
        <a:p>
          <a:endParaRPr lang="en-US"/>
        </a:p>
      </dgm:t>
    </dgm:pt>
    <dgm:pt modelId="{7A659488-6DB2-4A19-AFA7-6C4BD070079B}" type="pres">
      <dgm:prSet presAssocID="{20915489-28DB-4AB6-94B3-723665F5C4E4}" presName="parTxOnlySpace" presStyleCnt="0"/>
      <dgm:spPr/>
    </dgm:pt>
    <dgm:pt modelId="{ACB14669-0B32-40F8-916F-E13FDB883CBE}" type="pres">
      <dgm:prSet presAssocID="{7DD89BA6-A5C3-4487-85D1-52ADC298046B}" presName="parTxOnly" presStyleLbl="node1" presStyleIdx="2" presStyleCnt="3">
        <dgm:presLayoutVars>
          <dgm:chMax val="0"/>
          <dgm:chPref val="0"/>
          <dgm:bulletEnabled val="1"/>
        </dgm:presLayoutVars>
      </dgm:prSet>
      <dgm:spPr/>
      <dgm:t>
        <a:bodyPr/>
        <a:lstStyle/>
        <a:p>
          <a:endParaRPr lang="en-US"/>
        </a:p>
      </dgm:t>
    </dgm:pt>
  </dgm:ptLst>
  <dgm:cxnLst>
    <dgm:cxn modelId="{21F901AE-FE75-4D7E-B3E0-CDA9A225BA93}" type="presOf" srcId="{7DD89BA6-A5C3-4487-85D1-52ADC298046B}" destId="{ACB14669-0B32-40F8-916F-E13FDB883CBE}" srcOrd="0" destOrd="0" presId="urn:microsoft.com/office/officeart/2005/8/layout/chevron1"/>
    <dgm:cxn modelId="{76B0F5D9-76EC-4D38-9541-9C11D98493DC}" type="presOf" srcId="{8A64A559-22F6-46B0-8B8F-C57F2246042D}" destId="{2BCC030E-41C6-45DD-A201-32B75DA5DCE0}" srcOrd="0" destOrd="0" presId="urn:microsoft.com/office/officeart/2005/8/layout/chevron1"/>
    <dgm:cxn modelId="{3977960B-82B0-4915-8293-0838AA5AF552}" srcId="{2A870D70-D3F4-448F-AA0E-2E7014249AA0}" destId="{8A64A559-22F6-46B0-8B8F-C57F2246042D}" srcOrd="0" destOrd="0" parTransId="{CC808E2F-C730-4AF1-91A3-609C3CDA2604}" sibTransId="{DEFA0723-4E22-459B-BBF9-B2A9EAE96DB6}"/>
    <dgm:cxn modelId="{3326763C-A2AF-4110-B05E-689838DE2B00}" type="presOf" srcId="{2A870D70-D3F4-448F-AA0E-2E7014249AA0}" destId="{72387147-48BC-4718-AFC6-D58A5B403F16}" srcOrd="0" destOrd="0" presId="urn:microsoft.com/office/officeart/2005/8/layout/chevron1"/>
    <dgm:cxn modelId="{BEC54968-706A-49B7-8D5F-625A10B7155D}" srcId="{2A870D70-D3F4-448F-AA0E-2E7014249AA0}" destId="{56056FF3-0A9F-44E9-B72B-CC6D831108DC}" srcOrd="1" destOrd="0" parTransId="{B16F0C73-A354-449B-99A6-FA4E2C283036}" sibTransId="{20915489-28DB-4AB6-94B3-723665F5C4E4}"/>
    <dgm:cxn modelId="{16CFD29F-6470-4717-9B22-662A53152401}" type="presOf" srcId="{56056FF3-0A9F-44E9-B72B-CC6D831108DC}" destId="{F7229080-A97A-4F18-B0B0-F70BC2F2C150}" srcOrd="0" destOrd="0" presId="urn:microsoft.com/office/officeart/2005/8/layout/chevron1"/>
    <dgm:cxn modelId="{200C9970-6C73-45C9-984B-97F0664A21C3}" srcId="{2A870D70-D3F4-448F-AA0E-2E7014249AA0}" destId="{7DD89BA6-A5C3-4487-85D1-52ADC298046B}" srcOrd="2" destOrd="0" parTransId="{4C8E8A61-97AA-44F0-A69F-1DCDE937C240}" sibTransId="{63A98CB5-470B-4BE4-8359-6894AF4D928C}"/>
    <dgm:cxn modelId="{0C7E3791-0116-4AF2-8D69-FA58B6776CC4}" type="presParOf" srcId="{72387147-48BC-4718-AFC6-D58A5B403F16}" destId="{2BCC030E-41C6-45DD-A201-32B75DA5DCE0}" srcOrd="0" destOrd="0" presId="urn:microsoft.com/office/officeart/2005/8/layout/chevron1"/>
    <dgm:cxn modelId="{C736A78C-F24B-45C6-ACAF-53B75D269EF1}" type="presParOf" srcId="{72387147-48BC-4718-AFC6-D58A5B403F16}" destId="{11185001-53D4-448C-B5C9-FC94C1810BFC}" srcOrd="1" destOrd="0" presId="urn:microsoft.com/office/officeart/2005/8/layout/chevron1"/>
    <dgm:cxn modelId="{3969C01C-082E-4618-9204-383EDB24C302}" type="presParOf" srcId="{72387147-48BC-4718-AFC6-D58A5B403F16}" destId="{F7229080-A97A-4F18-B0B0-F70BC2F2C150}" srcOrd="2" destOrd="0" presId="urn:microsoft.com/office/officeart/2005/8/layout/chevron1"/>
    <dgm:cxn modelId="{3C94E37D-0BC7-4053-BA2E-38192DAC16DE}" type="presParOf" srcId="{72387147-48BC-4718-AFC6-D58A5B403F16}" destId="{7A659488-6DB2-4A19-AFA7-6C4BD070079B}" srcOrd="3" destOrd="0" presId="urn:microsoft.com/office/officeart/2005/8/layout/chevron1"/>
    <dgm:cxn modelId="{F881E23C-2C31-4F9D-9E0A-FDCD44097EBF}" type="presParOf" srcId="{72387147-48BC-4718-AFC6-D58A5B403F16}" destId="{ACB14669-0B32-40F8-916F-E13FDB883CBE}"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870D70-D3F4-448F-AA0E-2E7014249AA0}" type="doc">
      <dgm:prSet loTypeId="urn:microsoft.com/office/officeart/2005/8/layout/chevron1" loCatId="process" qsTypeId="urn:microsoft.com/office/officeart/2005/8/quickstyle/simple1" qsCatId="simple" csTypeId="urn:microsoft.com/office/officeart/2005/8/colors/accent1_2" csCatId="accent1" phldr="1"/>
      <dgm:spPr/>
    </dgm:pt>
    <dgm:pt modelId="{8A64A559-22F6-46B0-8B8F-C57F2246042D}">
      <dgm:prSet phldrT="[Text]" custT="1"/>
      <dgm:spPr>
        <a:solidFill>
          <a:schemeClr val="accent1">
            <a:lumMod val="60000"/>
            <a:lumOff val="40000"/>
          </a:schemeClr>
        </a:solidFill>
        <a:ln>
          <a:solidFill>
            <a:schemeClr val="tx2"/>
          </a:solidFill>
        </a:ln>
      </dgm:spPr>
      <dgm:t>
        <a:bodyPr/>
        <a:lstStyle/>
        <a:p>
          <a:r>
            <a:rPr lang="en-US" sz="1400" dirty="0" smtClean="0">
              <a:solidFill>
                <a:schemeClr val="tx1"/>
              </a:solidFill>
            </a:rPr>
            <a:t>Right-of-use asset</a:t>
          </a:r>
        </a:p>
        <a:p>
          <a:r>
            <a:rPr lang="en-US" sz="1400" dirty="0" smtClean="0">
              <a:solidFill>
                <a:schemeClr val="tx1"/>
              </a:solidFill>
            </a:rPr>
            <a:t>Lease liability</a:t>
          </a:r>
          <a:endParaRPr lang="en-US" sz="1400" dirty="0">
            <a:solidFill>
              <a:schemeClr val="tx1"/>
            </a:solidFill>
          </a:endParaRPr>
        </a:p>
      </dgm:t>
    </dgm:pt>
    <dgm:pt modelId="{CC808E2F-C730-4AF1-91A3-609C3CDA2604}" type="parTrans" cxnId="{3977960B-82B0-4915-8293-0838AA5AF552}">
      <dgm:prSet/>
      <dgm:spPr/>
      <dgm:t>
        <a:bodyPr/>
        <a:lstStyle/>
        <a:p>
          <a:endParaRPr lang="en-US"/>
        </a:p>
      </dgm:t>
    </dgm:pt>
    <dgm:pt modelId="{DEFA0723-4E22-459B-BBF9-B2A9EAE96DB6}" type="sibTrans" cxnId="{3977960B-82B0-4915-8293-0838AA5AF552}">
      <dgm:prSet/>
      <dgm:spPr/>
      <dgm:t>
        <a:bodyPr/>
        <a:lstStyle/>
        <a:p>
          <a:endParaRPr lang="en-US"/>
        </a:p>
      </dgm:t>
    </dgm:pt>
    <dgm:pt modelId="{56056FF3-0A9F-44E9-B72B-CC6D831108DC}">
      <dgm:prSet phldrT="[Text]" custT="1"/>
      <dgm:spPr>
        <a:solidFill>
          <a:schemeClr val="accent1">
            <a:lumMod val="60000"/>
            <a:lumOff val="40000"/>
          </a:schemeClr>
        </a:solidFill>
        <a:ln>
          <a:solidFill>
            <a:schemeClr val="tx2"/>
          </a:solidFill>
        </a:ln>
      </dgm:spPr>
      <dgm:t>
        <a:bodyPr/>
        <a:lstStyle/>
        <a:p>
          <a:r>
            <a:rPr lang="en-US" sz="1400" dirty="0" smtClean="0">
              <a:solidFill>
                <a:schemeClr val="tx1"/>
              </a:solidFill>
            </a:rPr>
            <a:t>Single lease expense on a straight-line basis</a:t>
          </a:r>
          <a:endParaRPr lang="en-US" sz="1400" dirty="0">
            <a:solidFill>
              <a:schemeClr val="tx1"/>
            </a:solidFill>
          </a:endParaRPr>
        </a:p>
      </dgm:t>
    </dgm:pt>
    <dgm:pt modelId="{B16F0C73-A354-449B-99A6-FA4E2C283036}" type="parTrans" cxnId="{BEC54968-706A-49B7-8D5F-625A10B7155D}">
      <dgm:prSet/>
      <dgm:spPr/>
      <dgm:t>
        <a:bodyPr/>
        <a:lstStyle/>
        <a:p>
          <a:endParaRPr lang="en-US"/>
        </a:p>
      </dgm:t>
    </dgm:pt>
    <dgm:pt modelId="{20915489-28DB-4AB6-94B3-723665F5C4E4}" type="sibTrans" cxnId="{BEC54968-706A-49B7-8D5F-625A10B7155D}">
      <dgm:prSet/>
      <dgm:spPr/>
      <dgm:t>
        <a:bodyPr/>
        <a:lstStyle/>
        <a:p>
          <a:endParaRPr lang="en-US"/>
        </a:p>
      </dgm:t>
    </dgm:pt>
    <dgm:pt modelId="{7DD89BA6-A5C3-4487-85D1-52ADC298046B}">
      <dgm:prSet custT="1"/>
      <dgm:spPr>
        <a:solidFill>
          <a:schemeClr val="accent1">
            <a:lumMod val="60000"/>
            <a:lumOff val="40000"/>
          </a:schemeClr>
        </a:solidFill>
        <a:ln>
          <a:solidFill>
            <a:schemeClr val="tx2"/>
          </a:solidFill>
        </a:ln>
      </dgm:spPr>
      <dgm:t>
        <a:bodyPr/>
        <a:lstStyle/>
        <a:p>
          <a:r>
            <a:rPr lang="en-US" sz="1400" dirty="0" smtClean="0">
              <a:solidFill>
                <a:schemeClr val="tx1"/>
              </a:solidFill>
            </a:rPr>
            <a:t>Cash paid for lease payments</a:t>
          </a:r>
          <a:endParaRPr lang="en-US" sz="1400" dirty="0">
            <a:solidFill>
              <a:schemeClr val="tx1"/>
            </a:solidFill>
          </a:endParaRPr>
        </a:p>
      </dgm:t>
    </dgm:pt>
    <dgm:pt modelId="{4C8E8A61-97AA-44F0-A69F-1DCDE937C240}" type="parTrans" cxnId="{200C9970-6C73-45C9-984B-97F0664A21C3}">
      <dgm:prSet/>
      <dgm:spPr/>
      <dgm:t>
        <a:bodyPr/>
        <a:lstStyle/>
        <a:p>
          <a:endParaRPr lang="en-US"/>
        </a:p>
      </dgm:t>
    </dgm:pt>
    <dgm:pt modelId="{63A98CB5-470B-4BE4-8359-6894AF4D928C}" type="sibTrans" cxnId="{200C9970-6C73-45C9-984B-97F0664A21C3}">
      <dgm:prSet/>
      <dgm:spPr/>
      <dgm:t>
        <a:bodyPr/>
        <a:lstStyle/>
        <a:p>
          <a:endParaRPr lang="en-US"/>
        </a:p>
      </dgm:t>
    </dgm:pt>
    <dgm:pt modelId="{72387147-48BC-4718-AFC6-D58A5B403F16}" type="pres">
      <dgm:prSet presAssocID="{2A870D70-D3F4-448F-AA0E-2E7014249AA0}" presName="Name0" presStyleCnt="0">
        <dgm:presLayoutVars>
          <dgm:dir/>
          <dgm:animLvl val="lvl"/>
          <dgm:resizeHandles val="exact"/>
        </dgm:presLayoutVars>
      </dgm:prSet>
      <dgm:spPr/>
    </dgm:pt>
    <dgm:pt modelId="{2BCC030E-41C6-45DD-A201-32B75DA5DCE0}" type="pres">
      <dgm:prSet presAssocID="{8A64A559-22F6-46B0-8B8F-C57F2246042D}" presName="parTxOnly" presStyleLbl="node1" presStyleIdx="0" presStyleCnt="3" custLinFactNeighborX="-1750" custLinFactNeighborY="-1">
        <dgm:presLayoutVars>
          <dgm:chMax val="0"/>
          <dgm:chPref val="0"/>
          <dgm:bulletEnabled val="1"/>
        </dgm:presLayoutVars>
      </dgm:prSet>
      <dgm:spPr/>
      <dgm:t>
        <a:bodyPr/>
        <a:lstStyle/>
        <a:p>
          <a:endParaRPr lang="en-US"/>
        </a:p>
      </dgm:t>
    </dgm:pt>
    <dgm:pt modelId="{11185001-53D4-448C-B5C9-FC94C1810BFC}" type="pres">
      <dgm:prSet presAssocID="{DEFA0723-4E22-459B-BBF9-B2A9EAE96DB6}" presName="parTxOnlySpace" presStyleCnt="0"/>
      <dgm:spPr/>
    </dgm:pt>
    <dgm:pt modelId="{F7229080-A97A-4F18-B0B0-F70BC2F2C150}" type="pres">
      <dgm:prSet presAssocID="{56056FF3-0A9F-44E9-B72B-CC6D831108DC}" presName="parTxOnly" presStyleLbl="node1" presStyleIdx="1" presStyleCnt="3" custScaleX="119943" custLinFactNeighborX="2117" custLinFactNeighborY="-1">
        <dgm:presLayoutVars>
          <dgm:chMax val="0"/>
          <dgm:chPref val="0"/>
          <dgm:bulletEnabled val="1"/>
        </dgm:presLayoutVars>
      </dgm:prSet>
      <dgm:spPr/>
      <dgm:t>
        <a:bodyPr/>
        <a:lstStyle/>
        <a:p>
          <a:endParaRPr lang="en-US"/>
        </a:p>
      </dgm:t>
    </dgm:pt>
    <dgm:pt modelId="{7A659488-6DB2-4A19-AFA7-6C4BD070079B}" type="pres">
      <dgm:prSet presAssocID="{20915489-28DB-4AB6-94B3-723665F5C4E4}" presName="parTxOnlySpace" presStyleCnt="0"/>
      <dgm:spPr/>
    </dgm:pt>
    <dgm:pt modelId="{ACB14669-0B32-40F8-916F-E13FDB883CBE}" type="pres">
      <dgm:prSet presAssocID="{7DD89BA6-A5C3-4487-85D1-52ADC298046B}" presName="parTxOnly" presStyleLbl="node1" presStyleIdx="2" presStyleCnt="3" custLinFactNeighborX="-39254" custLinFactNeighborY="-1">
        <dgm:presLayoutVars>
          <dgm:chMax val="0"/>
          <dgm:chPref val="0"/>
          <dgm:bulletEnabled val="1"/>
        </dgm:presLayoutVars>
      </dgm:prSet>
      <dgm:spPr/>
      <dgm:t>
        <a:bodyPr/>
        <a:lstStyle/>
        <a:p>
          <a:endParaRPr lang="en-US"/>
        </a:p>
      </dgm:t>
    </dgm:pt>
  </dgm:ptLst>
  <dgm:cxnLst>
    <dgm:cxn modelId="{4800FB69-872E-45E7-971E-9740F8717A2F}" type="presOf" srcId="{56056FF3-0A9F-44E9-B72B-CC6D831108DC}" destId="{F7229080-A97A-4F18-B0B0-F70BC2F2C150}" srcOrd="0" destOrd="0" presId="urn:microsoft.com/office/officeart/2005/8/layout/chevron1"/>
    <dgm:cxn modelId="{3977960B-82B0-4915-8293-0838AA5AF552}" srcId="{2A870D70-D3F4-448F-AA0E-2E7014249AA0}" destId="{8A64A559-22F6-46B0-8B8F-C57F2246042D}" srcOrd="0" destOrd="0" parTransId="{CC808E2F-C730-4AF1-91A3-609C3CDA2604}" sibTransId="{DEFA0723-4E22-459B-BBF9-B2A9EAE96DB6}"/>
    <dgm:cxn modelId="{39F12881-555C-499F-ABC6-45D13D5006D1}" type="presOf" srcId="{8A64A559-22F6-46B0-8B8F-C57F2246042D}" destId="{2BCC030E-41C6-45DD-A201-32B75DA5DCE0}" srcOrd="0" destOrd="0" presId="urn:microsoft.com/office/officeart/2005/8/layout/chevron1"/>
    <dgm:cxn modelId="{BEC54968-706A-49B7-8D5F-625A10B7155D}" srcId="{2A870D70-D3F4-448F-AA0E-2E7014249AA0}" destId="{56056FF3-0A9F-44E9-B72B-CC6D831108DC}" srcOrd="1" destOrd="0" parTransId="{B16F0C73-A354-449B-99A6-FA4E2C283036}" sibTransId="{20915489-28DB-4AB6-94B3-723665F5C4E4}"/>
    <dgm:cxn modelId="{200C9970-6C73-45C9-984B-97F0664A21C3}" srcId="{2A870D70-D3F4-448F-AA0E-2E7014249AA0}" destId="{7DD89BA6-A5C3-4487-85D1-52ADC298046B}" srcOrd="2" destOrd="0" parTransId="{4C8E8A61-97AA-44F0-A69F-1DCDE937C240}" sibTransId="{63A98CB5-470B-4BE4-8359-6894AF4D928C}"/>
    <dgm:cxn modelId="{2D71DBD3-4699-4BBA-9144-EE6B62D62D00}" type="presOf" srcId="{7DD89BA6-A5C3-4487-85D1-52ADC298046B}" destId="{ACB14669-0B32-40F8-916F-E13FDB883CBE}" srcOrd="0" destOrd="0" presId="urn:microsoft.com/office/officeart/2005/8/layout/chevron1"/>
    <dgm:cxn modelId="{C716AFE6-074A-489F-A958-8574D3DA259B}" type="presOf" srcId="{2A870D70-D3F4-448F-AA0E-2E7014249AA0}" destId="{72387147-48BC-4718-AFC6-D58A5B403F16}" srcOrd="0" destOrd="0" presId="urn:microsoft.com/office/officeart/2005/8/layout/chevron1"/>
    <dgm:cxn modelId="{2733C127-3023-4233-BF85-F880B8715A39}" type="presParOf" srcId="{72387147-48BC-4718-AFC6-D58A5B403F16}" destId="{2BCC030E-41C6-45DD-A201-32B75DA5DCE0}" srcOrd="0" destOrd="0" presId="urn:microsoft.com/office/officeart/2005/8/layout/chevron1"/>
    <dgm:cxn modelId="{DEA2F50A-4F2D-4AFE-B361-5DF1BB39C490}" type="presParOf" srcId="{72387147-48BC-4718-AFC6-D58A5B403F16}" destId="{11185001-53D4-448C-B5C9-FC94C1810BFC}" srcOrd="1" destOrd="0" presId="urn:microsoft.com/office/officeart/2005/8/layout/chevron1"/>
    <dgm:cxn modelId="{FF304BB4-9720-43D8-B5A2-2647562560E8}" type="presParOf" srcId="{72387147-48BC-4718-AFC6-D58A5B403F16}" destId="{F7229080-A97A-4F18-B0B0-F70BC2F2C150}" srcOrd="2" destOrd="0" presId="urn:microsoft.com/office/officeart/2005/8/layout/chevron1"/>
    <dgm:cxn modelId="{49AF416C-390F-4747-A39E-3CC644BAAC44}" type="presParOf" srcId="{72387147-48BC-4718-AFC6-D58A5B403F16}" destId="{7A659488-6DB2-4A19-AFA7-6C4BD070079B}" srcOrd="3" destOrd="0" presId="urn:microsoft.com/office/officeart/2005/8/layout/chevron1"/>
    <dgm:cxn modelId="{E9543DF5-D43E-4162-AA17-85B2AFC783F0}" type="presParOf" srcId="{72387147-48BC-4718-AFC6-D58A5B403F16}" destId="{ACB14669-0B32-40F8-916F-E13FDB883CBE}" srcOrd="4"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614659-AC6B-47C8-84AA-47F54F36A36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78D1F1E0-B944-4C5E-8B72-FB5E8F3FEBCD}">
      <dgm:prSet phldrT="[Text]"/>
      <dgm:spPr>
        <a:ln w="19050">
          <a:solidFill>
            <a:schemeClr val="tx2"/>
          </a:solidFill>
        </a:ln>
      </dgm:spPr>
      <dgm:t>
        <a:bodyPr/>
        <a:lstStyle/>
        <a:p>
          <a:r>
            <a:rPr lang="en-US" dirty="0" smtClean="0"/>
            <a:t>Lease contracts in the scope of proposals involve</a:t>
          </a:r>
          <a:endParaRPr lang="en-US" dirty="0"/>
        </a:p>
      </dgm:t>
    </dgm:pt>
    <dgm:pt modelId="{5DD92478-F6BD-4438-BC00-26112B324AA6}" type="parTrans" cxnId="{DC3B1A3B-732E-4150-9BA3-CC948C0BF82B}">
      <dgm:prSet/>
      <dgm:spPr/>
      <dgm:t>
        <a:bodyPr/>
        <a:lstStyle/>
        <a:p>
          <a:endParaRPr lang="en-US"/>
        </a:p>
      </dgm:t>
    </dgm:pt>
    <dgm:pt modelId="{FD84EE16-88ED-41AE-A6F7-568870C7C4CD}" type="sibTrans" cxnId="{DC3B1A3B-732E-4150-9BA3-CC948C0BF82B}">
      <dgm:prSet/>
      <dgm:spPr/>
      <dgm:t>
        <a:bodyPr/>
        <a:lstStyle/>
        <a:p>
          <a:endParaRPr lang="en-US"/>
        </a:p>
      </dgm:t>
    </dgm:pt>
    <dgm:pt modelId="{F4FFF79F-4BBA-42E9-B0FE-A8BF9263F6BA}">
      <dgm:prSet phldrT="[Text]"/>
      <dgm:spPr>
        <a:ln w="19050">
          <a:solidFill>
            <a:schemeClr val="tx2"/>
          </a:solidFill>
        </a:ln>
      </dgm:spPr>
      <dgm:t>
        <a:bodyPr/>
        <a:lstStyle/>
        <a:p>
          <a:r>
            <a:rPr lang="en-US" dirty="0" smtClean="0"/>
            <a:t>An identified asset</a:t>
          </a:r>
          <a:endParaRPr lang="en-US" dirty="0"/>
        </a:p>
      </dgm:t>
    </dgm:pt>
    <dgm:pt modelId="{32A6779C-144C-4D9A-A3C3-F354D29047FA}" type="parTrans" cxnId="{B370E31A-8577-444D-9618-D9834E7E8BAA}">
      <dgm:prSet/>
      <dgm:spPr/>
      <dgm:t>
        <a:bodyPr/>
        <a:lstStyle/>
        <a:p>
          <a:endParaRPr lang="en-US" dirty="0"/>
        </a:p>
      </dgm:t>
    </dgm:pt>
    <dgm:pt modelId="{448FD3CE-9547-48C1-9E8A-F1BFF6259305}" type="sibTrans" cxnId="{B370E31A-8577-444D-9618-D9834E7E8BAA}">
      <dgm:prSet/>
      <dgm:spPr/>
      <dgm:t>
        <a:bodyPr/>
        <a:lstStyle/>
        <a:p>
          <a:endParaRPr lang="en-US"/>
        </a:p>
      </dgm:t>
    </dgm:pt>
    <dgm:pt modelId="{E9099E74-3F11-4029-BA9F-4C43BED30A10}">
      <dgm:prSet phldrT="[Text]"/>
      <dgm:spPr>
        <a:ln w="19050">
          <a:solidFill>
            <a:schemeClr val="tx2"/>
          </a:solidFill>
        </a:ln>
      </dgm:spPr>
      <dgm:t>
        <a:bodyPr/>
        <a:lstStyle/>
        <a:p>
          <a:r>
            <a:rPr lang="en-US" dirty="0" smtClean="0"/>
            <a:t>That is explicitly or implicitly specified</a:t>
          </a:r>
          <a:endParaRPr lang="en-US" dirty="0"/>
        </a:p>
      </dgm:t>
    </dgm:pt>
    <dgm:pt modelId="{8DA442B0-4B90-4073-BAEA-AE6B52F59A8C}" type="parTrans" cxnId="{47E7EE18-B55C-4EA2-99B3-F33588FAF37F}">
      <dgm:prSet/>
      <dgm:spPr/>
      <dgm:t>
        <a:bodyPr/>
        <a:lstStyle/>
        <a:p>
          <a:endParaRPr lang="en-US" dirty="0"/>
        </a:p>
      </dgm:t>
    </dgm:pt>
    <dgm:pt modelId="{67A8FC20-FF3F-43BC-98FF-7D0241C6FBD2}" type="sibTrans" cxnId="{47E7EE18-B55C-4EA2-99B3-F33588FAF37F}">
      <dgm:prSet/>
      <dgm:spPr/>
      <dgm:t>
        <a:bodyPr/>
        <a:lstStyle/>
        <a:p>
          <a:endParaRPr lang="en-US"/>
        </a:p>
      </dgm:t>
    </dgm:pt>
    <dgm:pt modelId="{BC3513A2-F021-48C4-9EA2-8C5638044D90}">
      <dgm:prSet phldrT="[Text]"/>
      <dgm:spPr>
        <a:ln w="19050">
          <a:solidFill>
            <a:schemeClr val="tx2"/>
          </a:solidFill>
        </a:ln>
      </dgm:spPr>
      <dgm:t>
        <a:bodyPr/>
        <a:lstStyle/>
        <a:p>
          <a:r>
            <a:rPr lang="en-US" dirty="0" smtClean="0"/>
            <a:t>Supplier has no practical ability to substitute or would not economically benefit from substituting the asset</a:t>
          </a:r>
          <a:endParaRPr lang="en-US" dirty="0"/>
        </a:p>
      </dgm:t>
    </dgm:pt>
    <dgm:pt modelId="{44CE5B1D-4751-4514-AC57-07F219D808E7}" type="parTrans" cxnId="{A453B125-3528-4B30-A049-3307106DA448}">
      <dgm:prSet/>
      <dgm:spPr/>
      <dgm:t>
        <a:bodyPr/>
        <a:lstStyle/>
        <a:p>
          <a:endParaRPr lang="en-US" dirty="0"/>
        </a:p>
      </dgm:t>
    </dgm:pt>
    <dgm:pt modelId="{FE00E06A-763B-4AF8-A63B-5648ECBE5A29}" type="sibTrans" cxnId="{A453B125-3528-4B30-A049-3307106DA448}">
      <dgm:prSet/>
      <dgm:spPr/>
      <dgm:t>
        <a:bodyPr/>
        <a:lstStyle/>
        <a:p>
          <a:endParaRPr lang="en-US"/>
        </a:p>
      </dgm:t>
    </dgm:pt>
    <dgm:pt modelId="{DC9E419D-4550-492C-8021-727F5BFCAAC2}">
      <dgm:prSet phldrT="[Text]"/>
      <dgm:spPr>
        <a:ln w="19050">
          <a:solidFill>
            <a:schemeClr val="tx2"/>
          </a:solidFill>
        </a:ln>
      </dgm:spPr>
      <dgm:t>
        <a:bodyPr/>
        <a:lstStyle/>
        <a:p>
          <a:r>
            <a:rPr lang="en-US" dirty="0" smtClean="0"/>
            <a:t>The right to control the use during the lease term</a:t>
          </a:r>
          <a:endParaRPr lang="en-US" dirty="0"/>
        </a:p>
      </dgm:t>
    </dgm:pt>
    <dgm:pt modelId="{121E3F34-E03B-444F-B59B-5D2808582C1A}" type="parTrans" cxnId="{2B53F9FD-627E-4666-B9D7-BB04790F1676}">
      <dgm:prSet/>
      <dgm:spPr/>
      <dgm:t>
        <a:bodyPr/>
        <a:lstStyle/>
        <a:p>
          <a:endParaRPr lang="en-US" dirty="0"/>
        </a:p>
      </dgm:t>
    </dgm:pt>
    <dgm:pt modelId="{58D90835-18F6-4181-B5DD-62C7E97C6656}" type="sibTrans" cxnId="{2B53F9FD-627E-4666-B9D7-BB04790F1676}">
      <dgm:prSet/>
      <dgm:spPr/>
      <dgm:t>
        <a:bodyPr/>
        <a:lstStyle/>
        <a:p>
          <a:endParaRPr lang="en-US"/>
        </a:p>
      </dgm:t>
    </dgm:pt>
    <dgm:pt modelId="{7E5E8DB5-48E3-484B-A603-685D749951D3}">
      <dgm:prSet phldrT="[Text]"/>
      <dgm:spPr>
        <a:ln w="19050">
          <a:solidFill>
            <a:schemeClr val="tx2"/>
          </a:solidFill>
        </a:ln>
      </dgm:spPr>
      <dgm:t>
        <a:bodyPr/>
        <a:lstStyle/>
        <a:p>
          <a:r>
            <a:rPr lang="en-US" dirty="0" smtClean="0"/>
            <a:t>Decision-making authority over the use of the asset</a:t>
          </a:r>
          <a:endParaRPr lang="en-US" dirty="0"/>
        </a:p>
      </dgm:t>
    </dgm:pt>
    <dgm:pt modelId="{CBF35E2D-94EF-492E-A737-524F0522CE80}" type="parTrans" cxnId="{7F671F97-BC61-4406-B77D-BF559BA2A633}">
      <dgm:prSet/>
      <dgm:spPr/>
      <dgm:t>
        <a:bodyPr/>
        <a:lstStyle/>
        <a:p>
          <a:endParaRPr lang="en-US" dirty="0"/>
        </a:p>
      </dgm:t>
    </dgm:pt>
    <dgm:pt modelId="{71DB61F9-7FAE-438E-890A-9680724D3D95}" type="sibTrans" cxnId="{7F671F97-BC61-4406-B77D-BF559BA2A633}">
      <dgm:prSet/>
      <dgm:spPr/>
      <dgm:t>
        <a:bodyPr/>
        <a:lstStyle/>
        <a:p>
          <a:endParaRPr lang="en-US"/>
        </a:p>
      </dgm:t>
    </dgm:pt>
    <dgm:pt modelId="{726C0069-B010-4F30-92FC-F3A5935ED4BB}">
      <dgm:prSet phldrT="[Text]"/>
      <dgm:spPr>
        <a:ln w="19050">
          <a:solidFill>
            <a:schemeClr val="tx2"/>
          </a:solidFill>
        </a:ln>
      </dgm:spPr>
      <dgm:t>
        <a:bodyPr/>
        <a:lstStyle/>
        <a:p>
          <a:r>
            <a:rPr lang="en-US" dirty="0" smtClean="0"/>
            <a:t>The ability to obtain substantially all benefits from the use of the asset</a:t>
          </a:r>
          <a:endParaRPr lang="en-US" dirty="0"/>
        </a:p>
      </dgm:t>
    </dgm:pt>
    <dgm:pt modelId="{65C06244-F8DE-457A-822F-3BE06E43280C}" type="parTrans" cxnId="{550D3D6E-386A-4163-A9F0-981A546BFC9C}">
      <dgm:prSet/>
      <dgm:spPr/>
      <dgm:t>
        <a:bodyPr/>
        <a:lstStyle/>
        <a:p>
          <a:endParaRPr lang="en-US" dirty="0"/>
        </a:p>
      </dgm:t>
    </dgm:pt>
    <dgm:pt modelId="{F8CAF9DF-FD83-4491-BA43-FD13EE312838}" type="sibTrans" cxnId="{550D3D6E-386A-4163-A9F0-981A546BFC9C}">
      <dgm:prSet/>
      <dgm:spPr/>
      <dgm:t>
        <a:bodyPr/>
        <a:lstStyle/>
        <a:p>
          <a:endParaRPr lang="en-US"/>
        </a:p>
      </dgm:t>
    </dgm:pt>
    <dgm:pt modelId="{3233DBB1-E702-4E8A-BD2F-3F295B53029D}" type="pres">
      <dgm:prSet presAssocID="{3D614659-AC6B-47C8-84AA-47F54F36A368}" presName="diagram" presStyleCnt="0">
        <dgm:presLayoutVars>
          <dgm:chPref val="1"/>
          <dgm:dir/>
          <dgm:animOne val="branch"/>
          <dgm:animLvl val="lvl"/>
          <dgm:resizeHandles val="exact"/>
        </dgm:presLayoutVars>
      </dgm:prSet>
      <dgm:spPr/>
      <dgm:t>
        <a:bodyPr/>
        <a:lstStyle/>
        <a:p>
          <a:endParaRPr lang="en-US"/>
        </a:p>
      </dgm:t>
    </dgm:pt>
    <dgm:pt modelId="{E114422B-838A-480F-81E9-45B440FED081}" type="pres">
      <dgm:prSet presAssocID="{78D1F1E0-B944-4C5E-8B72-FB5E8F3FEBCD}" presName="root1" presStyleCnt="0"/>
      <dgm:spPr/>
    </dgm:pt>
    <dgm:pt modelId="{3FA76701-4453-42FB-A1F3-666E93BCD9FA}" type="pres">
      <dgm:prSet presAssocID="{78D1F1E0-B944-4C5E-8B72-FB5E8F3FEBCD}" presName="LevelOneTextNode" presStyleLbl="node0" presStyleIdx="0" presStyleCnt="1">
        <dgm:presLayoutVars>
          <dgm:chPref val="3"/>
        </dgm:presLayoutVars>
      </dgm:prSet>
      <dgm:spPr/>
      <dgm:t>
        <a:bodyPr/>
        <a:lstStyle/>
        <a:p>
          <a:endParaRPr lang="en-US"/>
        </a:p>
      </dgm:t>
    </dgm:pt>
    <dgm:pt modelId="{A3E74009-6F65-4FDB-A736-E7FB5F4555E1}" type="pres">
      <dgm:prSet presAssocID="{78D1F1E0-B944-4C5E-8B72-FB5E8F3FEBCD}" presName="level2hierChild" presStyleCnt="0"/>
      <dgm:spPr/>
    </dgm:pt>
    <dgm:pt modelId="{3F8B6704-3D76-4646-A76F-2C4432D9E9CB}" type="pres">
      <dgm:prSet presAssocID="{32A6779C-144C-4D9A-A3C3-F354D29047FA}" presName="conn2-1" presStyleLbl="parChTrans1D2" presStyleIdx="0" presStyleCnt="2"/>
      <dgm:spPr/>
      <dgm:t>
        <a:bodyPr/>
        <a:lstStyle/>
        <a:p>
          <a:endParaRPr lang="en-US"/>
        </a:p>
      </dgm:t>
    </dgm:pt>
    <dgm:pt modelId="{8ECD1A32-FAAB-42E2-8785-C83ACD895D31}" type="pres">
      <dgm:prSet presAssocID="{32A6779C-144C-4D9A-A3C3-F354D29047FA}" presName="connTx" presStyleLbl="parChTrans1D2" presStyleIdx="0" presStyleCnt="2"/>
      <dgm:spPr/>
      <dgm:t>
        <a:bodyPr/>
        <a:lstStyle/>
        <a:p>
          <a:endParaRPr lang="en-US"/>
        </a:p>
      </dgm:t>
    </dgm:pt>
    <dgm:pt modelId="{26EB3DD3-D774-4396-B770-032866CA8741}" type="pres">
      <dgm:prSet presAssocID="{F4FFF79F-4BBA-42E9-B0FE-A8BF9263F6BA}" presName="root2" presStyleCnt="0"/>
      <dgm:spPr/>
    </dgm:pt>
    <dgm:pt modelId="{7DD98784-4775-4F1D-94D1-99BCF098A311}" type="pres">
      <dgm:prSet presAssocID="{F4FFF79F-4BBA-42E9-B0FE-A8BF9263F6BA}" presName="LevelTwoTextNode" presStyleLbl="node2" presStyleIdx="0" presStyleCnt="2">
        <dgm:presLayoutVars>
          <dgm:chPref val="3"/>
        </dgm:presLayoutVars>
      </dgm:prSet>
      <dgm:spPr/>
      <dgm:t>
        <a:bodyPr/>
        <a:lstStyle/>
        <a:p>
          <a:endParaRPr lang="en-US"/>
        </a:p>
      </dgm:t>
    </dgm:pt>
    <dgm:pt modelId="{D0F5BD4E-A0A1-4E54-A649-4013C0561067}" type="pres">
      <dgm:prSet presAssocID="{F4FFF79F-4BBA-42E9-B0FE-A8BF9263F6BA}" presName="level3hierChild" presStyleCnt="0"/>
      <dgm:spPr/>
    </dgm:pt>
    <dgm:pt modelId="{61922B8E-D3AF-48EB-A29D-BFD8A28967CB}" type="pres">
      <dgm:prSet presAssocID="{8DA442B0-4B90-4073-BAEA-AE6B52F59A8C}" presName="conn2-1" presStyleLbl="parChTrans1D3" presStyleIdx="0" presStyleCnt="4"/>
      <dgm:spPr/>
      <dgm:t>
        <a:bodyPr/>
        <a:lstStyle/>
        <a:p>
          <a:endParaRPr lang="en-US"/>
        </a:p>
      </dgm:t>
    </dgm:pt>
    <dgm:pt modelId="{D40A3D82-1D26-4302-A9E5-5BA44BECDD35}" type="pres">
      <dgm:prSet presAssocID="{8DA442B0-4B90-4073-BAEA-AE6B52F59A8C}" presName="connTx" presStyleLbl="parChTrans1D3" presStyleIdx="0" presStyleCnt="4"/>
      <dgm:spPr/>
      <dgm:t>
        <a:bodyPr/>
        <a:lstStyle/>
        <a:p>
          <a:endParaRPr lang="en-US"/>
        </a:p>
      </dgm:t>
    </dgm:pt>
    <dgm:pt modelId="{3A48FD48-7BF9-47D6-B0DB-11D8340E8DA8}" type="pres">
      <dgm:prSet presAssocID="{E9099E74-3F11-4029-BA9F-4C43BED30A10}" presName="root2" presStyleCnt="0"/>
      <dgm:spPr/>
    </dgm:pt>
    <dgm:pt modelId="{BB6D1228-8FF4-46A6-AEB8-314FEFAB0241}" type="pres">
      <dgm:prSet presAssocID="{E9099E74-3F11-4029-BA9F-4C43BED30A10}" presName="LevelTwoTextNode" presStyleLbl="node3" presStyleIdx="0" presStyleCnt="4">
        <dgm:presLayoutVars>
          <dgm:chPref val="3"/>
        </dgm:presLayoutVars>
      </dgm:prSet>
      <dgm:spPr/>
      <dgm:t>
        <a:bodyPr/>
        <a:lstStyle/>
        <a:p>
          <a:endParaRPr lang="en-US"/>
        </a:p>
      </dgm:t>
    </dgm:pt>
    <dgm:pt modelId="{E601AF54-44CE-4275-AB5A-63F632964F62}" type="pres">
      <dgm:prSet presAssocID="{E9099E74-3F11-4029-BA9F-4C43BED30A10}" presName="level3hierChild" presStyleCnt="0"/>
      <dgm:spPr/>
    </dgm:pt>
    <dgm:pt modelId="{8293E541-30B2-4B56-887B-03C4DBA010E3}" type="pres">
      <dgm:prSet presAssocID="{44CE5B1D-4751-4514-AC57-07F219D808E7}" presName="conn2-1" presStyleLbl="parChTrans1D3" presStyleIdx="1" presStyleCnt="4"/>
      <dgm:spPr/>
      <dgm:t>
        <a:bodyPr/>
        <a:lstStyle/>
        <a:p>
          <a:endParaRPr lang="en-US"/>
        </a:p>
      </dgm:t>
    </dgm:pt>
    <dgm:pt modelId="{CE403B86-A50A-4149-9991-71B75F324FE9}" type="pres">
      <dgm:prSet presAssocID="{44CE5B1D-4751-4514-AC57-07F219D808E7}" presName="connTx" presStyleLbl="parChTrans1D3" presStyleIdx="1" presStyleCnt="4"/>
      <dgm:spPr/>
      <dgm:t>
        <a:bodyPr/>
        <a:lstStyle/>
        <a:p>
          <a:endParaRPr lang="en-US"/>
        </a:p>
      </dgm:t>
    </dgm:pt>
    <dgm:pt modelId="{37AFABC6-7305-42B5-ADBF-7F2A43F7639E}" type="pres">
      <dgm:prSet presAssocID="{BC3513A2-F021-48C4-9EA2-8C5638044D90}" presName="root2" presStyleCnt="0"/>
      <dgm:spPr/>
    </dgm:pt>
    <dgm:pt modelId="{A0A00F2D-DD8D-4FFA-B948-D73131A7C438}" type="pres">
      <dgm:prSet presAssocID="{BC3513A2-F021-48C4-9EA2-8C5638044D90}" presName="LevelTwoTextNode" presStyleLbl="node3" presStyleIdx="1" presStyleCnt="4">
        <dgm:presLayoutVars>
          <dgm:chPref val="3"/>
        </dgm:presLayoutVars>
      </dgm:prSet>
      <dgm:spPr/>
      <dgm:t>
        <a:bodyPr/>
        <a:lstStyle/>
        <a:p>
          <a:endParaRPr lang="en-US"/>
        </a:p>
      </dgm:t>
    </dgm:pt>
    <dgm:pt modelId="{27735246-9E53-43D4-B79B-A63E986EDFE9}" type="pres">
      <dgm:prSet presAssocID="{BC3513A2-F021-48C4-9EA2-8C5638044D90}" presName="level3hierChild" presStyleCnt="0"/>
      <dgm:spPr/>
    </dgm:pt>
    <dgm:pt modelId="{AEAD2D2C-CA74-40E3-A1BB-71A8579EF5C7}" type="pres">
      <dgm:prSet presAssocID="{121E3F34-E03B-444F-B59B-5D2808582C1A}" presName="conn2-1" presStyleLbl="parChTrans1D2" presStyleIdx="1" presStyleCnt="2"/>
      <dgm:spPr/>
      <dgm:t>
        <a:bodyPr/>
        <a:lstStyle/>
        <a:p>
          <a:endParaRPr lang="en-US"/>
        </a:p>
      </dgm:t>
    </dgm:pt>
    <dgm:pt modelId="{1B55AC67-8A19-40AA-ADC5-E53B9F2EFFE4}" type="pres">
      <dgm:prSet presAssocID="{121E3F34-E03B-444F-B59B-5D2808582C1A}" presName="connTx" presStyleLbl="parChTrans1D2" presStyleIdx="1" presStyleCnt="2"/>
      <dgm:spPr/>
      <dgm:t>
        <a:bodyPr/>
        <a:lstStyle/>
        <a:p>
          <a:endParaRPr lang="en-US"/>
        </a:p>
      </dgm:t>
    </dgm:pt>
    <dgm:pt modelId="{1B95E62C-5318-47B3-AE14-60CAB6D82A41}" type="pres">
      <dgm:prSet presAssocID="{DC9E419D-4550-492C-8021-727F5BFCAAC2}" presName="root2" presStyleCnt="0"/>
      <dgm:spPr/>
    </dgm:pt>
    <dgm:pt modelId="{1CCFC57C-6B8A-40F0-9C96-3CD0294B7FE6}" type="pres">
      <dgm:prSet presAssocID="{DC9E419D-4550-492C-8021-727F5BFCAAC2}" presName="LevelTwoTextNode" presStyleLbl="node2" presStyleIdx="1" presStyleCnt="2">
        <dgm:presLayoutVars>
          <dgm:chPref val="3"/>
        </dgm:presLayoutVars>
      </dgm:prSet>
      <dgm:spPr/>
      <dgm:t>
        <a:bodyPr/>
        <a:lstStyle/>
        <a:p>
          <a:endParaRPr lang="en-US"/>
        </a:p>
      </dgm:t>
    </dgm:pt>
    <dgm:pt modelId="{439391C9-6DDA-4AA0-9925-91721E1A206C}" type="pres">
      <dgm:prSet presAssocID="{DC9E419D-4550-492C-8021-727F5BFCAAC2}" presName="level3hierChild" presStyleCnt="0"/>
      <dgm:spPr/>
    </dgm:pt>
    <dgm:pt modelId="{92BB15FD-16B8-4270-A5EE-080C9C4B0157}" type="pres">
      <dgm:prSet presAssocID="{CBF35E2D-94EF-492E-A737-524F0522CE80}" presName="conn2-1" presStyleLbl="parChTrans1D3" presStyleIdx="2" presStyleCnt="4"/>
      <dgm:spPr/>
      <dgm:t>
        <a:bodyPr/>
        <a:lstStyle/>
        <a:p>
          <a:endParaRPr lang="en-US"/>
        </a:p>
      </dgm:t>
    </dgm:pt>
    <dgm:pt modelId="{00327DC3-B2FC-424D-B4DF-A79D9393D8F1}" type="pres">
      <dgm:prSet presAssocID="{CBF35E2D-94EF-492E-A737-524F0522CE80}" presName="connTx" presStyleLbl="parChTrans1D3" presStyleIdx="2" presStyleCnt="4"/>
      <dgm:spPr/>
      <dgm:t>
        <a:bodyPr/>
        <a:lstStyle/>
        <a:p>
          <a:endParaRPr lang="en-US"/>
        </a:p>
      </dgm:t>
    </dgm:pt>
    <dgm:pt modelId="{4C994C22-7537-44AB-84FE-9F8662E868FE}" type="pres">
      <dgm:prSet presAssocID="{7E5E8DB5-48E3-484B-A603-685D749951D3}" presName="root2" presStyleCnt="0"/>
      <dgm:spPr/>
    </dgm:pt>
    <dgm:pt modelId="{77715324-5CEC-4DFE-8845-FFFDDEFC007C}" type="pres">
      <dgm:prSet presAssocID="{7E5E8DB5-48E3-484B-A603-685D749951D3}" presName="LevelTwoTextNode" presStyleLbl="node3" presStyleIdx="2" presStyleCnt="4">
        <dgm:presLayoutVars>
          <dgm:chPref val="3"/>
        </dgm:presLayoutVars>
      </dgm:prSet>
      <dgm:spPr/>
      <dgm:t>
        <a:bodyPr/>
        <a:lstStyle/>
        <a:p>
          <a:endParaRPr lang="en-US"/>
        </a:p>
      </dgm:t>
    </dgm:pt>
    <dgm:pt modelId="{69F8E702-D6C3-4585-B346-B541A187960A}" type="pres">
      <dgm:prSet presAssocID="{7E5E8DB5-48E3-484B-A603-685D749951D3}" presName="level3hierChild" presStyleCnt="0"/>
      <dgm:spPr/>
    </dgm:pt>
    <dgm:pt modelId="{C395635D-2E57-4406-8C83-C972B1B8D3A4}" type="pres">
      <dgm:prSet presAssocID="{65C06244-F8DE-457A-822F-3BE06E43280C}" presName="conn2-1" presStyleLbl="parChTrans1D3" presStyleIdx="3" presStyleCnt="4"/>
      <dgm:spPr/>
      <dgm:t>
        <a:bodyPr/>
        <a:lstStyle/>
        <a:p>
          <a:endParaRPr lang="en-US"/>
        </a:p>
      </dgm:t>
    </dgm:pt>
    <dgm:pt modelId="{0CFA02AE-501B-44AD-9F68-CA9CF14A99D6}" type="pres">
      <dgm:prSet presAssocID="{65C06244-F8DE-457A-822F-3BE06E43280C}" presName="connTx" presStyleLbl="parChTrans1D3" presStyleIdx="3" presStyleCnt="4"/>
      <dgm:spPr/>
      <dgm:t>
        <a:bodyPr/>
        <a:lstStyle/>
        <a:p>
          <a:endParaRPr lang="en-US"/>
        </a:p>
      </dgm:t>
    </dgm:pt>
    <dgm:pt modelId="{A09E56E6-3EC8-4FC9-ABBB-CCB18C485D26}" type="pres">
      <dgm:prSet presAssocID="{726C0069-B010-4F30-92FC-F3A5935ED4BB}" presName="root2" presStyleCnt="0"/>
      <dgm:spPr/>
    </dgm:pt>
    <dgm:pt modelId="{B7763EC6-B08A-48F8-8B03-78C388961160}" type="pres">
      <dgm:prSet presAssocID="{726C0069-B010-4F30-92FC-F3A5935ED4BB}" presName="LevelTwoTextNode" presStyleLbl="node3" presStyleIdx="3" presStyleCnt="4">
        <dgm:presLayoutVars>
          <dgm:chPref val="3"/>
        </dgm:presLayoutVars>
      </dgm:prSet>
      <dgm:spPr/>
      <dgm:t>
        <a:bodyPr/>
        <a:lstStyle/>
        <a:p>
          <a:endParaRPr lang="en-US"/>
        </a:p>
      </dgm:t>
    </dgm:pt>
    <dgm:pt modelId="{4346B0DA-E97B-461D-AD66-5A3C69BEA667}" type="pres">
      <dgm:prSet presAssocID="{726C0069-B010-4F30-92FC-F3A5935ED4BB}" presName="level3hierChild" presStyleCnt="0"/>
      <dgm:spPr/>
    </dgm:pt>
  </dgm:ptLst>
  <dgm:cxnLst>
    <dgm:cxn modelId="{2B53F9FD-627E-4666-B9D7-BB04790F1676}" srcId="{78D1F1E0-B944-4C5E-8B72-FB5E8F3FEBCD}" destId="{DC9E419D-4550-492C-8021-727F5BFCAAC2}" srcOrd="1" destOrd="0" parTransId="{121E3F34-E03B-444F-B59B-5D2808582C1A}" sibTransId="{58D90835-18F6-4181-B5DD-62C7E97C6656}"/>
    <dgm:cxn modelId="{5D7E33C8-B94F-478C-906B-50845E347E7D}" type="presOf" srcId="{726C0069-B010-4F30-92FC-F3A5935ED4BB}" destId="{B7763EC6-B08A-48F8-8B03-78C388961160}" srcOrd="0" destOrd="0" presId="urn:microsoft.com/office/officeart/2005/8/layout/hierarchy2"/>
    <dgm:cxn modelId="{7F671F97-BC61-4406-B77D-BF559BA2A633}" srcId="{DC9E419D-4550-492C-8021-727F5BFCAAC2}" destId="{7E5E8DB5-48E3-484B-A603-685D749951D3}" srcOrd="0" destOrd="0" parTransId="{CBF35E2D-94EF-492E-A737-524F0522CE80}" sibTransId="{71DB61F9-7FAE-438E-890A-9680724D3D95}"/>
    <dgm:cxn modelId="{0B4D7779-30A1-45A7-9C5C-D696EB8EDC00}" type="presOf" srcId="{DC9E419D-4550-492C-8021-727F5BFCAAC2}" destId="{1CCFC57C-6B8A-40F0-9C96-3CD0294B7FE6}" srcOrd="0" destOrd="0" presId="urn:microsoft.com/office/officeart/2005/8/layout/hierarchy2"/>
    <dgm:cxn modelId="{7FACA16D-2C76-4AB0-AA7A-262A124091A8}" type="presOf" srcId="{BC3513A2-F021-48C4-9EA2-8C5638044D90}" destId="{A0A00F2D-DD8D-4FFA-B948-D73131A7C438}" srcOrd="0" destOrd="0" presId="urn:microsoft.com/office/officeart/2005/8/layout/hierarchy2"/>
    <dgm:cxn modelId="{A453B125-3528-4B30-A049-3307106DA448}" srcId="{F4FFF79F-4BBA-42E9-B0FE-A8BF9263F6BA}" destId="{BC3513A2-F021-48C4-9EA2-8C5638044D90}" srcOrd="1" destOrd="0" parTransId="{44CE5B1D-4751-4514-AC57-07F219D808E7}" sibTransId="{FE00E06A-763B-4AF8-A63B-5648ECBE5A29}"/>
    <dgm:cxn modelId="{47E7EE18-B55C-4EA2-99B3-F33588FAF37F}" srcId="{F4FFF79F-4BBA-42E9-B0FE-A8BF9263F6BA}" destId="{E9099E74-3F11-4029-BA9F-4C43BED30A10}" srcOrd="0" destOrd="0" parTransId="{8DA442B0-4B90-4073-BAEA-AE6B52F59A8C}" sibTransId="{67A8FC20-FF3F-43BC-98FF-7D0241C6FBD2}"/>
    <dgm:cxn modelId="{DB023BFD-3A6A-47D9-AA22-2EB52FCF253E}" type="presOf" srcId="{E9099E74-3F11-4029-BA9F-4C43BED30A10}" destId="{BB6D1228-8FF4-46A6-AEB8-314FEFAB0241}" srcOrd="0" destOrd="0" presId="urn:microsoft.com/office/officeart/2005/8/layout/hierarchy2"/>
    <dgm:cxn modelId="{905595CA-248C-486C-95E5-D09D58968E7A}" type="presOf" srcId="{44CE5B1D-4751-4514-AC57-07F219D808E7}" destId="{8293E541-30B2-4B56-887B-03C4DBA010E3}" srcOrd="0" destOrd="0" presId="urn:microsoft.com/office/officeart/2005/8/layout/hierarchy2"/>
    <dgm:cxn modelId="{1B1E92BD-BB23-4984-8C01-9E2073E5D1AF}" type="presOf" srcId="{F4FFF79F-4BBA-42E9-B0FE-A8BF9263F6BA}" destId="{7DD98784-4775-4F1D-94D1-99BCF098A311}" srcOrd="0" destOrd="0" presId="urn:microsoft.com/office/officeart/2005/8/layout/hierarchy2"/>
    <dgm:cxn modelId="{9B2A22AD-F37F-4BCF-AB5D-F9F5268A3954}" type="presOf" srcId="{8DA442B0-4B90-4073-BAEA-AE6B52F59A8C}" destId="{61922B8E-D3AF-48EB-A29D-BFD8A28967CB}" srcOrd="0" destOrd="0" presId="urn:microsoft.com/office/officeart/2005/8/layout/hierarchy2"/>
    <dgm:cxn modelId="{92BD5417-5E52-4E81-B587-99488B525F91}" type="presOf" srcId="{32A6779C-144C-4D9A-A3C3-F354D29047FA}" destId="{3F8B6704-3D76-4646-A76F-2C4432D9E9CB}" srcOrd="0" destOrd="0" presId="urn:microsoft.com/office/officeart/2005/8/layout/hierarchy2"/>
    <dgm:cxn modelId="{550D3D6E-386A-4163-A9F0-981A546BFC9C}" srcId="{DC9E419D-4550-492C-8021-727F5BFCAAC2}" destId="{726C0069-B010-4F30-92FC-F3A5935ED4BB}" srcOrd="1" destOrd="0" parTransId="{65C06244-F8DE-457A-822F-3BE06E43280C}" sibTransId="{F8CAF9DF-FD83-4491-BA43-FD13EE312838}"/>
    <dgm:cxn modelId="{B514FA62-E33B-43DE-8CFB-D30C4499EC5B}" type="presOf" srcId="{121E3F34-E03B-444F-B59B-5D2808582C1A}" destId="{1B55AC67-8A19-40AA-ADC5-E53B9F2EFFE4}" srcOrd="1" destOrd="0" presId="urn:microsoft.com/office/officeart/2005/8/layout/hierarchy2"/>
    <dgm:cxn modelId="{7B143128-473E-4FE1-9343-2A4746314B71}" type="presOf" srcId="{121E3F34-E03B-444F-B59B-5D2808582C1A}" destId="{AEAD2D2C-CA74-40E3-A1BB-71A8579EF5C7}" srcOrd="0" destOrd="0" presId="urn:microsoft.com/office/officeart/2005/8/layout/hierarchy2"/>
    <dgm:cxn modelId="{2A9E7609-1F28-41D5-8911-1C547650C28A}" type="presOf" srcId="{CBF35E2D-94EF-492E-A737-524F0522CE80}" destId="{92BB15FD-16B8-4270-A5EE-080C9C4B0157}" srcOrd="0" destOrd="0" presId="urn:microsoft.com/office/officeart/2005/8/layout/hierarchy2"/>
    <dgm:cxn modelId="{A433DD2D-5BEE-4B11-85E8-B5E07BE60BD2}" type="presOf" srcId="{3D614659-AC6B-47C8-84AA-47F54F36A368}" destId="{3233DBB1-E702-4E8A-BD2F-3F295B53029D}" srcOrd="0" destOrd="0" presId="urn:microsoft.com/office/officeart/2005/8/layout/hierarchy2"/>
    <dgm:cxn modelId="{922A6257-C513-4B0C-B66F-02A2635C0826}" type="presOf" srcId="{8DA442B0-4B90-4073-BAEA-AE6B52F59A8C}" destId="{D40A3D82-1D26-4302-A9E5-5BA44BECDD35}" srcOrd="1" destOrd="0" presId="urn:microsoft.com/office/officeart/2005/8/layout/hierarchy2"/>
    <dgm:cxn modelId="{1D3F3980-BA25-40AE-B046-F3E6FA2808EC}" type="presOf" srcId="{7E5E8DB5-48E3-484B-A603-685D749951D3}" destId="{77715324-5CEC-4DFE-8845-FFFDDEFC007C}" srcOrd="0" destOrd="0" presId="urn:microsoft.com/office/officeart/2005/8/layout/hierarchy2"/>
    <dgm:cxn modelId="{47D4D9A4-3053-43DC-B7F8-74258B369EFB}" type="presOf" srcId="{32A6779C-144C-4D9A-A3C3-F354D29047FA}" destId="{8ECD1A32-FAAB-42E2-8785-C83ACD895D31}" srcOrd="1" destOrd="0" presId="urn:microsoft.com/office/officeart/2005/8/layout/hierarchy2"/>
    <dgm:cxn modelId="{E6A6DDD5-39AC-4D65-B12E-5306D98EA8A3}" type="presOf" srcId="{65C06244-F8DE-457A-822F-3BE06E43280C}" destId="{C395635D-2E57-4406-8C83-C972B1B8D3A4}" srcOrd="0" destOrd="0" presId="urn:microsoft.com/office/officeart/2005/8/layout/hierarchy2"/>
    <dgm:cxn modelId="{DC3B1A3B-732E-4150-9BA3-CC948C0BF82B}" srcId="{3D614659-AC6B-47C8-84AA-47F54F36A368}" destId="{78D1F1E0-B944-4C5E-8B72-FB5E8F3FEBCD}" srcOrd="0" destOrd="0" parTransId="{5DD92478-F6BD-4438-BC00-26112B324AA6}" sibTransId="{FD84EE16-88ED-41AE-A6F7-568870C7C4CD}"/>
    <dgm:cxn modelId="{B370E31A-8577-444D-9618-D9834E7E8BAA}" srcId="{78D1F1E0-B944-4C5E-8B72-FB5E8F3FEBCD}" destId="{F4FFF79F-4BBA-42E9-B0FE-A8BF9263F6BA}" srcOrd="0" destOrd="0" parTransId="{32A6779C-144C-4D9A-A3C3-F354D29047FA}" sibTransId="{448FD3CE-9547-48C1-9E8A-F1BFF6259305}"/>
    <dgm:cxn modelId="{3FAFE322-F069-458C-92EA-FB07F10A2004}" type="presOf" srcId="{44CE5B1D-4751-4514-AC57-07F219D808E7}" destId="{CE403B86-A50A-4149-9991-71B75F324FE9}" srcOrd="1" destOrd="0" presId="urn:microsoft.com/office/officeart/2005/8/layout/hierarchy2"/>
    <dgm:cxn modelId="{E2300DA3-3A83-4CB9-8029-40637A9371B3}" type="presOf" srcId="{78D1F1E0-B944-4C5E-8B72-FB5E8F3FEBCD}" destId="{3FA76701-4453-42FB-A1F3-666E93BCD9FA}" srcOrd="0" destOrd="0" presId="urn:microsoft.com/office/officeart/2005/8/layout/hierarchy2"/>
    <dgm:cxn modelId="{31793F2C-726B-4191-BFAD-726A3F71555D}" type="presOf" srcId="{65C06244-F8DE-457A-822F-3BE06E43280C}" destId="{0CFA02AE-501B-44AD-9F68-CA9CF14A99D6}" srcOrd="1" destOrd="0" presId="urn:microsoft.com/office/officeart/2005/8/layout/hierarchy2"/>
    <dgm:cxn modelId="{E61159F7-0E04-4F9F-B92A-62AF3C4F1F11}" type="presOf" srcId="{CBF35E2D-94EF-492E-A737-524F0522CE80}" destId="{00327DC3-B2FC-424D-B4DF-A79D9393D8F1}" srcOrd="1" destOrd="0" presId="urn:microsoft.com/office/officeart/2005/8/layout/hierarchy2"/>
    <dgm:cxn modelId="{12A8DC72-1669-4F9D-9C53-6FA0B5982C04}" type="presParOf" srcId="{3233DBB1-E702-4E8A-BD2F-3F295B53029D}" destId="{E114422B-838A-480F-81E9-45B440FED081}" srcOrd="0" destOrd="0" presId="urn:microsoft.com/office/officeart/2005/8/layout/hierarchy2"/>
    <dgm:cxn modelId="{D3641E98-D1E4-4C44-B8E3-1821E3417785}" type="presParOf" srcId="{E114422B-838A-480F-81E9-45B440FED081}" destId="{3FA76701-4453-42FB-A1F3-666E93BCD9FA}" srcOrd="0" destOrd="0" presId="urn:microsoft.com/office/officeart/2005/8/layout/hierarchy2"/>
    <dgm:cxn modelId="{1AF47A52-2A1E-4726-99D5-F77FAB751B76}" type="presParOf" srcId="{E114422B-838A-480F-81E9-45B440FED081}" destId="{A3E74009-6F65-4FDB-A736-E7FB5F4555E1}" srcOrd="1" destOrd="0" presId="urn:microsoft.com/office/officeart/2005/8/layout/hierarchy2"/>
    <dgm:cxn modelId="{F771E2CA-82CC-4641-BC50-AC86E8CCF51C}" type="presParOf" srcId="{A3E74009-6F65-4FDB-A736-E7FB5F4555E1}" destId="{3F8B6704-3D76-4646-A76F-2C4432D9E9CB}" srcOrd="0" destOrd="0" presId="urn:microsoft.com/office/officeart/2005/8/layout/hierarchy2"/>
    <dgm:cxn modelId="{02BAC20A-8831-4B0E-BFD2-530BEB1D427D}" type="presParOf" srcId="{3F8B6704-3D76-4646-A76F-2C4432D9E9CB}" destId="{8ECD1A32-FAAB-42E2-8785-C83ACD895D31}" srcOrd="0" destOrd="0" presId="urn:microsoft.com/office/officeart/2005/8/layout/hierarchy2"/>
    <dgm:cxn modelId="{D5DEC8A7-DCA1-4030-B681-D6E5EFA2AE21}" type="presParOf" srcId="{A3E74009-6F65-4FDB-A736-E7FB5F4555E1}" destId="{26EB3DD3-D774-4396-B770-032866CA8741}" srcOrd="1" destOrd="0" presId="urn:microsoft.com/office/officeart/2005/8/layout/hierarchy2"/>
    <dgm:cxn modelId="{9C70C8A0-7620-4173-93B6-8ADDB59BC982}" type="presParOf" srcId="{26EB3DD3-D774-4396-B770-032866CA8741}" destId="{7DD98784-4775-4F1D-94D1-99BCF098A311}" srcOrd="0" destOrd="0" presId="urn:microsoft.com/office/officeart/2005/8/layout/hierarchy2"/>
    <dgm:cxn modelId="{04E35BCF-0E06-4138-9DE4-D6297802F129}" type="presParOf" srcId="{26EB3DD3-D774-4396-B770-032866CA8741}" destId="{D0F5BD4E-A0A1-4E54-A649-4013C0561067}" srcOrd="1" destOrd="0" presId="urn:microsoft.com/office/officeart/2005/8/layout/hierarchy2"/>
    <dgm:cxn modelId="{7058B8EB-CEEC-4C6A-AA66-6DF104227CAC}" type="presParOf" srcId="{D0F5BD4E-A0A1-4E54-A649-4013C0561067}" destId="{61922B8E-D3AF-48EB-A29D-BFD8A28967CB}" srcOrd="0" destOrd="0" presId="urn:microsoft.com/office/officeart/2005/8/layout/hierarchy2"/>
    <dgm:cxn modelId="{B2B1050A-CCF0-438E-958C-5FEF4F0AC3AF}" type="presParOf" srcId="{61922B8E-D3AF-48EB-A29D-BFD8A28967CB}" destId="{D40A3D82-1D26-4302-A9E5-5BA44BECDD35}" srcOrd="0" destOrd="0" presId="urn:microsoft.com/office/officeart/2005/8/layout/hierarchy2"/>
    <dgm:cxn modelId="{4FA10A56-0499-4ADA-B58A-D9F99BF2540F}" type="presParOf" srcId="{D0F5BD4E-A0A1-4E54-A649-4013C0561067}" destId="{3A48FD48-7BF9-47D6-B0DB-11D8340E8DA8}" srcOrd="1" destOrd="0" presId="urn:microsoft.com/office/officeart/2005/8/layout/hierarchy2"/>
    <dgm:cxn modelId="{321AC98E-E008-4DB5-9537-062783C6C970}" type="presParOf" srcId="{3A48FD48-7BF9-47D6-B0DB-11D8340E8DA8}" destId="{BB6D1228-8FF4-46A6-AEB8-314FEFAB0241}" srcOrd="0" destOrd="0" presId="urn:microsoft.com/office/officeart/2005/8/layout/hierarchy2"/>
    <dgm:cxn modelId="{DEB31E4D-BAF7-4F06-9555-F1CC6F965289}" type="presParOf" srcId="{3A48FD48-7BF9-47D6-B0DB-11D8340E8DA8}" destId="{E601AF54-44CE-4275-AB5A-63F632964F62}" srcOrd="1" destOrd="0" presId="urn:microsoft.com/office/officeart/2005/8/layout/hierarchy2"/>
    <dgm:cxn modelId="{53486BE7-CCB8-4507-BBCD-52AA46363D44}" type="presParOf" srcId="{D0F5BD4E-A0A1-4E54-A649-4013C0561067}" destId="{8293E541-30B2-4B56-887B-03C4DBA010E3}" srcOrd="2" destOrd="0" presId="urn:microsoft.com/office/officeart/2005/8/layout/hierarchy2"/>
    <dgm:cxn modelId="{45CDC4FF-91D3-49A3-9854-A0BAF57BF0F5}" type="presParOf" srcId="{8293E541-30B2-4B56-887B-03C4DBA010E3}" destId="{CE403B86-A50A-4149-9991-71B75F324FE9}" srcOrd="0" destOrd="0" presId="urn:microsoft.com/office/officeart/2005/8/layout/hierarchy2"/>
    <dgm:cxn modelId="{C8F938C1-0522-4B4B-81A0-C01611BCA6D9}" type="presParOf" srcId="{D0F5BD4E-A0A1-4E54-A649-4013C0561067}" destId="{37AFABC6-7305-42B5-ADBF-7F2A43F7639E}" srcOrd="3" destOrd="0" presId="urn:microsoft.com/office/officeart/2005/8/layout/hierarchy2"/>
    <dgm:cxn modelId="{992DFF92-944B-42C4-B9C0-DCD833CBABC7}" type="presParOf" srcId="{37AFABC6-7305-42B5-ADBF-7F2A43F7639E}" destId="{A0A00F2D-DD8D-4FFA-B948-D73131A7C438}" srcOrd="0" destOrd="0" presId="urn:microsoft.com/office/officeart/2005/8/layout/hierarchy2"/>
    <dgm:cxn modelId="{51143DE5-B48D-44F6-A848-8862154C8616}" type="presParOf" srcId="{37AFABC6-7305-42B5-ADBF-7F2A43F7639E}" destId="{27735246-9E53-43D4-B79B-A63E986EDFE9}" srcOrd="1" destOrd="0" presId="urn:microsoft.com/office/officeart/2005/8/layout/hierarchy2"/>
    <dgm:cxn modelId="{80A9436D-4F35-4CAD-A5F6-59B0492E5DEF}" type="presParOf" srcId="{A3E74009-6F65-4FDB-A736-E7FB5F4555E1}" destId="{AEAD2D2C-CA74-40E3-A1BB-71A8579EF5C7}" srcOrd="2" destOrd="0" presId="urn:microsoft.com/office/officeart/2005/8/layout/hierarchy2"/>
    <dgm:cxn modelId="{E593653F-68C0-4E1C-8337-01AD0CF026DD}" type="presParOf" srcId="{AEAD2D2C-CA74-40E3-A1BB-71A8579EF5C7}" destId="{1B55AC67-8A19-40AA-ADC5-E53B9F2EFFE4}" srcOrd="0" destOrd="0" presId="urn:microsoft.com/office/officeart/2005/8/layout/hierarchy2"/>
    <dgm:cxn modelId="{8986255F-E9E1-4494-8517-8C95FB55A957}" type="presParOf" srcId="{A3E74009-6F65-4FDB-A736-E7FB5F4555E1}" destId="{1B95E62C-5318-47B3-AE14-60CAB6D82A41}" srcOrd="3" destOrd="0" presId="urn:microsoft.com/office/officeart/2005/8/layout/hierarchy2"/>
    <dgm:cxn modelId="{9CF8623B-E7F2-479D-8FFE-96A6B717F877}" type="presParOf" srcId="{1B95E62C-5318-47B3-AE14-60CAB6D82A41}" destId="{1CCFC57C-6B8A-40F0-9C96-3CD0294B7FE6}" srcOrd="0" destOrd="0" presId="urn:microsoft.com/office/officeart/2005/8/layout/hierarchy2"/>
    <dgm:cxn modelId="{98885957-5289-4157-984B-6C28F90064BE}" type="presParOf" srcId="{1B95E62C-5318-47B3-AE14-60CAB6D82A41}" destId="{439391C9-6DDA-4AA0-9925-91721E1A206C}" srcOrd="1" destOrd="0" presId="urn:microsoft.com/office/officeart/2005/8/layout/hierarchy2"/>
    <dgm:cxn modelId="{6BB26046-1FAB-42D0-86D4-7305A5E82BA4}" type="presParOf" srcId="{439391C9-6DDA-4AA0-9925-91721E1A206C}" destId="{92BB15FD-16B8-4270-A5EE-080C9C4B0157}" srcOrd="0" destOrd="0" presId="urn:microsoft.com/office/officeart/2005/8/layout/hierarchy2"/>
    <dgm:cxn modelId="{4BE97715-F122-4A87-846F-DDCF83427F3B}" type="presParOf" srcId="{92BB15FD-16B8-4270-A5EE-080C9C4B0157}" destId="{00327DC3-B2FC-424D-B4DF-A79D9393D8F1}" srcOrd="0" destOrd="0" presId="urn:microsoft.com/office/officeart/2005/8/layout/hierarchy2"/>
    <dgm:cxn modelId="{61F79460-B1BA-4E3F-A120-F7AF0152B8A0}" type="presParOf" srcId="{439391C9-6DDA-4AA0-9925-91721E1A206C}" destId="{4C994C22-7537-44AB-84FE-9F8662E868FE}" srcOrd="1" destOrd="0" presId="urn:microsoft.com/office/officeart/2005/8/layout/hierarchy2"/>
    <dgm:cxn modelId="{38078139-0B6C-4B57-BAEF-02ABA886F1DE}" type="presParOf" srcId="{4C994C22-7537-44AB-84FE-9F8662E868FE}" destId="{77715324-5CEC-4DFE-8845-FFFDDEFC007C}" srcOrd="0" destOrd="0" presId="urn:microsoft.com/office/officeart/2005/8/layout/hierarchy2"/>
    <dgm:cxn modelId="{13EE79E3-BA66-4832-9A12-06A0EF84CAA5}" type="presParOf" srcId="{4C994C22-7537-44AB-84FE-9F8662E868FE}" destId="{69F8E702-D6C3-4585-B346-B541A187960A}" srcOrd="1" destOrd="0" presId="urn:microsoft.com/office/officeart/2005/8/layout/hierarchy2"/>
    <dgm:cxn modelId="{EA177C67-7EDD-4163-A61C-67D8FD97662E}" type="presParOf" srcId="{439391C9-6DDA-4AA0-9925-91721E1A206C}" destId="{C395635D-2E57-4406-8C83-C972B1B8D3A4}" srcOrd="2" destOrd="0" presId="urn:microsoft.com/office/officeart/2005/8/layout/hierarchy2"/>
    <dgm:cxn modelId="{3847F2EB-2417-49C4-94F9-FD6632206602}" type="presParOf" srcId="{C395635D-2E57-4406-8C83-C972B1B8D3A4}" destId="{0CFA02AE-501B-44AD-9F68-CA9CF14A99D6}" srcOrd="0" destOrd="0" presId="urn:microsoft.com/office/officeart/2005/8/layout/hierarchy2"/>
    <dgm:cxn modelId="{0C6E5268-ABD4-4A21-A142-0A874CE258F7}" type="presParOf" srcId="{439391C9-6DDA-4AA0-9925-91721E1A206C}" destId="{A09E56E6-3EC8-4FC9-ABBB-CCB18C485D26}" srcOrd="3" destOrd="0" presId="urn:microsoft.com/office/officeart/2005/8/layout/hierarchy2"/>
    <dgm:cxn modelId="{7CF463FF-B333-48B2-A1E7-39595398C488}" type="presParOf" srcId="{A09E56E6-3EC8-4FC9-ABBB-CCB18C485D26}" destId="{B7763EC6-B08A-48F8-8B03-78C388961160}" srcOrd="0" destOrd="0" presId="urn:microsoft.com/office/officeart/2005/8/layout/hierarchy2"/>
    <dgm:cxn modelId="{342A1397-4088-4870-A484-17F18E06914B}" type="presParOf" srcId="{A09E56E6-3EC8-4FC9-ABBB-CCB18C485D26}" destId="{4346B0DA-E97B-461D-AD66-5A3C69BEA66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0CE119-F3CF-4079-967C-0B06719E6102}"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3E295ECA-1375-4B3D-997A-9B7C037E640A}">
      <dgm:prSet phldrT="[Text]" custT="1"/>
      <dgm:spPr>
        <a:ln>
          <a:solidFill>
            <a:schemeClr val="tx2"/>
          </a:solidFill>
        </a:ln>
      </dgm:spPr>
      <dgm:t>
        <a:bodyPr/>
        <a:lstStyle/>
        <a:p>
          <a:pPr algn="ctr"/>
          <a:r>
            <a:rPr lang="en-US" sz="3600" b="0" dirty="0" smtClean="0"/>
            <a:t>Recognition and Measurement Exemption</a:t>
          </a:r>
          <a:endParaRPr lang="en-US" sz="3600" b="0" dirty="0"/>
        </a:p>
      </dgm:t>
    </dgm:pt>
    <dgm:pt modelId="{72EFF909-8D1F-4623-8088-7B2482928CB7}" type="parTrans" cxnId="{0F07E272-CBD6-4A84-AECA-5D78D3DBE25A}">
      <dgm:prSet/>
      <dgm:spPr/>
      <dgm:t>
        <a:bodyPr/>
        <a:lstStyle/>
        <a:p>
          <a:endParaRPr lang="en-US"/>
        </a:p>
      </dgm:t>
    </dgm:pt>
    <dgm:pt modelId="{266988D5-A03E-4C69-99C6-4FF33D25283B}" type="sibTrans" cxnId="{0F07E272-CBD6-4A84-AECA-5D78D3DBE25A}">
      <dgm:prSet/>
      <dgm:spPr/>
      <dgm:t>
        <a:bodyPr/>
        <a:lstStyle/>
        <a:p>
          <a:endParaRPr lang="en-US"/>
        </a:p>
      </dgm:t>
    </dgm:pt>
    <dgm:pt modelId="{33E578FA-7B15-4D68-991A-B03567314219}">
      <dgm:prSet phldrT="[Text]" custT="1"/>
      <dgm:spPr>
        <a:ln>
          <a:solidFill>
            <a:schemeClr val="tx2">
              <a:alpha val="90000"/>
            </a:schemeClr>
          </a:solidFill>
        </a:ln>
      </dgm:spPr>
      <dgm:t>
        <a:bodyPr/>
        <a:lstStyle/>
        <a:p>
          <a:r>
            <a:rPr lang="en-US" sz="2800" dirty="0" smtClean="0">
              <a:solidFill>
                <a:schemeClr val="tx1"/>
              </a:solidFill>
            </a:rPr>
            <a:t>For leases with a term of 12 months or less</a:t>
          </a:r>
          <a:endParaRPr lang="en-US" sz="2800" dirty="0">
            <a:solidFill>
              <a:schemeClr val="tx1"/>
            </a:solidFill>
          </a:endParaRPr>
        </a:p>
      </dgm:t>
    </dgm:pt>
    <dgm:pt modelId="{EA7AED8B-AA86-4BA6-B384-3C08A6BEDAC3}" type="parTrans" cxnId="{0C0A3B4F-023E-46C2-9329-344193ED49CB}">
      <dgm:prSet/>
      <dgm:spPr/>
      <dgm:t>
        <a:bodyPr/>
        <a:lstStyle/>
        <a:p>
          <a:endParaRPr lang="en-US"/>
        </a:p>
      </dgm:t>
    </dgm:pt>
    <dgm:pt modelId="{57A63376-3C2E-4789-B70C-5192D3B513C3}" type="sibTrans" cxnId="{0C0A3B4F-023E-46C2-9329-344193ED49CB}">
      <dgm:prSet/>
      <dgm:spPr/>
      <dgm:t>
        <a:bodyPr/>
        <a:lstStyle/>
        <a:p>
          <a:endParaRPr lang="en-US"/>
        </a:p>
      </dgm:t>
    </dgm:pt>
    <dgm:pt modelId="{F46DDD4E-5B6E-4B26-9C63-DA0099F42767}">
      <dgm:prSet phldrT="[Text]" custT="1"/>
      <dgm:spPr>
        <a:ln>
          <a:solidFill>
            <a:schemeClr val="tx2">
              <a:alpha val="90000"/>
            </a:schemeClr>
          </a:solidFill>
        </a:ln>
      </dgm:spPr>
      <dgm:t>
        <a:bodyPr/>
        <a:lstStyle/>
        <a:p>
          <a:r>
            <a:rPr lang="en-US" sz="2800" dirty="0" smtClean="0">
              <a:solidFill>
                <a:schemeClr val="tx1"/>
              </a:solidFill>
            </a:rPr>
            <a:t>No longer based on maximum possible term, now aligned with definition of lease term</a:t>
          </a:r>
          <a:endParaRPr lang="en-US" sz="2800" dirty="0">
            <a:solidFill>
              <a:schemeClr val="tx1"/>
            </a:solidFill>
          </a:endParaRPr>
        </a:p>
      </dgm:t>
    </dgm:pt>
    <dgm:pt modelId="{D146BD72-5BE0-48EF-BBA7-0047C00FCEFE}" type="parTrans" cxnId="{D10EB9CF-A6A5-481C-A208-D8FD3C77351E}">
      <dgm:prSet/>
      <dgm:spPr/>
      <dgm:t>
        <a:bodyPr/>
        <a:lstStyle/>
        <a:p>
          <a:endParaRPr lang="en-US"/>
        </a:p>
      </dgm:t>
    </dgm:pt>
    <dgm:pt modelId="{B030B8C7-7D58-4922-AED1-3B67D00F17C7}" type="sibTrans" cxnId="{D10EB9CF-A6A5-481C-A208-D8FD3C77351E}">
      <dgm:prSet/>
      <dgm:spPr/>
      <dgm:t>
        <a:bodyPr/>
        <a:lstStyle/>
        <a:p>
          <a:endParaRPr lang="en-US"/>
        </a:p>
      </dgm:t>
    </dgm:pt>
    <dgm:pt modelId="{84EE8443-237D-43AB-88B5-D004CCA31597}" type="pres">
      <dgm:prSet presAssocID="{E10CE119-F3CF-4079-967C-0B06719E6102}" presName="Name0" presStyleCnt="0">
        <dgm:presLayoutVars>
          <dgm:dir/>
          <dgm:animLvl val="lvl"/>
          <dgm:resizeHandles val="exact"/>
        </dgm:presLayoutVars>
      </dgm:prSet>
      <dgm:spPr/>
      <dgm:t>
        <a:bodyPr/>
        <a:lstStyle/>
        <a:p>
          <a:endParaRPr lang="en-US"/>
        </a:p>
      </dgm:t>
    </dgm:pt>
    <dgm:pt modelId="{E8D0961D-6023-45E1-9484-A5C56627F020}" type="pres">
      <dgm:prSet presAssocID="{3E295ECA-1375-4B3D-997A-9B7C037E640A}" presName="boxAndChildren" presStyleCnt="0"/>
      <dgm:spPr/>
    </dgm:pt>
    <dgm:pt modelId="{D4C493AA-B8C9-401B-AA5C-F98A6A534DE7}" type="pres">
      <dgm:prSet presAssocID="{3E295ECA-1375-4B3D-997A-9B7C037E640A}" presName="parentTextBox" presStyleLbl="node1" presStyleIdx="0" presStyleCnt="1"/>
      <dgm:spPr/>
      <dgm:t>
        <a:bodyPr/>
        <a:lstStyle/>
        <a:p>
          <a:endParaRPr lang="en-US"/>
        </a:p>
      </dgm:t>
    </dgm:pt>
    <dgm:pt modelId="{28F546EB-5498-4074-A018-E509E377979D}" type="pres">
      <dgm:prSet presAssocID="{3E295ECA-1375-4B3D-997A-9B7C037E640A}" presName="entireBox" presStyleLbl="node1" presStyleIdx="0" presStyleCnt="1"/>
      <dgm:spPr/>
      <dgm:t>
        <a:bodyPr/>
        <a:lstStyle/>
        <a:p>
          <a:endParaRPr lang="en-US"/>
        </a:p>
      </dgm:t>
    </dgm:pt>
    <dgm:pt modelId="{09DD4D70-BA89-48EB-8DC2-8B3023C711F5}" type="pres">
      <dgm:prSet presAssocID="{3E295ECA-1375-4B3D-997A-9B7C037E640A}" presName="descendantBox" presStyleCnt="0"/>
      <dgm:spPr/>
    </dgm:pt>
    <dgm:pt modelId="{81D428B9-FEB4-4F8C-BC1D-D2541F393871}" type="pres">
      <dgm:prSet presAssocID="{33E578FA-7B15-4D68-991A-B03567314219}" presName="childTextBox" presStyleLbl="fgAccFollowNode1" presStyleIdx="0" presStyleCnt="2" custScaleY="124226">
        <dgm:presLayoutVars>
          <dgm:bulletEnabled val="1"/>
        </dgm:presLayoutVars>
      </dgm:prSet>
      <dgm:spPr/>
      <dgm:t>
        <a:bodyPr/>
        <a:lstStyle/>
        <a:p>
          <a:endParaRPr lang="en-US"/>
        </a:p>
      </dgm:t>
    </dgm:pt>
    <dgm:pt modelId="{83D3D5BB-6341-4108-A438-B4D99CEC9E0E}" type="pres">
      <dgm:prSet presAssocID="{F46DDD4E-5B6E-4B26-9C63-DA0099F42767}" presName="childTextBox" presStyleLbl="fgAccFollowNode1" presStyleIdx="1" presStyleCnt="2" custScaleY="124226">
        <dgm:presLayoutVars>
          <dgm:bulletEnabled val="1"/>
        </dgm:presLayoutVars>
      </dgm:prSet>
      <dgm:spPr/>
      <dgm:t>
        <a:bodyPr/>
        <a:lstStyle/>
        <a:p>
          <a:endParaRPr lang="en-US"/>
        </a:p>
      </dgm:t>
    </dgm:pt>
  </dgm:ptLst>
  <dgm:cxnLst>
    <dgm:cxn modelId="{04DC93EF-39FD-44F7-9430-F5A66042DC73}" type="presOf" srcId="{3E295ECA-1375-4B3D-997A-9B7C037E640A}" destId="{28F546EB-5498-4074-A018-E509E377979D}" srcOrd="1" destOrd="0" presId="urn:microsoft.com/office/officeart/2005/8/layout/process4"/>
    <dgm:cxn modelId="{0F07E272-CBD6-4A84-AECA-5D78D3DBE25A}" srcId="{E10CE119-F3CF-4079-967C-0B06719E6102}" destId="{3E295ECA-1375-4B3D-997A-9B7C037E640A}" srcOrd="0" destOrd="0" parTransId="{72EFF909-8D1F-4623-8088-7B2482928CB7}" sibTransId="{266988D5-A03E-4C69-99C6-4FF33D25283B}"/>
    <dgm:cxn modelId="{8ECEE57E-3B22-40AD-A454-7C43085C78DF}" type="presOf" srcId="{3E295ECA-1375-4B3D-997A-9B7C037E640A}" destId="{D4C493AA-B8C9-401B-AA5C-F98A6A534DE7}" srcOrd="0" destOrd="0" presId="urn:microsoft.com/office/officeart/2005/8/layout/process4"/>
    <dgm:cxn modelId="{9060103E-8FA1-4E12-B39D-0B95ACFD16A8}" type="presOf" srcId="{F46DDD4E-5B6E-4B26-9C63-DA0099F42767}" destId="{83D3D5BB-6341-4108-A438-B4D99CEC9E0E}" srcOrd="0" destOrd="0" presId="urn:microsoft.com/office/officeart/2005/8/layout/process4"/>
    <dgm:cxn modelId="{0C0A3B4F-023E-46C2-9329-344193ED49CB}" srcId="{3E295ECA-1375-4B3D-997A-9B7C037E640A}" destId="{33E578FA-7B15-4D68-991A-B03567314219}" srcOrd="0" destOrd="0" parTransId="{EA7AED8B-AA86-4BA6-B384-3C08A6BEDAC3}" sibTransId="{57A63376-3C2E-4789-B70C-5192D3B513C3}"/>
    <dgm:cxn modelId="{D10EB9CF-A6A5-481C-A208-D8FD3C77351E}" srcId="{3E295ECA-1375-4B3D-997A-9B7C037E640A}" destId="{F46DDD4E-5B6E-4B26-9C63-DA0099F42767}" srcOrd="1" destOrd="0" parTransId="{D146BD72-5BE0-48EF-BBA7-0047C00FCEFE}" sibTransId="{B030B8C7-7D58-4922-AED1-3B67D00F17C7}"/>
    <dgm:cxn modelId="{6F307A68-60C8-414B-AD82-B155FE648C00}" type="presOf" srcId="{E10CE119-F3CF-4079-967C-0B06719E6102}" destId="{84EE8443-237D-43AB-88B5-D004CCA31597}" srcOrd="0" destOrd="0" presId="urn:microsoft.com/office/officeart/2005/8/layout/process4"/>
    <dgm:cxn modelId="{E8A7C40F-5293-4A4A-80A2-8D14B59CBB91}" type="presOf" srcId="{33E578FA-7B15-4D68-991A-B03567314219}" destId="{81D428B9-FEB4-4F8C-BC1D-D2541F393871}" srcOrd="0" destOrd="0" presId="urn:microsoft.com/office/officeart/2005/8/layout/process4"/>
    <dgm:cxn modelId="{805654EE-C32A-466D-A9ED-4BD10FDDA397}" type="presParOf" srcId="{84EE8443-237D-43AB-88B5-D004CCA31597}" destId="{E8D0961D-6023-45E1-9484-A5C56627F020}" srcOrd="0" destOrd="0" presId="urn:microsoft.com/office/officeart/2005/8/layout/process4"/>
    <dgm:cxn modelId="{355FC645-0D22-4609-B4D4-964CBBEF41EA}" type="presParOf" srcId="{E8D0961D-6023-45E1-9484-A5C56627F020}" destId="{D4C493AA-B8C9-401B-AA5C-F98A6A534DE7}" srcOrd="0" destOrd="0" presId="urn:microsoft.com/office/officeart/2005/8/layout/process4"/>
    <dgm:cxn modelId="{EC00AD1C-4656-4C44-85BF-000EB578942D}" type="presParOf" srcId="{E8D0961D-6023-45E1-9484-A5C56627F020}" destId="{28F546EB-5498-4074-A018-E509E377979D}" srcOrd="1" destOrd="0" presId="urn:microsoft.com/office/officeart/2005/8/layout/process4"/>
    <dgm:cxn modelId="{114B50EA-C007-44D5-BCE1-D826A334D9C8}" type="presParOf" srcId="{E8D0961D-6023-45E1-9484-A5C56627F020}" destId="{09DD4D70-BA89-48EB-8DC2-8B3023C711F5}" srcOrd="2" destOrd="0" presId="urn:microsoft.com/office/officeart/2005/8/layout/process4"/>
    <dgm:cxn modelId="{B45A7DD7-E791-404E-A1A1-CAF3AF6265A1}" type="presParOf" srcId="{09DD4D70-BA89-48EB-8DC2-8B3023C711F5}" destId="{81D428B9-FEB4-4F8C-BC1D-D2541F393871}" srcOrd="0" destOrd="0" presId="urn:microsoft.com/office/officeart/2005/8/layout/process4"/>
    <dgm:cxn modelId="{98A1BBAE-4DC7-4980-9398-0ABADCCF4334}" type="presParOf" srcId="{09DD4D70-BA89-48EB-8DC2-8B3023C711F5}" destId="{83D3D5BB-6341-4108-A438-B4D99CEC9E0E}"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35A30C-2258-4BF4-A666-A9A824AB25E1}"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FB6786B2-4987-478F-91D5-8A19C807039E}">
      <dgm:prSet phldrT="[Text]" custT="1"/>
      <dgm:spPr>
        <a:ln>
          <a:solidFill>
            <a:schemeClr val="tx2"/>
          </a:solidFill>
        </a:ln>
      </dgm:spPr>
      <dgm:t>
        <a:bodyPr/>
        <a:lstStyle/>
        <a:p>
          <a:r>
            <a:rPr lang="en-US" sz="2800" i="1" dirty="0" smtClean="0"/>
            <a:t>June</a:t>
          </a:r>
          <a:r>
            <a:rPr lang="en-US" sz="2800" i="1" baseline="0" dirty="0" smtClean="0"/>
            <a:t> 2014</a:t>
          </a:r>
          <a:endParaRPr lang="en-US" sz="2800" i="1" dirty="0"/>
        </a:p>
      </dgm:t>
    </dgm:pt>
    <dgm:pt modelId="{E6F3D04F-90D3-4433-BD24-DA7009BE14F0}" type="parTrans" cxnId="{B86C27C9-DB50-4EDA-AE6E-A37E39151FE2}">
      <dgm:prSet/>
      <dgm:spPr/>
      <dgm:t>
        <a:bodyPr/>
        <a:lstStyle/>
        <a:p>
          <a:endParaRPr lang="en-US"/>
        </a:p>
      </dgm:t>
    </dgm:pt>
    <dgm:pt modelId="{BC77F6A1-E8D5-46B4-8B17-58D420A7422E}" type="sibTrans" cxnId="{B86C27C9-DB50-4EDA-AE6E-A37E39151FE2}">
      <dgm:prSet/>
      <dgm:spPr/>
      <dgm:t>
        <a:bodyPr/>
        <a:lstStyle/>
        <a:p>
          <a:endParaRPr lang="en-US"/>
        </a:p>
      </dgm:t>
    </dgm:pt>
    <dgm:pt modelId="{4C38B34E-C7FC-43F9-87E7-579F79392AB7}">
      <dgm:prSet phldrT="[Text]"/>
      <dgm:spPr>
        <a:ln>
          <a:solidFill>
            <a:schemeClr val="tx2"/>
          </a:solidFill>
        </a:ln>
      </dgm:spPr>
      <dgm:t>
        <a:bodyPr/>
        <a:lstStyle/>
        <a:p>
          <a:pPr>
            <a:lnSpc>
              <a:spcPct val="150000"/>
            </a:lnSpc>
          </a:pPr>
          <a:r>
            <a:rPr lang="en-US" b="0" dirty="0" smtClean="0"/>
            <a:t>Subleases</a:t>
          </a:r>
          <a:endParaRPr lang="en-US" b="0" dirty="0"/>
        </a:p>
      </dgm:t>
    </dgm:pt>
    <dgm:pt modelId="{B1D9CB65-1032-4EB8-9F78-E08D3C4F3F2F}" type="parTrans" cxnId="{242993B4-4AC6-4E2A-A78E-BCFD0E6979F1}">
      <dgm:prSet/>
      <dgm:spPr/>
      <dgm:t>
        <a:bodyPr/>
        <a:lstStyle/>
        <a:p>
          <a:endParaRPr lang="en-US"/>
        </a:p>
      </dgm:t>
    </dgm:pt>
    <dgm:pt modelId="{D58FEC24-92D1-4C7C-B5CC-DEEF6F94B227}" type="sibTrans" cxnId="{242993B4-4AC6-4E2A-A78E-BCFD0E6979F1}">
      <dgm:prSet/>
      <dgm:spPr/>
      <dgm:t>
        <a:bodyPr/>
        <a:lstStyle/>
        <a:p>
          <a:endParaRPr lang="en-US"/>
        </a:p>
      </dgm:t>
    </dgm:pt>
    <dgm:pt modelId="{0B74D8E9-892F-45D6-933B-C6A42412032A}">
      <dgm:prSet phldrT="[Text]" custT="1"/>
      <dgm:spPr>
        <a:ln>
          <a:solidFill>
            <a:schemeClr val="tx2"/>
          </a:solidFill>
        </a:ln>
      </dgm:spPr>
      <dgm:t>
        <a:bodyPr/>
        <a:lstStyle/>
        <a:p>
          <a:pPr algn="ctr">
            <a:lnSpc>
              <a:spcPct val="150000"/>
            </a:lnSpc>
          </a:pPr>
          <a:r>
            <a:rPr lang="en-US" sz="2800" i="1" dirty="0" smtClean="0"/>
            <a:t>July 2014</a:t>
          </a:r>
          <a:endParaRPr lang="en-US" sz="2800" i="1" dirty="0"/>
        </a:p>
      </dgm:t>
    </dgm:pt>
    <dgm:pt modelId="{E8765682-55A7-443B-85FA-DDDA96FB445A}" type="parTrans" cxnId="{9DD783DE-4505-4967-A260-377220FE399F}">
      <dgm:prSet/>
      <dgm:spPr/>
      <dgm:t>
        <a:bodyPr/>
        <a:lstStyle/>
        <a:p>
          <a:endParaRPr lang="en-US"/>
        </a:p>
      </dgm:t>
    </dgm:pt>
    <dgm:pt modelId="{A4DA4A99-A9E3-4F1B-89AA-D5EEE3D8F43F}" type="sibTrans" cxnId="{9DD783DE-4505-4967-A260-377220FE399F}">
      <dgm:prSet/>
      <dgm:spPr/>
      <dgm:t>
        <a:bodyPr/>
        <a:lstStyle/>
        <a:p>
          <a:endParaRPr lang="en-US"/>
        </a:p>
      </dgm:t>
    </dgm:pt>
    <dgm:pt modelId="{D3E7D462-05C6-4828-870D-9251C1AB3E8B}">
      <dgm:prSet phldrT="[Text]"/>
      <dgm:spPr>
        <a:ln>
          <a:solidFill>
            <a:schemeClr val="tx2"/>
          </a:solidFill>
        </a:ln>
      </dgm:spPr>
      <dgm:t>
        <a:bodyPr/>
        <a:lstStyle/>
        <a:p>
          <a:pPr>
            <a:lnSpc>
              <a:spcPct val="150000"/>
            </a:lnSpc>
          </a:pPr>
          <a:r>
            <a:rPr lang="en-US" b="0" dirty="0" smtClean="0"/>
            <a:t>Sale and Leaseback Transactions</a:t>
          </a:r>
          <a:endParaRPr lang="en-US" b="0" dirty="0"/>
        </a:p>
      </dgm:t>
    </dgm:pt>
    <dgm:pt modelId="{63AB3C83-87B3-4EA7-94FE-73BA5B8F57B5}" type="parTrans" cxnId="{20B197CA-29B7-44FC-BFCE-0A29981E6A9A}">
      <dgm:prSet/>
      <dgm:spPr/>
      <dgm:t>
        <a:bodyPr/>
        <a:lstStyle/>
        <a:p>
          <a:endParaRPr lang="en-US"/>
        </a:p>
      </dgm:t>
    </dgm:pt>
    <dgm:pt modelId="{5D715741-A6CE-4F69-BA53-5EC54D4BB2C7}" type="sibTrans" cxnId="{20B197CA-29B7-44FC-BFCE-0A29981E6A9A}">
      <dgm:prSet/>
      <dgm:spPr/>
      <dgm:t>
        <a:bodyPr/>
        <a:lstStyle/>
        <a:p>
          <a:endParaRPr lang="en-US"/>
        </a:p>
      </dgm:t>
    </dgm:pt>
    <dgm:pt modelId="{228D0496-78DE-47B7-84B7-F52E51BF1D23}">
      <dgm:prSet phldrT="[Text]"/>
      <dgm:spPr>
        <a:ln>
          <a:solidFill>
            <a:schemeClr val="tx2"/>
          </a:solidFill>
        </a:ln>
      </dgm:spPr>
      <dgm:t>
        <a:bodyPr/>
        <a:lstStyle/>
        <a:p>
          <a:pPr>
            <a:lnSpc>
              <a:spcPct val="150000"/>
            </a:lnSpc>
          </a:pPr>
          <a:r>
            <a:rPr lang="en-US" b="0" dirty="0" smtClean="0"/>
            <a:t>Presentation – Cash Flows</a:t>
          </a:r>
          <a:endParaRPr lang="en-US" b="0" dirty="0"/>
        </a:p>
      </dgm:t>
    </dgm:pt>
    <dgm:pt modelId="{3F27CBEE-33FA-434A-9A5A-68353889417A}" type="sibTrans" cxnId="{177B611F-1D41-4495-ADCA-C26B226FF764}">
      <dgm:prSet/>
      <dgm:spPr/>
      <dgm:t>
        <a:bodyPr/>
        <a:lstStyle/>
        <a:p>
          <a:endParaRPr lang="en-US"/>
        </a:p>
      </dgm:t>
    </dgm:pt>
    <dgm:pt modelId="{000577F0-814F-443D-81FA-89C635673C9F}" type="parTrans" cxnId="{177B611F-1D41-4495-ADCA-C26B226FF764}">
      <dgm:prSet/>
      <dgm:spPr/>
      <dgm:t>
        <a:bodyPr/>
        <a:lstStyle/>
        <a:p>
          <a:endParaRPr lang="en-US"/>
        </a:p>
      </dgm:t>
    </dgm:pt>
    <dgm:pt modelId="{37E031A9-8F08-4947-892D-30D2AAE3F758}">
      <dgm:prSet phldrT="[Text]"/>
      <dgm:spPr>
        <a:ln>
          <a:solidFill>
            <a:schemeClr val="tx2"/>
          </a:solidFill>
        </a:ln>
      </dgm:spPr>
      <dgm:t>
        <a:bodyPr/>
        <a:lstStyle/>
        <a:p>
          <a:pPr>
            <a:lnSpc>
              <a:spcPct val="150000"/>
            </a:lnSpc>
          </a:pPr>
          <a:r>
            <a:rPr lang="en-US" b="0" dirty="0" smtClean="0"/>
            <a:t>Lessee Disclosures</a:t>
          </a:r>
          <a:endParaRPr lang="en-US" b="0" dirty="0"/>
        </a:p>
      </dgm:t>
    </dgm:pt>
    <dgm:pt modelId="{C91700AC-EE3A-48B2-9BE5-1711C62A2E52}" type="parTrans" cxnId="{74CAC2EE-E3A6-4337-AB5B-30A933E719A5}">
      <dgm:prSet/>
      <dgm:spPr/>
      <dgm:t>
        <a:bodyPr/>
        <a:lstStyle/>
        <a:p>
          <a:endParaRPr lang="en-US"/>
        </a:p>
      </dgm:t>
    </dgm:pt>
    <dgm:pt modelId="{51CDFDFE-8204-4CD5-AC60-C6FEC74DCE2C}" type="sibTrans" cxnId="{74CAC2EE-E3A6-4337-AB5B-30A933E719A5}">
      <dgm:prSet/>
      <dgm:spPr/>
      <dgm:t>
        <a:bodyPr/>
        <a:lstStyle/>
        <a:p>
          <a:endParaRPr lang="en-US"/>
        </a:p>
      </dgm:t>
    </dgm:pt>
    <dgm:pt modelId="{98C0AC6C-C8D8-4CE8-B1A1-D9B11F78E783}">
      <dgm:prSet phldrT="[Text]"/>
      <dgm:spPr>
        <a:ln>
          <a:solidFill>
            <a:schemeClr val="tx2"/>
          </a:solidFill>
        </a:ln>
      </dgm:spPr>
      <dgm:t>
        <a:bodyPr/>
        <a:lstStyle/>
        <a:p>
          <a:pPr>
            <a:lnSpc>
              <a:spcPct val="150000"/>
            </a:lnSpc>
          </a:pPr>
          <a:r>
            <a:rPr lang="en-US" b="0" dirty="0" smtClean="0"/>
            <a:t>Lessor Disclosures</a:t>
          </a:r>
          <a:endParaRPr lang="en-US" b="0" dirty="0"/>
        </a:p>
      </dgm:t>
    </dgm:pt>
    <dgm:pt modelId="{C8901A7D-D620-4E75-AADC-38EBC990E77C}" type="parTrans" cxnId="{58D4E4BD-EC40-4CCD-8303-964EA545EF18}">
      <dgm:prSet/>
      <dgm:spPr/>
      <dgm:t>
        <a:bodyPr/>
        <a:lstStyle/>
        <a:p>
          <a:endParaRPr lang="en-US"/>
        </a:p>
      </dgm:t>
    </dgm:pt>
    <dgm:pt modelId="{CFA84C9C-0933-4E1C-B903-7D2732BDB76A}" type="sibTrans" cxnId="{58D4E4BD-EC40-4CCD-8303-964EA545EF18}">
      <dgm:prSet/>
      <dgm:spPr/>
      <dgm:t>
        <a:bodyPr/>
        <a:lstStyle/>
        <a:p>
          <a:endParaRPr lang="en-US"/>
        </a:p>
      </dgm:t>
    </dgm:pt>
    <dgm:pt modelId="{DA004942-DCE0-4824-9DA5-66F06F5CB1FC}">
      <dgm:prSet phldrT="[Text]"/>
      <dgm:spPr>
        <a:ln>
          <a:solidFill>
            <a:schemeClr val="tx2"/>
          </a:solidFill>
        </a:ln>
      </dgm:spPr>
      <dgm:t>
        <a:bodyPr/>
        <a:lstStyle/>
        <a:p>
          <a:pPr>
            <a:lnSpc>
              <a:spcPct val="150000"/>
            </a:lnSpc>
          </a:pPr>
          <a:r>
            <a:rPr lang="en-US" b="0" dirty="0" smtClean="0"/>
            <a:t>Leases of Small Assets</a:t>
          </a:r>
          <a:endParaRPr lang="en-US" b="0" dirty="0"/>
        </a:p>
      </dgm:t>
    </dgm:pt>
    <dgm:pt modelId="{23A5AFDA-E5A1-4AB3-89DA-9DC9D71177F9}" type="parTrans" cxnId="{0110BBB3-1AE6-4B6F-8C21-3EDD3482406A}">
      <dgm:prSet/>
      <dgm:spPr/>
      <dgm:t>
        <a:bodyPr/>
        <a:lstStyle/>
        <a:p>
          <a:endParaRPr lang="en-US"/>
        </a:p>
      </dgm:t>
    </dgm:pt>
    <dgm:pt modelId="{249C1F13-DC98-47C5-8F71-82741190FF08}" type="sibTrans" cxnId="{0110BBB3-1AE6-4B6F-8C21-3EDD3482406A}">
      <dgm:prSet/>
      <dgm:spPr/>
      <dgm:t>
        <a:bodyPr/>
        <a:lstStyle/>
        <a:p>
          <a:endParaRPr lang="en-US"/>
        </a:p>
      </dgm:t>
    </dgm:pt>
    <dgm:pt modelId="{A217351E-83E2-4026-885C-5106945BF283}">
      <dgm:prSet phldrT="[Text]"/>
      <dgm:spPr>
        <a:ln>
          <a:solidFill>
            <a:schemeClr val="tx2"/>
          </a:solidFill>
        </a:ln>
      </dgm:spPr>
      <dgm:t>
        <a:bodyPr/>
        <a:lstStyle/>
        <a:p>
          <a:pPr>
            <a:lnSpc>
              <a:spcPct val="150000"/>
            </a:lnSpc>
          </a:pPr>
          <a:r>
            <a:rPr lang="en-US" b="0" dirty="0" smtClean="0"/>
            <a:t>Presentation – Balance Sheet</a:t>
          </a:r>
          <a:endParaRPr lang="en-US" b="0" dirty="0"/>
        </a:p>
      </dgm:t>
    </dgm:pt>
    <dgm:pt modelId="{13386ADD-182D-4427-9CBE-BD4548A92FD3}" type="parTrans" cxnId="{55BA1A58-D1A0-46FF-8D56-0CF69DE79339}">
      <dgm:prSet/>
      <dgm:spPr/>
      <dgm:t>
        <a:bodyPr/>
        <a:lstStyle/>
        <a:p>
          <a:endParaRPr lang="en-US"/>
        </a:p>
      </dgm:t>
    </dgm:pt>
    <dgm:pt modelId="{28626B60-8AE1-4FEF-A246-5B25FCC5424F}" type="sibTrans" cxnId="{55BA1A58-D1A0-46FF-8D56-0CF69DE79339}">
      <dgm:prSet/>
      <dgm:spPr/>
      <dgm:t>
        <a:bodyPr/>
        <a:lstStyle/>
        <a:p>
          <a:endParaRPr lang="en-US"/>
        </a:p>
      </dgm:t>
    </dgm:pt>
    <dgm:pt modelId="{739E4056-157D-4434-812C-4CC432C540B8}" type="pres">
      <dgm:prSet presAssocID="{0E35A30C-2258-4BF4-A666-A9A824AB25E1}" presName="Name0" presStyleCnt="0">
        <dgm:presLayoutVars>
          <dgm:dir/>
          <dgm:animLvl val="lvl"/>
          <dgm:resizeHandles/>
        </dgm:presLayoutVars>
      </dgm:prSet>
      <dgm:spPr/>
      <dgm:t>
        <a:bodyPr/>
        <a:lstStyle/>
        <a:p>
          <a:endParaRPr lang="en-US"/>
        </a:p>
      </dgm:t>
    </dgm:pt>
    <dgm:pt modelId="{8DB559EC-91C0-4289-B1B8-1AAEE1FB089C}" type="pres">
      <dgm:prSet presAssocID="{FB6786B2-4987-478F-91D5-8A19C807039E}" presName="linNode" presStyleCnt="0"/>
      <dgm:spPr/>
    </dgm:pt>
    <dgm:pt modelId="{D5AA6C64-B298-47AE-A7A2-25BCA9B5A89D}" type="pres">
      <dgm:prSet presAssocID="{FB6786B2-4987-478F-91D5-8A19C807039E}" presName="parentShp" presStyleLbl="node1" presStyleIdx="0" presStyleCnt="2" custScaleX="81083" custScaleY="77802">
        <dgm:presLayoutVars>
          <dgm:bulletEnabled val="1"/>
        </dgm:presLayoutVars>
      </dgm:prSet>
      <dgm:spPr/>
      <dgm:t>
        <a:bodyPr/>
        <a:lstStyle/>
        <a:p>
          <a:endParaRPr lang="en-US"/>
        </a:p>
      </dgm:t>
    </dgm:pt>
    <dgm:pt modelId="{D8D1AFCF-FD0F-4E36-B85A-34702AF7E1A9}" type="pres">
      <dgm:prSet presAssocID="{FB6786B2-4987-478F-91D5-8A19C807039E}" presName="childShp" presStyleLbl="bgAccFollowNode1" presStyleIdx="0" presStyleCnt="2" custScaleX="87738" custScaleY="77802" custLinFactNeighborX="7842">
        <dgm:presLayoutVars>
          <dgm:bulletEnabled val="1"/>
        </dgm:presLayoutVars>
      </dgm:prSet>
      <dgm:spPr/>
      <dgm:t>
        <a:bodyPr/>
        <a:lstStyle/>
        <a:p>
          <a:endParaRPr lang="en-US"/>
        </a:p>
      </dgm:t>
    </dgm:pt>
    <dgm:pt modelId="{A7BB7D77-A311-454B-9DFB-89136C9BF860}" type="pres">
      <dgm:prSet presAssocID="{BC77F6A1-E8D5-46B4-8B17-58D420A7422E}" presName="spacing" presStyleCnt="0"/>
      <dgm:spPr/>
    </dgm:pt>
    <dgm:pt modelId="{3AB9678C-43E2-4432-B8B6-F73DFE33D780}" type="pres">
      <dgm:prSet presAssocID="{0B74D8E9-892F-45D6-933B-C6A42412032A}" presName="linNode" presStyleCnt="0"/>
      <dgm:spPr/>
    </dgm:pt>
    <dgm:pt modelId="{785DD570-E43C-4A09-8533-B385168C86BC}" type="pres">
      <dgm:prSet presAssocID="{0B74D8E9-892F-45D6-933B-C6A42412032A}" presName="parentShp" presStyleLbl="node1" presStyleIdx="1" presStyleCnt="2" custScaleX="81084" custScaleY="77799">
        <dgm:presLayoutVars>
          <dgm:bulletEnabled val="1"/>
        </dgm:presLayoutVars>
      </dgm:prSet>
      <dgm:spPr/>
      <dgm:t>
        <a:bodyPr/>
        <a:lstStyle/>
        <a:p>
          <a:endParaRPr lang="en-US"/>
        </a:p>
      </dgm:t>
    </dgm:pt>
    <dgm:pt modelId="{88BD1885-4987-4DF2-B2AC-CC749376A269}" type="pres">
      <dgm:prSet presAssocID="{0B74D8E9-892F-45D6-933B-C6A42412032A}" presName="childShp" presStyleLbl="bgAccFollowNode1" presStyleIdx="1" presStyleCnt="2" custScaleX="87816" custScaleY="77799" custLinFactNeighborX="8726" custLinFactNeighborY="864">
        <dgm:presLayoutVars>
          <dgm:bulletEnabled val="1"/>
        </dgm:presLayoutVars>
      </dgm:prSet>
      <dgm:spPr/>
      <dgm:t>
        <a:bodyPr/>
        <a:lstStyle/>
        <a:p>
          <a:endParaRPr lang="en-US"/>
        </a:p>
      </dgm:t>
    </dgm:pt>
  </dgm:ptLst>
  <dgm:cxnLst>
    <dgm:cxn modelId="{6676DEE9-E2AC-4237-80AD-4F946ED790D5}" type="presOf" srcId="{FB6786B2-4987-478F-91D5-8A19C807039E}" destId="{D5AA6C64-B298-47AE-A7A2-25BCA9B5A89D}" srcOrd="0" destOrd="0" presId="urn:microsoft.com/office/officeart/2005/8/layout/vList6"/>
    <dgm:cxn modelId="{58D4E4BD-EC40-4CCD-8303-964EA545EF18}" srcId="{0B74D8E9-892F-45D6-933B-C6A42412032A}" destId="{98C0AC6C-C8D8-4CE8-B1A1-D9B11F78E783}" srcOrd="2" destOrd="0" parTransId="{C8901A7D-D620-4E75-AADC-38EBC990E77C}" sibTransId="{CFA84C9C-0933-4E1C-B903-7D2732BDB76A}"/>
    <dgm:cxn modelId="{33C6AE8E-358D-466D-9A7D-F409022C9C9B}" type="presOf" srcId="{37E031A9-8F08-4947-892D-30D2AAE3F758}" destId="{88BD1885-4987-4DF2-B2AC-CC749376A269}" srcOrd="0" destOrd="1" presId="urn:microsoft.com/office/officeart/2005/8/layout/vList6"/>
    <dgm:cxn modelId="{20B197CA-29B7-44FC-BFCE-0A29981E6A9A}" srcId="{0B74D8E9-892F-45D6-933B-C6A42412032A}" destId="{D3E7D462-05C6-4828-870D-9251C1AB3E8B}" srcOrd="0" destOrd="0" parTransId="{63AB3C83-87B3-4EA7-94FE-73BA5B8F57B5}" sibTransId="{5D715741-A6CE-4F69-BA53-5EC54D4BB2C7}"/>
    <dgm:cxn modelId="{43C32057-D43B-420F-A677-09FD91A5BE5D}" type="presOf" srcId="{0B74D8E9-892F-45D6-933B-C6A42412032A}" destId="{785DD570-E43C-4A09-8533-B385168C86BC}" srcOrd="0" destOrd="0" presId="urn:microsoft.com/office/officeart/2005/8/layout/vList6"/>
    <dgm:cxn modelId="{55BA1A58-D1A0-46FF-8D56-0CF69DE79339}" srcId="{FB6786B2-4987-478F-91D5-8A19C807039E}" destId="{A217351E-83E2-4026-885C-5106945BF283}" srcOrd="1" destOrd="0" parTransId="{13386ADD-182D-4427-9CBE-BD4548A92FD3}" sibTransId="{28626B60-8AE1-4FEF-A246-5B25FCC5424F}"/>
    <dgm:cxn modelId="{177B611F-1D41-4495-ADCA-C26B226FF764}" srcId="{FB6786B2-4987-478F-91D5-8A19C807039E}" destId="{228D0496-78DE-47B7-84B7-F52E51BF1D23}" srcOrd="2" destOrd="0" parTransId="{000577F0-814F-443D-81FA-89C635673C9F}" sibTransId="{3F27CBEE-33FA-434A-9A5A-68353889417A}"/>
    <dgm:cxn modelId="{9E047881-81A9-4D5C-BA74-48E4E315EF50}" type="presOf" srcId="{D3E7D462-05C6-4828-870D-9251C1AB3E8B}" destId="{88BD1885-4987-4DF2-B2AC-CC749376A269}" srcOrd="0" destOrd="0" presId="urn:microsoft.com/office/officeart/2005/8/layout/vList6"/>
    <dgm:cxn modelId="{242993B4-4AC6-4E2A-A78E-BCFD0E6979F1}" srcId="{FB6786B2-4987-478F-91D5-8A19C807039E}" destId="{4C38B34E-C7FC-43F9-87E7-579F79392AB7}" srcOrd="0" destOrd="0" parTransId="{B1D9CB65-1032-4EB8-9F78-E08D3C4F3F2F}" sibTransId="{D58FEC24-92D1-4C7C-B5CC-DEEF6F94B227}"/>
    <dgm:cxn modelId="{B8BAB3CC-FF66-45E3-91BF-03D8083985D4}" type="presOf" srcId="{A217351E-83E2-4026-885C-5106945BF283}" destId="{D8D1AFCF-FD0F-4E36-B85A-34702AF7E1A9}" srcOrd="0" destOrd="1" presId="urn:microsoft.com/office/officeart/2005/8/layout/vList6"/>
    <dgm:cxn modelId="{27770B60-9756-435B-823C-1830D7F47274}" type="presOf" srcId="{4C38B34E-C7FC-43F9-87E7-579F79392AB7}" destId="{D8D1AFCF-FD0F-4E36-B85A-34702AF7E1A9}" srcOrd="0" destOrd="0" presId="urn:microsoft.com/office/officeart/2005/8/layout/vList6"/>
    <dgm:cxn modelId="{1E38A399-65D5-4C2B-A60D-055802095038}" type="presOf" srcId="{DA004942-DCE0-4824-9DA5-66F06F5CB1FC}" destId="{88BD1885-4987-4DF2-B2AC-CC749376A269}" srcOrd="0" destOrd="3" presId="urn:microsoft.com/office/officeart/2005/8/layout/vList6"/>
    <dgm:cxn modelId="{B63C89BA-5B5E-4B21-92EA-B440E68E315F}" type="presOf" srcId="{228D0496-78DE-47B7-84B7-F52E51BF1D23}" destId="{D8D1AFCF-FD0F-4E36-B85A-34702AF7E1A9}" srcOrd="0" destOrd="2" presId="urn:microsoft.com/office/officeart/2005/8/layout/vList6"/>
    <dgm:cxn modelId="{B86C27C9-DB50-4EDA-AE6E-A37E39151FE2}" srcId="{0E35A30C-2258-4BF4-A666-A9A824AB25E1}" destId="{FB6786B2-4987-478F-91D5-8A19C807039E}" srcOrd="0" destOrd="0" parTransId="{E6F3D04F-90D3-4433-BD24-DA7009BE14F0}" sibTransId="{BC77F6A1-E8D5-46B4-8B17-58D420A7422E}"/>
    <dgm:cxn modelId="{30E47276-DB60-46C5-95D7-A39DA7547355}" type="presOf" srcId="{98C0AC6C-C8D8-4CE8-B1A1-D9B11F78E783}" destId="{88BD1885-4987-4DF2-B2AC-CC749376A269}" srcOrd="0" destOrd="2" presId="urn:microsoft.com/office/officeart/2005/8/layout/vList6"/>
    <dgm:cxn modelId="{74CAC2EE-E3A6-4337-AB5B-30A933E719A5}" srcId="{0B74D8E9-892F-45D6-933B-C6A42412032A}" destId="{37E031A9-8F08-4947-892D-30D2AAE3F758}" srcOrd="1" destOrd="0" parTransId="{C91700AC-EE3A-48B2-9BE5-1711C62A2E52}" sibTransId="{51CDFDFE-8204-4CD5-AC60-C6FEC74DCE2C}"/>
    <dgm:cxn modelId="{0110BBB3-1AE6-4B6F-8C21-3EDD3482406A}" srcId="{0B74D8E9-892F-45D6-933B-C6A42412032A}" destId="{DA004942-DCE0-4824-9DA5-66F06F5CB1FC}" srcOrd="3" destOrd="0" parTransId="{23A5AFDA-E5A1-4AB3-89DA-9DC9D71177F9}" sibTransId="{249C1F13-DC98-47C5-8F71-82741190FF08}"/>
    <dgm:cxn modelId="{9DD783DE-4505-4967-A260-377220FE399F}" srcId="{0E35A30C-2258-4BF4-A666-A9A824AB25E1}" destId="{0B74D8E9-892F-45D6-933B-C6A42412032A}" srcOrd="1" destOrd="0" parTransId="{E8765682-55A7-443B-85FA-DDDA96FB445A}" sibTransId="{A4DA4A99-A9E3-4F1B-89AA-D5EEE3D8F43F}"/>
    <dgm:cxn modelId="{2C233AEE-8432-4E0E-8290-66A560723E52}" type="presOf" srcId="{0E35A30C-2258-4BF4-A666-A9A824AB25E1}" destId="{739E4056-157D-4434-812C-4CC432C540B8}" srcOrd="0" destOrd="0" presId="urn:microsoft.com/office/officeart/2005/8/layout/vList6"/>
    <dgm:cxn modelId="{9AE61029-0C1E-4AAE-BA4B-235950368BC7}" type="presParOf" srcId="{739E4056-157D-4434-812C-4CC432C540B8}" destId="{8DB559EC-91C0-4289-B1B8-1AAEE1FB089C}" srcOrd="0" destOrd="0" presId="urn:microsoft.com/office/officeart/2005/8/layout/vList6"/>
    <dgm:cxn modelId="{23E3C1E2-A8AD-4BC8-982C-0CFA1958FF27}" type="presParOf" srcId="{8DB559EC-91C0-4289-B1B8-1AAEE1FB089C}" destId="{D5AA6C64-B298-47AE-A7A2-25BCA9B5A89D}" srcOrd="0" destOrd="0" presId="urn:microsoft.com/office/officeart/2005/8/layout/vList6"/>
    <dgm:cxn modelId="{026B83FB-7523-4B42-B094-EA3E65E4F44F}" type="presParOf" srcId="{8DB559EC-91C0-4289-B1B8-1AAEE1FB089C}" destId="{D8D1AFCF-FD0F-4E36-B85A-34702AF7E1A9}" srcOrd="1" destOrd="0" presId="urn:microsoft.com/office/officeart/2005/8/layout/vList6"/>
    <dgm:cxn modelId="{28C782F2-0DF9-462F-9E63-8162D045A5FA}" type="presParOf" srcId="{739E4056-157D-4434-812C-4CC432C540B8}" destId="{A7BB7D77-A311-454B-9DFB-89136C9BF860}" srcOrd="1" destOrd="0" presId="urn:microsoft.com/office/officeart/2005/8/layout/vList6"/>
    <dgm:cxn modelId="{26790B0F-7AB9-4839-A5C9-4DA3A9007053}" type="presParOf" srcId="{739E4056-157D-4434-812C-4CC432C540B8}" destId="{3AB9678C-43E2-4432-B8B6-F73DFE33D780}" srcOrd="2" destOrd="0" presId="urn:microsoft.com/office/officeart/2005/8/layout/vList6"/>
    <dgm:cxn modelId="{E761CE54-28A7-4D2F-A439-BBDCC8D603D2}" type="presParOf" srcId="{3AB9678C-43E2-4432-B8B6-F73DFE33D780}" destId="{785DD570-E43C-4A09-8533-B385168C86BC}" srcOrd="0" destOrd="0" presId="urn:microsoft.com/office/officeart/2005/8/layout/vList6"/>
    <dgm:cxn modelId="{837BF387-507F-4FE6-9880-DF79DE570162}" type="presParOf" srcId="{3AB9678C-43E2-4432-B8B6-F73DFE33D780}" destId="{88BD1885-4987-4DF2-B2AC-CC749376A26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B76D0D-24C0-4EC9-A9E4-4FC1343511A8}" type="datetimeFigureOut">
              <a:rPr lang="en-US" smtClean="0"/>
              <a:t>9/15/2014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61826A-8486-4635-AC40-9A371152EDCD}" type="slidenum">
              <a:rPr lang="en-US" smtClean="0"/>
              <a:t>‹#›</a:t>
            </a:fld>
            <a:endParaRPr lang="en-US" dirty="0"/>
          </a:p>
        </p:txBody>
      </p:sp>
    </p:spTree>
    <p:extLst>
      <p:ext uri="{BB962C8B-B14F-4D97-AF65-F5344CB8AC3E}">
        <p14:creationId xmlns:p14="http://schemas.microsoft.com/office/powerpoint/2010/main" val="3610750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3</a:t>
            </a:fld>
            <a:endParaRPr lang="en-US" dirty="0"/>
          </a:p>
        </p:txBody>
      </p:sp>
    </p:spTree>
    <p:extLst>
      <p:ext uri="{BB962C8B-B14F-4D97-AF65-F5344CB8AC3E}">
        <p14:creationId xmlns:p14="http://schemas.microsoft.com/office/powerpoint/2010/main" val="3967992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12</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13</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14</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15</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9DEEB5-AEAE-45A6-BF9A-868FE2D85C7C}" type="slidenum">
              <a:rPr lang="en-US" smtClean="0">
                <a:solidFill>
                  <a:prstClr val="black"/>
                </a:solidFill>
              </a:rPr>
              <a:pPr>
                <a:defRPr/>
              </a:pPr>
              <a:t>17</a:t>
            </a:fld>
            <a:endParaRPr lang="en-US" dirty="0">
              <a:solidFill>
                <a:prstClr val="black"/>
              </a:solidFill>
            </a:endParaRPr>
          </a:p>
        </p:txBody>
      </p:sp>
    </p:spTree>
    <p:extLst>
      <p:ext uri="{BB962C8B-B14F-4D97-AF65-F5344CB8AC3E}">
        <p14:creationId xmlns:p14="http://schemas.microsoft.com/office/powerpoint/2010/main" val="3274971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9DEEB5-AEAE-45A6-BF9A-868FE2D85C7C}" type="slidenum">
              <a:rPr lang="en-US" smtClean="0">
                <a:solidFill>
                  <a:prstClr val="black"/>
                </a:solidFill>
              </a:rPr>
              <a:pPr>
                <a:defRPr/>
              </a:pPr>
              <a:t>18</a:t>
            </a:fld>
            <a:endParaRPr lang="en-US" dirty="0">
              <a:solidFill>
                <a:prstClr val="black"/>
              </a:solidFill>
            </a:endParaRPr>
          </a:p>
        </p:txBody>
      </p:sp>
    </p:spTree>
    <p:extLst>
      <p:ext uri="{BB962C8B-B14F-4D97-AF65-F5344CB8AC3E}">
        <p14:creationId xmlns:p14="http://schemas.microsoft.com/office/powerpoint/2010/main" val="3274971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DFD3E9FF-E80D-4C1A-B6D5-8B893E2D7FFF}" type="slidenum">
              <a:rPr lang="en-US" smtClean="0">
                <a:solidFill>
                  <a:prstClr val="black"/>
                </a:solidFill>
              </a:rPr>
              <a:pPr>
                <a:defRPr/>
              </a:pPr>
              <a:t>19</a:t>
            </a:fld>
            <a:endParaRPr lang="en-US" dirty="0">
              <a:solidFill>
                <a:prstClr val="black"/>
              </a:solidFill>
            </a:endParaRPr>
          </a:p>
        </p:txBody>
      </p:sp>
    </p:spTree>
    <p:extLst>
      <p:ext uri="{BB962C8B-B14F-4D97-AF65-F5344CB8AC3E}">
        <p14:creationId xmlns:p14="http://schemas.microsoft.com/office/powerpoint/2010/main" val="3003933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9DEEB5-AEAE-45A6-BF9A-868FE2D85C7C}" type="slidenum">
              <a:rPr lang="en-US" smtClean="0">
                <a:solidFill>
                  <a:prstClr val="black"/>
                </a:solidFill>
              </a:rPr>
              <a:pPr>
                <a:defRPr/>
              </a:pPr>
              <a:t>20</a:t>
            </a:fld>
            <a:endParaRPr lang="en-US" dirty="0">
              <a:solidFill>
                <a:prstClr val="black"/>
              </a:solidFill>
            </a:endParaRPr>
          </a:p>
        </p:txBody>
      </p:sp>
    </p:spTree>
    <p:extLst>
      <p:ext uri="{BB962C8B-B14F-4D97-AF65-F5344CB8AC3E}">
        <p14:creationId xmlns:p14="http://schemas.microsoft.com/office/powerpoint/2010/main" val="3274971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9DEEB5-AEAE-45A6-BF9A-868FE2D85C7C}" type="slidenum">
              <a:rPr lang="en-US" smtClean="0">
                <a:solidFill>
                  <a:prstClr val="black"/>
                </a:solidFill>
              </a:rPr>
              <a:pPr>
                <a:defRPr/>
              </a:pPr>
              <a:t>23</a:t>
            </a:fld>
            <a:endParaRPr lang="en-US" dirty="0">
              <a:solidFill>
                <a:prstClr val="black"/>
              </a:solidFill>
            </a:endParaRPr>
          </a:p>
        </p:txBody>
      </p:sp>
    </p:spTree>
    <p:extLst>
      <p:ext uri="{BB962C8B-B14F-4D97-AF65-F5344CB8AC3E}">
        <p14:creationId xmlns:p14="http://schemas.microsoft.com/office/powerpoint/2010/main" val="3274971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4</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7"/>
          <p:cNvSpPr>
            <a:spLocks noGrp="1" noChangeArrowheads="1"/>
          </p:cNvSpPr>
          <p:nvPr>
            <p:ph type="sldNum" sz="quarter" idx="5"/>
          </p:nvPr>
        </p:nvSpPr>
        <p:spPr>
          <a:noFill/>
        </p:spPr>
        <p:txBody>
          <a:bodyPr/>
          <a:lstStyle/>
          <a:p>
            <a:fld id="{3EE89980-6104-414A-94A4-386F275EAA0D}" type="slidenum">
              <a:rPr lang="en-US" smtClean="0"/>
              <a:pPr/>
              <a:t>138</a:t>
            </a:fld>
            <a:endParaRPr lang="en-US" dirty="0" smtClean="0"/>
          </a:p>
        </p:txBody>
      </p:sp>
      <p:sp>
        <p:nvSpPr>
          <p:cNvPr id="394243" name="Rectangle 2"/>
          <p:cNvSpPr>
            <a:spLocks noGrp="1" noRot="1" noChangeAspect="1" noChangeArrowheads="1" noTextEdit="1"/>
          </p:cNvSpPr>
          <p:nvPr>
            <p:ph type="sldImg"/>
          </p:nvPr>
        </p:nvSpPr>
        <p:spPr>
          <a:ln/>
        </p:spPr>
      </p:sp>
      <p:sp>
        <p:nvSpPr>
          <p:cNvPr id="3942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5</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6</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7</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8</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9</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10</a:t>
            </a:fld>
            <a:endParaRPr lang="en-US" dirty="0"/>
          </a:p>
        </p:txBody>
      </p:sp>
    </p:spTree>
    <p:extLst>
      <p:ext uri="{BB962C8B-B14F-4D97-AF65-F5344CB8AC3E}">
        <p14:creationId xmlns:p14="http://schemas.microsoft.com/office/powerpoint/2010/main" val="2102326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dirty="0" smtClean="0"/>
              <a:t>11/7/2013</a:t>
            </a:r>
            <a:endParaRPr lang="en-US" dirty="0"/>
          </a:p>
        </p:txBody>
      </p:sp>
      <p:sp>
        <p:nvSpPr>
          <p:cNvPr id="5" name="Slide Number Placeholder 4"/>
          <p:cNvSpPr>
            <a:spLocks noGrp="1"/>
          </p:cNvSpPr>
          <p:nvPr>
            <p:ph type="sldNum" sz="quarter" idx="11"/>
          </p:nvPr>
        </p:nvSpPr>
        <p:spPr/>
        <p:txBody>
          <a:bodyPr/>
          <a:lstStyle/>
          <a:p>
            <a:fld id="{91EBC9CD-71B9-4DB6-B719-65A15A9145F5}" type="slidenum">
              <a:rPr lang="en-US" smtClean="0"/>
              <a:t>11</a:t>
            </a:fld>
            <a:endParaRPr lang="en-US" dirty="0"/>
          </a:p>
        </p:txBody>
      </p:sp>
    </p:spTree>
    <p:extLst>
      <p:ext uri="{BB962C8B-B14F-4D97-AF65-F5344CB8AC3E}">
        <p14:creationId xmlns:p14="http://schemas.microsoft.com/office/powerpoint/2010/main" val="2102326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1988399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115309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423992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21362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2680690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259191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1581026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1960226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1742265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323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7FFC1B-9935-4B67-B46D-B53EFC983392}" type="datetimeFigureOut">
              <a:rPr lang="en-US" smtClean="0"/>
              <a:t>9/15/2014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13191E6-3664-4C5B-8A25-1FE7AF129ABA}" type="slidenum">
              <a:rPr lang="en-US" smtClean="0"/>
              <a:t>‹#›</a:t>
            </a:fld>
            <a:endParaRPr lang="en-US" dirty="0"/>
          </a:p>
        </p:txBody>
      </p:sp>
    </p:spTree>
    <p:extLst>
      <p:ext uri="{BB962C8B-B14F-4D97-AF65-F5344CB8AC3E}">
        <p14:creationId xmlns:p14="http://schemas.microsoft.com/office/powerpoint/2010/main" val="689543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7FFC1B-9935-4B67-B46D-B53EFC983392}" type="datetimeFigureOut">
              <a:rPr lang="en-US" smtClean="0"/>
              <a:t>9/15/2014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191E6-3664-4C5B-8A25-1FE7AF129ABA}" type="slidenum">
              <a:rPr lang="en-US" smtClean="0"/>
              <a:t>‹#›</a:t>
            </a:fld>
            <a:endParaRPr lang="en-US" dirty="0"/>
          </a:p>
        </p:txBody>
      </p:sp>
    </p:spTree>
    <p:extLst>
      <p:ext uri="{BB962C8B-B14F-4D97-AF65-F5344CB8AC3E}">
        <p14:creationId xmlns:p14="http://schemas.microsoft.com/office/powerpoint/2010/main" val="95710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jim.elliott@wdc.usda.gov"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joe.badin@wdc.usda.gov" TargetMode="External"/><Relationship Id="rId5" Type="http://schemas.openxmlformats.org/officeDocument/2006/relationships/hyperlink" Target="mailto:victor.vu@wdc.usda.gov" TargetMode="External"/><Relationship Id="rId4" Type="http://schemas.openxmlformats.org/officeDocument/2006/relationships/hyperlink" Target="mailto:annie.jones@wdc.usda.gov" TargetMode="Externa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www.aicpa.org/InterestAreas/FRC/AccountingFinancialReporting/RevenueRecognition/Pages/RRTF-Utilities.asp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www.gpo.gov/fdsys/pkg/FR-2013-12-05/pdf/2013-29158.pdf"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3200400"/>
          </a:xfrm>
        </p:spPr>
        <p:txBody>
          <a:bodyPr>
            <a:normAutofit/>
          </a:bodyPr>
          <a:lstStyle/>
          <a:p>
            <a:pPr algn="ctr">
              <a:lnSpc>
                <a:spcPct val="150000"/>
              </a:lnSpc>
              <a:spcBef>
                <a:spcPts val="0"/>
              </a:spcBef>
            </a:pPr>
            <a:r>
              <a:rPr lang="en-US" sz="3600" b="0" dirty="0" smtClean="0">
                <a:solidFill>
                  <a:schemeClr val="tx1"/>
                </a:solidFill>
              </a:rPr>
              <a:t>Florida Statewide</a:t>
            </a:r>
            <a:r>
              <a:rPr lang="en-US" sz="3600" b="0" dirty="0">
                <a:solidFill>
                  <a:schemeClr val="tx1"/>
                </a:solidFill>
              </a:rPr>
              <a:t/>
            </a:r>
            <a:br>
              <a:rPr lang="en-US" sz="3600" b="0" dirty="0">
                <a:solidFill>
                  <a:schemeClr val="tx1"/>
                </a:solidFill>
              </a:rPr>
            </a:br>
            <a:endParaRPr lang="en-US" sz="3600" b="0" dirty="0">
              <a:solidFill>
                <a:schemeClr val="tx1"/>
              </a:solidFill>
            </a:endParaRPr>
          </a:p>
        </p:txBody>
      </p:sp>
      <p:sp>
        <p:nvSpPr>
          <p:cNvPr id="3" name="Subtitle 2"/>
          <p:cNvSpPr>
            <a:spLocks noGrp="1"/>
          </p:cNvSpPr>
          <p:nvPr>
            <p:ph type="subTitle" idx="1"/>
          </p:nvPr>
        </p:nvSpPr>
        <p:spPr/>
        <p:txBody>
          <a:bodyPr>
            <a:normAutofit/>
          </a:bodyPr>
          <a:lstStyle/>
          <a:p>
            <a:pPr algn="ctr"/>
            <a:r>
              <a:rPr lang="en-US" sz="3600" dirty="0" smtClean="0">
                <a:solidFill>
                  <a:schemeClr val="tx1"/>
                </a:solidFill>
              </a:rPr>
              <a:t>September 18</a:t>
            </a:r>
            <a:r>
              <a:rPr lang="en-US" sz="3600" baseline="30000" dirty="0" smtClean="0">
                <a:solidFill>
                  <a:schemeClr val="tx1"/>
                </a:solidFill>
              </a:rPr>
              <a:t>th</a:t>
            </a:r>
            <a:r>
              <a:rPr lang="en-US" sz="3600" dirty="0" smtClean="0">
                <a:solidFill>
                  <a:schemeClr val="tx1"/>
                </a:solidFill>
              </a:rPr>
              <a:t>, 2014</a:t>
            </a:r>
            <a:endParaRPr lang="en-US" sz="3600" dirty="0">
              <a:solidFill>
                <a:schemeClr val="tx1"/>
              </a:solidFill>
            </a:endParaRPr>
          </a:p>
        </p:txBody>
      </p:sp>
    </p:spTree>
    <p:extLst>
      <p:ext uri="{BB962C8B-B14F-4D97-AF65-F5344CB8AC3E}">
        <p14:creationId xmlns:p14="http://schemas.microsoft.com/office/powerpoint/2010/main" val="26204603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normAutofit lnSpcReduction="10000"/>
          </a:bodyPr>
          <a:lstStyle/>
          <a:p>
            <a:pPr lvl="1"/>
            <a:r>
              <a:rPr lang="en-US" sz="3600" b="1" u="sng" dirty="0" smtClean="0"/>
              <a:t>Staff </a:t>
            </a:r>
            <a:r>
              <a:rPr lang="en-US" sz="3600" b="1" u="sng" dirty="0"/>
              <a:t>Positions:</a:t>
            </a:r>
            <a:r>
              <a:rPr lang="en-US" sz="3600" dirty="0"/>
              <a:t> </a:t>
            </a:r>
          </a:p>
          <a:p>
            <a:pPr lvl="2"/>
            <a:r>
              <a:rPr lang="en-US" sz="3600" dirty="0"/>
              <a:t>Management Analyst </a:t>
            </a:r>
          </a:p>
          <a:p>
            <a:pPr lvl="2"/>
            <a:r>
              <a:rPr lang="en-US" sz="3600" dirty="0"/>
              <a:t>Special Project Coordinator </a:t>
            </a:r>
          </a:p>
          <a:p>
            <a:pPr lvl="2"/>
            <a:r>
              <a:rPr lang="en-US" sz="3600" dirty="0"/>
              <a:t>Technical Standards - Committee A </a:t>
            </a:r>
          </a:p>
          <a:p>
            <a:pPr lvl="2"/>
            <a:r>
              <a:rPr lang="en-US" sz="3600" dirty="0"/>
              <a:t>Loans Specialist </a:t>
            </a:r>
          </a:p>
          <a:p>
            <a:pPr lvl="2"/>
            <a:r>
              <a:rPr lang="en-US" sz="3600" dirty="0"/>
              <a:t>Staff Electrical Engineer </a:t>
            </a:r>
          </a:p>
          <a:p>
            <a:pPr lvl="2"/>
            <a:r>
              <a:rPr lang="en-US" sz="3600" dirty="0"/>
              <a:t>Supervisory Staff Engineer </a:t>
            </a:r>
          </a:p>
          <a:p>
            <a:pPr lvl="2"/>
            <a:r>
              <a:rPr lang="en-US" sz="3600" dirty="0"/>
              <a:t>Staff Civil Engineer </a:t>
            </a:r>
          </a:p>
          <a:p>
            <a:endParaRPr lang="en-US" b="1" cap="small" dirty="0"/>
          </a:p>
        </p:txBody>
      </p:sp>
    </p:spTree>
    <p:extLst>
      <p:ext uri="{BB962C8B-B14F-4D97-AF65-F5344CB8AC3E}">
        <p14:creationId xmlns:p14="http://schemas.microsoft.com/office/powerpoint/2010/main" val="14198201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Disruptive Technology</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r>
              <a:rPr lang="en-US" dirty="0" smtClean="0"/>
              <a:t>Clayton Christensen defines </a:t>
            </a:r>
            <a:r>
              <a:rPr lang="en-US" b="1" dirty="0" smtClean="0"/>
              <a:t>a disruptive innovation as a product or service designed for a new set of customers</a:t>
            </a:r>
            <a:r>
              <a:rPr lang="en-US" dirty="0" smtClean="0"/>
              <a:t>.</a:t>
            </a:r>
          </a:p>
          <a:p>
            <a:endParaRPr lang="en-US" dirty="0" smtClean="0"/>
          </a:p>
          <a:p>
            <a:r>
              <a:rPr lang="en-US" dirty="0" smtClean="0"/>
              <a:t> "Generally, disruptive innovations were technologically straightforward, consisting of off-the-shelf components put together in a product architecture that was often simpler than prior approaches. They offered less of what customers in established markets wanted and so could rarely be initially employed there. They offered a different package of attributes valued only in emerging markets remote from, and unimportant to, the mainstream."</a:t>
            </a:r>
            <a:endParaRPr lang="en-US" dirty="0"/>
          </a:p>
        </p:txBody>
      </p:sp>
    </p:spTree>
    <p:extLst>
      <p:ext uri="{BB962C8B-B14F-4D97-AF65-F5344CB8AC3E}">
        <p14:creationId xmlns:p14="http://schemas.microsoft.com/office/powerpoint/2010/main" val="366599722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Disruptive Technology</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10000"/>
          </a:bodyPr>
          <a:lstStyle/>
          <a:p>
            <a:r>
              <a:rPr lang="en-US" dirty="0" smtClean="0"/>
              <a:t>Christensen argues that </a:t>
            </a:r>
            <a:r>
              <a:rPr lang="en-US" b="1" dirty="0" smtClean="0"/>
              <a:t>disruptive innovations can hurt successful, well managed companies that are responsive to their customers and have excellent research and development. </a:t>
            </a:r>
          </a:p>
          <a:p>
            <a:r>
              <a:rPr lang="en-US" b="1" dirty="0" smtClean="0"/>
              <a:t>These companies tend to ignore the markets most susceptible to disruptive innovations, because the markets have very tight profit margins and are too small to provide a good growth rate to an established (sizable) firm.</a:t>
            </a:r>
          </a:p>
          <a:p>
            <a:r>
              <a:rPr lang="en-US" dirty="0" smtClean="0"/>
              <a:t>Thus disruptive technology provides an example of when the common business-world advice to "focus on the customer" ("stay close to the customer," "listen to the customer") can sometimes be strategically counterproductive.</a:t>
            </a:r>
            <a:endParaRPr lang="en-US" dirty="0"/>
          </a:p>
        </p:txBody>
      </p:sp>
    </p:spTree>
    <p:extLst>
      <p:ext uri="{BB962C8B-B14F-4D97-AF65-F5344CB8AC3E}">
        <p14:creationId xmlns:p14="http://schemas.microsoft.com/office/powerpoint/2010/main" val="8783414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Disruptive Technology</a:t>
            </a:r>
            <a:endParaRPr lang="en-US" dirty="0"/>
          </a:p>
        </p:txBody>
      </p:sp>
      <p:sp>
        <p:nvSpPr>
          <p:cNvPr id="3" name="Content Placeholder 2"/>
          <p:cNvSpPr>
            <a:spLocks noGrp="1"/>
          </p:cNvSpPr>
          <p:nvPr>
            <p:ph idx="1"/>
          </p:nvPr>
        </p:nvSpPr>
        <p:spPr>
          <a:xfrm>
            <a:off x="0" y="1600200"/>
            <a:ext cx="9144000" cy="5257800"/>
          </a:xfrm>
        </p:spPr>
        <p:txBody>
          <a:bodyPr>
            <a:normAutofit fontScale="70000" lnSpcReduction="20000"/>
          </a:bodyPr>
          <a:lstStyle/>
          <a:p>
            <a:r>
              <a:rPr lang="en-US" dirty="0" smtClean="0"/>
              <a:t>In the late 1990s, the automotive sector began to embrace a perspective of "constructive disruptive technology" by working with a consultant David E. O’Ryan, whereby the use of current off-the-shelf technology was integrated with newer innovation to create what he called "an unfair advantage". </a:t>
            </a:r>
            <a:r>
              <a:rPr lang="en-US" b="1" dirty="0" smtClean="0"/>
              <a:t>The process or technology change as a whole had to be "constructive" in improving the current method of manufacturing yet disruptively impact the whole of the business case model resulting in a significant reduction of waste, energy, materials, labor or legacy costs to the user.</a:t>
            </a:r>
          </a:p>
          <a:p>
            <a:endParaRPr lang="en-US" dirty="0" smtClean="0"/>
          </a:p>
          <a:p>
            <a:r>
              <a:rPr lang="en-US" dirty="0" smtClean="0"/>
              <a:t>In keeping with the insight that what matters economically is the business model, not the technological sophistication itself, </a:t>
            </a:r>
            <a:r>
              <a:rPr lang="en-US" b="1" dirty="0" smtClean="0"/>
              <a:t>Christensen's theory explains why many disruptive innovations are not "advanced technologies", which the technology mudslide hypothesis would lead one to expect. </a:t>
            </a:r>
            <a:r>
              <a:rPr lang="en-US" dirty="0" smtClean="0"/>
              <a:t>Rather, </a:t>
            </a:r>
            <a:r>
              <a:rPr lang="en-US" b="1" dirty="0" smtClean="0"/>
              <a:t>they are often novel combinations of existing off-the-shelf components, applied cleverly to a small, fledgling value network.</a:t>
            </a:r>
            <a:endParaRPr lang="en-US" b="1" dirty="0"/>
          </a:p>
        </p:txBody>
      </p:sp>
    </p:spTree>
    <p:extLst>
      <p:ext uri="{BB962C8B-B14F-4D97-AF65-F5344CB8AC3E}">
        <p14:creationId xmlns:p14="http://schemas.microsoft.com/office/powerpoint/2010/main" val="252911796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Disruptive Technology</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00448" y="1600200"/>
            <a:ext cx="6943104"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451893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Disruptive Technology</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r>
              <a:rPr lang="en-US" b="1" dirty="0" smtClean="0"/>
              <a:t>Email and Postal mail </a:t>
            </a:r>
            <a:r>
              <a:rPr lang="en-US" dirty="0" smtClean="0"/>
              <a:t>	</a:t>
            </a:r>
          </a:p>
          <a:p>
            <a:r>
              <a:rPr lang="en-US" dirty="0" smtClean="0"/>
              <a:t>E-mail has replaced postal mail because it can send messages over vast geographical distances in mere milliseconds without wasting paper or requiring the spending of money for postage stamps.</a:t>
            </a:r>
          </a:p>
          <a:p>
            <a:r>
              <a:rPr lang="en-US" b="1" dirty="0" smtClean="0"/>
              <a:t>Telephones and Telegraphy </a:t>
            </a:r>
            <a:r>
              <a:rPr lang="en-US" dirty="0" smtClean="0"/>
              <a:t>	</a:t>
            </a:r>
          </a:p>
          <a:p>
            <a:r>
              <a:rPr lang="en-US" dirty="0" smtClean="0"/>
              <a:t>When Western Union infamously declined to purchase Alexander Graham Bell's telephone patents for $100,000, their highest-profit market was long-distance telegraphy. Telephones were only useful for very local calls. Short-distance telegraphy barely existed as a market segment, which explains Western Union's decision.</a:t>
            </a:r>
            <a:endParaRPr lang="en-US" dirty="0"/>
          </a:p>
        </p:txBody>
      </p:sp>
    </p:spTree>
    <p:extLst>
      <p:ext uri="{BB962C8B-B14F-4D97-AF65-F5344CB8AC3E}">
        <p14:creationId xmlns:p14="http://schemas.microsoft.com/office/powerpoint/2010/main" val="232271019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Disruptive Technology</a:t>
            </a:r>
            <a:endParaRPr lang="en-US" dirty="0"/>
          </a:p>
        </p:txBody>
      </p:sp>
      <p:sp>
        <p:nvSpPr>
          <p:cNvPr id="3" name="Content Placeholder 2"/>
          <p:cNvSpPr>
            <a:spLocks noGrp="1"/>
          </p:cNvSpPr>
          <p:nvPr>
            <p:ph idx="1"/>
          </p:nvPr>
        </p:nvSpPr>
        <p:spPr>
          <a:xfrm>
            <a:off x="0" y="1600200"/>
            <a:ext cx="9144000" cy="5257800"/>
          </a:xfrm>
        </p:spPr>
        <p:txBody>
          <a:bodyPr/>
          <a:lstStyle/>
          <a:p>
            <a:r>
              <a:rPr lang="en-US" b="1" dirty="0" smtClean="0"/>
              <a:t>Smartphones and personal computers </a:t>
            </a:r>
            <a:r>
              <a:rPr lang="en-US" dirty="0" smtClean="0"/>
              <a:t>	</a:t>
            </a:r>
          </a:p>
          <a:p>
            <a:r>
              <a:rPr lang="en-US" dirty="0" smtClean="0"/>
              <a:t>Smartphones and tablets can be used everywhere. The computational power of high end smartphones is similar to the performance of personal computer, but requires smaller footprint and power compared to a personal computer, at the same time a smartphone does not need to be attached to a wireline IP network.</a:t>
            </a:r>
            <a:endParaRPr lang="en-US" dirty="0"/>
          </a:p>
        </p:txBody>
      </p:sp>
    </p:spTree>
    <p:extLst>
      <p:ext uri="{BB962C8B-B14F-4D97-AF65-F5344CB8AC3E}">
        <p14:creationId xmlns:p14="http://schemas.microsoft.com/office/powerpoint/2010/main" val="132289899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a:t>
            </a:r>
            <a:endParaRPr lang="en-US" dirty="0"/>
          </a:p>
        </p:txBody>
      </p:sp>
      <p:sp>
        <p:nvSpPr>
          <p:cNvPr id="3" name="Content Placeholder 2"/>
          <p:cNvSpPr>
            <a:spLocks noGrp="1"/>
          </p:cNvSpPr>
          <p:nvPr>
            <p:ph idx="1"/>
          </p:nvPr>
        </p:nvSpPr>
        <p:spPr>
          <a:xfrm>
            <a:off x="0" y="1600200"/>
            <a:ext cx="9144000" cy="5257800"/>
          </a:xfrm>
        </p:spPr>
        <p:txBody>
          <a:bodyPr/>
          <a:lstStyle/>
          <a:p>
            <a:r>
              <a:rPr lang="en-US" b="1" dirty="0" smtClean="0"/>
              <a:t>Agricultural robot</a:t>
            </a:r>
          </a:p>
          <a:p>
            <a:pPr lvl="1"/>
            <a:r>
              <a:rPr lang="en-US" dirty="0" smtClean="0"/>
              <a:t> 	Research and development, trial projects</a:t>
            </a:r>
          </a:p>
          <a:p>
            <a:r>
              <a:rPr lang="en-US" b="1" dirty="0" smtClean="0"/>
              <a:t>Closed ecological systems</a:t>
            </a:r>
          </a:p>
          <a:p>
            <a:pPr lvl="1"/>
            <a:r>
              <a:rPr lang="en-US" dirty="0" smtClean="0"/>
              <a:t>Research and development, working demonstrators (e.g. Biosphere </a:t>
            </a:r>
          </a:p>
          <a:p>
            <a:pPr lvl="1"/>
            <a:r>
              <a:rPr lang="en-US" dirty="0" smtClean="0"/>
              <a:t>Agricultural science, scientific research, space colonization ,	perpetual harvest greenhouse system</a:t>
            </a:r>
            <a:endParaRPr lang="en-US" dirty="0"/>
          </a:p>
        </p:txBody>
      </p:sp>
    </p:spTree>
    <p:extLst>
      <p:ext uri="{BB962C8B-B14F-4D97-AF65-F5344CB8AC3E}">
        <p14:creationId xmlns:p14="http://schemas.microsoft.com/office/powerpoint/2010/main" val="2696780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a:t>
            </a:r>
            <a:endParaRPr lang="en-US" dirty="0"/>
          </a:p>
        </p:txBody>
      </p:sp>
      <p:sp>
        <p:nvSpPr>
          <p:cNvPr id="3" name="Content Placeholder 2"/>
          <p:cNvSpPr>
            <a:spLocks noGrp="1"/>
          </p:cNvSpPr>
          <p:nvPr>
            <p:ph idx="1"/>
          </p:nvPr>
        </p:nvSpPr>
        <p:spPr>
          <a:xfrm>
            <a:off x="0" y="1600200"/>
            <a:ext cx="9144000" cy="5257800"/>
          </a:xfrm>
        </p:spPr>
        <p:txBody>
          <a:bodyPr>
            <a:normAutofit/>
          </a:bodyPr>
          <a:lstStyle/>
          <a:p>
            <a:r>
              <a:rPr lang="en-US" b="1" dirty="0" smtClean="0"/>
              <a:t>Genetically modified food</a:t>
            </a:r>
          </a:p>
          <a:p>
            <a:pPr lvl="1"/>
            <a:r>
              <a:rPr lang="en-US" dirty="0" smtClean="0"/>
              <a:t>Research and development, commercialization</a:t>
            </a:r>
          </a:p>
          <a:p>
            <a:r>
              <a:rPr lang="en-US" b="1" dirty="0" smtClean="0"/>
              <a:t>Meat incubator </a:t>
            </a:r>
            <a:r>
              <a:rPr lang="en-US" dirty="0" smtClean="0"/>
              <a:t>	</a:t>
            </a:r>
          </a:p>
          <a:p>
            <a:pPr lvl="1"/>
            <a:r>
              <a:rPr lang="en-US" dirty="0" smtClean="0"/>
              <a:t>Research and development creating synthetic meat products</a:t>
            </a:r>
          </a:p>
          <a:p>
            <a:r>
              <a:rPr lang="en-US" b="1" dirty="0" smtClean="0"/>
              <a:t>Precision agriculture </a:t>
            </a:r>
            <a:r>
              <a:rPr lang="en-US" dirty="0" smtClean="0"/>
              <a:t>	</a:t>
            </a:r>
          </a:p>
          <a:p>
            <a:pPr lvl="1"/>
            <a:r>
              <a:rPr lang="en-US" dirty="0" smtClean="0"/>
              <a:t>Research and development, diffusion</a:t>
            </a:r>
          </a:p>
          <a:p>
            <a:r>
              <a:rPr lang="en-US" b="1" dirty="0" smtClean="0"/>
              <a:t>Soylent (food substitute) </a:t>
            </a:r>
            <a:r>
              <a:rPr lang="en-US" dirty="0" smtClean="0"/>
              <a:t>	</a:t>
            </a:r>
          </a:p>
          <a:p>
            <a:pPr lvl="1"/>
            <a:r>
              <a:rPr lang="en-US" dirty="0" smtClean="0"/>
              <a:t>Research and development -Food replacement</a:t>
            </a:r>
            <a:endParaRPr lang="en-US" dirty="0"/>
          </a:p>
        </p:txBody>
      </p:sp>
    </p:spTree>
    <p:extLst>
      <p:ext uri="{BB962C8B-B14F-4D97-AF65-F5344CB8AC3E}">
        <p14:creationId xmlns:p14="http://schemas.microsoft.com/office/powerpoint/2010/main" val="367837291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a:t>
            </a:r>
            <a:endParaRPr lang="en-US" dirty="0"/>
          </a:p>
        </p:txBody>
      </p:sp>
      <p:sp>
        <p:nvSpPr>
          <p:cNvPr id="3" name="Content Placeholder 2"/>
          <p:cNvSpPr>
            <a:spLocks noGrp="1"/>
          </p:cNvSpPr>
          <p:nvPr>
            <p:ph idx="1"/>
          </p:nvPr>
        </p:nvSpPr>
        <p:spPr>
          <a:xfrm>
            <a:off x="0" y="1600200"/>
            <a:ext cx="9144000" cy="5257800"/>
          </a:xfrm>
        </p:spPr>
        <p:txBody>
          <a:bodyPr/>
          <a:lstStyle/>
          <a:p>
            <a:r>
              <a:rPr lang="en-US" b="1" dirty="0" smtClean="0"/>
              <a:t>Vertical farming </a:t>
            </a:r>
            <a:r>
              <a:rPr lang="en-US" dirty="0" smtClean="0"/>
              <a:t>	</a:t>
            </a:r>
          </a:p>
          <a:p>
            <a:pPr lvl="1"/>
            <a:r>
              <a:rPr lang="en-US" dirty="0" smtClean="0"/>
              <a:t>Research, development, experiments, and diffusion, Industrial agriculture, Crop and meat production</a:t>
            </a:r>
          </a:p>
          <a:p>
            <a:r>
              <a:rPr lang="en-US" b="1" dirty="0" smtClean="0"/>
              <a:t>3D printing and Bio-printing </a:t>
            </a:r>
            <a:r>
              <a:rPr lang="en-US" dirty="0" smtClean="0"/>
              <a:t>		</a:t>
            </a:r>
          </a:p>
          <a:p>
            <a:pPr lvl="1"/>
            <a:r>
              <a:rPr lang="en-US" dirty="0" smtClean="0"/>
              <a:t>Rapidly prototyping and producing plastic objects and multi-material items, with potential to significantly customize products for individual consumers</a:t>
            </a:r>
          </a:p>
          <a:p>
            <a:r>
              <a:rPr lang="en-US" b="1" dirty="0" smtClean="0"/>
              <a:t>Molecular assembler </a:t>
            </a:r>
            <a:r>
              <a:rPr lang="en-US" dirty="0" smtClean="0"/>
              <a:t>	</a:t>
            </a:r>
          </a:p>
          <a:p>
            <a:pPr lvl="1"/>
            <a:r>
              <a:rPr lang="en-US" dirty="0" smtClean="0"/>
              <a:t>Hypothetical, experiment 	3D printing, traditional manufacturing methods and tools</a:t>
            </a:r>
            <a:endParaRPr lang="en-US" dirty="0"/>
          </a:p>
        </p:txBody>
      </p:sp>
    </p:spTree>
    <p:extLst>
      <p:ext uri="{BB962C8B-B14F-4D97-AF65-F5344CB8AC3E}">
        <p14:creationId xmlns:p14="http://schemas.microsoft.com/office/powerpoint/2010/main" val="90532410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a:t>
            </a:r>
            <a:endParaRPr lang="en-US" dirty="0"/>
          </a:p>
        </p:txBody>
      </p:sp>
      <p:sp>
        <p:nvSpPr>
          <p:cNvPr id="3" name="Content Placeholder 2"/>
          <p:cNvSpPr>
            <a:spLocks noGrp="1"/>
          </p:cNvSpPr>
          <p:nvPr>
            <p:ph idx="1"/>
          </p:nvPr>
        </p:nvSpPr>
        <p:spPr>
          <a:xfrm>
            <a:off x="0" y="1600200"/>
            <a:ext cx="9144000" cy="5257800"/>
          </a:xfrm>
        </p:spPr>
        <p:txBody>
          <a:bodyPr/>
          <a:lstStyle/>
          <a:p>
            <a:r>
              <a:rPr lang="en-US" b="1" dirty="0" smtClean="0"/>
              <a:t>Fullerene </a:t>
            </a:r>
            <a:r>
              <a:rPr lang="en-US" dirty="0" smtClean="0"/>
              <a:t>	</a:t>
            </a:r>
          </a:p>
          <a:p>
            <a:pPr lvl="1"/>
            <a:r>
              <a:rPr lang="en-US" dirty="0" smtClean="0"/>
              <a:t>Synthetic diamond and carbon nanotubes (e.g. Buckypaper) 	Programmable matter</a:t>
            </a:r>
          </a:p>
          <a:p>
            <a:r>
              <a:rPr lang="en-US" b="1" dirty="0" smtClean="0"/>
              <a:t>Graphene</a:t>
            </a:r>
            <a:r>
              <a:rPr lang="en-US" dirty="0" smtClean="0"/>
              <a:t> 	</a:t>
            </a:r>
          </a:p>
          <a:p>
            <a:pPr lvl="1"/>
            <a:r>
              <a:rPr lang="en-US" dirty="0" smtClean="0"/>
              <a:t>Silicon-based integrated circuit, Components with higher strength to weight ratios, transistors that operate at higher frequency, lower cost of display screens in mobile devices, storing hydrogen for fuel cell powered cars, sensors to diagnose diseases</a:t>
            </a:r>
            <a:endParaRPr lang="en-US" dirty="0"/>
          </a:p>
        </p:txBody>
      </p:sp>
    </p:spTree>
    <p:extLst>
      <p:ext uri="{BB962C8B-B14F-4D97-AF65-F5344CB8AC3E}">
        <p14:creationId xmlns:p14="http://schemas.microsoft.com/office/powerpoint/2010/main" val="2256211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lstStyle/>
          <a:p>
            <a:r>
              <a:rPr lang="en-US" b="1" dirty="0"/>
              <a:t>WHAT WILL THE REORGANIZATION MEAN TO </a:t>
            </a:r>
            <a:r>
              <a:rPr lang="en-US" b="1" dirty="0" smtClean="0"/>
              <a:t>BORROWERS?</a:t>
            </a:r>
            <a:r>
              <a:rPr lang="en-US" dirty="0" smtClean="0"/>
              <a:t> </a:t>
            </a:r>
            <a:r>
              <a:rPr lang="en-US" b="1" dirty="0"/>
              <a:t> </a:t>
            </a:r>
            <a:endParaRPr lang="en-US" dirty="0"/>
          </a:p>
          <a:p>
            <a:pPr lvl="1"/>
            <a:r>
              <a:rPr lang="en-US" dirty="0"/>
              <a:t>Teams of employees are working on plans for a smooth transition: </a:t>
            </a:r>
          </a:p>
          <a:p>
            <a:pPr lvl="1"/>
            <a:r>
              <a:rPr lang="en-US" dirty="0" smtClean="0"/>
              <a:t>Project/State </a:t>
            </a:r>
            <a:r>
              <a:rPr lang="en-US" dirty="0"/>
              <a:t>assigned GFRs will not change as a result of the reorganization.  However, vacant positions will be filled. </a:t>
            </a:r>
            <a:endParaRPr lang="en-US" dirty="0" smtClean="0"/>
          </a:p>
          <a:p>
            <a:pPr lvl="1"/>
            <a:r>
              <a:rPr lang="en-US" dirty="0" smtClean="0"/>
              <a:t>A </a:t>
            </a:r>
            <a:r>
              <a:rPr lang="en-US" dirty="0"/>
              <a:t>transition period will be established for appropriate hand-off of existing projects between offices. </a:t>
            </a:r>
          </a:p>
          <a:p>
            <a:pPr lvl="1"/>
            <a:endParaRPr lang="en-US" dirty="0"/>
          </a:p>
          <a:p>
            <a:endParaRPr lang="en-US" b="1" cap="small" dirty="0"/>
          </a:p>
        </p:txBody>
      </p:sp>
    </p:spTree>
    <p:extLst>
      <p:ext uri="{BB962C8B-B14F-4D97-AF65-F5344CB8AC3E}">
        <p14:creationId xmlns:p14="http://schemas.microsoft.com/office/powerpoint/2010/main" val="30225492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a:t>
            </a:r>
            <a:endParaRPr lang="en-US" dirty="0"/>
          </a:p>
        </p:txBody>
      </p:sp>
      <p:sp>
        <p:nvSpPr>
          <p:cNvPr id="3" name="Content Placeholder 2"/>
          <p:cNvSpPr>
            <a:spLocks noGrp="1"/>
          </p:cNvSpPr>
          <p:nvPr>
            <p:ph idx="1"/>
          </p:nvPr>
        </p:nvSpPr>
        <p:spPr>
          <a:xfrm>
            <a:off x="0" y="1600200"/>
            <a:ext cx="9144000" cy="5257800"/>
          </a:xfrm>
        </p:spPr>
        <p:txBody>
          <a:bodyPr/>
          <a:lstStyle/>
          <a:p>
            <a:r>
              <a:rPr lang="en-US" b="1" dirty="0" smtClean="0"/>
              <a:t>Metamaterials </a:t>
            </a:r>
            <a:r>
              <a:rPr lang="en-US" dirty="0" smtClean="0"/>
              <a:t>	</a:t>
            </a:r>
          </a:p>
          <a:p>
            <a:pPr lvl="1"/>
            <a:r>
              <a:rPr lang="en-US" dirty="0" smtClean="0"/>
              <a:t>Classical optics ,Microscopes, cameras, metamaterial cloaking, cloaking devices</a:t>
            </a:r>
          </a:p>
          <a:p>
            <a:r>
              <a:rPr lang="en-US" b="1" dirty="0" smtClean="0"/>
              <a:t>Multi-function structures</a:t>
            </a:r>
          </a:p>
          <a:p>
            <a:pPr lvl="1"/>
            <a:r>
              <a:rPr lang="en-US" dirty="0" smtClean="0"/>
              <a:t>Hypothetical, experiments, some prototypes, few commercial Composite materials mostly Wide range, e.g., self health monitoring, self healing material, morphing</a:t>
            </a:r>
            <a:endParaRPr lang="en-US" dirty="0"/>
          </a:p>
        </p:txBody>
      </p:sp>
    </p:spTree>
    <p:extLst>
      <p:ext uri="{BB962C8B-B14F-4D97-AF65-F5344CB8AC3E}">
        <p14:creationId xmlns:p14="http://schemas.microsoft.com/office/powerpoint/2010/main" val="25690967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a:t>
            </a:r>
            <a:endParaRPr lang="en-US" dirty="0"/>
          </a:p>
        </p:txBody>
      </p:sp>
      <p:sp>
        <p:nvSpPr>
          <p:cNvPr id="3" name="Content Placeholder 2"/>
          <p:cNvSpPr>
            <a:spLocks noGrp="1"/>
          </p:cNvSpPr>
          <p:nvPr>
            <p:ph idx="1"/>
          </p:nvPr>
        </p:nvSpPr>
        <p:spPr>
          <a:xfrm>
            <a:off x="0" y="1600200"/>
            <a:ext cx="9144000" cy="5257800"/>
          </a:xfrm>
        </p:spPr>
        <p:txBody>
          <a:bodyPr/>
          <a:lstStyle/>
          <a:p>
            <a:r>
              <a:rPr lang="en-US" b="1" dirty="0" smtClean="0"/>
              <a:t>Programmable matter </a:t>
            </a:r>
            <a:r>
              <a:rPr lang="en-US" dirty="0" smtClean="0"/>
              <a:t>	</a:t>
            </a:r>
          </a:p>
          <a:p>
            <a:pPr lvl="1"/>
            <a:r>
              <a:rPr lang="en-US" dirty="0" smtClean="0"/>
              <a:t>Hypothetical, experiments, Coatings, catalysts 	Wide range, e.g., claytronics, synthetic biology</a:t>
            </a:r>
          </a:p>
          <a:p>
            <a:r>
              <a:rPr lang="en-US" b="1" dirty="0" smtClean="0"/>
              <a:t>Molecular nanotechnology, nanorobotics</a:t>
            </a:r>
          </a:p>
          <a:p>
            <a:pPr lvl="1"/>
            <a:r>
              <a:rPr lang="en-US" dirty="0" smtClean="0"/>
              <a:t>Hypothetical, experiments, Products and parts production, retail distribution, Machines (desktop, industrial) that can make anything given the materials, cheap planetary terraforming</a:t>
            </a:r>
            <a:endParaRPr lang="en-US" dirty="0"/>
          </a:p>
        </p:txBody>
      </p:sp>
    </p:spTree>
    <p:extLst>
      <p:ext uri="{BB962C8B-B14F-4D97-AF65-F5344CB8AC3E}">
        <p14:creationId xmlns:p14="http://schemas.microsoft.com/office/powerpoint/2010/main" val="353051754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a:t>
            </a:r>
            <a:endParaRPr lang="en-US" dirty="0"/>
          </a:p>
        </p:txBody>
      </p:sp>
      <p:sp>
        <p:nvSpPr>
          <p:cNvPr id="3" name="Content Placeholder 2"/>
          <p:cNvSpPr>
            <a:spLocks noGrp="1"/>
          </p:cNvSpPr>
          <p:nvPr>
            <p:ph idx="1"/>
          </p:nvPr>
        </p:nvSpPr>
        <p:spPr>
          <a:xfrm>
            <a:off x="0" y="1600200"/>
            <a:ext cx="9144000" cy="5257800"/>
          </a:xfrm>
        </p:spPr>
        <p:txBody>
          <a:bodyPr/>
          <a:lstStyle/>
          <a:p>
            <a:r>
              <a:rPr lang="en-US" b="1" dirty="0" smtClean="0"/>
              <a:t>Magnetic refrigeration </a:t>
            </a:r>
            <a:r>
              <a:rPr lang="en-US" dirty="0" smtClean="0"/>
              <a:t>	</a:t>
            </a:r>
          </a:p>
          <a:p>
            <a:pPr lvl="1"/>
            <a:r>
              <a:rPr lang="en-US" dirty="0" smtClean="0"/>
              <a:t>Already used for achieving cryogenic temperatures in the laboratory setting (below 10K), Refrigeration without the need for compression and with more energy efficient uses which may be in refrigerators, air conditioners and spacecraft</a:t>
            </a:r>
          </a:p>
          <a:p>
            <a:pPr marL="457200" lvl="1" indent="0">
              <a:buNone/>
            </a:pPr>
            <a:endParaRPr lang="en-US" dirty="0"/>
          </a:p>
        </p:txBody>
      </p:sp>
    </p:spTree>
    <p:extLst>
      <p:ext uri="{BB962C8B-B14F-4D97-AF65-F5344CB8AC3E}">
        <p14:creationId xmlns:p14="http://schemas.microsoft.com/office/powerpoint/2010/main" val="355040814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a:t>
            </a:r>
            <a:endParaRPr lang="en-US" dirty="0"/>
          </a:p>
        </p:txBody>
      </p:sp>
      <p:sp>
        <p:nvSpPr>
          <p:cNvPr id="3" name="Content Placeholder 2"/>
          <p:cNvSpPr>
            <a:spLocks noGrp="1"/>
          </p:cNvSpPr>
          <p:nvPr>
            <p:ph idx="1"/>
          </p:nvPr>
        </p:nvSpPr>
        <p:spPr>
          <a:xfrm>
            <a:off x="0" y="1600200"/>
            <a:ext cx="9144000" cy="5257800"/>
          </a:xfrm>
        </p:spPr>
        <p:txBody>
          <a:bodyPr>
            <a:normAutofit fontScale="77500" lnSpcReduction="20000"/>
          </a:bodyPr>
          <a:lstStyle/>
          <a:p>
            <a:r>
              <a:rPr lang="en-US" dirty="0" smtClean="0"/>
              <a:t>I want to focus today on the two emerging technologies:</a:t>
            </a:r>
          </a:p>
          <a:p>
            <a:pPr lvl="1"/>
            <a:r>
              <a:rPr lang="en-US" b="1" dirty="0" smtClean="0"/>
              <a:t>3D Printing</a:t>
            </a:r>
          </a:p>
          <a:p>
            <a:pPr lvl="1"/>
            <a:r>
              <a:rPr lang="en-US" b="1" dirty="0" smtClean="0"/>
              <a:t>Quantum Computing</a:t>
            </a:r>
          </a:p>
          <a:p>
            <a:r>
              <a:rPr lang="en-US" dirty="0" smtClean="0"/>
              <a:t>3D printing or additive manufacturing (AM) is </a:t>
            </a:r>
            <a:r>
              <a:rPr lang="en-US" b="1" dirty="0" smtClean="0"/>
              <a:t>a process of making a three-dimensional solid object of virtually any shape from a digital model. </a:t>
            </a:r>
          </a:p>
          <a:p>
            <a:r>
              <a:rPr lang="en-US" dirty="0" smtClean="0"/>
              <a:t>3D printing is achieved using an </a:t>
            </a:r>
            <a:r>
              <a:rPr lang="en-US" b="1" dirty="0" smtClean="0"/>
              <a:t>additive process, where successive layers of material are laid down in different shapes. </a:t>
            </a:r>
          </a:p>
          <a:p>
            <a:r>
              <a:rPr lang="en-US" dirty="0" smtClean="0"/>
              <a:t>3D printing is thus distinct from traditional machining techniques, which rely on the removal of material by methods such as cutting or drilling (subtractive processes).</a:t>
            </a:r>
          </a:p>
          <a:p>
            <a:r>
              <a:rPr lang="en-US" dirty="0" smtClean="0"/>
              <a:t>A 3D printer is a limited type of industrial robot that is capable of carrying out an additive process under computer control (such as computer numerical control).</a:t>
            </a:r>
            <a:endParaRPr lang="en-US" dirty="0"/>
          </a:p>
        </p:txBody>
      </p:sp>
    </p:spTree>
    <p:extLst>
      <p:ext uri="{BB962C8B-B14F-4D97-AF65-F5344CB8AC3E}">
        <p14:creationId xmlns:p14="http://schemas.microsoft.com/office/powerpoint/2010/main" val="154093215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 – 3D Printing</a:t>
            </a:r>
            <a:endParaRPr lang="en-US" dirty="0"/>
          </a:p>
        </p:txBody>
      </p:sp>
      <p:sp>
        <p:nvSpPr>
          <p:cNvPr id="3" name="Content Placeholder 2"/>
          <p:cNvSpPr>
            <a:spLocks noGrp="1"/>
          </p:cNvSpPr>
          <p:nvPr>
            <p:ph idx="1"/>
          </p:nvPr>
        </p:nvSpPr>
        <p:spPr>
          <a:xfrm>
            <a:off x="0" y="1600200"/>
            <a:ext cx="9144000" cy="5257800"/>
          </a:xfrm>
        </p:spPr>
        <p:txBody>
          <a:bodyPr>
            <a:normAutofit/>
          </a:bodyPr>
          <a:lstStyle/>
          <a:p>
            <a:r>
              <a:rPr lang="en-US" dirty="0"/>
              <a:t>3D printing or additive manufacturing </a:t>
            </a:r>
            <a:r>
              <a:rPr lang="en-US" dirty="0" smtClean="0"/>
              <a:t>is </a:t>
            </a:r>
            <a:r>
              <a:rPr lang="en-US" b="1" dirty="0"/>
              <a:t>a process of making a three-dimensional solid object of virtually any shape from a digital model. </a:t>
            </a:r>
            <a:endParaRPr lang="en-US" b="1" dirty="0" smtClean="0"/>
          </a:p>
          <a:p>
            <a:r>
              <a:rPr lang="en-US" dirty="0" smtClean="0"/>
              <a:t>3D </a:t>
            </a:r>
            <a:r>
              <a:rPr lang="en-US" dirty="0"/>
              <a:t>printing is </a:t>
            </a:r>
            <a:r>
              <a:rPr lang="en-US" b="1" dirty="0"/>
              <a:t>achieved using an additive process, where successive layers of material are laid down in different </a:t>
            </a:r>
            <a:r>
              <a:rPr lang="en-US" b="1" dirty="0" smtClean="0"/>
              <a:t>shapes.</a:t>
            </a:r>
          </a:p>
          <a:p>
            <a:r>
              <a:rPr lang="en-US" b="1" dirty="0" smtClean="0"/>
              <a:t>3D </a:t>
            </a:r>
            <a:r>
              <a:rPr lang="en-US" b="1" dirty="0"/>
              <a:t>printing is thus distinct from traditional machining techniques, which rely on the removal of material by methods such as cutting or drilling (subtractive processes)</a:t>
            </a:r>
          </a:p>
        </p:txBody>
      </p:sp>
    </p:spTree>
    <p:extLst>
      <p:ext uri="{BB962C8B-B14F-4D97-AF65-F5344CB8AC3E}">
        <p14:creationId xmlns:p14="http://schemas.microsoft.com/office/powerpoint/2010/main" val="327429091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Technology-3D Printing</a:t>
            </a:r>
            <a:endParaRPr lang="en-US" dirty="0"/>
          </a:p>
        </p:txBody>
      </p:sp>
      <p:sp>
        <p:nvSpPr>
          <p:cNvPr id="3" name="Content Placeholder 2"/>
          <p:cNvSpPr>
            <a:spLocks noGrp="1"/>
          </p:cNvSpPr>
          <p:nvPr>
            <p:ph idx="1"/>
          </p:nvPr>
        </p:nvSpPr>
        <p:spPr>
          <a:xfrm>
            <a:off x="0" y="1600200"/>
            <a:ext cx="9144000" cy="5257800"/>
          </a:xfrm>
        </p:spPr>
        <p:txBody>
          <a:bodyPr>
            <a:normAutofit fontScale="92500"/>
          </a:bodyPr>
          <a:lstStyle/>
          <a:p>
            <a:r>
              <a:rPr lang="en-US" dirty="0"/>
              <a:t> Applications are many, including architecture, construction (AEC), industrial design, automotive, aerospace, military, engineering, dental and medical industries, biotech (human tissue replacement), fashion, footwear, jewelry, eyewear, education, geographic information systems, food, and many other fields</a:t>
            </a:r>
            <a:r>
              <a:rPr lang="en-US" dirty="0" smtClean="0"/>
              <a:t>.</a:t>
            </a:r>
          </a:p>
          <a:p>
            <a:r>
              <a:rPr lang="en-US" dirty="0"/>
              <a:t>The term stereolithography was defined by Charles W. Hull as a </a:t>
            </a:r>
            <a:r>
              <a:rPr lang="en-US" b="1" dirty="0"/>
              <a:t>"system for generating three-dimensional objects by creating a cross-sectional pattern of the object to be formed"—</a:t>
            </a:r>
            <a:r>
              <a:rPr lang="en-US" dirty="0"/>
              <a:t>in a 1984 </a:t>
            </a:r>
            <a:r>
              <a:rPr lang="en-US" dirty="0" smtClean="0"/>
              <a:t>patent.</a:t>
            </a:r>
            <a:endParaRPr lang="en-US" dirty="0"/>
          </a:p>
        </p:txBody>
      </p:sp>
    </p:spTree>
    <p:extLst>
      <p:ext uri="{BB962C8B-B14F-4D97-AF65-F5344CB8AC3E}">
        <p14:creationId xmlns:p14="http://schemas.microsoft.com/office/powerpoint/2010/main" val="57023904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Technology-3D Printing</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r>
              <a:rPr lang="en-US" b="1" dirty="0"/>
              <a:t>3D printable models may be created with a computer aided design package or via 3D scanner</a:t>
            </a:r>
            <a:r>
              <a:rPr lang="en-US" dirty="0"/>
              <a:t>. The manual modelling process of preparing geometric data for 3D computer graphics is similar to plastic arts such as sculpting. 3D scanning is a process of analysing and collecting digital data on the shape and appearance of a real object. </a:t>
            </a:r>
            <a:r>
              <a:rPr lang="en-US" b="1" dirty="0"/>
              <a:t>Based on this data, three-dimensional models of the scanned object can then be produced.</a:t>
            </a:r>
          </a:p>
          <a:p>
            <a:endParaRPr lang="en-US" dirty="0"/>
          </a:p>
          <a:p>
            <a:r>
              <a:rPr lang="en-US" dirty="0"/>
              <a:t>Both manual and automatic creation of 3D printable models is difficult for average consumers. This is why </a:t>
            </a:r>
            <a:r>
              <a:rPr lang="en-US" b="1" dirty="0"/>
              <a:t>several 3D printing marketplaces have emerged over the last years. Among the most popular are Shapeways, Thingiverse, MyMiniFactory and </a:t>
            </a:r>
            <a:r>
              <a:rPr lang="en-US" b="1" dirty="0" smtClean="0"/>
              <a:t>Threeding</a:t>
            </a:r>
            <a:endParaRPr lang="en-US" b="1" dirty="0"/>
          </a:p>
        </p:txBody>
      </p:sp>
    </p:spTree>
    <p:extLst>
      <p:ext uri="{BB962C8B-B14F-4D97-AF65-F5344CB8AC3E}">
        <p14:creationId xmlns:p14="http://schemas.microsoft.com/office/powerpoint/2010/main" val="232729886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Technology-3D Printing</a:t>
            </a:r>
            <a:endParaRPr lang="en-US" dirty="0"/>
          </a:p>
        </p:txBody>
      </p:sp>
      <p:sp>
        <p:nvSpPr>
          <p:cNvPr id="3" name="Content Placeholder 2"/>
          <p:cNvSpPr>
            <a:spLocks noGrp="1"/>
          </p:cNvSpPr>
          <p:nvPr>
            <p:ph idx="1"/>
          </p:nvPr>
        </p:nvSpPr>
        <p:spPr>
          <a:xfrm>
            <a:off x="0" y="1600200"/>
            <a:ext cx="9144000" cy="5257800"/>
          </a:xfrm>
        </p:spPr>
        <p:txBody>
          <a:bodyPr>
            <a:normAutofit fontScale="77500" lnSpcReduction="20000"/>
          </a:bodyPr>
          <a:lstStyle/>
          <a:p>
            <a:r>
              <a:rPr lang="en-US" b="1" dirty="0"/>
              <a:t>To perform a print, the machine reads the design from 3D printable file (STL file) and lays down successive layers of liquid, powder, paper or sheet material to build the model from a series of cross sections. These layers, which correspond to the virtual cross sections from the CAD model, are joined or automatically fused to create the final shape. The primary advantage of this technique is its ability to create almost any shape or geometric feature.</a:t>
            </a:r>
          </a:p>
          <a:p>
            <a:endParaRPr lang="en-US" dirty="0"/>
          </a:p>
          <a:p>
            <a:r>
              <a:rPr lang="en-US" dirty="0"/>
              <a:t>Printer resolution describes layer thickness and X-Y resolution in dpi (dots per inch), or micrometres. Typical layer thickness is around 100 µm (250 DPI), although some machines such as the Objet Connex series and 3D Systems' ProJet series can print layers as thin as 16 µm (1,600 DPI).[16] X-Y resolution is comparable to that of laser printers. The particles (3D dots) are around 50 to 100 µm (510 to 250 DPI) in diameter.</a:t>
            </a:r>
          </a:p>
          <a:p>
            <a:endParaRPr lang="en-US" dirty="0"/>
          </a:p>
        </p:txBody>
      </p:sp>
    </p:spTree>
    <p:extLst>
      <p:ext uri="{BB962C8B-B14F-4D97-AF65-F5344CB8AC3E}">
        <p14:creationId xmlns:p14="http://schemas.microsoft.com/office/powerpoint/2010/main" val="359215097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Technology-3D Printing</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r>
              <a:rPr lang="en-US" dirty="0"/>
              <a:t>Construction of a model with contemporary methods can take anywhere from several hours to several days, depending on the method used and the size and complexity of the model. Additive systems can typically reduce this time to a few hours, although it varies widely depending on the type of machine used and the size and number of models being produced simultaneously.</a:t>
            </a:r>
          </a:p>
          <a:p>
            <a:endParaRPr lang="en-US" dirty="0"/>
          </a:p>
          <a:p>
            <a:r>
              <a:rPr lang="en-US" dirty="0"/>
              <a:t>Traditional techniques like injection moulding can be less expensive for manufacturing polymer products in high quantities, but additive manufacturing can be faster, more flexible and less expensive when producing relatively small quantities of parts. </a:t>
            </a:r>
            <a:r>
              <a:rPr lang="en-US" b="1" dirty="0"/>
              <a:t>3D printers give designers and concept development teams the ability to produce parts and concept models using a desktop size printer</a:t>
            </a:r>
            <a:r>
              <a:rPr lang="en-US" dirty="0"/>
              <a:t>.</a:t>
            </a:r>
          </a:p>
          <a:p>
            <a:endParaRPr lang="en-US" dirty="0"/>
          </a:p>
        </p:txBody>
      </p:sp>
    </p:spTree>
    <p:extLst>
      <p:ext uri="{BB962C8B-B14F-4D97-AF65-F5344CB8AC3E}">
        <p14:creationId xmlns:p14="http://schemas.microsoft.com/office/powerpoint/2010/main" val="390451571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Technology-3D Printing</a:t>
            </a:r>
            <a:endParaRPr lang="en-US" dirty="0"/>
          </a:p>
        </p:txBody>
      </p:sp>
      <p:sp>
        <p:nvSpPr>
          <p:cNvPr id="3" name="Content Placeholder 2"/>
          <p:cNvSpPr>
            <a:spLocks noGrp="1"/>
          </p:cNvSpPr>
          <p:nvPr>
            <p:ph idx="1"/>
          </p:nvPr>
        </p:nvSpPr>
        <p:spPr>
          <a:xfrm>
            <a:off x="0" y="1600200"/>
            <a:ext cx="9144000" cy="5257800"/>
          </a:xfrm>
        </p:spPr>
        <p:txBody>
          <a:bodyPr>
            <a:normAutofit fontScale="70000" lnSpcReduction="20000"/>
          </a:bodyPr>
          <a:lstStyle/>
          <a:p>
            <a:r>
              <a:rPr lang="en-US" dirty="0"/>
              <a:t>A large number of additive processes are now available. They differ in the way layers are deposited to create parts and in the materials that can be used. Some methods melt or soften material to produce the layers, e.g. </a:t>
            </a:r>
            <a:r>
              <a:rPr lang="en-US" b="1" dirty="0"/>
              <a:t>selective laser melting </a:t>
            </a:r>
            <a:r>
              <a:rPr lang="en-US" dirty="0"/>
              <a:t>(SLM) or </a:t>
            </a:r>
            <a:r>
              <a:rPr lang="en-US" b="1" dirty="0"/>
              <a:t>direct metal laser sintering </a:t>
            </a:r>
            <a:r>
              <a:rPr lang="en-US" dirty="0"/>
              <a:t>(DMLS), </a:t>
            </a:r>
            <a:r>
              <a:rPr lang="en-US" b="1" dirty="0"/>
              <a:t>selective laser sintering </a:t>
            </a:r>
            <a:r>
              <a:rPr lang="en-US" dirty="0"/>
              <a:t>(SLS), </a:t>
            </a:r>
            <a:r>
              <a:rPr lang="en-US" b="1" dirty="0"/>
              <a:t>fused deposition modelling </a:t>
            </a:r>
            <a:r>
              <a:rPr lang="en-US" dirty="0"/>
              <a:t>(FDM), while others cure liquid materials using different sophisticated technologies, e.g. </a:t>
            </a:r>
            <a:r>
              <a:rPr lang="en-US" b="1" dirty="0"/>
              <a:t>stereolithography</a:t>
            </a:r>
            <a:r>
              <a:rPr lang="en-US" dirty="0"/>
              <a:t> (SLA). </a:t>
            </a:r>
            <a:endParaRPr lang="en-US" dirty="0" smtClean="0"/>
          </a:p>
          <a:p>
            <a:r>
              <a:rPr lang="en-US" dirty="0" smtClean="0"/>
              <a:t>With </a:t>
            </a:r>
            <a:r>
              <a:rPr lang="en-US" b="1" dirty="0"/>
              <a:t>laminated object manufacturing </a:t>
            </a:r>
            <a:r>
              <a:rPr lang="en-US" dirty="0"/>
              <a:t>(LOM), thin layers are cut to shape and joined together (e.g. paper, polymer, metal). Each method has its own advantages and drawbacks, and some companies consequently offer a choice between powder and polymer for the material from which the object is </a:t>
            </a:r>
            <a:r>
              <a:rPr lang="en-US" dirty="0" smtClean="0"/>
              <a:t>built. Some </a:t>
            </a:r>
            <a:r>
              <a:rPr lang="en-US" dirty="0"/>
              <a:t>companies use standard, off-the-shelf business paper as the build material to produce a durable prototype. </a:t>
            </a:r>
            <a:endParaRPr lang="en-US" dirty="0" smtClean="0"/>
          </a:p>
          <a:p>
            <a:r>
              <a:rPr lang="en-US" dirty="0" smtClean="0"/>
              <a:t>The </a:t>
            </a:r>
            <a:r>
              <a:rPr lang="en-US" dirty="0"/>
              <a:t>main considerations in choosing a machine are generally speed, cost of the 3D printer, cost of the printed prototype, and cost and choice of materials and color </a:t>
            </a:r>
            <a:r>
              <a:rPr lang="en-US" dirty="0" smtClean="0"/>
              <a:t>capabilities.</a:t>
            </a:r>
            <a:endParaRPr lang="en-US" dirty="0"/>
          </a:p>
        </p:txBody>
      </p:sp>
    </p:spTree>
    <p:extLst>
      <p:ext uri="{BB962C8B-B14F-4D97-AF65-F5344CB8AC3E}">
        <p14:creationId xmlns:p14="http://schemas.microsoft.com/office/powerpoint/2010/main" val="4077119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normAutofit/>
          </a:bodyPr>
          <a:lstStyle/>
          <a:p>
            <a:r>
              <a:rPr lang="en-US" b="1" dirty="0"/>
              <a:t>WHAT WILL THE REORGANIZATION MEAN TO BORROWERS?</a:t>
            </a:r>
            <a:r>
              <a:rPr lang="en-US" dirty="0"/>
              <a:t> </a:t>
            </a:r>
            <a:r>
              <a:rPr lang="en-US" b="1" dirty="0"/>
              <a:t> </a:t>
            </a:r>
            <a:endParaRPr lang="en-US" dirty="0"/>
          </a:p>
          <a:p>
            <a:pPr lvl="1"/>
            <a:r>
              <a:rPr lang="en-US" dirty="0" smtClean="0"/>
              <a:t>New </a:t>
            </a:r>
            <a:r>
              <a:rPr lang="en-US" dirty="0"/>
              <a:t>staff member(s) may handle the review and approval of customers’ documents after the reorganization. </a:t>
            </a:r>
          </a:p>
          <a:p>
            <a:pPr lvl="1"/>
            <a:r>
              <a:rPr lang="en-US" dirty="0" smtClean="0"/>
              <a:t>Borrowers </a:t>
            </a:r>
            <a:r>
              <a:rPr lang="en-US" dirty="0"/>
              <a:t>and grant recipients will be notified of new contact person(s) and where appropriate documents may be sent for processing. </a:t>
            </a:r>
          </a:p>
          <a:p>
            <a:pPr lvl="1"/>
            <a:r>
              <a:rPr lang="en-US" dirty="0" smtClean="0"/>
              <a:t>The </a:t>
            </a:r>
            <a:r>
              <a:rPr lang="en-US" dirty="0"/>
              <a:t>Electric Program website will be updated with the staff changes. </a:t>
            </a:r>
          </a:p>
          <a:p>
            <a:endParaRPr lang="en-US" b="1" cap="small" dirty="0"/>
          </a:p>
        </p:txBody>
      </p:sp>
    </p:spTree>
    <p:extLst>
      <p:ext uri="{BB962C8B-B14F-4D97-AF65-F5344CB8AC3E}">
        <p14:creationId xmlns:p14="http://schemas.microsoft.com/office/powerpoint/2010/main" val="18494951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Emerging Technology-3D Printing Types</a:t>
            </a:r>
            <a:endParaRPr lang="en-US" dirty="0"/>
          </a:p>
        </p:txBody>
      </p:sp>
      <p:sp>
        <p:nvSpPr>
          <p:cNvPr id="3" name="Content Placeholder 2"/>
          <p:cNvSpPr>
            <a:spLocks noGrp="1"/>
          </p:cNvSpPr>
          <p:nvPr>
            <p:ph idx="1"/>
          </p:nvPr>
        </p:nvSpPr>
        <p:spPr>
          <a:xfrm>
            <a:off x="0" y="1600200"/>
            <a:ext cx="9144000" cy="5257800"/>
          </a:xfrm>
        </p:spPr>
        <p:txBody>
          <a:bodyPr>
            <a:normAutofit/>
          </a:bodyPr>
          <a:lstStyle/>
          <a:p>
            <a:r>
              <a:rPr lang="en-US" b="1" dirty="0"/>
              <a:t>Extrusion </a:t>
            </a:r>
            <a:r>
              <a:rPr lang="en-US" dirty="0"/>
              <a:t>	</a:t>
            </a:r>
            <a:endParaRPr lang="en-US" dirty="0" smtClean="0"/>
          </a:p>
          <a:p>
            <a:pPr lvl="1"/>
            <a:r>
              <a:rPr lang="en-US" dirty="0" smtClean="0"/>
              <a:t>Fused </a:t>
            </a:r>
            <a:r>
              <a:rPr lang="en-US" dirty="0"/>
              <a:t>deposition modelling (FDM</a:t>
            </a:r>
            <a:r>
              <a:rPr lang="en-US" dirty="0" smtClean="0"/>
              <a:t>),Thermoplastics </a:t>
            </a:r>
            <a:r>
              <a:rPr lang="en-US" dirty="0"/>
              <a:t>(e.g. PLA, ABS), </a:t>
            </a:r>
            <a:r>
              <a:rPr lang="en-US" dirty="0" smtClean="0"/>
              <a:t>eutectic </a:t>
            </a:r>
            <a:r>
              <a:rPr lang="en-US" dirty="0"/>
              <a:t>metals, edible materials, Rubber (Sugru), Modelling clay, Plasticine, RTV silicone, Porcelain, Metal clay (including Precious Metal Clay</a:t>
            </a:r>
            <a:r>
              <a:rPr lang="en-US" dirty="0" smtClean="0"/>
              <a:t>)</a:t>
            </a:r>
          </a:p>
          <a:p>
            <a:r>
              <a:rPr lang="en-US" b="1" dirty="0"/>
              <a:t>Wire 	</a:t>
            </a:r>
            <a:endParaRPr lang="en-US" b="1" dirty="0" smtClean="0"/>
          </a:p>
          <a:p>
            <a:pPr lvl="1"/>
            <a:r>
              <a:rPr lang="en-US" dirty="0" smtClean="0"/>
              <a:t>Electron </a:t>
            </a:r>
            <a:r>
              <a:rPr lang="en-US" dirty="0"/>
              <a:t>Beam Freeform Fabrication (EBF3</a:t>
            </a:r>
            <a:r>
              <a:rPr lang="en-US" dirty="0" smtClean="0"/>
              <a:t>), Almost </a:t>
            </a:r>
            <a:r>
              <a:rPr lang="en-US" dirty="0"/>
              <a:t>any metal alloy</a:t>
            </a:r>
          </a:p>
        </p:txBody>
      </p:sp>
    </p:spTree>
    <p:extLst>
      <p:ext uri="{BB962C8B-B14F-4D97-AF65-F5344CB8AC3E}">
        <p14:creationId xmlns:p14="http://schemas.microsoft.com/office/powerpoint/2010/main" val="234930272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Emerging Technology-3D Printing Types</a:t>
            </a:r>
            <a:endParaRPr lang="en-US" dirty="0"/>
          </a:p>
        </p:txBody>
      </p:sp>
      <p:sp>
        <p:nvSpPr>
          <p:cNvPr id="3" name="Content Placeholder 2"/>
          <p:cNvSpPr>
            <a:spLocks noGrp="1"/>
          </p:cNvSpPr>
          <p:nvPr>
            <p:ph idx="1"/>
          </p:nvPr>
        </p:nvSpPr>
        <p:spPr>
          <a:xfrm>
            <a:off x="0" y="1600200"/>
            <a:ext cx="9144000" cy="5257800"/>
          </a:xfrm>
        </p:spPr>
        <p:txBody>
          <a:bodyPr>
            <a:normAutofit/>
          </a:bodyPr>
          <a:lstStyle/>
          <a:p>
            <a:r>
              <a:rPr lang="en-US" b="1" dirty="0" smtClean="0"/>
              <a:t>Laminated</a:t>
            </a:r>
          </a:p>
          <a:p>
            <a:pPr lvl="1"/>
            <a:r>
              <a:rPr lang="en-US" dirty="0" smtClean="0"/>
              <a:t>Laminated </a:t>
            </a:r>
            <a:r>
              <a:rPr lang="en-US" dirty="0"/>
              <a:t>object manufacturing (LOM</a:t>
            </a:r>
            <a:r>
              <a:rPr lang="en-US" dirty="0" smtClean="0"/>
              <a:t>),Paper</a:t>
            </a:r>
            <a:r>
              <a:rPr lang="en-US" dirty="0"/>
              <a:t>, metal foil, plastic </a:t>
            </a:r>
            <a:r>
              <a:rPr lang="en-US" dirty="0" smtClean="0"/>
              <a:t>film</a:t>
            </a:r>
          </a:p>
          <a:p>
            <a:r>
              <a:rPr lang="en-US" b="1" dirty="0"/>
              <a:t>Granular </a:t>
            </a:r>
            <a:r>
              <a:rPr lang="en-US" dirty="0"/>
              <a:t>	</a:t>
            </a:r>
            <a:endParaRPr lang="en-US" dirty="0" smtClean="0"/>
          </a:p>
          <a:p>
            <a:pPr lvl="1"/>
            <a:r>
              <a:rPr lang="en-US" dirty="0" smtClean="0"/>
              <a:t>Direct </a:t>
            </a:r>
            <a:r>
              <a:rPr lang="en-US" dirty="0"/>
              <a:t>metal laser sintering (DMLS</a:t>
            </a:r>
            <a:r>
              <a:rPr lang="en-US" dirty="0" smtClean="0"/>
              <a:t>),Almost </a:t>
            </a:r>
            <a:r>
              <a:rPr lang="en-US" dirty="0"/>
              <a:t>any metal alloy</a:t>
            </a:r>
          </a:p>
          <a:p>
            <a:pPr lvl="1"/>
            <a:r>
              <a:rPr lang="en-US" dirty="0"/>
              <a:t>Electron-beam melting (EBM</a:t>
            </a:r>
            <a:r>
              <a:rPr lang="en-US" dirty="0" smtClean="0"/>
              <a:t>),Titanium </a:t>
            </a:r>
            <a:r>
              <a:rPr lang="en-US" dirty="0"/>
              <a:t>alloys</a:t>
            </a:r>
          </a:p>
          <a:p>
            <a:pPr lvl="1"/>
            <a:r>
              <a:rPr lang="en-US" dirty="0"/>
              <a:t>Selective laser melting (SLM</a:t>
            </a:r>
            <a:r>
              <a:rPr lang="en-US" dirty="0" smtClean="0"/>
              <a:t>),Titanium </a:t>
            </a:r>
            <a:r>
              <a:rPr lang="en-US" dirty="0"/>
              <a:t>alloys, Cobalt Chrome alloys, Stainless Steel, </a:t>
            </a:r>
            <a:r>
              <a:rPr lang="en-US" dirty="0" smtClean="0"/>
              <a:t>Aluminum</a:t>
            </a:r>
            <a:endParaRPr lang="en-US" dirty="0"/>
          </a:p>
        </p:txBody>
      </p:sp>
    </p:spTree>
    <p:extLst>
      <p:ext uri="{BB962C8B-B14F-4D97-AF65-F5344CB8AC3E}">
        <p14:creationId xmlns:p14="http://schemas.microsoft.com/office/powerpoint/2010/main" val="205984716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Emerging Technology-3D Printing Types</a:t>
            </a:r>
            <a:endParaRPr lang="en-US" dirty="0"/>
          </a:p>
        </p:txBody>
      </p:sp>
      <p:sp>
        <p:nvSpPr>
          <p:cNvPr id="3" name="Content Placeholder 2"/>
          <p:cNvSpPr>
            <a:spLocks noGrp="1"/>
          </p:cNvSpPr>
          <p:nvPr>
            <p:ph idx="1"/>
          </p:nvPr>
        </p:nvSpPr>
        <p:spPr>
          <a:xfrm>
            <a:off x="0" y="1600200"/>
            <a:ext cx="9144000" cy="5257800"/>
          </a:xfrm>
        </p:spPr>
        <p:txBody>
          <a:bodyPr>
            <a:normAutofit fontScale="62500" lnSpcReduction="20000"/>
          </a:bodyPr>
          <a:lstStyle/>
          <a:p>
            <a:r>
              <a:rPr lang="en-US" dirty="0"/>
              <a:t>Another 3D printing approach is </a:t>
            </a:r>
            <a:r>
              <a:rPr lang="en-US" b="1" dirty="0"/>
              <a:t>the selective fusing of materials in a granular bed. The technique fuses parts of the layer, and then moves the working area downwards, adding another layer of granules and repeating the process until the piece has built up. This process uses the unfused media to support overhangs and thin walls in the part being produced, which reduces the need for temporary auxiliary supports for the piece. A laser is typically used to sinter the media into a solid</a:t>
            </a:r>
            <a:r>
              <a:rPr lang="en-US" dirty="0"/>
              <a:t>. Examples include selective laser sintering (SLS), with both metals and polymers (e.g. PA, PA-GF, Rigid GF, PEEK, PS, Alumide, Carbonmide, elastomers), and direct metal laser sintering (DMLS).</a:t>
            </a:r>
          </a:p>
          <a:p>
            <a:endParaRPr lang="en-US" dirty="0"/>
          </a:p>
          <a:p>
            <a:r>
              <a:rPr lang="en-US" b="1" dirty="0"/>
              <a:t>Selective Laser Sintering </a:t>
            </a:r>
            <a:r>
              <a:rPr lang="en-US" dirty="0"/>
              <a:t>(SLS) was developed and patented by Dr. Carl Deckard and Dr. Joseph Beaman at the University of Texas at Austin in the mid-1980s, under sponsorship of </a:t>
            </a:r>
            <a:r>
              <a:rPr lang="en-US" dirty="0" smtClean="0"/>
              <a:t>DARPA. </a:t>
            </a:r>
            <a:r>
              <a:rPr lang="en-US" dirty="0"/>
              <a:t>A similar process was patented without being commercialised by R. F. Housholder in </a:t>
            </a:r>
            <a:r>
              <a:rPr lang="en-US" dirty="0" smtClean="0"/>
              <a:t>1979.</a:t>
            </a:r>
            <a:endParaRPr lang="en-US" dirty="0"/>
          </a:p>
          <a:p>
            <a:endParaRPr lang="en-US" dirty="0"/>
          </a:p>
          <a:p>
            <a:r>
              <a:rPr lang="en-US" b="1" dirty="0"/>
              <a:t>Selective Laser Melting </a:t>
            </a:r>
            <a:r>
              <a:rPr lang="en-US" dirty="0"/>
              <a:t>(SLM) does not use sintering for the fusion of powder granules but will completely melt the powder using a high-energy laser to create fully dense materials in a layerwise method with similar mechanical properties to conventional manufactured metals.</a:t>
            </a:r>
          </a:p>
          <a:p>
            <a:endParaRPr lang="en-US" dirty="0"/>
          </a:p>
        </p:txBody>
      </p:sp>
    </p:spTree>
    <p:extLst>
      <p:ext uri="{BB962C8B-B14F-4D97-AF65-F5344CB8AC3E}">
        <p14:creationId xmlns:p14="http://schemas.microsoft.com/office/powerpoint/2010/main" val="104478454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Emerging Technology-3D Printing Types</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r>
              <a:rPr lang="en-US" b="1" dirty="0"/>
              <a:t>Electron beam melting </a:t>
            </a:r>
            <a:r>
              <a:rPr lang="en-US" dirty="0"/>
              <a:t>(EBM) is a similar type of additive manufacturing technology for metal parts (e.g. titanium alloys). EBM manufactures parts by melting metal powder layer by layer with an electron beam in a high vacuum. Unlike metal sintering techniques that operate below melting point, EBM parts are fully dense, void-free, and very </a:t>
            </a:r>
            <a:r>
              <a:rPr lang="en-US" dirty="0" smtClean="0"/>
              <a:t>strong.</a:t>
            </a:r>
            <a:endParaRPr lang="en-US" dirty="0"/>
          </a:p>
          <a:p>
            <a:endParaRPr lang="en-US" dirty="0"/>
          </a:p>
          <a:p>
            <a:r>
              <a:rPr lang="en-US" dirty="0"/>
              <a:t>Another method consists of an </a:t>
            </a:r>
            <a:r>
              <a:rPr lang="en-US" b="1" dirty="0"/>
              <a:t>inkjet 3D printing system</a:t>
            </a:r>
            <a:r>
              <a:rPr lang="en-US" dirty="0"/>
              <a:t>. The printer creates the model one layer at a time by spreading a layer of powder (plaster, or resins) and printing a binder in the cross-section of the part using an inkjet-like process. This is repeated until every layer has been printed. </a:t>
            </a:r>
            <a:r>
              <a:rPr lang="en-US" b="1" dirty="0"/>
              <a:t>This technology allows the printing of full color prototypes, overhangs, and elastomer parts</a:t>
            </a:r>
            <a:r>
              <a:rPr lang="en-US" dirty="0"/>
              <a:t>. The strength of bonded powder prints can be enhanced with wax or thermoset polymer impregnation.</a:t>
            </a:r>
          </a:p>
          <a:p>
            <a:endParaRPr lang="en-US" dirty="0"/>
          </a:p>
        </p:txBody>
      </p:sp>
    </p:spTree>
    <p:extLst>
      <p:ext uri="{BB962C8B-B14F-4D97-AF65-F5344CB8AC3E}">
        <p14:creationId xmlns:p14="http://schemas.microsoft.com/office/powerpoint/2010/main" val="14311129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Emerging Technology-3D Printing</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r>
              <a:rPr lang="en-US" dirty="0"/>
              <a:t>Consumer use</a:t>
            </a:r>
          </a:p>
          <a:p>
            <a:r>
              <a:rPr lang="en-US" dirty="0"/>
              <a:t>RepRap version 2.0 (Mendel).</a:t>
            </a:r>
          </a:p>
          <a:p>
            <a:r>
              <a:rPr lang="en-US" dirty="0"/>
              <a:t>MakerBot Cupcake CNC.</a:t>
            </a:r>
          </a:p>
          <a:p>
            <a:r>
              <a:rPr lang="en-US" dirty="0"/>
              <a:t>File:Printing in progress in a 3D printer.webm </a:t>
            </a:r>
          </a:p>
          <a:p>
            <a:r>
              <a:rPr lang="en-US" dirty="0"/>
              <a:t>Printing in progress in a Ultimaker 3D printer during Mozilla Maker party, Bangalore</a:t>
            </a:r>
          </a:p>
          <a:p>
            <a:r>
              <a:rPr lang="en-US" dirty="0"/>
              <a:t>Airwolf 3D AW3D v.4 (Prusa).</a:t>
            </a:r>
          </a:p>
          <a:p>
            <a:endParaRPr lang="en-US" dirty="0"/>
          </a:p>
          <a:p>
            <a:pPr lvl="1"/>
            <a:r>
              <a:rPr lang="en-US" dirty="0"/>
              <a:t>Several projects and companies are making efforts to develop affordable 3D printers for home desktop use. Much of this work has been driven by and targeted at DIY/enthusiast/early adopter communities, with additional ties to the academic and hacker </a:t>
            </a:r>
            <a:r>
              <a:rPr lang="en-US" dirty="0" smtClean="0"/>
              <a:t>communities.</a:t>
            </a:r>
            <a:endParaRPr lang="en-US" dirty="0"/>
          </a:p>
          <a:p>
            <a:endParaRPr lang="en-US" dirty="0"/>
          </a:p>
        </p:txBody>
      </p:sp>
    </p:spTree>
    <p:extLst>
      <p:ext uri="{BB962C8B-B14F-4D97-AF65-F5344CB8AC3E}">
        <p14:creationId xmlns:p14="http://schemas.microsoft.com/office/powerpoint/2010/main" val="38179356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Emerging Technology-3D Printing</a:t>
            </a:r>
            <a:endParaRPr lang="en-US" dirty="0"/>
          </a:p>
        </p:txBody>
      </p:sp>
      <p:sp>
        <p:nvSpPr>
          <p:cNvPr id="3" name="Content Placeholder 2"/>
          <p:cNvSpPr>
            <a:spLocks noGrp="1"/>
          </p:cNvSpPr>
          <p:nvPr>
            <p:ph idx="1"/>
          </p:nvPr>
        </p:nvSpPr>
        <p:spPr>
          <a:xfrm>
            <a:off x="0" y="1600200"/>
            <a:ext cx="9144000" cy="5257800"/>
          </a:xfrm>
        </p:spPr>
        <p:txBody>
          <a:bodyPr>
            <a:normAutofit fontScale="62500" lnSpcReduction="20000"/>
          </a:bodyPr>
          <a:lstStyle/>
          <a:p>
            <a:endParaRPr lang="en-US" dirty="0"/>
          </a:p>
          <a:p>
            <a:r>
              <a:rPr lang="en-US" dirty="0"/>
              <a:t>RepRap is one of the longest running projects in the desktop category. </a:t>
            </a:r>
            <a:r>
              <a:rPr lang="en-US" b="1" dirty="0"/>
              <a:t>The RepRap project aims to produce a free and open source hardware (</a:t>
            </a:r>
            <a:r>
              <a:rPr lang="en-US" b="1" dirty="0" smtClean="0"/>
              <a:t>FOSH) </a:t>
            </a:r>
            <a:r>
              <a:rPr lang="en-US" b="1" dirty="0"/>
              <a:t>3D printer, whose full specifications are released under the GNU General Public License, and which is capable of replicating itself by printing many of its own (plastic) parts to create more </a:t>
            </a:r>
            <a:r>
              <a:rPr lang="en-US" b="1" dirty="0" smtClean="0"/>
              <a:t>machines. </a:t>
            </a:r>
            <a:r>
              <a:rPr lang="en-US" dirty="0"/>
              <a:t>RepRaps have already been shown to be able to print circuit </a:t>
            </a:r>
            <a:r>
              <a:rPr lang="en-US" dirty="0" smtClean="0"/>
              <a:t>boards </a:t>
            </a:r>
            <a:r>
              <a:rPr lang="en-US" dirty="0"/>
              <a:t>and metal </a:t>
            </a:r>
            <a:r>
              <a:rPr lang="en-US" dirty="0" smtClean="0"/>
              <a:t>parts.</a:t>
            </a:r>
            <a:endParaRPr lang="en-US" dirty="0"/>
          </a:p>
          <a:p>
            <a:endParaRPr lang="en-US" dirty="0"/>
          </a:p>
          <a:p>
            <a:r>
              <a:rPr lang="en-US" dirty="0"/>
              <a:t>Because of the FOSH aims of RepRap, many related projects have used their design for inspiration, creating an ecosystem of related or derivative 3D printers, most of which are also open source designs. </a:t>
            </a:r>
            <a:r>
              <a:rPr lang="en-US" b="1" dirty="0"/>
              <a:t>The availability of these open source designs means that variants of 3D printers are easy to invent. The quality and complexity of printer designs, however, as well as the quality of kit or finished products, varies greatly from project to project. This rapid development of open source 3D printers is gaining interest in many spheres as it enables hyper-customization and the use of public domain designs to fabricate open source appropriate technology through conduits such as Thingiverse and Cubify</a:t>
            </a:r>
            <a:r>
              <a:rPr lang="en-US" dirty="0"/>
              <a:t>. This technology can also assist initiatives in sustainable development since technologies are easily and economically made from resources available to local </a:t>
            </a:r>
            <a:r>
              <a:rPr lang="en-US" dirty="0" smtClean="0"/>
              <a:t>communities.</a:t>
            </a:r>
            <a:endParaRPr lang="en-US" dirty="0"/>
          </a:p>
          <a:p>
            <a:endParaRPr lang="en-US" dirty="0"/>
          </a:p>
        </p:txBody>
      </p:sp>
    </p:spTree>
    <p:extLst>
      <p:ext uri="{BB962C8B-B14F-4D97-AF65-F5344CB8AC3E}">
        <p14:creationId xmlns:p14="http://schemas.microsoft.com/office/powerpoint/2010/main" val="19445620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Emerging Technology-3D Printing</a:t>
            </a:r>
            <a:endParaRPr lang="en-US" dirty="0"/>
          </a:p>
        </p:txBody>
      </p:sp>
      <p:sp>
        <p:nvSpPr>
          <p:cNvPr id="3" name="Content Placeholder 2"/>
          <p:cNvSpPr>
            <a:spLocks noGrp="1"/>
          </p:cNvSpPr>
          <p:nvPr>
            <p:ph idx="1"/>
          </p:nvPr>
        </p:nvSpPr>
        <p:spPr>
          <a:xfrm>
            <a:off x="0" y="1600200"/>
            <a:ext cx="9144000" cy="5257800"/>
          </a:xfrm>
        </p:spPr>
        <p:txBody>
          <a:bodyPr>
            <a:normAutofit fontScale="70000" lnSpcReduction="20000"/>
          </a:bodyPr>
          <a:lstStyle/>
          <a:p>
            <a:endParaRPr lang="en-US" dirty="0"/>
          </a:p>
          <a:p>
            <a:r>
              <a:rPr lang="en-US" b="1" dirty="0" smtClean="0"/>
              <a:t>The </a:t>
            </a:r>
            <a:r>
              <a:rPr lang="en-US" b="1" dirty="0"/>
              <a:t>cost of 3D printers has decreased dramatically since about 2010, with machines that used to cost $20,000 now costing less than $</a:t>
            </a:r>
            <a:r>
              <a:rPr lang="en-US" b="1" dirty="0" smtClean="0"/>
              <a:t>1,000. </a:t>
            </a:r>
            <a:r>
              <a:rPr lang="en-US" dirty="0"/>
              <a:t>For instance, as of 2013, several companies and individuals are selling parts to build various RepRap designs, with prices starting at about €400 / </a:t>
            </a:r>
            <a:r>
              <a:rPr lang="en-US" dirty="0" smtClean="0"/>
              <a:t>US$500. </a:t>
            </a:r>
            <a:r>
              <a:rPr lang="en-US" dirty="0"/>
              <a:t>The open source Fab@Home </a:t>
            </a:r>
            <a:r>
              <a:rPr lang="en-US" dirty="0" smtClean="0"/>
              <a:t>project </a:t>
            </a:r>
            <a:r>
              <a:rPr lang="en-US" dirty="0"/>
              <a:t>has developed printers for general use with anything that can be squirted through a nozzle, from chocolate to silicone sealant and chemical reactants. Printers following the project's designs have been available from suppliers in kits or in pre-assembled form since 2012 at prices in the US$2000 </a:t>
            </a:r>
            <a:r>
              <a:rPr lang="en-US" dirty="0" smtClean="0"/>
              <a:t>range. </a:t>
            </a:r>
            <a:r>
              <a:rPr lang="en-US" dirty="0"/>
              <a:t>The Kickstarter funded Peachy Printer is designed to cost $</a:t>
            </a:r>
            <a:r>
              <a:rPr lang="en-US" dirty="0" smtClean="0"/>
              <a:t>100 </a:t>
            </a:r>
            <a:r>
              <a:rPr lang="en-US" dirty="0"/>
              <a:t>and several other new 3D printers are aimed at the small, inexpensive market including the mUVe3D and Lumifold. Rapide 3D has designed a professional grade crowdsourced 3D-printer costing $1499 which has no fumes nor constant rattle during </a:t>
            </a:r>
            <a:r>
              <a:rPr lang="en-US" dirty="0" smtClean="0"/>
              <a:t>use. </a:t>
            </a:r>
            <a:r>
              <a:rPr lang="en-US" b="1" dirty="0"/>
              <a:t>The 3Doodler, "3D printing pen", raised $2.3 million on Kickstarter with the pens selling at $</a:t>
            </a:r>
            <a:r>
              <a:rPr lang="en-US" b="1" dirty="0" smtClean="0"/>
              <a:t>99, </a:t>
            </a:r>
            <a:r>
              <a:rPr lang="en-US" b="1" dirty="0"/>
              <a:t>though the 3D Doodler has been criticised for being more of a crafting pen than a 3D </a:t>
            </a:r>
            <a:r>
              <a:rPr lang="en-US" b="1" dirty="0" smtClean="0"/>
              <a:t>printer</a:t>
            </a:r>
            <a:r>
              <a:rPr lang="en-US" dirty="0" smtClean="0"/>
              <a:t>.</a:t>
            </a:r>
            <a:endParaRPr lang="en-US" dirty="0"/>
          </a:p>
        </p:txBody>
      </p:sp>
    </p:spTree>
    <p:extLst>
      <p:ext uri="{BB962C8B-B14F-4D97-AF65-F5344CB8AC3E}">
        <p14:creationId xmlns:p14="http://schemas.microsoft.com/office/powerpoint/2010/main" val="138522263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Emerging Technology- Quantum Computing</a:t>
            </a:r>
            <a:endParaRPr lang="en-US" dirty="0"/>
          </a:p>
        </p:txBody>
      </p:sp>
      <p:sp>
        <p:nvSpPr>
          <p:cNvPr id="3" name="Content Placeholder 2"/>
          <p:cNvSpPr>
            <a:spLocks noGrp="1"/>
          </p:cNvSpPr>
          <p:nvPr>
            <p:ph idx="1"/>
          </p:nvPr>
        </p:nvSpPr>
        <p:spPr>
          <a:xfrm>
            <a:off x="0" y="1600200"/>
            <a:ext cx="9144000" cy="5257800"/>
          </a:xfrm>
        </p:spPr>
        <p:txBody>
          <a:bodyPr>
            <a:normAutofit lnSpcReduction="10000"/>
          </a:bodyPr>
          <a:lstStyle/>
          <a:p>
            <a:r>
              <a:rPr lang="en-US" b="1" dirty="0"/>
              <a:t>End of an era</a:t>
            </a:r>
          </a:p>
          <a:p>
            <a:endParaRPr lang="en-US" dirty="0"/>
          </a:p>
          <a:p>
            <a:pPr lvl="1"/>
            <a:r>
              <a:rPr lang="en-US" dirty="0"/>
              <a:t>Moore’s Law states that the number of transistors that fit on a certain area on a computer chip doubles every two years.</a:t>
            </a:r>
          </a:p>
          <a:p>
            <a:endParaRPr lang="en-US" dirty="0"/>
          </a:p>
          <a:p>
            <a:pPr lvl="1"/>
            <a:r>
              <a:rPr lang="en-US" dirty="0"/>
              <a:t>In the past few years, it’s become clear that we’re reaching the limit of just how small, and just how powerful, we can make processors. As a result, developers are now looking towards radical design changes, using exotic materials, and applying plenty of creative thinking in the quest for solutions.</a:t>
            </a:r>
          </a:p>
          <a:p>
            <a:endParaRPr lang="en-US" dirty="0"/>
          </a:p>
        </p:txBody>
      </p:sp>
    </p:spTree>
    <p:extLst>
      <p:ext uri="{BB962C8B-B14F-4D97-AF65-F5344CB8AC3E}">
        <p14:creationId xmlns:p14="http://schemas.microsoft.com/office/powerpoint/2010/main" val="158620500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a:t>Emerging Technology- Quantum Computing</a:t>
            </a:r>
          </a:p>
        </p:txBody>
      </p:sp>
      <p:sp>
        <p:nvSpPr>
          <p:cNvPr id="3" name="Content Placeholder 2"/>
          <p:cNvSpPr>
            <a:spLocks noGrp="1"/>
          </p:cNvSpPr>
          <p:nvPr>
            <p:ph idx="1"/>
          </p:nvPr>
        </p:nvSpPr>
        <p:spPr>
          <a:xfrm>
            <a:off x="0" y="914400"/>
            <a:ext cx="9144000" cy="5943600"/>
          </a:xfrm>
        </p:spPr>
        <p:txBody>
          <a:bodyPr>
            <a:normAutofit fontScale="55000" lnSpcReduction="20000"/>
          </a:bodyPr>
          <a:lstStyle/>
          <a:p>
            <a:r>
              <a:rPr lang="en-US" b="1" dirty="0"/>
              <a:t>A quantum future</a:t>
            </a:r>
          </a:p>
          <a:p>
            <a:pPr lvl="1"/>
            <a:endParaRPr lang="en-US" dirty="0"/>
          </a:p>
          <a:p>
            <a:pPr lvl="1"/>
            <a:r>
              <a:rPr lang="en-US" dirty="0"/>
              <a:t>Existing (or “classical”) computer hardware works by storing data in a binary format within transistors. The smallest piece of information – a “bit” – can have one of two states: “off” or “on”, “0” or “1”.</a:t>
            </a:r>
          </a:p>
          <a:p>
            <a:endParaRPr lang="en-US" dirty="0"/>
          </a:p>
          <a:p>
            <a:pPr lvl="1"/>
            <a:r>
              <a:rPr lang="en-US" dirty="0"/>
              <a:t>Quantum computing, on the other hand, allows us to use many physical systems (such as electrons, photons, or tiny magnets) as quantum bits, or “qubits”.</a:t>
            </a:r>
          </a:p>
          <a:p>
            <a:endParaRPr lang="en-US" dirty="0"/>
          </a:p>
          <a:p>
            <a:pPr lvl="1"/>
            <a:r>
              <a:rPr lang="en-US" dirty="0"/>
              <a:t>These qubits can be engineered to contain the same binary information as classical bits – i.e. “0” or “1” – but, that’s not all. Unlike any existing computer, one made of qubits can also encode an exponentially-larger amount of information than a simple binary state.</a:t>
            </a:r>
          </a:p>
          <a:p>
            <a:endParaRPr lang="en-US" dirty="0"/>
          </a:p>
          <a:p>
            <a:r>
              <a:rPr lang="en-US" dirty="0"/>
              <a:t>Let’s put this into perspective.</a:t>
            </a:r>
          </a:p>
          <a:p>
            <a:endParaRPr lang="en-US" dirty="0"/>
          </a:p>
          <a:p>
            <a:pPr lvl="1"/>
            <a:r>
              <a:rPr lang="en-US" b="1" dirty="0"/>
              <a:t>Fourteen bits in your computer’s central processing unit (CPU) can contain, well, 14 bits of binary information – 14 pieces of information which are either “0” or “1”.</a:t>
            </a:r>
          </a:p>
          <a:p>
            <a:endParaRPr lang="en-US" b="1" dirty="0"/>
          </a:p>
          <a:p>
            <a:pPr lvl="1"/>
            <a:r>
              <a:rPr lang="en-US" b="1" dirty="0"/>
              <a:t>Conversely, 14 qubits in a quantum computer can contain the equivalent of </a:t>
            </a:r>
            <a:r>
              <a:rPr lang="en-US" b="1" dirty="0" smtClean="0"/>
              <a:t>2 to the 14</a:t>
            </a:r>
            <a:r>
              <a:rPr lang="en-US" b="1" baseline="30000" dirty="0" smtClean="0"/>
              <a:t>th</a:t>
            </a:r>
            <a:r>
              <a:rPr lang="en-US" b="1" dirty="0" smtClean="0"/>
              <a:t> power bits </a:t>
            </a:r>
            <a:r>
              <a:rPr lang="en-US" b="1" dirty="0"/>
              <a:t>of information. That’s 16,384 bits, far more than the 14 pieces of binary information possible in a classical system.</a:t>
            </a:r>
          </a:p>
          <a:p>
            <a:endParaRPr lang="en-US" dirty="0"/>
          </a:p>
          <a:p>
            <a:pPr lvl="1"/>
            <a:r>
              <a:rPr lang="en-US" b="1" dirty="0"/>
              <a:t>Let’s take it one step further and use 300 qubits as an example. Three hundred qubits is the equivalent of 2300 classical bits which is approximately the same as the number of particles in the entire universe.</a:t>
            </a:r>
          </a:p>
        </p:txBody>
      </p:sp>
    </p:spTree>
    <p:extLst>
      <p:ext uri="{BB962C8B-B14F-4D97-AF65-F5344CB8AC3E}">
        <p14:creationId xmlns:p14="http://schemas.microsoft.com/office/powerpoint/2010/main" val="19525750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Emerging Technology- Quantum Computing</a:t>
            </a:r>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r>
              <a:rPr lang="en-US" b="1" dirty="0" smtClean="0"/>
              <a:t>A quantum computer (also known as a quantum supercomputer) is a computation device that makes direct use of quantum-mechanical phenomena, such as superposition and entanglement, to perform operations on data.</a:t>
            </a:r>
          </a:p>
          <a:p>
            <a:r>
              <a:rPr lang="en-US" dirty="0" smtClean="0"/>
              <a:t>Quantum computers are different from digital computers based on transistors. </a:t>
            </a:r>
            <a:r>
              <a:rPr lang="en-US" b="1" dirty="0" smtClean="0"/>
              <a:t>Whereas digital computers require data to be encoded into binary digits (bits), each of which is always in one of two definite states (0 or 1), quantum computation uses qubits (quantum bits), which can be in superpositions of states. </a:t>
            </a:r>
          </a:p>
        </p:txBody>
      </p:sp>
    </p:spTree>
    <p:extLst>
      <p:ext uri="{BB962C8B-B14F-4D97-AF65-F5344CB8AC3E}">
        <p14:creationId xmlns:p14="http://schemas.microsoft.com/office/powerpoint/2010/main" val="2273228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normAutofit fontScale="85000" lnSpcReduction="20000"/>
          </a:bodyPr>
          <a:lstStyle/>
          <a:p>
            <a:r>
              <a:rPr lang="en-US" b="1" dirty="0"/>
              <a:t>What’s next?</a:t>
            </a:r>
            <a:r>
              <a:rPr lang="en-US" dirty="0"/>
              <a:t> </a:t>
            </a:r>
            <a:r>
              <a:rPr lang="en-US" b="1" dirty="0"/>
              <a:t> </a:t>
            </a:r>
            <a:endParaRPr lang="en-US" dirty="0"/>
          </a:p>
          <a:p>
            <a:r>
              <a:rPr lang="en-US" dirty="0" smtClean="0"/>
              <a:t>RUS </a:t>
            </a:r>
            <a:r>
              <a:rPr lang="en-US" dirty="0"/>
              <a:t>Communications, Implementation, and Transition Teams will be meeting on a regular basis to develop plans for our reorganization. It is expected that the work from these teams will help to minimize disruption for us, our customers, and stakeholders.  Our goal is to make the reorganization as smooth and seamless as possible. Below is a brief listing of some of the activities in with which these teams will be involved.     </a:t>
            </a:r>
          </a:p>
          <a:p>
            <a:pPr lvl="1"/>
            <a:r>
              <a:rPr lang="en-US" dirty="0" smtClean="0"/>
              <a:t>Communicate </a:t>
            </a:r>
            <a:r>
              <a:rPr lang="en-US" dirty="0"/>
              <a:t>changes to internal and external customers </a:t>
            </a:r>
          </a:p>
          <a:p>
            <a:pPr lvl="1"/>
            <a:r>
              <a:rPr lang="en-US" dirty="0" smtClean="0"/>
              <a:t>Update </a:t>
            </a:r>
            <a:r>
              <a:rPr lang="en-US" dirty="0"/>
              <a:t>performance elements </a:t>
            </a:r>
          </a:p>
          <a:p>
            <a:pPr lvl="1"/>
            <a:r>
              <a:rPr lang="en-US" dirty="0" smtClean="0"/>
              <a:t>Project </a:t>
            </a:r>
            <a:r>
              <a:rPr lang="en-US" dirty="0"/>
              <a:t>hand-offs </a:t>
            </a:r>
          </a:p>
          <a:p>
            <a:pPr lvl="1"/>
            <a:r>
              <a:rPr lang="en-US" dirty="0" smtClean="0"/>
              <a:t>Identifying </a:t>
            </a:r>
            <a:r>
              <a:rPr lang="en-US" dirty="0"/>
              <a:t>cross-training needs </a:t>
            </a:r>
          </a:p>
          <a:p>
            <a:pPr lvl="1"/>
            <a:r>
              <a:rPr lang="en-US" dirty="0" smtClean="0"/>
              <a:t>Establish </a:t>
            </a:r>
            <a:r>
              <a:rPr lang="en-US" dirty="0"/>
              <a:t>file sharing protocols </a:t>
            </a:r>
          </a:p>
          <a:p>
            <a:endParaRPr lang="en-US" b="1" cap="small" dirty="0"/>
          </a:p>
        </p:txBody>
      </p:sp>
    </p:spTree>
    <p:extLst>
      <p:ext uri="{BB962C8B-B14F-4D97-AF65-F5344CB8AC3E}">
        <p14:creationId xmlns:p14="http://schemas.microsoft.com/office/powerpoint/2010/main" val="27735438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Emerging Technology- Quantum Computing</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1447800"/>
            <a:ext cx="9144000"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623464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Emerging Technology- Quantum Computing</a:t>
            </a:r>
          </a:p>
        </p:txBody>
      </p:sp>
      <p:sp>
        <p:nvSpPr>
          <p:cNvPr id="3" name="Content Placeholder 2"/>
          <p:cNvSpPr>
            <a:spLocks noGrp="1"/>
          </p:cNvSpPr>
          <p:nvPr>
            <p:ph idx="1"/>
          </p:nvPr>
        </p:nvSpPr>
        <p:spPr>
          <a:xfrm>
            <a:off x="0" y="1600200"/>
            <a:ext cx="9144000" cy="5257800"/>
          </a:xfrm>
        </p:spPr>
        <p:txBody>
          <a:bodyPr>
            <a:normAutofit fontScale="70000" lnSpcReduction="20000"/>
          </a:bodyPr>
          <a:lstStyle/>
          <a:p>
            <a:r>
              <a:rPr lang="en-US" dirty="0"/>
              <a:t>Consider a problem that has these four properties</a:t>
            </a:r>
            <a:r>
              <a:rPr lang="en-US" dirty="0" smtClean="0"/>
              <a:t>:</a:t>
            </a:r>
          </a:p>
          <a:p>
            <a:pPr lvl="1"/>
            <a:r>
              <a:rPr lang="en-US" b="1" dirty="0" smtClean="0"/>
              <a:t>The </a:t>
            </a:r>
            <a:r>
              <a:rPr lang="en-US" b="1" dirty="0"/>
              <a:t>only way to solve it is to guess answers repeatedly and check them</a:t>
            </a:r>
            <a:r>
              <a:rPr lang="en-US" b="1" dirty="0" smtClean="0"/>
              <a:t>,</a:t>
            </a:r>
          </a:p>
          <a:p>
            <a:pPr lvl="1"/>
            <a:r>
              <a:rPr lang="en-US" b="1" dirty="0" smtClean="0"/>
              <a:t>The </a:t>
            </a:r>
            <a:r>
              <a:rPr lang="en-US" b="1" dirty="0"/>
              <a:t>number of possible answers to check is the same as the number of </a:t>
            </a:r>
            <a:r>
              <a:rPr lang="en-US" b="1" dirty="0" smtClean="0"/>
              <a:t>	inputs,</a:t>
            </a:r>
          </a:p>
          <a:p>
            <a:pPr lvl="1"/>
            <a:r>
              <a:rPr lang="en-US" b="1" dirty="0" smtClean="0"/>
              <a:t>Every </a:t>
            </a:r>
            <a:r>
              <a:rPr lang="en-US" b="1" dirty="0"/>
              <a:t>possible answer takes the same amount of time to check, and</a:t>
            </a:r>
          </a:p>
          <a:p>
            <a:pPr lvl="1"/>
            <a:r>
              <a:rPr lang="en-US" b="1" dirty="0" smtClean="0"/>
              <a:t>There </a:t>
            </a:r>
            <a:r>
              <a:rPr lang="en-US" b="1" dirty="0"/>
              <a:t>are no clues about which answers might be better: generating possibilities randomly is just as good as checking them in some special order.</a:t>
            </a:r>
          </a:p>
          <a:p>
            <a:pPr marL="0" indent="0">
              <a:buNone/>
            </a:pPr>
            <a:endParaRPr lang="en-US" dirty="0"/>
          </a:p>
          <a:p>
            <a:r>
              <a:rPr lang="en-US" dirty="0"/>
              <a:t>An example of this is a password cracker that attempts to guess the password for an encrypted file (assuming that the password has a maximum possible length).</a:t>
            </a:r>
          </a:p>
          <a:p>
            <a:endParaRPr lang="en-US" dirty="0"/>
          </a:p>
          <a:p>
            <a:r>
              <a:rPr lang="en-US" b="1" dirty="0"/>
              <a:t>For problems with all four properties, the time for a quantum computer to solve this will be proportional to the square root of the number of inputs</a:t>
            </a:r>
            <a:r>
              <a:rPr lang="en-US" dirty="0"/>
              <a:t>. </a:t>
            </a:r>
          </a:p>
        </p:txBody>
      </p:sp>
    </p:spTree>
    <p:extLst>
      <p:ext uri="{BB962C8B-B14F-4D97-AF65-F5344CB8AC3E}">
        <p14:creationId xmlns:p14="http://schemas.microsoft.com/office/powerpoint/2010/main" val="384243170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Emerging Technology- Quantum Computing</a:t>
            </a:r>
          </a:p>
        </p:txBody>
      </p:sp>
      <p:sp>
        <p:nvSpPr>
          <p:cNvPr id="3" name="Content Placeholder 2"/>
          <p:cNvSpPr>
            <a:spLocks noGrp="1"/>
          </p:cNvSpPr>
          <p:nvPr>
            <p:ph idx="1"/>
          </p:nvPr>
        </p:nvSpPr>
        <p:spPr>
          <a:xfrm>
            <a:off x="0" y="1600200"/>
            <a:ext cx="9144000" cy="5257800"/>
          </a:xfrm>
        </p:spPr>
        <p:txBody>
          <a:bodyPr>
            <a:normAutofit/>
          </a:bodyPr>
          <a:lstStyle/>
          <a:p>
            <a:r>
              <a:rPr lang="en-US" dirty="0" smtClean="0"/>
              <a:t>Consider this problem:</a:t>
            </a:r>
          </a:p>
          <a:p>
            <a:pPr lvl="1"/>
            <a:r>
              <a:rPr lang="en-US" dirty="0" smtClean="0"/>
              <a:t>Take the alphabet – 26 letters</a:t>
            </a:r>
          </a:p>
          <a:p>
            <a:pPr lvl="1"/>
            <a:r>
              <a:rPr lang="en-US" dirty="0" smtClean="0"/>
              <a:t>Maximize the number of words that can be formed, using each letter only once.</a:t>
            </a:r>
            <a:endParaRPr lang="en-US" dirty="0"/>
          </a:p>
        </p:txBody>
      </p:sp>
    </p:spTree>
    <p:extLst>
      <p:ext uri="{BB962C8B-B14F-4D97-AF65-F5344CB8AC3E}">
        <p14:creationId xmlns:p14="http://schemas.microsoft.com/office/powerpoint/2010/main" val="124305828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fontScale="90000"/>
          </a:bodyPr>
          <a:lstStyle/>
          <a:p>
            <a:r>
              <a:rPr lang="en-US" dirty="0"/>
              <a:t>Emerging Technology- Quantum Computing</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219200"/>
            <a:ext cx="9144000" cy="563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732388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Emerging Technology- Quantum Computing</a:t>
            </a:r>
          </a:p>
        </p:txBody>
      </p:sp>
      <p:sp>
        <p:nvSpPr>
          <p:cNvPr id="3" name="Content Placeholder 2"/>
          <p:cNvSpPr>
            <a:spLocks noGrp="1"/>
          </p:cNvSpPr>
          <p:nvPr>
            <p:ph idx="1"/>
          </p:nvPr>
        </p:nvSpPr>
        <p:spPr>
          <a:xfrm>
            <a:off x="0" y="1600200"/>
            <a:ext cx="9144000" cy="5257800"/>
          </a:xfrm>
        </p:spPr>
        <p:txBody>
          <a:bodyPr>
            <a:normAutofit fontScale="92500"/>
          </a:bodyPr>
          <a:lstStyle/>
          <a:p>
            <a:r>
              <a:rPr lang="en-US" dirty="0" smtClean="0"/>
              <a:t>A </a:t>
            </a:r>
            <a:r>
              <a:rPr lang="en-US" dirty="0"/>
              <a:t>typical example of </a:t>
            </a:r>
            <a:r>
              <a:rPr lang="en-US" dirty="0" smtClean="0"/>
              <a:t>a problem which quantum computers may help solve is the </a:t>
            </a:r>
            <a:r>
              <a:rPr lang="en-US" b="1" dirty="0"/>
              <a:t>"traveling salesman problem" </a:t>
            </a:r>
            <a:r>
              <a:rPr lang="en-US" dirty="0"/>
              <a:t>in which the shortest route for visiting multiple destinations must be found. The problem of determining what sales route a salesman should take to make his sales activities most efficient may appear to be simple at first. </a:t>
            </a:r>
            <a:r>
              <a:rPr lang="en-US" b="1" dirty="0"/>
              <a:t>But if several tens of destinations must be visited, even a supercomputer would need several hundred million years or more to solve this problem.</a:t>
            </a:r>
            <a:r>
              <a:rPr lang="en-US" dirty="0"/>
              <a:t> A method for calculating a solution to this problem in an efficient manner has not yet been found.</a:t>
            </a:r>
          </a:p>
        </p:txBody>
      </p:sp>
    </p:spTree>
    <p:extLst>
      <p:ext uri="{BB962C8B-B14F-4D97-AF65-F5344CB8AC3E}">
        <p14:creationId xmlns:p14="http://schemas.microsoft.com/office/powerpoint/2010/main" val="44308001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64"/>
            <a:ext cx="8229600" cy="1143000"/>
          </a:xfrm>
        </p:spPr>
        <p:txBody>
          <a:bodyPr>
            <a:normAutofit fontScale="90000"/>
          </a:bodyPr>
          <a:lstStyle/>
          <a:p>
            <a:r>
              <a:rPr lang="en-US" dirty="0"/>
              <a:t>Emerging Technology- Quantum Computing</a:t>
            </a:r>
          </a:p>
        </p:txBody>
      </p:sp>
      <p:sp>
        <p:nvSpPr>
          <p:cNvPr id="3" name="Content Placeholder 2"/>
          <p:cNvSpPr>
            <a:spLocks noGrp="1"/>
          </p:cNvSpPr>
          <p:nvPr>
            <p:ph idx="1"/>
          </p:nvPr>
        </p:nvSpPr>
        <p:spPr>
          <a:xfrm>
            <a:off x="0" y="990600"/>
            <a:ext cx="9144000" cy="5867400"/>
          </a:xfrm>
        </p:spPr>
        <p:txBody>
          <a:bodyPr>
            <a:normAutofit fontScale="70000" lnSpcReduction="20000"/>
          </a:bodyPr>
          <a:lstStyle/>
          <a:p>
            <a:r>
              <a:rPr lang="en-US" b="1" dirty="0"/>
              <a:t>A quantum future, today</a:t>
            </a:r>
          </a:p>
          <a:p>
            <a:endParaRPr lang="en-US" dirty="0"/>
          </a:p>
          <a:p>
            <a:pPr lvl="1"/>
            <a:r>
              <a:rPr lang="en-US" dirty="0"/>
              <a:t>Regardless of how powerful and widespread quantum computers will be in decades to come, the basic research being undertaken to construct these machines is already very useful in the construction of classical systems.</a:t>
            </a:r>
          </a:p>
          <a:p>
            <a:endParaRPr lang="en-US" dirty="0"/>
          </a:p>
          <a:p>
            <a:pPr lvl="1"/>
            <a:r>
              <a:rPr lang="en-US" b="1" dirty="0"/>
              <a:t>One of the most promising uses for quantum computing today involves the use of single atoms coupled to silicon transistors. That is, the exact same components used in classical computers but scaled to single atoms</a:t>
            </a:r>
            <a:r>
              <a:rPr lang="en-US" dirty="0"/>
              <a:t>.</a:t>
            </a:r>
          </a:p>
          <a:p>
            <a:endParaRPr lang="en-US" dirty="0"/>
          </a:p>
          <a:p>
            <a:r>
              <a:rPr lang="en-US" dirty="0"/>
              <a:t>In this way, many of the things we learn in the pursuit of a quantum computer can be reused for the purpose of pushing classical ones yet a step further in their miniaturisation.</a:t>
            </a:r>
          </a:p>
          <a:p>
            <a:endParaRPr lang="en-US" dirty="0"/>
          </a:p>
          <a:p>
            <a:pPr lvl="1"/>
            <a:r>
              <a:rPr lang="en-US" b="1" dirty="0" smtClean="0"/>
              <a:t>Will qantum </a:t>
            </a:r>
            <a:r>
              <a:rPr lang="en-US" b="1" dirty="0"/>
              <a:t>computing </a:t>
            </a:r>
            <a:r>
              <a:rPr lang="en-US" b="1" dirty="0" smtClean="0"/>
              <a:t>provide </a:t>
            </a:r>
            <a:r>
              <a:rPr lang="en-US" b="1" dirty="0"/>
              <a:t>us with a replacement to classical computers if and when Moore’s Law grinds to a </a:t>
            </a:r>
            <a:r>
              <a:rPr lang="en-US" b="1" dirty="0" smtClean="0"/>
              <a:t>halt?</a:t>
            </a:r>
            <a:endParaRPr lang="en-US" b="1" dirty="0"/>
          </a:p>
          <a:p>
            <a:endParaRPr lang="en-US" dirty="0"/>
          </a:p>
          <a:p>
            <a:pPr lvl="1"/>
            <a:r>
              <a:rPr lang="en-US" dirty="0"/>
              <a:t>But it will help solve some interesting and challenging problems in computing.</a:t>
            </a:r>
          </a:p>
        </p:txBody>
      </p:sp>
    </p:spTree>
    <p:extLst>
      <p:ext uri="{BB962C8B-B14F-4D97-AF65-F5344CB8AC3E}">
        <p14:creationId xmlns:p14="http://schemas.microsoft.com/office/powerpoint/2010/main" val="3153718711"/>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64"/>
            <a:ext cx="8229600" cy="1143000"/>
          </a:xfrm>
        </p:spPr>
        <p:txBody>
          <a:bodyPr/>
          <a:lstStyle/>
          <a:p>
            <a:r>
              <a:rPr lang="en-US" dirty="0" smtClean="0"/>
              <a:t>What Does the Future Hold?</a:t>
            </a:r>
            <a:endParaRPr lang="en-US" dirty="0"/>
          </a:p>
        </p:txBody>
      </p:sp>
      <p:sp>
        <p:nvSpPr>
          <p:cNvPr id="3" name="Content Placeholder 2"/>
          <p:cNvSpPr>
            <a:spLocks noGrp="1"/>
          </p:cNvSpPr>
          <p:nvPr>
            <p:ph idx="1"/>
          </p:nvPr>
        </p:nvSpPr>
        <p:spPr>
          <a:xfrm>
            <a:off x="0" y="990600"/>
            <a:ext cx="9144000" cy="5867400"/>
          </a:xfrm>
        </p:spPr>
        <p:txBody>
          <a:bodyPr>
            <a:normAutofit fontScale="77500" lnSpcReduction="20000"/>
          </a:bodyPr>
          <a:lstStyle/>
          <a:p>
            <a:r>
              <a:rPr lang="en-US" dirty="0" smtClean="0"/>
              <a:t>Quantum computing – eventually no difference between hardware and software – that is, machines will be computers and computers will be imbedded in the fabric of any piece of matter – like human DNA.</a:t>
            </a:r>
          </a:p>
          <a:p>
            <a:r>
              <a:rPr lang="en-US" dirty="0" smtClean="0"/>
              <a:t>3D Printing – manipulation of molecular structure to produce any material and manufacturing any scale of item *which you can afford </a:t>
            </a:r>
          </a:p>
          <a:p>
            <a:r>
              <a:rPr lang="en-US" dirty="0"/>
              <a:t>Clarke's Three Laws are three "laws" of prediction formulated by the British writer Arthur C. Clarke. They are:</a:t>
            </a:r>
          </a:p>
          <a:p>
            <a:endParaRPr lang="en-US" dirty="0"/>
          </a:p>
          <a:p>
            <a:pPr lvl="1"/>
            <a:r>
              <a:rPr lang="en-US" b="1" dirty="0" smtClean="0"/>
              <a:t>When </a:t>
            </a:r>
            <a:r>
              <a:rPr lang="en-US" b="1" dirty="0"/>
              <a:t>a distinguished but elderly scientist states that something is possible, he is almost certainly right. When he states that something is impossible, he is very probably wrong.</a:t>
            </a:r>
          </a:p>
          <a:p>
            <a:pPr lvl="1"/>
            <a:r>
              <a:rPr lang="en-US" b="1" dirty="0" smtClean="0"/>
              <a:t>The </a:t>
            </a:r>
            <a:r>
              <a:rPr lang="en-US" b="1" dirty="0"/>
              <a:t>only way of discovering the limits of the possible is to venture a little way past them into the impossible.</a:t>
            </a:r>
          </a:p>
          <a:p>
            <a:pPr lvl="1"/>
            <a:r>
              <a:rPr lang="en-US" b="1" dirty="0" smtClean="0"/>
              <a:t>Any </a:t>
            </a:r>
            <a:r>
              <a:rPr lang="en-US" b="1" dirty="0"/>
              <a:t>sufficiently advanced technology is indistinguishable from magic.</a:t>
            </a:r>
          </a:p>
          <a:p>
            <a:endParaRPr lang="en-US" dirty="0"/>
          </a:p>
        </p:txBody>
      </p:sp>
    </p:spTree>
    <p:extLst>
      <p:ext uri="{BB962C8B-B14F-4D97-AF65-F5344CB8AC3E}">
        <p14:creationId xmlns:p14="http://schemas.microsoft.com/office/powerpoint/2010/main" val="233499981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533400" y="0"/>
            <a:ext cx="7772400" cy="1143000"/>
          </a:xfrm>
        </p:spPr>
        <p:txBody>
          <a:bodyPr/>
          <a:lstStyle/>
          <a:p>
            <a:r>
              <a:rPr lang="en-US" altLang="en-US" dirty="0"/>
              <a:t>Questions?</a:t>
            </a:r>
          </a:p>
        </p:txBody>
      </p:sp>
      <p:sp>
        <p:nvSpPr>
          <p:cNvPr id="171011" name="Rectangle 3"/>
          <p:cNvSpPr>
            <a:spLocks noGrp="1" noChangeArrowheads="1"/>
          </p:cNvSpPr>
          <p:nvPr>
            <p:ph type="body" idx="1"/>
          </p:nvPr>
        </p:nvSpPr>
        <p:spPr>
          <a:xfrm>
            <a:off x="0" y="1143000"/>
            <a:ext cx="9144000" cy="5715000"/>
          </a:xfrm>
        </p:spPr>
        <p:txBody>
          <a:bodyPr>
            <a:normAutofit lnSpcReduction="10000"/>
          </a:bodyPr>
          <a:lstStyle/>
          <a:p>
            <a:pPr>
              <a:lnSpc>
                <a:spcPct val="80000"/>
              </a:lnSpc>
              <a:buFontTx/>
              <a:buNone/>
            </a:pPr>
            <a:r>
              <a:rPr lang="en-US" altLang="en-US" dirty="0"/>
              <a:t>Russ Wasson</a:t>
            </a:r>
            <a:endParaRPr lang="en-US" altLang="en-US" b="1" dirty="0"/>
          </a:p>
          <a:p>
            <a:pPr>
              <a:lnSpc>
                <a:spcPct val="80000"/>
              </a:lnSpc>
              <a:buFontTx/>
              <a:buNone/>
            </a:pPr>
            <a:r>
              <a:rPr lang="en-US" altLang="en-US" b="1" dirty="0"/>
              <a:t>	Director of Tax, Finance and Accounting Policy</a:t>
            </a:r>
          </a:p>
          <a:p>
            <a:pPr>
              <a:lnSpc>
                <a:spcPct val="80000"/>
              </a:lnSpc>
              <a:buFontTx/>
              <a:buNone/>
            </a:pPr>
            <a:r>
              <a:rPr lang="en-US" altLang="en-US" b="1" dirty="0"/>
              <a:t>	National Rural Electric Cooperative Association</a:t>
            </a:r>
          </a:p>
          <a:p>
            <a:pPr>
              <a:lnSpc>
                <a:spcPct val="80000"/>
              </a:lnSpc>
              <a:buFontTx/>
              <a:buNone/>
            </a:pPr>
            <a:r>
              <a:rPr lang="en-US" altLang="en-US" b="1" dirty="0"/>
              <a:t>	4301 Wilson Blvd. </a:t>
            </a:r>
          </a:p>
          <a:p>
            <a:pPr>
              <a:lnSpc>
                <a:spcPct val="80000"/>
              </a:lnSpc>
              <a:buFontTx/>
              <a:buNone/>
            </a:pPr>
            <a:r>
              <a:rPr lang="en-US" altLang="en-US" b="1" dirty="0"/>
              <a:t>	Mail Code EP11-253</a:t>
            </a:r>
          </a:p>
          <a:p>
            <a:pPr>
              <a:lnSpc>
                <a:spcPct val="80000"/>
              </a:lnSpc>
              <a:buFontTx/>
              <a:buNone/>
            </a:pPr>
            <a:r>
              <a:rPr lang="en-US" altLang="en-US" b="1" dirty="0"/>
              <a:t>	Arlington, VA  22203-1860</a:t>
            </a:r>
          </a:p>
          <a:p>
            <a:pPr>
              <a:lnSpc>
                <a:spcPct val="80000"/>
              </a:lnSpc>
              <a:buFontTx/>
              <a:buNone/>
            </a:pPr>
            <a:r>
              <a:rPr lang="en-US" altLang="en-US" b="1" dirty="0"/>
              <a:t>	Voice work: (703) 907-5802</a:t>
            </a:r>
          </a:p>
          <a:p>
            <a:pPr>
              <a:lnSpc>
                <a:spcPct val="80000"/>
              </a:lnSpc>
              <a:buFontTx/>
              <a:buNone/>
            </a:pPr>
            <a:r>
              <a:rPr lang="en-US" altLang="en-US" b="1" dirty="0"/>
              <a:t>	Voice home: </a:t>
            </a:r>
            <a:r>
              <a:rPr lang="en-US" altLang="en-US" b="1" dirty="0" smtClean="0"/>
              <a:t>(225) 751-9398</a:t>
            </a:r>
            <a:r>
              <a:rPr lang="en-US" altLang="en-US" b="1" dirty="0"/>
              <a:t/>
            </a:r>
            <a:br>
              <a:rPr lang="en-US" altLang="en-US" b="1" dirty="0"/>
            </a:br>
            <a:r>
              <a:rPr lang="en-US" altLang="en-US" b="1" dirty="0"/>
              <a:t>Mobile: (225) 939-1298 </a:t>
            </a:r>
          </a:p>
          <a:p>
            <a:pPr>
              <a:lnSpc>
                <a:spcPct val="80000"/>
              </a:lnSpc>
              <a:buFontTx/>
              <a:buNone/>
            </a:pPr>
            <a:r>
              <a:rPr lang="en-US" altLang="en-US" b="1" dirty="0"/>
              <a:t>	Mobile: (703) 402-2510</a:t>
            </a:r>
          </a:p>
          <a:p>
            <a:pPr>
              <a:lnSpc>
                <a:spcPct val="80000"/>
              </a:lnSpc>
              <a:buFontTx/>
              <a:buNone/>
            </a:pPr>
            <a:r>
              <a:rPr lang="en-US" altLang="en-US" b="1" dirty="0"/>
              <a:t>	Fax: (703) 907-5517 </a:t>
            </a:r>
          </a:p>
          <a:p>
            <a:pPr>
              <a:lnSpc>
                <a:spcPct val="80000"/>
              </a:lnSpc>
              <a:buFontTx/>
              <a:buNone/>
            </a:pPr>
            <a:r>
              <a:rPr lang="en-US" altLang="en-US" b="1" dirty="0"/>
              <a:t>	email: russell.wasson@nreca.coop</a:t>
            </a:r>
          </a:p>
          <a:p>
            <a:pPr>
              <a:lnSpc>
                <a:spcPct val="80000"/>
              </a:lnSpc>
            </a:pPr>
            <a:endParaRPr lang="en-US" altLang="en-US" sz="2400" dirty="0"/>
          </a:p>
        </p:txBody>
      </p:sp>
    </p:spTree>
    <p:extLst>
      <p:ext uri="{BB962C8B-B14F-4D97-AF65-F5344CB8AC3E}">
        <p14:creationId xmlns:p14="http://schemas.microsoft.com/office/powerpoint/2010/main" val="18844367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6659" name="Rectangle 3"/>
          <p:cNvSpPr>
            <a:spLocks noGrp="1" noChangeArrowheads="1"/>
          </p:cNvSpPr>
          <p:nvPr>
            <p:ph idx="1"/>
          </p:nvPr>
        </p:nvSpPr>
        <p:spPr>
          <a:xfrm>
            <a:off x="152400" y="1463964"/>
            <a:ext cx="4398818" cy="4343400"/>
          </a:xfrm>
        </p:spPr>
        <p:txBody>
          <a:bodyPr>
            <a:normAutofit/>
          </a:bodyPr>
          <a:lstStyle/>
          <a:p>
            <a:pPr eaLnBrk="1" hangingPunct="1">
              <a:lnSpc>
                <a:spcPct val="80000"/>
              </a:lnSpc>
              <a:spcAft>
                <a:spcPts val="600"/>
              </a:spcAft>
              <a:buFontTx/>
              <a:buNone/>
            </a:pPr>
            <a:r>
              <a:rPr lang="en-US" sz="2400" b="1" dirty="0" smtClean="0"/>
              <a:t>Russ Wasson</a:t>
            </a:r>
          </a:p>
          <a:p>
            <a:pPr eaLnBrk="1" hangingPunct="1">
              <a:lnSpc>
                <a:spcPct val="80000"/>
              </a:lnSpc>
              <a:buFontTx/>
              <a:buNone/>
            </a:pPr>
            <a:r>
              <a:rPr lang="en-US" sz="2000" dirty="0" smtClean="0"/>
              <a:t>Director of Tax, Finance and</a:t>
            </a:r>
          </a:p>
          <a:p>
            <a:pPr eaLnBrk="1" hangingPunct="1">
              <a:lnSpc>
                <a:spcPct val="80000"/>
              </a:lnSpc>
              <a:buFontTx/>
              <a:buNone/>
            </a:pPr>
            <a:r>
              <a:rPr lang="en-US" sz="2000" dirty="0" smtClean="0"/>
              <a:t>Accounting Policy</a:t>
            </a:r>
          </a:p>
          <a:p>
            <a:pPr eaLnBrk="1" hangingPunct="1">
              <a:lnSpc>
                <a:spcPct val="80000"/>
              </a:lnSpc>
              <a:buFontTx/>
              <a:buNone/>
            </a:pPr>
            <a:r>
              <a:rPr lang="en-US" sz="2000" dirty="0" smtClean="0"/>
              <a:t>National Rural Electric</a:t>
            </a:r>
          </a:p>
          <a:p>
            <a:pPr eaLnBrk="1" hangingPunct="1">
              <a:lnSpc>
                <a:spcPct val="80000"/>
              </a:lnSpc>
              <a:buFontTx/>
              <a:buNone/>
            </a:pPr>
            <a:r>
              <a:rPr lang="en-US" sz="2000" dirty="0" smtClean="0"/>
              <a:t>Cooperative Association</a:t>
            </a:r>
          </a:p>
          <a:p>
            <a:pPr eaLnBrk="1" hangingPunct="1">
              <a:lnSpc>
                <a:spcPct val="80000"/>
              </a:lnSpc>
              <a:buFontTx/>
              <a:buNone/>
            </a:pPr>
            <a:r>
              <a:rPr lang="en-US" sz="2000" dirty="0" smtClean="0"/>
              <a:t>4301 Wilson Blvd. </a:t>
            </a:r>
          </a:p>
          <a:p>
            <a:pPr eaLnBrk="1" hangingPunct="1">
              <a:lnSpc>
                <a:spcPct val="80000"/>
              </a:lnSpc>
              <a:buFontTx/>
              <a:buNone/>
            </a:pPr>
            <a:r>
              <a:rPr lang="en-US" sz="2000" dirty="0" smtClean="0"/>
              <a:t>Mail Code EP11-253</a:t>
            </a:r>
          </a:p>
          <a:p>
            <a:pPr eaLnBrk="1" hangingPunct="1">
              <a:lnSpc>
                <a:spcPct val="80000"/>
              </a:lnSpc>
              <a:buFontTx/>
              <a:buNone/>
            </a:pPr>
            <a:r>
              <a:rPr lang="en-US" sz="2000" dirty="0" smtClean="0"/>
              <a:t>Arlington, VA  22203-1860</a:t>
            </a:r>
          </a:p>
          <a:p>
            <a:pPr eaLnBrk="1" hangingPunct="1">
              <a:lnSpc>
                <a:spcPct val="80000"/>
              </a:lnSpc>
              <a:buFontTx/>
              <a:buNone/>
            </a:pPr>
            <a:r>
              <a:rPr lang="en-US" sz="2000" dirty="0" smtClean="0"/>
              <a:t>Voice work: (703) 907-5802</a:t>
            </a:r>
          </a:p>
          <a:p>
            <a:pPr eaLnBrk="1" hangingPunct="1">
              <a:lnSpc>
                <a:spcPct val="80000"/>
              </a:lnSpc>
              <a:buFontTx/>
              <a:buNone/>
            </a:pPr>
            <a:r>
              <a:rPr lang="en-US" sz="2000" dirty="0" smtClean="0"/>
              <a:t>Mobile: (225) 939-1298 </a:t>
            </a:r>
          </a:p>
          <a:p>
            <a:pPr eaLnBrk="1" hangingPunct="1">
              <a:lnSpc>
                <a:spcPct val="80000"/>
              </a:lnSpc>
              <a:buFontTx/>
              <a:buNone/>
            </a:pPr>
            <a:r>
              <a:rPr lang="en-US" sz="2000" dirty="0" smtClean="0"/>
              <a:t>Mobile: (703) 402-2510</a:t>
            </a:r>
          </a:p>
          <a:p>
            <a:pPr eaLnBrk="1" hangingPunct="1">
              <a:lnSpc>
                <a:spcPct val="80000"/>
              </a:lnSpc>
              <a:buFontTx/>
              <a:buNone/>
            </a:pPr>
            <a:r>
              <a:rPr lang="en-US" sz="2000" dirty="0" smtClean="0"/>
              <a:t>Fax: (703) 907-5517 </a:t>
            </a:r>
          </a:p>
          <a:p>
            <a:pPr eaLnBrk="1" hangingPunct="1">
              <a:lnSpc>
                <a:spcPct val="80000"/>
              </a:lnSpc>
              <a:buFontTx/>
              <a:buNone/>
            </a:pPr>
            <a:r>
              <a:rPr lang="en-US" sz="2000" dirty="0" smtClean="0"/>
              <a:t>email: Russell.Wasson@nreca.coop</a:t>
            </a:r>
          </a:p>
          <a:p>
            <a:pPr lvl="4" eaLnBrk="1" hangingPunct="1">
              <a:lnSpc>
                <a:spcPct val="80000"/>
              </a:lnSpc>
            </a:pPr>
            <a:endParaRPr lang="en-US" sz="1800" dirty="0" smtClean="0"/>
          </a:p>
        </p:txBody>
      </p:sp>
      <p:sp>
        <p:nvSpPr>
          <p:cNvPr id="326660" name="Slide Number Placeholder 5"/>
          <p:cNvSpPr>
            <a:spLocks noGrp="1"/>
          </p:cNvSpPr>
          <p:nvPr>
            <p:ph type="sldNum" sz="quarter" idx="12"/>
          </p:nvPr>
        </p:nvSpPr>
        <p:spPr>
          <a:noFill/>
        </p:spPr>
        <p:txBody>
          <a:bodyPr/>
          <a:lstStyle/>
          <a:p>
            <a:fld id="{29652325-A9F0-483A-8E97-F9DF1B72FC3B}" type="slidenum">
              <a:rPr lang="en-US" smtClean="0"/>
              <a:pPr/>
              <a:t>138</a:t>
            </a:fld>
            <a:endParaRPr lang="en-US" dirty="0" smtClean="0"/>
          </a:p>
        </p:txBody>
      </p:sp>
      <p:sp>
        <p:nvSpPr>
          <p:cNvPr id="326658" name="Rectangle 2"/>
          <p:cNvSpPr>
            <a:spLocks noGrp="1" noChangeArrowheads="1"/>
          </p:cNvSpPr>
          <p:nvPr>
            <p:ph type="title"/>
          </p:nvPr>
        </p:nvSpPr>
        <p:spPr>
          <a:xfrm>
            <a:off x="457200" y="0"/>
            <a:ext cx="8229600" cy="1143000"/>
          </a:xfrm>
        </p:spPr>
        <p:txBody>
          <a:bodyPr/>
          <a:lstStyle/>
          <a:p>
            <a:pPr algn="ctr" eaLnBrk="1" hangingPunct="1"/>
            <a:r>
              <a:rPr lang="en-US" dirty="0" smtClean="0">
                <a:solidFill>
                  <a:schemeClr val="tx1"/>
                </a:solidFill>
              </a:rPr>
              <a:t>Contact Information</a:t>
            </a:r>
          </a:p>
        </p:txBody>
      </p:sp>
      <p:sp>
        <p:nvSpPr>
          <p:cNvPr id="6" name="Content Placeholder 2"/>
          <p:cNvSpPr txBox="1">
            <a:spLocks/>
          </p:cNvSpPr>
          <p:nvPr/>
        </p:nvSpPr>
        <p:spPr>
          <a:xfrm>
            <a:off x="4495800" y="1371600"/>
            <a:ext cx="4495800" cy="4525963"/>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Arial" panose="020B0604020202020204" pitchFamily="34" charset="0"/>
                <a:ea typeface="+mn-ea"/>
                <a:cs typeface="Arial" panose="020B0604020202020204" pitchFamily="34" charset="0"/>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Arial" panose="020B0604020202020204" pitchFamily="34" charset="0"/>
                <a:ea typeface="+mn-ea"/>
                <a:cs typeface="Arial" panose="020B0604020202020204" pitchFamily="34" charset="0"/>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Arial" panose="020B0604020202020204" pitchFamily="34" charset="0"/>
                <a:ea typeface="+mn-ea"/>
                <a:cs typeface="Arial" panose="020B0604020202020204" pitchFamily="34" charset="0"/>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Arial" panose="020B0604020202020204" pitchFamily="34" charset="0"/>
                <a:ea typeface="+mn-ea"/>
                <a:cs typeface="Arial" panose="020B0604020202020204" pitchFamily="34" charset="0"/>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Arial" panose="020B0604020202020204" pitchFamily="34" charset="0"/>
                <a:ea typeface="+mn-ea"/>
                <a:cs typeface="Arial" panose="020B0604020202020204" pitchFamily="34" charset="0"/>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18872" indent="0">
              <a:spcAft>
                <a:spcPts val="600"/>
              </a:spcAft>
              <a:buFont typeface="Wingdings 3"/>
              <a:buNone/>
            </a:pPr>
            <a:endParaRPr lang="en-US" sz="2000" dirty="0" smtClean="0"/>
          </a:p>
        </p:txBody>
      </p:sp>
    </p:spTree>
    <p:extLst>
      <p:ext uri="{BB962C8B-B14F-4D97-AF65-F5344CB8AC3E}">
        <p14:creationId xmlns:p14="http://schemas.microsoft.com/office/powerpoint/2010/main" val="137473045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lstStyle/>
          <a:p>
            <a:pPr lvl="1"/>
            <a:r>
              <a:rPr lang="en-US" dirty="0"/>
              <a:t>Reorganize and clean up the “S” Drive </a:t>
            </a:r>
          </a:p>
          <a:p>
            <a:pPr lvl="1"/>
            <a:r>
              <a:rPr lang="en-US" dirty="0"/>
              <a:t>Develop updated Standard Operating Procedures </a:t>
            </a:r>
          </a:p>
          <a:p>
            <a:pPr lvl="1"/>
            <a:r>
              <a:rPr lang="en-US" dirty="0"/>
              <a:t>Update IT systems regarding changes </a:t>
            </a:r>
          </a:p>
          <a:p>
            <a:pPr lvl="1"/>
            <a:r>
              <a:rPr lang="en-US" dirty="0"/>
              <a:t>Update websites to reflect changes </a:t>
            </a:r>
          </a:p>
          <a:p>
            <a:pPr lvl="1"/>
            <a:r>
              <a:rPr lang="en-US" dirty="0"/>
              <a:t>Identify staffing relocation </a:t>
            </a:r>
          </a:p>
          <a:p>
            <a:endParaRPr lang="en-US" b="1" cap="small" dirty="0"/>
          </a:p>
        </p:txBody>
      </p:sp>
    </p:spTree>
    <p:extLst>
      <p:ext uri="{BB962C8B-B14F-4D97-AF65-F5344CB8AC3E}">
        <p14:creationId xmlns:p14="http://schemas.microsoft.com/office/powerpoint/2010/main" val="34209685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normAutofit fontScale="92500"/>
          </a:bodyPr>
          <a:lstStyle/>
          <a:p>
            <a:r>
              <a:rPr lang="en-US" b="1" dirty="0" smtClean="0"/>
              <a:t>Questions?</a:t>
            </a:r>
            <a:r>
              <a:rPr lang="en-US" b="1" dirty="0"/>
              <a:t> </a:t>
            </a:r>
            <a:endParaRPr lang="en-US" dirty="0"/>
          </a:p>
          <a:p>
            <a:pPr lvl="1"/>
            <a:r>
              <a:rPr lang="en-US" b="1" dirty="0" smtClean="0"/>
              <a:t>James </a:t>
            </a:r>
            <a:r>
              <a:rPr lang="en-US" b="1" dirty="0"/>
              <a:t>(Jim) Elliott, Acting Assistant Administrator-</a:t>
            </a:r>
            <a:r>
              <a:rPr lang="en-US" dirty="0"/>
              <a:t> </a:t>
            </a:r>
            <a:r>
              <a:rPr lang="en-US" b="1" dirty="0" smtClean="0"/>
              <a:t>Electric </a:t>
            </a:r>
            <a:r>
              <a:rPr lang="en-US" b="1" dirty="0"/>
              <a:t>Program</a:t>
            </a:r>
            <a:r>
              <a:rPr lang="en-US" dirty="0"/>
              <a:t> </a:t>
            </a:r>
            <a:r>
              <a:rPr lang="en-US" u="sng" dirty="0" smtClean="0">
                <a:hlinkClick r:id="rId3"/>
              </a:rPr>
              <a:t>jim.elliott@wdc.usda.gov</a:t>
            </a:r>
            <a:r>
              <a:rPr lang="en-US" dirty="0" smtClean="0"/>
              <a:t>  202-720-9545 </a:t>
            </a:r>
            <a:endParaRPr lang="en-US" dirty="0"/>
          </a:p>
          <a:p>
            <a:pPr lvl="1"/>
            <a:r>
              <a:rPr lang="en-US" b="1" dirty="0" smtClean="0"/>
              <a:t>Annie </a:t>
            </a:r>
            <a:r>
              <a:rPr lang="en-US" b="1" dirty="0"/>
              <a:t>J. Holloway-Jones, Deputy Assistant Administrator</a:t>
            </a:r>
            <a:r>
              <a:rPr lang="en-US" dirty="0"/>
              <a:t> </a:t>
            </a:r>
            <a:r>
              <a:rPr lang="en-US" dirty="0" smtClean="0"/>
              <a:t> The </a:t>
            </a:r>
            <a:r>
              <a:rPr lang="en-US" dirty="0"/>
              <a:t>Office of Loan </a:t>
            </a:r>
            <a:r>
              <a:rPr lang="en-US" dirty="0" smtClean="0"/>
              <a:t>Origination </a:t>
            </a:r>
            <a:r>
              <a:rPr lang="en-US" dirty="0"/>
              <a:t>and Approval </a:t>
            </a:r>
            <a:r>
              <a:rPr lang="en-US" u="sng" dirty="0" smtClean="0">
                <a:hlinkClick r:id="rId4"/>
              </a:rPr>
              <a:t>annie.jones@wdc.usda.gov</a:t>
            </a:r>
            <a:r>
              <a:rPr lang="en-US" dirty="0" smtClean="0"/>
              <a:t> 202-720-0848 </a:t>
            </a:r>
            <a:endParaRPr lang="en-US" dirty="0"/>
          </a:p>
          <a:p>
            <a:pPr lvl="1"/>
            <a:r>
              <a:rPr lang="en-US" b="1" dirty="0" smtClean="0"/>
              <a:t>Victor </a:t>
            </a:r>
            <a:r>
              <a:rPr lang="en-US" b="1" dirty="0"/>
              <a:t>Vu, Deputy Assistant Administrator</a:t>
            </a:r>
            <a:r>
              <a:rPr lang="en-US" dirty="0"/>
              <a:t> </a:t>
            </a:r>
            <a:r>
              <a:rPr lang="en-US" dirty="0" smtClean="0"/>
              <a:t>The </a:t>
            </a:r>
            <a:r>
              <a:rPr lang="en-US" dirty="0"/>
              <a:t>Office of Portfolio Management and Risk </a:t>
            </a:r>
            <a:r>
              <a:rPr lang="en-US" dirty="0" smtClean="0"/>
              <a:t>Assessment </a:t>
            </a:r>
            <a:r>
              <a:rPr lang="en-US" u="sng" dirty="0" smtClean="0">
                <a:hlinkClick r:id="rId5"/>
              </a:rPr>
              <a:t>victor.vu@wdc.usda.gov</a:t>
            </a:r>
            <a:r>
              <a:rPr lang="en-US" dirty="0" smtClean="0"/>
              <a:t> 202-720-1439 </a:t>
            </a:r>
            <a:r>
              <a:rPr lang="en-US" dirty="0"/>
              <a:t>  </a:t>
            </a:r>
          </a:p>
          <a:p>
            <a:pPr lvl="1"/>
            <a:r>
              <a:rPr lang="en-US" b="1" dirty="0" smtClean="0"/>
              <a:t>Joseph </a:t>
            </a:r>
            <a:r>
              <a:rPr lang="en-US" b="1" dirty="0"/>
              <a:t>Badin, Deputy Assistant Administrator</a:t>
            </a:r>
            <a:r>
              <a:rPr lang="en-US" dirty="0"/>
              <a:t> </a:t>
            </a:r>
            <a:r>
              <a:rPr lang="en-US" dirty="0" smtClean="0"/>
              <a:t>The </a:t>
            </a:r>
            <a:r>
              <a:rPr lang="en-US" dirty="0"/>
              <a:t>Office of Policy, Outreach and Standards </a:t>
            </a:r>
            <a:r>
              <a:rPr lang="en-US" u="sng" dirty="0" smtClean="0">
                <a:hlinkClick r:id="rId6"/>
              </a:rPr>
              <a:t>joe.badin@wdc.usda.gov</a:t>
            </a:r>
            <a:r>
              <a:rPr lang="en-US" dirty="0" smtClean="0"/>
              <a:t> </a:t>
            </a:r>
          </a:p>
          <a:p>
            <a:pPr lvl="1"/>
            <a:endParaRPr lang="en-US" dirty="0"/>
          </a:p>
          <a:p>
            <a:endParaRPr lang="en-US" dirty="0"/>
          </a:p>
          <a:p>
            <a:endParaRPr lang="en-US" b="1" cap="small" dirty="0"/>
          </a:p>
        </p:txBody>
      </p:sp>
    </p:spTree>
    <p:extLst>
      <p:ext uri="{BB962C8B-B14F-4D97-AF65-F5344CB8AC3E}">
        <p14:creationId xmlns:p14="http://schemas.microsoft.com/office/powerpoint/2010/main" val="39883701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Slide Number Placeholder 1"/>
          <p:cNvSpPr>
            <a:spLocks noGrp="1"/>
          </p:cNvSpPr>
          <p:nvPr>
            <p:ph type="sldNum" sz="quarter" idx="12"/>
          </p:nvPr>
        </p:nvSpPr>
        <p:spPr/>
        <p:txBody>
          <a:bodyPr/>
          <a:lstStyle/>
          <a:p>
            <a:pPr>
              <a:defRPr/>
            </a:pPr>
            <a:fld id="{DC616E33-FD28-4383-843A-3C037D7BB406}" type="slidenum">
              <a:rPr lang="en-US" smtClean="0"/>
              <a:pPr>
                <a:defRPr/>
              </a:pPr>
              <a:t>16</a:t>
            </a:fld>
            <a:endParaRPr lang="en-US" dirty="0"/>
          </a:p>
        </p:txBody>
      </p:sp>
      <p:sp>
        <p:nvSpPr>
          <p:cNvPr id="49153" name="Rectangle 2"/>
          <p:cNvSpPr>
            <a:spLocks noGrp="1" noChangeArrowheads="1"/>
          </p:cNvSpPr>
          <p:nvPr>
            <p:ph type="ctrTitle" idx="4294967295"/>
          </p:nvPr>
        </p:nvSpPr>
        <p:spPr>
          <a:xfrm>
            <a:off x="0" y="1406525"/>
            <a:ext cx="6996113" cy="1433513"/>
          </a:xfrm>
        </p:spPr>
        <p:txBody>
          <a:bodyPr/>
          <a:lstStyle/>
          <a:p>
            <a:pPr>
              <a:defRPr/>
            </a:pPr>
            <a:r>
              <a:rPr lang="en-US" dirty="0" smtClean="0"/>
              <a:t>Leases</a:t>
            </a:r>
          </a:p>
        </p:txBody>
      </p:sp>
      <p:sp>
        <p:nvSpPr>
          <p:cNvPr id="59396" name="TextBox 3"/>
          <p:cNvSpPr txBox="1">
            <a:spLocks noChangeArrowheads="1"/>
          </p:cNvSpPr>
          <p:nvPr/>
        </p:nvSpPr>
        <p:spPr bwMode="auto">
          <a:xfrm>
            <a:off x="8027988" y="620713"/>
            <a:ext cx="457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fontAlgn="base">
              <a:spcBef>
                <a:spcPct val="0"/>
              </a:spcBef>
              <a:spcAft>
                <a:spcPct val="0"/>
              </a:spcAft>
            </a:pPr>
            <a:r>
              <a:rPr lang="en-GB" altLang="ja-JP" sz="1600" dirty="0">
                <a:solidFill>
                  <a:prstClr val="black"/>
                </a:solidFill>
                <a:ea typeface="MS PGothic" pitchFamily="34" charset="-128"/>
              </a:rPr>
              <a:t> </a:t>
            </a:r>
            <a:endParaRPr lang="en-US" sz="1600" dirty="0">
              <a:solidFill>
                <a:srgbClr val="FFFFFF"/>
              </a:solidFill>
            </a:endParaRPr>
          </a:p>
        </p:txBody>
      </p:sp>
      <p:graphicFrame>
        <p:nvGraphicFramePr>
          <p:cNvPr id="5" name="Diagram 4"/>
          <p:cNvGraphicFramePr/>
          <p:nvPr>
            <p:extLst>
              <p:ext uri="{D42A27DB-BD31-4B8C-83A1-F6EECF244321}">
                <p14:modId xmlns:p14="http://schemas.microsoft.com/office/powerpoint/2010/main" val="198643304"/>
              </p:ext>
            </p:extLst>
          </p:nvPr>
        </p:nvGraphicFramePr>
        <p:xfrm>
          <a:off x="762001" y="3027680"/>
          <a:ext cx="7924800" cy="1818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058949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B8C3CD40-D32D-4A66-9ED6-B023972553E0}" type="slidenum">
              <a:rPr lang="en-US" smtClean="0"/>
              <a:pPr>
                <a:defRPr/>
              </a:pPr>
              <a:t>17</a:t>
            </a:fld>
            <a:endParaRPr lang="en-US" dirty="0"/>
          </a:p>
        </p:txBody>
      </p:sp>
      <p:sp>
        <p:nvSpPr>
          <p:cNvPr id="4" name="Title 3"/>
          <p:cNvSpPr>
            <a:spLocks noGrp="1"/>
          </p:cNvSpPr>
          <p:nvPr>
            <p:ph type="title" idx="4294967295"/>
          </p:nvPr>
        </p:nvSpPr>
        <p:spPr>
          <a:xfrm>
            <a:off x="0" y="536575"/>
            <a:ext cx="8561388" cy="898525"/>
          </a:xfrm>
        </p:spPr>
        <p:txBody>
          <a:bodyPr/>
          <a:lstStyle/>
          <a:p>
            <a:r>
              <a:rPr lang="en-US" dirty="0" smtClean="0"/>
              <a:t>Why a Leases Project?</a:t>
            </a:r>
            <a:endParaRPr lang="en-US" dirty="0"/>
          </a:p>
        </p:txBody>
      </p:sp>
      <p:sp>
        <p:nvSpPr>
          <p:cNvPr id="5" name="Content Placeholder 4"/>
          <p:cNvSpPr>
            <a:spLocks noGrp="1"/>
          </p:cNvSpPr>
          <p:nvPr>
            <p:ph idx="4294967295"/>
          </p:nvPr>
        </p:nvSpPr>
        <p:spPr>
          <a:xfrm>
            <a:off x="0" y="1652588"/>
            <a:ext cx="4257675" cy="4624387"/>
          </a:xfrm>
        </p:spPr>
        <p:txBody>
          <a:bodyPr>
            <a:normAutofit fontScale="92500" lnSpcReduction="20000"/>
          </a:bodyPr>
          <a:lstStyle/>
          <a:p>
            <a:r>
              <a:rPr lang="en-US" dirty="0" smtClean="0"/>
              <a:t>Lessee</a:t>
            </a:r>
          </a:p>
          <a:p>
            <a:pPr lvl="1"/>
            <a:r>
              <a:rPr lang="en-US" dirty="0" smtClean="0"/>
              <a:t>Most lease assets and liabilities are off-balance sheet</a:t>
            </a:r>
          </a:p>
          <a:p>
            <a:pPr lvl="1"/>
            <a:r>
              <a:rPr lang="en-US" dirty="0" smtClean="0"/>
              <a:t>Limited information about operating leases</a:t>
            </a:r>
          </a:p>
          <a:p>
            <a:r>
              <a:rPr lang="en-US" dirty="0" smtClean="0"/>
              <a:t>Lessor</a:t>
            </a:r>
          </a:p>
          <a:p>
            <a:pPr lvl="1"/>
            <a:r>
              <a:rPr lang="en-US" dirty="0" smtClean="0"/>
              <a:t>Lack of transparency about residual values</a:t>
            </a:r>
          </a:p>
          <a:p>
            <a:pPr lvl="1"/>
            <a:r>
              <a:rPr lang="en-US" dirty="0" smtClean="0"/>
              <a:t>Consistency with lessee proposal and revenue recognition proposal</a:t>
            </a:r>
            <a:endParaRPr lang="en-US" dirty="0"/>
          </a:p>
          <a:p>
            <a:pPr marL="0" indent="0">
              <a:buNone/>
            </a:pPr>
            <a:endParaRPr lang="en-US" dirty="0" smtClean="0"/>
          </a:p>
        </p:txBody>
      </p:sp>
      <p:sp>
        <p:nvSpPr>
          <p:cNvPr id="7" name="TextBox 6"/>
          <p:cNvSpPr txBox="1"/>
          <p:nvPr/>
        </p:nvSpPr>
        <p:spPr>
          <a:xfrm>
            <a:off x="5450938" y="5233989"/>
            <a:ext cx="2736304" cy="400110"/>
          </a:xfrm>
          <a:prstGeom prst="rect">
            <a:avLst/>
          </a:prstGeom>
          <a:noFill/>
        </p:spPr>
        <p:txBody>
          <a:bodyPr wrap="square" rtlCol="0">
            <a:spAutoFit/>
          </a:bodyPr>
          <a:lstStyle/>
          <a:p>
            <a:pPr fontAlgn="base">
              <a:spcBef>
                <a:spcPct val="0"/>
              </a:spcBef>
              <a:spcAft>
                <a:spcPct val="0"/>
              </a:spcAft>
            </a:pPr>
            <a:r>
              <a:rPr lang="en-GB" sz="1000" dirty="0">
                <a:solidFill>
                  <a:prstClr val="black"/>
                </a:solidFill>
                <a:latin typeface="Cambria" pitchFamily="18" charset="0"/>
                <a:cs typeface="Arial" charset="0"/>
              </a:rPr>
              <a:t>* Estimate according to the 2005 SEC report on off-balance sheet activities </a:t>
            </a:r>
          </a:p>
        </p:txBody>
      </p:sp>
      <p:sp>
        <p:nvSpPr>
          <p:cNvPr id="9" name="Rectangle 8"/>
          <p:cNvSpPr/>
          <p:nvPr/>
        </p:nvSpPr>
        <p:spPr bwMode="gray">
          <a:xfrm>
            <a:off x="5450938" y="1677310"/>
            <a:ext cx="2952328" cy="3440955"/>
          </a:xfrm>
          <a:prstGeom prst="rect">
            <a:avLst/>
          </a:prstGeom>
          <a:solidFill>
            <a:schemeClr val="accent1"/>
          </a:solidFill>
          <a:ln>
            <a:solidFill>
              <a:schemeClr val="tx2"/>
            </a:solidFill>
          </a:ln>
          <a:effectLst/>
          <a:extLst/>
        </p:spPr>
        <p:txBody>
          <a:bodyPr wrap="square" rtlCol="0" anchor="ctr"/>
          <a:lstStyle/>
          <a:p>
            <a:pPr fontAlgn="base">
              <a:spcBef>
                <a:spcPct val="0"/>
              </a:spcBef>
              <a:spcAft>
                <a:spcPct val="0"/>
              </a:spcAft>
            </a:pPr>
            <a:r>
              <a:rPr lang="en-GB" sz="4800" b="1" dirty="0">
                <a:solidFill>
                  <a:srgbClr val="1F497D"/>
                </a:solidFill>
                <a:cs typeface="Arial" pitchFamily="34" charset="0"/>
              </a:rPr>
              <a:t>$1.25 trillion </a:t>
            </a:r>
          </a:p>
          <a:p>
            <a:pPr fontAlgn="base">
              <a:spcBef>
                <a:spcPct val="0"/>
              </a:spcBef>
              <a:spcAft>
                <a:spcPct val="0"/>
              </a:spcAft>
            </a:pPr>
            <a:r>
              <a:rPr lang="en-GB" sz="2000" b="1" dirty="0">
                <a:solidFill>
                  <a:prstClr val="white"/>
                </a:solidFill>
                <a:cs typeface="Arial" pitchFamily="34" charset="0"/>
              </a:rPr>
              <a:t>of off-balance sheet operating lease commitments for SEC registrants</a:t>
            </a:r>
            <a:r>
              <a:rPr lang="en-GB" sz="2000" b="1" baseline="30000" dirty="0">
                <a:solidFill>
                  <a:prstClr val="white"/>
                </a:solidFill>
                <a:cs typeface="Arial" pitchFamily="34" charset="0"/>
              </a:rPr>
              <a:t>*</a:t>
            </a:r>
          </a:p>
        </p:txBody>
      </p:sp>
    </p:spTree>
    <p:extLst>
      <p:ext uri="{BB962C8B-B14F-4D97-AF65-F5344CB8AC3E}">
        <p14:creationId xmlns:p14="http://schemas.microsoft.com/office/powerpoint/2010/main" val="1839435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B8C3CD40-D32D-4A66-9ED6-B023972553E0}" type="slidenum">
              <a:rPr lang="en-US" smtClean="0"/>
              <a:pPr>
                <a:defRPr/>
              </a:pPr>
              <a:t>18</a:t>
            </a:fld>
            <a:endParaRPr lang="en-US" dirty="0"/>
          </a:p>
        </p:txBody>
      </p:sp>
      <p:sp>
        <p:nvSpPr>
          <p:cNvPr id="4" name="Title 3"/>
          <p:cNvSpPr>
            <a:spLocks noGrp="1"/>
          </p:cNvSpPr>
          <p:nvPr>
            <p:ph type="title" idx="4294967295"/>
          </p:nvPr>
        </p:nvSpPr>
        <p:spPr>
          <a:xfrm>
            <a:off x="0" y="536575"/>
            <a:ext cx="8561388" cy="898525"/>
          </a:xfrm>
        </p:spPr>
        <p:txBody>
          <a:bodyPr/>
          <a:lstStyle/>
          <a:p>
            <a:r>
              <a:rPr lang="en-US" dirty="0" smtClean="0"/>
              <a:t>Proposed Right-of-Use </a:t>
            </a:r>
            <a:r>
              <a:rPr lang="en-US" dirty="0"/>
              <a:t>M</a:t>
            </a:r>
            <a:r>
              <a:rPr lang="en-US" dirty="0" smtClean="0"/>
              <a:t>odel</a:t>
            </a:r>
            <a:endParaRPr lang="en-US" dirty="0"/>
          </a:p>
        </p:txBody>
      </p:sp>
      <p:pic>
        <p:nvPicPr>
          <p:cNvPr id="9" name="Picture 8"/>
          <p:cNvPicPr/>
          <p:nvPr/>
        </p:nvPicPr>
        <p:blipFill>
          <a:blip r:embed="rId3" cstate="print">
            <a:extLst>
              <a:ext uri="{28A0092B-C50C-407E-A947-70E740481C1C}">
                <a14:useLocalDpi xmlns:a14="http://schemas.microsoft.com/office/drawing/2010/main" val="0"/>
              </a:ext>
            </a:extLst>
          </a:blip>
          <a:stretch>
            <a:fillRect/>
          </a:stretch>
        </p:blipFill>
        <p:spPr>
          <a:xfrm>
            <a:off x="1122932" y="2630773"/>
            <a:ext cx="6860433" cy="2840753"/>
          </a:xfrm>
          <a:prstGeom prst="rect">
            <a:avLst/>
          </a:prstGeom>
        </p:spPr>
      </p:pic>
      <p:graphicFrame>
        <p:nvGraphicFramePr>
          <p:cNvPr id="7" name="Diagram 6"/>
          <p:cNvGraphicFramePr/>
          <p:nvPr>
            <p:extLst>
              <p:ext uri="{D42A27DB-BD31-4B8C-83A1-F6EECF244321}">
                <p14:modId xmlns:p14="http://schemas.microsoft.com/office/powerpoint/2010/main" val="1630393648"/>
              </p:ext>
            </p:extLst>
          </p:nvPr>
        </p:nvGraphicFramePr>
        <p:xfrm>
          <a:off x="219481" y="1241360"/>
          <a:ext cx="8667344" cy="10835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707812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2"/>
          </p:nvPr>
        </p:nvSpPr>
        <p:spPr>
          <a:prstGeom prst="rect">
            <a:avLst/>
          </a:prstGeom>
        </p:spPr>
        <p:txBody>
          <a:bodyPr/>
          <a:lstStyle/>
          <a:p>
            <a:pPr>
              <a:defRPr/>
            </a:pPr>
            <a:fld id="{B8C3CD40-D32D-4A66-9ED6-B023972553E0}" type="slidenum">
              <a:rPr lang="en-US" smtClean="0"/>
              <a:pPr>
                <a:defRPr/>
              </a:pPr>
              <a:t>19</a:t>
            </a:fld>
            <a:endParaRPr lang="en-US" dirty="0"/>
          </a:p>
        </p:txBody>
      </p:sp>
      <p:sp>
        <p:nvSpPr>
          <p:cNvPr id="14338" name="Title 1"/>
          <p:cNvSpPr>
            <a:spLocks noGrp="1"/>
          </p:cNvSpPr>
          <p:nvPr>
            <p:ph type="title" idx="4294967295"/>
          </p:nvPr>
        </p:nvSpPr>
        <p:spPr>
          <a:xfrm>
            <a:off x="0" y="536575"/>
            <a:ext cx="8561388" cy="898525"/>
          </a:xfrm>
        </p:spPr>
        <p:txBody>
          <a:bodyPr>
            <a:noAutofit/>
          </a:bodyPr>
          <a:lstStyle/>
          <a:p>
            <a:r>
              <a:rPr lang="en-US" dirty="0"/>
              <a:t>Lessee </a:t>
            </a:r>
            <a:r>
              <a:rPr lang="en-US" dirty="0" smtClean="0"/>
              <a:t>Model Approaches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017385046"/>
              </p:ext>
            </p:extLst>
          </p:nvPr>
        </p:nvGraphicFramePr>
        <p:xfrm>
          <a:off x="486889" y="2457834"/>
          <a:ext cx="8229600" cy="1943755"/>
        </p:xfrm>
        <a:graphic>
          <a:graphicData uri="http://schemas.openxmlformats.org/drawingml/2006/table">
            <a:tbl>
              <a:tblPr firstRow="1" bandRow="1">
                <a:tableStyleId>{6E25E649-3F16-4E02-A733-19D2CDBF48F0}</a:tableStyleId>
              </a:tblPr>
              <a:tblGrid>
                <a:gridCol w="2743200"/>
                <a:gridCol w="2743200"/>
                <a:gridCol w="2743200"/>
              </a:tblGrid>
              <a:tr h="360536">
                <a:tc>
                  <a:txBody>
                    <a:bodyPr/>
                    <a:lstStyle/>
                    <a:p>
                      <a:pPr algn="ctr"/>
                      <a:r>
                        <a:rPr lang="en-US" sz="2400" dirty="0" smtClean="0"/>
                        <a:t>Current</a:t>
                      </a:r>
                      <a:r>
                        <a:rPr lang="en-US" sz="2400" baseline="0" dirty="0" smtClean="0"/>
                        <a:t> U.S. GAAP (IFRS)</a:t>
                      </a:r>
                      <a:endParaRPr lang="en-US" sz="2400" i="1" baseline="0" dirty="0" smtClean="0"/>
                    </a:p>
                  </a:txBody>
                  <a:tcPr anchor="ctr"/>
                </a:tc>
                <a:tc>
                  <a:txBody>
                    <a:bodyPr/>
                    <a:lstStyle/>
                    <a:p>
                      <a:pPr algn="ctr"/>
                      <a:r>
                        <a:rPr lang="en-US" sz="2400" b="1" u="none" dirty="0" smtClean="0"/>
                        <a:t>IASB</a:t>
                      </a:r>
                      <a:endParaRPr lang="en-US" sz="2400" b="1" dirty="0" smtClean="0">
                        <a:solidFill>
                          <a:schemeClr val="bg1"/>
                        </a:solidFill>
                      </a:endParaRPr>
                    </a:p>
                  </a:txBody>
                  <a:tcPr anchor="ctr"/>
                </a:tc>
                <a:tc>
                  <a:txBody>
                    <a:bodyPr/>
                    <a:lstStyle/>
                    <a:p>
                      <a:pPr algn="ctr"/>
                      <a:r>
                        <a:rPr lang="en-US" sz="2400" b="1" u="none" dirty="0" smtClean="0"/>
                        <a:t>FASB</a:t>
                      </a:r>
                      <a:endParaRPr lang="en-US" sz="2400" b="1" u="none" dirty="0" smtClean="0">
                        <a:solidFill>
                          <a:schemeClr val="bg1"/>
                        </a:solidFill>
                      </a:endParaRPr>
                    </a:p>
                  </a:txBody>
                  <a:tcPr anchor="ctr"/>
                </a:tc>
              </a:tr>
              <a:tr h="480715">
                <a:tc>
                  <a:txBody>
                    <a:bodyPr/>
                    <a:lstStyle/>
                    <a:p>
                      <a:pPr algn="ctr"/>
                      <a:r>
                        <a:rPr lang="en-US" b="1" dirty="0" smtClean="0"/>
                        <a:t>Capital (Finance)</a:t>
                      </a:r>
                      <a:r>
                        <a:rPr lang="en-US" b="1" baseline="0" dirty="0" smtClean="0"/>
                        <a:t> Leases</a:t>
                      </a:r>
                      <a:endParaRPr lang="en-US" b="1" dirty="0"/>
                    </a:p>
                  </a:txBody>
                  <a:tcPr anchor="ctr"/>
                </a:tc>
                <a:tc>
                  <a:txBody>
                    <a:bodyPr/>
                    <a:lstStyle/>
                    <a:p>
                      <a:pPr algn="ctr"/>
                      <a:r>
                        <a:rPr lang="en-US" dirty="0" smtClean="0">
                          <a:solidFill>
                            <a:schemeClr val="tx1"/>
                          </a:solidFill>
                        </a:rPr>
                        <a:t>Type A</a:t>
                      </a:r>
                      <a:endParaRPr lang="en-US" dirty="0">
                        <a:solidFill>
                          <a:schemeClr val="tx1"/>
                        </a:solidFill>
                      </a:endParaRPr>
                    </a:p>
                  </a:txBody>
                  <a:tcPr anchor="ctr"/>
                </a:tc>
                <a:tc>
                  <a:txBody>
                    <a:bodyPr/>
                    <a:lstStyle/>
                    <a:p>
                      <a:pPr algn="ctr"/>
                      <a:r>
                        <a:rPr lang="en-US" dirty="0" smtClean="0">
                          <a:solidFill>
                            <a:schemeClr val="tx1"/>
                          </a:solidFill>
                        </a:rPr>
                        <a:t>Type</a:t>
                      </a:r>
                      <a:r>
                        <a:rPr lang="en-US" baseline="0" dirty="0" smtClean="0">
                          <a:solidFill>
                            <a:schemeClr val="tx1"/>
                          </a:solidFill>
                        </a:rPr>
                        <a:t> A</a:t>
                      </a:r>
                      <a:endParaRPr lang="en-US" dirty="0">
                        <a:solidFill>
                          <a:schemeClr val="tx1"/>
                        </a:solidFill>
                      </a:endParaRPr>
                    </a:p>
                  </a:txBody>
                  <a:tcPr anchor="ctr"/>
                </a:tc>
              </a:tr>
              <a:tr h="640080">
                <a:tc>
                  <a:txBody>
                    <a:bodyPr/>
                    <a:lstStyle/>
                    <a:p>
                      <a:pPr algn="ctr"/>
                      <a:r>
                        <a:rPr lang="en-US" b="1" dirty="0" smtClean="0"/>
                        <a:t>Operating Leases</a:t>
                      </a:r>
                      <a:endParaRPr lang="en-US" b="1" dirty="0"/>
                    </a:p>
                  </a:txBody>
                  <a:tcPr anchor="ctr"/>
                </a:tc>
                <a:tc>
                  <a:txBody>
                    <a:bodyPr/>
                    <a:lstStyle/>
                    <a:p>
                      <a:pPr algn="ctr"/>
                      <a:r>
                        <a:rPr lang="en-US" dirty="0" smtClean="0">
                          <a:solidFill>
                            <a:schemeClr val="tx1"/>
                          </a:solidFill>
                        </a:rPr>
                        <a:t>Type A</a:t>
                      </a:r>
                      <a:endParaRPr lang="en-US" dirty="0">
                        <a:solidFill>
                          <a:schemeClr val="tx1"/>
                        </a:solidFill>
                      </a:endParaRPr>
                    </a:p>
                  </a:txBody>
                  <a:tcPr anchor="ctr"/>
                </a:tc>
                <a:tc>
                  <a:txBody>
                    <a:bodyPr/>
                    <a:lstStyle/>
                    <a:p>
                      <a:pPr algn="ctr"/>
                      <a:r>
                        <a:rPr lang="en-US" dirty="0" smtClean="0">
                          <a:solidFill>
                            <a:schemeClr val="tx1"/>
                          </a:solidFill>
                        </a:rPr>
                        <a:t>Type B</a:t>
                      </a:r>
                      <a:endParaRPr lang="en-US" i="1" dirty="0" smtClean="0">
                        <a:solidFill>
                          <a:schemeClr val="tx1"/>
                        </a:solidFill>
                      </a:endParaRPr>
                    </a:p>
                  </a:txBody>
                  <a:tcPr anchor="ctr"/>
                </a:tc>
              </a:tr>
            </a:tbl>
          </a:graphicData>
        </a:graphic>
      </p:graphicFrame>
      <p:sp>
        <p:nvSpPr>
          <p:cNvPr id="2" name="Up Arrow 1"/>
          <p:cNvSpPr/>
          <p:nvPr/>
        </p:nvSpPr>
        <p:spPr bwMode="auto">
          <a:xfrm>
            <a:off x="4286993" y="4542359"/>
            <a:ext cx="629392" cy="822960"/>
          </a:xfrm>
          <a:prstGeom prst="upArrow">
            <a:avLst/>
          </a:prstGeom>
          <a:solidFill>
            <a:schemeClr val="tx1"/>
          </a:solidFill>
          <a:ln w="9525">
            <a:no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cs typeface="Arial" charset="0"/>
            </a:endParaRPr>
          </a:p>
        </p:txBody>
      </p:sp>
      <p:sp>
        <p:nvSpPr>
          <p:cNvPr id="4" name="TextBox 3"/>
          <p:cNvSpPr txBox="1"/>
          <p:nvPr/>
        </p:nvSpPr>
        <p:spPr>
          <a:xfrm>
            <a:off x="3449782" y="5369995"/>
            <a:ext cx="2303813" cy="646331"/>
          </a:xfrm>
          <a:prstGeom prst="rect">
            <a:avLst/>
          </a:prstGeom>
          <a:noFill/>
        </p:spPr>
        <p:txBody>
          <a:bodyPr wrap="square" rtlCol="0">
            <a:spAutoFit/>
          </a:bodyPr>
          <a:lstStyle/>
          <a:p>
            <a:pPr algn="ctr" fontAlgn="base">
              <a:spcBef>
                <a:spcPct val="0"/>
              </a:spcBef>
              <a:spcAft>
                <a:spcPct val="0"/>
              </a:spcAft>
            </a:pPr>
            <a:r>
              <a:rPr lang="en-US" dirty="0">
                <a:solidFill>
                  <a:prstClr val="black"/>
                </a:solidFill>
                <a:cs typeface="Arial" charset="0"/>
              </a:rPr>
              <a:t>All leases are the same.</a:t>
            </a:r>
          </a:p>
        </p:txBody>
      </p:sp>
      <p:sp>
        <p:nvSpPr>
          <p:cNvPr id="7" name="Up Arrow 6"/>
          <p:cNvSpPr/>
          <p:nvPr/>
        </p:nvSpPr>
        <p:spPr bwMode="auto">
          <a:xfrm>
            <a:off x="7051964" y="4547035"/>
            <a:ext cx="629392" cy="822960"/>
          </a:xfrm>
          <a:prstGeom prst="upArrow">
            <a:avLst/>
          </a:prstGeom>
          <a:solidFill>
            <a:schemeClr val="tx1"/>
          </a:solidFill>
          <a:ln w="9525">
            <a:no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cs typeface="Arial" charset="0"/>
            </a:endParaRPr>
          </a:p>
        </p:txBody>
      </p:sp>
      <p:sp>
        <p:nvSpPr>
          <p:cNvPr id="8" name="TextBox 7"/>
          <p:cNvSpPr txBox="1"/>
          <p:nvPr/>
        </p:nvSpPr>
        <p:spPr>
          <a:xfrm>
            <a:off x="5753595" y="5309835"/>
            <a:ext cx="3199336" cy="923330"/>
          </a:xfrm>
          <a:prstGeom prst="rect">
            <a:avLst/>
          </a:prstGeom>
          <a:noFill/>
        </p:spPr>
        <p:txBody>
          <a:bodyPr wrap="square" rtlCol="0">
            <a:spAutoFit/>
          </a:bodyPr>
          <a:lstStyle/>
          <a:p>
            <a:pPr algn="ctr" fontAlgn="base">
              <a:spcBef>
                <a:spcPct val="0"/>
              </a:spcBef>
              <a:spcAft>
                <a:spcPct val="0"/>
              </a:spcAft>
            </a:pPr>
            <a:r>
              <a:rPr lang="en-US" dirty="0">
                <a:solidFill>
                  <a:prstClr val="black"/>
                </a:solidFill>
                <a:cs typeface="Arial" charset="0"/>
              </a:rPr>
              <a:t>Not all leases are the same. Classification is based on existing U.S. GAAP/IFRS.</a:t>
            </a:r>
          </a:p>
        </p:txBody>
      </p:sp>
      <p:sp>
        <p:nvSpPr>
          <p:cNvPr id="6" name="TextBox 5"/>
          <p:cNvSpPr txBox="1"/>
          <p:nvPr/>
        </p:nvSpPr>
        <p:spPr>
          <a:xfrm>
            <a:off x="441107" y="1361561"/>
            <a:ext cx="8261787" cy="830997"/>
          </a:xfrm>
          <a:prstGeom prst="rect">
            <a:avLst/>
          </a:prstGeom>
          <a:noFill/>
          <a:ln>
            <a:solidFill>
              <a:schemeClr val="accent1"/>
            </a:solidFill>
          </a:ln>
        </p:spPr>
        <p:txBody>
          <a:bodyPr wrap="square" rtlCol="0">
            <a:spAutoFit/>
          </a:bodyPr>
          <a:lstStyle/>
          <a:p>
            <a:pPr algn="ctr" fontAlgn="base">
              <a:spcBef>
                <a:spcPct val="0"/>
              </a:spcBef>
              <a:spcAft>
                <a:spcPct val="0"/>
              </a:spcAft>
            </a:pPr>
            <a:r>
              <a:rPr lang="en-US" sz="2400" dirty="0">
                <a:solidFill>
                  <a:prstClr val="black"/>
                </a:solidFill>
                <a:cs typeface="Arial" charset="0"/>
              </a:rPr>
              <a:t>All leases (more than 12 months) are recognized on the lessee’s balance sheet</a:t>
            </a:r>
          </a:p>
        </p:txBody>
      </p:sp>
    </p:spTree>
    <p:extLst>
      <p:ext uri="{BB962C8B-B14F-4D97-AF65-F5344CB8AC3E}">
        <p14:creationId xmlns:p14="http://schemas.microsoft.com/office/powerpoint/2010/main" val="1094216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normAutofit fontScale="92500" lnSpcReduction="20000"/>
          </a:bodyPr>
          <a:lstStyle/>
          <a:p>
            <a:pPr>
              <a:lnSpc>
                <a:spcPct val="80000"/>
              </a:lnSpc>
              <a:spcAft>
                <a:spcPts val="600"/>
              </a:spcAft>
            </a:pPr>
            <a:r>
              <a:rPr lang="en-US" b="1" i="0" dirty="0" smtClean="0"/>
              <a:t>RUS Reorganization</a:t>
            </a:r>
          </a:p>
          <a:p>
            <a:pPr>
              <a:lnSpc>
                <a:spcPct val="80000"/>
              </a:lnSpc>
              <a:spcAft>
                <a:spcPts val="600"/>
              </a:spcAft>
            </a:pPr>
            <a:r>
              <a:rPr lang="en-US" b="1" i="0" dirty="0" smtClean="0"/>
              <a:t>FASB/IASB Project on Leases (ASC 842)</a:t>
            </a:r>
          </a:p>
          <a:p>
            <a:pPr>
              <a:lnSpc>
                <a:spcPct val="80000"/>
              </a:lnSpc>
              <a:spcAft>
                <a:spcPts val="600"/>
              </a:spcAft>
            </a:pPr>
            <a:r>
              <a:rPr lang="en-US" b="1" i="0" dirty="0" smtClean="0"/>
              <a:t>FASB IASB Project on Revenue Recognition (ASC 605)</a:t>
            </a:r>
          </a:p>
          <a:p>
            <a:pPr>
              <a:lnSpc>
                <a:spcPct val="80000"/>
              </a:lnSpc>
              <a:spcAft>
                <a:spcPts val="600"/>
              </a:spcAft>
            </a:pPr>
            <a:r>
              <a:rPr lang="en-US" b="1" dirty="0" smtClean="0"/>
              <a:t>RUS Energy Efficiency Final Rule</a:t>
            </a:r>
            <a:endParaRPr lang="en-US" b="1" i="0" dirty="0" smtClean="0"/>
          </a:p>
          <a:p>
            <a:pPr>
              <a:lnSpc>
                <a:spcPct val="80000"/>
              </a:lnSpc>
              <a:spcAft>
                <a:spcPts val="600"/>
              </a:spcAft>
            </a:pPr>
            <a:r>
              <a:rPr lang="en-US" b="1" i="0" dirty="0" smtClean="0"/>
              <a:t>IRS Private Letter Ruling on Capital Credits</a:t>
            </a:r>
          </a:p>
          <a:p>
            <a:pPr>
              <a:lnSpc>
                <a:spcPct val="80000"/>
              </a:lnSpc>
              <a:spcAft>
                <a:spcPts val="600"/>
              </a:spcAft>
            </a:pPr>
            <a:r>
              <a:rPr lang="en-US" b="1" dirty="0" smtClean="0"/>
              <a:t>RUS ANOPR on Project Finance</a:t>
            </a:r>
          </a:p>
          <a:p>
            <a:pPr>
              <a:lnSpc>
                <a:spcPct val="80000"/>
              </a:lnSpc>
              <a:spcAft>
                <a:spcPts val="600"/>
              </a:spcAft>
            </a:pPr>
            <a:r>
              <a:rPr lang="en-US" b="1" i="0" dirty="0" smtClean="0"/>
              <a:t>RUS NOPR on Rural Determination and Financing Percentage</a:t>
            </a:r>
          </a:p>
          <a:p>
            <a:pPr>
              <a:lnSpc>
                <a:spcPct val="80000"/>
              </a:lnSpc>
              <a:spcAft>
                <a:spcPts val="600"/>
              </a:spcAft>
            </a:pPr>
            <a:r>
              <a:rPr lang="en-US" b="1" dirty="0" smtClean="0"/>
              <a:t>RUS NOPR on NEPA</a:t>
            </a:r>
            <a:endParaRPr lang="en-US" b="1" i="0" dirty="0" smtClean="0"/>
          </a:p>
          <a:p>
            <a:pPr>
              <a:lnSpc>
                <a:spcPct val="80000"/>
              </a:lnSpc>
            </a:pPr>
            <a:r>
              <a:rPr lang="en-US" b="1" dirty="0" smtClean="0"/>
              <a:t>ASU 2013-12 Definition of a Public Business Entity</a:t>
            </a:r>
          </a:p>
          <a:p>
            <a:pPr>
              <a:lnSpc>
                <a:spcPct val="80000"/>
              </a:lnSpc>
            </a:pPr>
            <a:r>
              <a:rPr lang="en-US" b="1" i="0" dirty="0" smtClean="0"/>
              <a:t>Private Company Framework</a:t>
            </a:r>
          </a:p>
          <a:p>
            <a:pPr>
              <a:lnSpc>
                <a:spcPct val="80000"/>
              </a:lnSpc>
            </a:pPr>
            <a:r>
              <a:rPr lang="en-US" b="1" dirty="0" smtClean="0"/>
              <a:t>FASB Proposed ASU on Cloud Computing Fees </a:t>
            </a:r>
            <a:endParaRPr lang="en-US" b="1" i="0" dirty="0" smtClean="0"/>
          </a:p>
          <a:p>
            <a:pPr>
              <a:lnSpc>
                <a:spcPct val="80000"/>
              </a:lnSpc>
            </a:pPr>
            <a:r>
              <a:rPr lang="en-US" b="1" dirty="0" smtClean="0"/>
              <a:t>Disruptive Technology</a:t>
            </a:r>
            <a:endParaRPr lang="en-US" b="1" i="0" dirty="0" smtClean="0"/>
          </a:p>
        </p:txBody>
      </p:sp>
      <p:sp>
        <p:nvSpPr>
          <p:cNvPr id="2" name="Title 1"/>
          <p:cNvSpPr>
            <a:spLocks noGrp="1"/>
          </p:cNvSpPr>
          <p:nvPr>
            <p:ph type="title"/>
          </p:nvPr>
        </p:nvSpPr>
        <p:spPr>
          <a:xfrm>
            <a:off x="381000" y="0"/>
            <a:ext cx="8229600" cy="1143000"/>
          </a:xfrm>
        </p:spPr>
        <p:txBody>
          <a:bodyPr/>
          <a:lstStyle/>
          <a:p>
            <a:r>
              <a:rPr lang="en-US" dirty="0" smtClean="0"/>
              <a:t>Agenda</a:t>
            </a:r>
            <a:endParaRPr lang="en-US" dirty="0"/>
          </a:p>
        </p:txBody>
      </p:sp>
    </p:spTree>
    <p:extLst>
      <p:ext uri="{BB962C8B-B14F-4D97-AF65-F5344CB8AC3E}">
        <p14:creationId xmlns:p14="http://schemas.microsoft.com/office/powerpoint/2010/main" val="1221685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B8C3CD40-D32D-4A66-9ED6-B023972553E0}" type="slidenum">
              <a:rPr lang="en-US" smtClean="0"/>
              <a:pPr>
                <a:defRPr/>
              </a:pPr>
              <a:t>20</a:t>
            </a:fld>
            <a:endParaRPr lang="en-US" dirty="0"/>
          </a:p>
        </p:txBody>
      </p:sp>
      <p:sp>
        <p:nvSpPr>
          <p:cNvPr id="4" name="Title 3"/>
          <p:cNvSpPr>
            <a:spLocks noGrp="1"/>
          </p:cNvSpPr>
          <p:nvPr>
            <p:ph type="title" idx="4294967295"/>
          </p:nvPr>
        </p:nvSpPr>
        <p:spPr>
          <a:xfrm>
            <a:off x="0" y="536575"/>
            <a:ext cx="8561388" cy="898525"/>
          </a:xfrm>
        </p:spPr>
        <p:txBody>
          <a:bodyPr/>
          <a:lstStyle/>
          <a:p>
            <a:r>
              <a:rPr lang="en-US" dirty="0" smtClean="0"/>
              <a:t>Lessee Accounting Overview</a:t>
            </a:r>
            <a:endParaRPr lang="en-US" dirty="0"/>
          </a:p>
        </p:txBody>
      </p:sp>
      <p:sp>
        <p:nvSpPr>
          <p:cNvPr id="13" name="Oval 12"/>
          <p:cNvSpPr/>
          <p:nvPr/>
        </p:nvSpPr>
        <p:spPr bwMode="auto">
          <a:xfrm>
            <a:off x="238080" y="2578617"/>
            <a:ext cx="700391" cy="562630"/>
          </a:xfrm>
          <a:prstGeom prst="ellipse">
            <a:avLst/>
          </a:prstGeom>
          <a:noFill/>
          <a:ln w="9525">
            <a:noFill/>
            <a:miter lim="800000"/>
            <a:headEnd/>
            <a:tailEnd/>
          </a:ln>
        </p:spPr>
        <p:txBody>
          <a:bodyPr wrap="square" rtlCol="0" anchor="ctr">
            <a:spAutoFit/>
          </a:bodyPr>
          <a:lstStyle/>
          <a:p>
            <a:pPr algn="ctr" fontAlgn="base">
              <a:spcBef>
                <a:spcPct val="0"/>
              </a:spcBef>
              <a:spcAft>
                <a:spcPct val="0"/>
              </a:spcAft>
            </a:pPr>
            <a:endParaRPr lang="en-US" sz="2000" dirty="0">
              <a:solidFill>
                <a:prstClr val="black"/>
              </a:solidFill>
              <a:cs typeface="Arial" charset="0"/>
            </a:endParaRPr>
          </a:p>
        </p:txBody>
      </p:sp>
      <p:sp>
        <p:nvSpPr>
          <p:cNvPr id="16" name="Oval 15"/>
          <p:cNvSpPr/>
          <p:nvPr/>
        </p:nvSpPr>
        <p:spPr bwMode="gray">
          <a:xfrm>
            <a:off x="60152" y="2286365"/>
            <a:ext cx="1008112" cy="936104"/>
          </a:xfrm>
          <a:prstGeom prst="ellipse">
            <a:avLst/>
          </a:prstGeom>
          <a:noFill/>
          <a:ln>
            <a:solidFill>
              <a:srgbClr val="5F6062"/>
            </a:solidFill>
          </a:ln>
          <a:effectLst/>
          <a:extLst/>
        </p:spPr>
        <p:txBody>
          <a:bodyPr wrap="square" rtlCol="0" anchor="ctr"/>
          <a:lstStyle>
            <a:defPPr>
              <a:defRPr lang="en-GB"/>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ctr"/>
            <a:r>
              <a:rPr lang="en-GB" sz="1600" b="1" dirty="0" smtClean="0">
                <a:solidFill>
                  <a:prstClr val="black"/>
                </a:solidFill>
                <a:latin typeface="Arial" pitchFamily="34" charset="0"/>
                <a:cs typeface="Arial" pitchFamily="34" charset="0"/>
              </a:rPr>
              <a:t>Type </a:t>
            </a:r>
          </a:p>
          <a:p>
            <a:pPr algn="ctr"/>
            <a:r>
              <a:rPr lang="en-GB" b="1" dirty="0" smtClean="0">
                <a:solidFill>
                  <a:prstClr val="black"/>
                </a:solidFill>
                <a:latin typeface="Arial" pitchFamily="34" charset="0"/>
                <a:cs typeface="Arial" pitchFamily="34" charset="0"/>
              </a:rPr>
              <a:t>A</a:t>
            </a:r>
            <a:endParaRPr lang="en-GB" b="1" dirty="0">
              <a:solidFill>
                <a:prstClr val="black"/>
              </a:solidFill>
              <a:latin typeface="Arial" pitchFamily="34" charset="0"/>
              <a:cs typeface="Arial" pitchFamily="34" charset="0"/>
            </a:endParaRPr>
          </a:p>
        </p:txBody>
      </p:sp>
      <p:sp>
        <p:nvSpPr>
          <p:cNvPr id="17" name="Oval 16"/>
          <p:cNvSpPr/>
          <p:nvPr/>
        </p:nvSpPr>
        <p:spPr bwMode="gray">
          <a:xfrm>
            <a:off x="60152" y="3788201"/>
            <a:ext cx="1008112" cy="936104"/>
          </a:xfrm>
          <a:prstGeom prst="ellipse">
            <a:avLst/>
          </a:prstGeom>
          <a:noFill/>
          <a:ln>
            <a:solidFill>
              <a:srgbClr val="5F6062"/>
            </a:solidFill>
          </a:ln>
          <a:effectLst/>
          <a:extLst/>
        </p:spPr>
        <p:txBody>
          <a:bodyPr wrap="square" rtlCol="0" anchor="ctr"/>
          <a:lstStyle>
            <a:defPPr>
              <a:defRPr lang="en-GB"/>
            </a:defPPr>
            <a:lvl1pPr algn="l" rtl="0" fontAlgn="base">
              <a:spcBef>
                <a:spcPct val="0"/>
              </a:spcBef>
              <a:spcAft>
                <a:spcPct val="0"/>
              </a:spcAft>
              <a:defRPr sz="2400" kern="1200">
                <a:solidFill>
                  <a:schemeClr val="tx1"/>
                </a:solidFill>
                <a:latin typeface="Arial" charset="0"/>
                <a:ea typeface="ＭＳ Ｐゴシック" charset="-128"/>
                <a:cs typeface="+mn-cs"/>
              </a:defRPr>
            </a:lvl1pPr>
            <a:lvl2pPr marL="457200" algn="l" rtl="0" fontAlgn="base">
              <a:spcBef>
                <a:spcPct val="0"/>
              </a:spcBef>
              <a:spcAft>
                <a:spcPct val="0"/>
              </a:spcAft>
              <a:defRPr sz="2400" kern="1200">
                <a:solidFill>
                  <a:schemeClr val="tx1"/>
                </a:solidFill>
                <a:latin typeface="Arial" charset="0"/>
                <a:ea typeface="ＭＳ Ｐゴシック" charset="-128"/>
                <a:cs typeface="+mn-cs"/>
              </a:defRPr>
            </a:lvl2pPr>
            <a:lvl3pPr marL="914400" algn="l" rtl="0" fontAlgn="base">
              <a:spcBef>
                <a:spcPct val="0"/>
              </a:spcBef>
              <a:spcAft>
                <a:spcPct val="0"/>
              </a:spcAft>
              <a:defRPr sz="2400" kern="1200">
                <a:solidFill>
                  <a:schemeClr val="tx1"/>
                </a:solidFill>
                <a:latin typeface="Arial" charset="0"/>
                <a:ea typeface="ＭＳ Ｐゴシック" charset="-128"/>
                <a:cs typeface="+mn-cs"/>
              </a:defRPr>
            </a:lvl3pPr>
            <a:lvl4pPr marL="1371600" algn="l" rtl="0" fontAlgn="base">
              <a:spcBef>
                <a:spcPct val="0"/>
              </a:spcBef>
              <a:spcAft>
                <a:spcPct val="0"/>
              </a:spcAft>
              <a:defRPr sz="2400" kern="1200">
                <a:solidFill>
                  <a:schemeClr val="tx1"/>
                </a:solidFill>
                <a:latin typeface="Arial" charset="0"/>
                <a:ea typeface="ＭＳ Ｐゴシック" charset="-128"/>
                <a:cs typeface="+mn-cs"/>
              </a:defRPr>
            </a:lvl4pPr>
            <a:lvl5pPr marL="1828800" algn="l" rtl="0" fontAlgn="base">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ctr"/>
            <a:r>
              <a:rPr lang="en-GB" sz="1600" b="1" dirty="0" smtClean="0">
                <a:solidFill>
                  <a:prstClr val="black"/>
                </a:solidFill>
                <a:latin typeface="Arial" pitchFamily="34" charset="0"/>
                <a:cs typeface="Arial" pitchFamily="34" charset="0"/>
              </a:rPr>
              <a:t>Type </a:t>
            </a:r>
          </a:p>
          <a:p>
            <a:pPr algn="ctr"/>
            <a:r>
              <a:rPr lang="en-GB" b="1" dirty="0">
                <a:solidFill>
                  <a:prstClr val="black"/>
                </a:solidFill>
                <a:latin typeface="Arial" pitchFamily="34" charset="0"/>
                <a:cs typeface="Arial" pitchFamily="34" charset="0"/>
              </a:rPr>
              <a:t>B</a:t>
            </a:r>
          </a:p>
        </p:txBody>
      </p:sp>
      <p:graphicFrame>
        <p:nvGraphicFramePr>
          <p:cNvPr id="2" name="Diagram 1"/>
          <p:cNvGraphicFramePr/>
          <p:nvPr>
            <p:extLst>
              <p:ext uri="{D42A27DB-BD31-4B8C-83A1-F6EECF244321}">
                <p14:modId xmlns:p14="http://schemas.microsoft.com/office/powerpoint/2010/main" val="3021827766"/>
              </p:ext>
            </p:extLst>
          </p:nvPr>
        </p:nvGraphicFramePr>
        <p:xfrm>
          <a:off x="1068260" y="1916031"/>
          <a:ext cx="7929825" cy="1667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5" name="Diagram 14"/>
          <p:cNvGraphicFramePr/>
          <p:nvPr>
            <p:extLst>
              <p:ext uri="{D42A27DB-BD31-4B8C-83A1-F6EECF244321}">
                <p14:modId xmlns:p14="http://schemas.microsoft.com/office/powerpoint/2010/main" val="1566726766"/>
              </p:ext>
            </p:extLst>
          </p:nvPr>
        </p:nvGraphicFramePr>
        <p:xfrm>
          <a:off x="1068260" y="3422654"/>
          <a:ext cx="7929825" cy="166721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8" name="TextBox 17"/>
          <p:cNvSpPr txBox="1"/>
          <p:nvPr/>
        </p:nvSpPr>
        <p:spPr>
          <a:xfrm>
            <a:off x="4062104" y="1701590"/>
            <a:ext cx="1639957" cy="584775"/>
          </a:xfrm>
          <a:prstGeom prst="rect">
            <a:avLst/>
          </a:prstGeom>
          <a:noFill/>
        </p:spPr>
        <p:txBody>
          <a:bodyPr wrap="square" rtlCol="0">
            <a:spAutoFit/>
          </a:bodyPr>
          <a:lstStyle/>
          <a:p>
            <a:pPr algn="ctr" fontAlgn="base">
              <a:spcBef>
                <a:spcPct val="0"/>
              </a:spcBef>
              <a:spcAft>
                <a:spcPct val="0"/>
              </a:spcAft>
            </a:pPr>
            <a:r>
              <a:rPr lang="en-US" sz="1600" dirty="0">
                <a:solidFill>
                  <a:prstClr val="black"/>
                </a:solidFill>
                <a:cs typeface="Arial" charset="0"/>
              </a:rPr>
              <a:t>Income Statement</a:t>
            </a:r>
          </a:p>
        </p:txBody>
      </p:sp>
      <p:sp>
        <p:nvSpPr>
          <p:cNvPr id="19" name="TextBox 18"/>
          <p:cNvSpPr txBox="1"/>
          <p:nvPr/>
        </p:nvSpPr>
        <p:spPr>
          <a:xfrm>
            <a:off x="6778835" y="1701590"/>
            <a:ext cx="1639957" cy="584775"/>
          </a:xfrm>
          <a:prstGeom prst="rect">
            <a:avLst/>
          </a:prstGeom>
          <a:noFill/>
        </p:spPr>
        <p:txBody>
          <a:bodyPr wrap="square" rtlCol="0">
            <a:spAutoFit/>
          </a:bodyPr>
          <a:lstStyle/>
          <a:p>
            <a:pPr algn="ctr" fontAlgn="base">
              <a:spcBef>
                <a:spcPct val="0"/>
              </a:spcBef>
              <a:spcAft>
                <a:spcPct val="0"/>
              </a:spcAft>
            </a:pPr>
            <a:r>
              <a:rPr lang="en-US" sz="1600" dirty="0">
                <a:solidFill>
                  <a:prstClr val="black"/>
                </a:solidFill>
                <a:cs typeface="Arial" charset="0"/>
              </a:rPr>
              <a:t>Cash Flow Statement</a:t>
            </a:r>
          </a:p>
        </p:txBody>
      </p:sp>
      <p:sp>
        <p:nvSpPr>
          <p:cNvPr id="14" name="TextBox 13"/>
          <p:cNvSpPr txBox="1"/>
          <p:nvPr/>
        </p:nvSpPr>
        <p:spPr>
          <a:xfrm>
            <a:off x="1444835" y="1824700"/>
            <a:ext cx="1639957" cy="338554"/>
          </a:xfrm>
          <a:prstGeom prst="rect">
            <a:avLst/>
          </a:prstGeom>
          <a:noFill/>
        </p:spPr>
        <p:txBody>
          <a:bodyPr wrap="square" rtlCol="0">
            <a:spAutoFit/>
          </a:bodyPr>
          <a:lstStyle/>
          <a:p>
            <a:pPr algn="ctr" fontAlgn="base">
              <a:spcBef>
                <a:spcPct val="0"/>
              </a:spcBef>
              <a:spcAft>
                <a:spcPct val="0"/>
              </a:spcAft>
            </a:pPr>
            <a:r>
              <a:rPr lang="en-US" sz="1600" dirty="0">
                <a:solidFill>
                  <a:prstClr val="black"/>
                </a:solidFill>
                <a:cs typeface="Arial" charset="0"/>
              </a:rPr>
              <a:t>Balance Sheet</a:t>
            </a:r>
          </a:p>
        </p:txBody>
      </p:sp>
    </p:spTree>
    <p:extLst>
      <p:ext uri="{BB962C8B-B14F-4D97-AF65-F5344CB8AC3E}">
        <p14:creationId xmlns:p14="http://schemas.microsoft.com/office/powerpoint/2010/main" val="4217426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62A3572-4079-43A9-BCE0-477ECCB5662A}" type="slidenum">
              <a:rPr lang="en-US" smtClean="0"/>
              <a:pPr>
                <a:defRPr/>
              </a:pPr>
              <a:t>21</a:t>
            </a:fld>
            <a:endParaRPr lang="en-US" dirty="0"/>
          </a:p>
        </p:txBody>
      </p:sp>
      <p:sp>
        <p:nvSpPr>
          <p:cNvPr id="3" name="Title 2"/>
          <p:cNvSpPr>
            <a:spLocks noGrp="1"/>
          </p:cNvSpPr>
          <p:nvPr>
            <p:ph type="title" idx="4294967295"/>
          </p:nvPr>
        </p:nvSpPr>
        <p:spPr>
          <a:xfrm>
            <a:off x="0" y="536575"/>
            <a:ext cx="8561388" cy="898525"/>
          </a:xfrm>
        </p:spPr>
        <p:txBody>
          <a:bodyPr/>
          <a:lstStyle/>
          <a:p>
            <a:r>
              <a:rPr lang="en-US" dirty="0" smtClean="0"/>
              <a:t>Scope of Leases Proposals</a:t>
            </a:r>
            <a:endParaRPr lang="en-US" dirty="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970411356"/>
              </p:ext>
            </p:extLst>
          </p:nvPr>
        </p:nvGraphicFramePr>
        <p:xfrm>
          <a:off x="0" y="1376363"/>
          <a:ext cx="8561388" cy="4624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84017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62A3572-4079-43A9-BCE0-477ECCB5662A}" type="slidenum">
              <a:rPr lang="en-US" smtClean="0"/>
              <a:pPr>
                <a:defRPr/>
              </a:pPr>
              <a:t>22</a:t>
            </a:fld>
            <a:endParaRPr lang="en-US" dirty="0"/>
          </a:p>
        </p:txBody>
      </p:sp>
      <p:sp>
        <p:nvSpPr>
          <p:cNvPr id="3" name="Title 2"/>
          <p:cNvSpPr>
            <a:spLocks noGrp="1"/>
          </p:cNvSpPr>
          <p:nvPr>
            <p:ph type="title" idx="4294967295"/>
          </p:nvPr>
        </p:nvSpPr>
        <p:spPr>
          <a:xfrm>
            <a:off x="0" y="536575"/>
            <a:ext cx="8561388" cy="898525"/>
          </a:xfrm>
        </p:spPr>
        <p:txBody>
          <a:bodyPr/>
          <a:lstStyle/>
          <a:p>
            <a:r>
              <a:rPr lang="en-US" dirty="0" smtClean="0"/>
              <a:t>Short-Term Leases	 Exemption</a:t>
            </a:r>
            <a:endParaRPr lang="en-US" dirty="0"/>
          </a:p>
        </p:txBody>
      </p:sp>
      <p:sp>
        <p:nvSpPr>
          <p:cNvPr id="7" name="Rectangle 6"/>
          <p:cNvSpPr/>
          <p:nvPr/>
        </p:nvSpPr>
        <p:spPr>
          <a:xfrm>
            <a:off x="1755112" y="3760398"/>
            <a:ext cx="5633773" cy="662796"/>
          </a:xfrm>
          <a:prstGeom prst="rect">
            <a:avLst/>
          </a:prstGeom>
          <a:blipFill rotWithShape="0">
            <a:blip r:embed="rId2" cstate="print"/>
            <a:stretch>
              <a:fillRect/>
            </a:stretch>
          </a:blip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aphicFrame>
        <p:nvGraphicFramePr>
          <p:cNvPr id="6" name="Diagram 5"/>
          <p:cNvGraphicFramePr/>
          <p:nvPr>
            <p:extLst>
              <p:ext uri="{D42A27DB-BD31-4B8C-83A1-F6EECF244321}">
                <p14:modId xmlns:p14="http://schemas.microsoft.com/office/powerpoint/2010/main" val="4051633301"/>
              </p:ext>
            </p:extLst>
          </p:nvPr>
        </p:nvGraphicFramePr>
        <p:xfrm>
          <a:off x="696036" y="1481222"/>
          <a:ext cx="7751928" cy="41280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04238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B8C3CD40-D32D-4A66-9ED6-B023972553E0}" type="slidenum">
              <a:rPr lang="en-US" smtClean="0"/>
              <a:pPr>
                <a:defRPr/>
              </a:pPr>
              <a:t>23</a:t>
            </a:fld>
            <a:endParaRPr lang="en-US" dirty="0"/>
          </a:p>
        </p:txBody>
      </p:sp>
      <p:sp>
        <p:nvSpPr>
          <p:cNvPr id="4" name="Title 3"/>
          <p:cNvSpPr>
            <a:spLocks noGrp="1"/>
          </p:cNvSpPr>
          <p:nvPr>
            <p:ph type="title" idx="4294967295"/>
          </p:nvPr>
        </p:nvSpPr>
        <p:spPr>
          <a:xfrm>
            <a:off x="0" y="536575"/>
            <a:ext cx="8561388" cy="898525"/>
          </a:xfrm>
        </p:spPr>
        <p:txBody>
          <a:bodyPr>
            <a:normAutofit fontScale="90000"/>
          </a:bodyPr>
          <a:lstStyle/>
          <a:p>
            <a:r>
              <a:rPr lang="en-US" dirty="0" smtClean="0"/>
              <a:t>Reducing Cost and Complexity in Response to Feedback on the 2013 ED</a:t>
            </a:r>
            <a:endParaRPr lang="en-US" dirty="0"/>
          </a:p>
        </p:txBody>
      </p:sp>
      <p:sp>
        <p:nvSpPr>
          <p:cNvPr id="2" name="Content Placeholder 1"/>
          <p:cNvSpPr>
            <a:spLocks noGrp="1"/>
          </p:cNvSpPr>
          <p:nvPr>
            <p:ph idx="4294967295"/>
          </p:nvPr>
        </p:nvSpPr>
        <p:spPr>
          <a:xfrm>
            <a:off x="0" y="1592263"/>
            <a:ext cx="4565650" cy="4624387"/>
          </a:xfrm>
        </p:spPr>
        <p:txBody>
          <a:bodyPr/>
          <a:lstStyle/>
          <a:p>
            <a:pPr>
              <a:lnSpc>
                <a:spcPct val="100000"/>
              </a:lnSpc>
              <a:spcBef>
                <a:spcPts val="0"/>
              </a:spcBef>
              <a:spcAft>
                <a:spcPts val="0"/>
              </a:spcAft>
              <a:buClr>
                <a:schemeClr val="accent2"/>
              </a:buClr>
            </a:pPr>
            <a:r>
              <a:rPr lang="en-GB" sz="2000" dirty="0" smtClean="0"/>
              <a:t>Lessor Model</a:t>
            </a:r>
            <a:endParaRPr lang="en-GB" sz="2000" dirty="0"/>
          </a:p>
          <a:p>
            <a:pPr marL="554037" lvl="1" indent="-266700">
              <a:lnSpc>
                <a:spcPct val="100000"/>
              </a:lnSpc>
              <a:spcBef>
                <a:spcPts val="0"/>
              </a:spcBef>
              <a:spcAft>
                <a:spcPts val="0"/>
              </a:spcAft>
              <a:buClr>
                <a:srgbClr val="B31E3B"/>
              </a:buClr>
              <a:buFont typeface="Arial" pitchFamily="34" charset="0"/>
              <a:buChar char="•"/>
            </a:pPr>
            <a:r>
              <a:rPr lang="en-GB" sz="2000" dirty="0" smtClean="0"/>
              <a:t>Maintaining current model with only minor updates</a:t>
            </a:r>
          </a:p>
          <a:p>
            <a:pPr marL="839787" lvl="2" indent="-266700">
              <a:lnSpc>
                <a:spcPct val="100000"/>
              </a:lnSpc>
              <a:spcBef>
                <a:spcPts val="0"/>
              </a:spcBef>
              <a:spcAft>
                <a:spcPts val="0"/>
              </a:spcAft>
              <a:buClr>
                <a:srgbClr val="B31E3B"/>
              </a:buClr>
              <a:buFont typeface="Arial" pitchFamily="34" charset="0"/>
              <a:buChar char="•"/>
            </a:pPr>
            <a:r>
              <a:rPr lang="en-GB" sz="1600" dirty="0" smtClean="0"/>
              <a:t>Eliminated Receivable and Residual Approach</a:t>
            </a:r>
            <a:endParaRPr lang="en-GB" sz="1600" dirty="0"/>
          </a:p>
          <a:p>
            <a:pPr>
              <a:lnSpc>
                <a:spcPct val="100000"/>
              </a:lnSpc>
              <a:spcBef>
                <a:spcPts val="0"/>
              </a:spcBef>
              <a:spcAft>
                <a:spcPts val="0"/>
              </a:spcAft>
              <a:buClr>
                <a:schemeClr val="accent2"/>
              </a:buClr>
            </a:pPr>
            <a:r>
              <a:rPr lang="en-GB" sz="2000" dirty="0" smtClean="0"/>
              <a:t>Lessee Model</a:t>
            </a:r>
          </a:p>
          <a:p>
            <a:pPr marL="554037" lvl="1" indent="-266700">
              <a:lnSpc>
                <a:spcPct val="100000"/>
              </a:lnSpc>
              <a:spcBef>
                <a:spcPts val="0"/>
              </a:spcBef>
              <a:spcAft>
                <a:spcPts val="0"/>
              </a:spcAft>
              <a:buClr>
                <a:srgbClr val="B31E3B"/>
              </a:buClr>
              <a:buFont typeface="Arial" pitchFamily="34" charset="0"/>
              <a:buChar char="•"/>
            </a:pPr>
            <a:r>
              <a:rPr lang="en-GB" sz="2000" dirty="0" smtClean="0"/>
              <a:t>FASB – classification line is the same as current accounting</a:t>
            </a:r>
          </a:p>
          <a:p>
            <a:pPr marL="554037" lvl="1" indent="-266700">
              <a:lnSpc>
                <a:spcPct val="100000"/>
              </a:lnSpc>
              <a:spcBef>
                <a:spcPts val="0"/>
              </a:spcBef>
              <a:spcAft>
                <a:spcPts val="0"/>
              </a:spcAft>
              <a:buClr>
                <a:srgbClr val="B31E3B"/>
              </a:buClr>
              <a:buFont typeface="Arial" pitchFamily="34" charset="0"/>
              <a:buChar char="•"/>
            </a:pPr>
            <a:r>
              <a:rPr lang="en-GB" sz="2000" dirty="0" smtClean="0"/>
              <a:t>IASB – single model</a:t>
            </a:r>
          </a:p>
          <a:p>
            <a:pPr>
              <a:lnSpc>
                <a:spcPct val="100000"/>
              </a:lnSpc>
              <a:spcBef>
                <a:spcPts val="0"/>
              </a:spcBef>
              <a:spcAft>
                <a:spcPts val="0"/>
              </a:spcAft>
              <a:buClr>
                <a:schemeClr val="accent2"/>
              </a:buClr>
            </a:pPr>
            <a:r>
              <a:rPr lang="en-GB" sz="2000" dirty="0" smtClean="0"/>
              <a:t>Short-term </a:t>
            </a:r>
            <a:r>
              <a:rPr lang="en-GB" sz="2000" dirty="0"/>
              <a:t>leases</a:t>
            </a:r>
          </a:p>
          <a:p>
            <a:pPr marL="554037" lvl="1" indent="-266700">
              <a:lnSpc>
                <a:spcPct val="100000"/>
              </a:lnSpc>
              <a:spcBef>
                <a:spcPts val="0"/>
              </a:spcBef>
              <a:spcAft>
                <a:spcPts val="0"/>
              </a:spcAft>
              <a:buClr>
                <a:srgbClr val="B31E3B"/>
              </a:buClr>
              <a:buFont typeface="Arial" pitchFamily="34" charset="0"/>
              <a:buChar char="•"/>
            </a:pPr>
            <a:r>
              <a:rPr lang="en-GB" sz="2000" dirty="0" smtClean="0"/>
              <a:t>Aligned definition with the definition of lease term</a:t>
            </a:r>
            <a:endParaRPr lang="en-GB" sz="2000" dirty="0"/>
          </a:p>
          <a:p>
            <a:pPr>
              <a:lnSpc>
                <a:spcPct val="100000"/>
              </a:lnSpc>
              <a:spcBef>
                <a:spcPts val="0"/>
              </a:spcBef>
              <a:spcAft>
                <a:spcPts val="0"/>
              </a:spcAft>
              <a:buClr>
                <a:schemeClr val="accent2"/>
              </a:buClr>
            </a:pPr>
            <a:r>
              <a:rPr lang="en-GB" sz="2000" dirty="0" smtClean="0"/>
              <a:t>Reassessment</a:t>
            </a:r>
          </a:p>
          <a:p>
            <a:pPr marL="554037" lvl="1" indent="-266700">
              <a:lnSpc>
                <a:spcPct val="100000"/>
              </a:lnSpc>
              <a:spcBef>
                <a:spcPts val="0"/>
              </a:spcBef>
              <a:spcAft>
                <a:spcPts val="0"/>
              </a:spcAft>
              <a:buClr>
                <a:srgbClr val="B31E3B"/>
              </a:buClr>
              <a:buFont typeface="Arial" pitchFamily="34" charset="0"/>
              <a:buChar char="•"/>
            </a:pPr>
            <a:r>
              <a:rPr lang="en-US" sz="2000" dirty="0" smtClean="0"/>
              <a:t>No reassessment for lessor</a:t>
            </a:r>
          </a:p>
          <a:p>
            <a:pPr marL="554037" lvl="1" indent="-266700">
              <a:lnSpc>
                <a:spcPct val="100000"/>
              </a:lnSpc>
              <a:spcBef>
                <a:spcPts val="0"/>
              </a:spcBef>
              <a:spcAft>
                <a:spcPts val="0"/>
              </a:spcAft>
              <a:buClr>
                <a:srgbClr val="B31E3B"/>
              </a:buClr>
              <a:buFont typeface="Arial" pitchFamily="34" charset="0"/>
              <a:buChar char="•"/>
            </a:pPr>
            <a:r>
              <a:rPr lang="en-US" sz="2000" dirty="0" smtClean="0"/>
              <a:t>Limited reassessment for lessees</a:t>
            </a:r>
            <a:endParaRPr lang="en-US" dirty="0"/>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3272" y="2000250"/>
            <a:ext cx="3810000"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07950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2"/>
          </p:nvPr>
        </p:nvSpPr>
        <p:spPr>
          <a:prstGeom prst="rect">
            <a:avLst/>
          </a:prstGeom>
        </p:spPr>
        <p:txBody>
          <a:bodyPr/>
          <a:lstStyle/>
          <a:p>
            <a:pPr>
              <a:defRPr/>
            </a:pPr>
            <a:fld id="{B8C3CD40-D32D-4A66-9ED6-B023972553E0}" type="slidenum">
              <a:rPr lang="en-US" smtClean="0"/>
              <a:pPr>
                <a:defRPr/>
              </a:pPr>
              <a:t>24</a:t>
            </a:fld>
            <a:endParaRPr lang="en-US" dirty="0"/>
          </a:p>
        </p:txBody>
      </p:sp>
      <p:sp>
        <p:nvSpPr>
          <p:cNvPr id="19458" name="Title 1"/>
          <p:cNvSpPr>
            <a:spLocks noGrp="1"/>
          </p:cNvSpPr>
          <p:nvPr>
            <p:ph type="title" idx="4294967295"/>
          </p:nvPr>
        </p:nvSpPr>
        <p:spPr>
          <a:xfrm>
            <a:off x="0" y="274638"/>
            <a:ext cx="8229600" cy="1143000"/>
          </a:xfrm>
        </p:spPr>
        <p:txBody>
          <a:bodyPr>
            <a:normAutofit fontScale="90000"/>
          </a:bodyPr>
          <a:lstStyle/>
          <a:p>
            <a:r>
              <a:rPr lang="en-US" dirty="0"/>
              <a:t>Next Set of Topics for Board Discussion</a:t>
            </a:r>
          </a:p>
        </p:txBody>
      </p:sp>
      <p:graphicFrame>
        <p:nvGraphicFramePr>
          <p:cNvPr id="3" name="Diagram 2"/>
          <p:cNvGraphicFramePr/>
          <p:nvPr>
            <p:extLst>
              <p:ext uri="{D42A27DB-BD31-4B8C-83A1-F6EECF244321}">
                <p14:modId xmlns:p14="http://schemas.microsoft.com/office/powerpoint/2010/main" val="188421674"/>
              </p:ext>
            </p:extLst>
          </p:nvPr>
        </p:nvGraphicFramePr>
        <p:xfrm>
          <a:off x="706448" y="1335505"/>
          <a:ext cx="7174236" cy="3741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1263316" y="5273931"/>
            <a:ext cx="6381697" cy="646331"/>
          </a:xfrm>
          <a:prstGeom prst="rect">
            <a:avLst/>
          </a:prstGeom>
          <a:noFill/>
        </p:spPr>
        <p:txBody>
          <a:bodyPr wrap="square" rtlCol="0">
            <a:spAutoFit/>
          </a:bodyPr>
          <a:lstStyle/>
          <a:p>
            <a:pPr fontAlgn="base">
              <a:spcBef>
                <a:spcPct val="0"/>
              </a:spcBef>
              <a:spcAft>
                <a:spcPct val="0"/>
              </a:spcAft>
            </a:pPr>
            <a:r>
              <a:rPr lang="en-US" dirty="0">
                <a:solidFill>
                  <a:prstClr val="black"/>
                </a:solidFill>
                <a:cs typeface="Arial" charset="0"/>
              </a:rPr>
              <a:t>Future Topics Include: related party leases, leveraged leases, transition, effective date, etc.</a:t>
            </a:r>
          </a:p>
        </p:txBody>
      </p:sp>
    </p:spTree>
    <p:extLst>
      <p:ext uri="{BB962C8B-B14F-4D97-AF65-F5344CB8AC3E}">
        <p14:creationId xmlns:p14="http://schemas.microsoft.com/office/powerpoint/2010/main" val="2472863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5257800"/>
          </a:xfrm>
        </p:spPr>
        <p:txBody>
          <a:bodyPr>
            <a:normAutofit fontScale="92500" lnSpcReduction="20000"/>
          </a:bodyPr>
          <a:lstStyle/>
          <a:p>
            <a:r>
              <a:rPr lang="en-US" b="1" dirty="0" smtClean="0"/>
              <a:t>Identifying a Lease</a:t>
            </a:r>
          </a:p>
          <a:p>
            <a:r>
              <a:rPr lang="en-US" dirty="0" smtClean="0"/>
              <a:t>The revised Exposure Draft defines a lease as a contract that conveys the right to use an asset (the underlying asset) for a period of time in exchange for consideration.</a:t>
            </a:r>
          </a:p>
          <a:p>
            <a:r>
              <a:rPr lang="en-US" dirty="0" smtClean="0"/>
              <a:t>An entity would determine whether a contract contains a lease by assessing whether:</a:t>
            </a:r>
          </a:p>
          <a:p>
            <a:pPr marL="109728" indent="0">
              <a:buNone/>
            </a:pPr>
            <a:r>
              <a:rPr lang="en-US" b="1" dirty="0" smtClean="0"/>
              <a:t>	1.Fulfilment of the contract depends on the use 	of an identified asset.</a:t>
            </a:r>
          </a:p>
          <a:p>
            <a:pPr marL="109728" indent="0">
              <a:buNone/>
            </a:pPr>
            <a:r>
              <a:rPr lang="en-US" b="1" dirty="0" smtClean="0"/>
              <a:t>	2.The contract conveys the right to control the 	use of the identified asset for a period of time 	in exchange for consideration</a:t>
            </a:r>
            <a:endParaRPr lang="en-US" b="1" dirty="0"/>
          </a:p>
        </p:txBody>
      </p:sp>
      <p:sp>
        <p:nvSpPr>
          <p:cNvPr id="2" name="Title 1"/>
          <p:cNvSpPr>
            <a:spLocks noGrp="1"/>
          </p:cNvSpPr>
          <p:nvPr>
            <p:ph type="title"/>
          </p:nvPr>
        </p:nvSpPr>
        <p:spPr>
          <a:xfrm>
            <a:off x="457200" y="-152400"/>
            <a:ext cx="8229600" cy="1143000"/>
          </a:xfrm>
        </p:spPr>
        <p:txBody>
          <a:bodyPr/>
          <a:lstStyle/>
          <a:p>
            <a:r>
              <a:rPr lang="en-US" dirty="0" smtClean="0"/>
              <a:t>Leases (ASC 842)</a:t>
            </a:r>
            <a:endParaRPr lang="en-US" dirty="0"/>
          </a:p>
        </p:txBody>
      </p:sp>
    </p:spTree>
    <p:extLst>
      <p:ext uri="{BB962C8B-B14F-4D97-AF65-F5344CB8AC3E}">
        <p14:creationId xmlns:p14="http://schemas.microsoft.com/office/powerpoint/2010/main" val="15832070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lnSpcReduction="10000"/>
          </a:bodyPr>
          <a:lstStyle/>
          <a:p>
            <a:r>
              <a:rPr lang="en-US" dirty="0" smtClean="0"/>
              <a:t>For most leases of assets other than property (for example, equipment, aircraft, cars, trucks), a lessee would classify the lease as a </a:t>
            </a:r>
            <a:r>
              <a:rPr lang="en-US" b="1" dirty="0" smtClean="0"/>
              <a:t>Type A</a:t>
            </a:r>
            <a:r>
              <a:rPr lang="en-US" dirty="0" smtClean="0"/>
              <a:t> lease (which would qualify as a capital lease under existing GAAP) and would do the following:</a:t>
            </a:r>
          </a:p>
          <a:p>
            <a:pPr marL="109728" indent="0">
              <a:buNone/>
            </a:pPr>
            <a:r>
              <a:rPr lang="en-US" dirty="0" smtClean="0"/>
              <a:t>	</a:t>
            </a:r>
            <a:r>
              <a:rPr lang="en-US" b="1" dirty="0" smtClean="0"/>
              <a:t>1. Recognize a right of use asset and a lease 	liability, initially measured at the present value 	of lease payments</a:t>
            </a:r>
          </a:p>
          <a:p>
            <a:pPr marL="109728" indent="0">
              <a:buNone/>
            </a:pPr>
            <a:r>
              <a:rPr lang="en-US" b="1" dirty="0" smtClean="0"/>
              <a:t>	2.Recognize the unwinding of the discount on 	the lease liability as interest separately from 	the amortization of the right of use asset</a:t>
            </a:r>
            <a:endParaRPr lang="en-US" b="1" dirty="0"/>
          </a:p>
        </p:txBody>
      </p:sp>
      <p:sp>
        <p:nvSpPr>
          <p:cNvPr id="2" name="Title 1"/>
          <p:cNvSpPr>
            <a:spLocks noGrp="1"/>
          </p:cNvSpPr>
          <p:nvPr>
            <p:ph type="title"/>
          </p:nvPr>
        </p:nvSpPr>
        <p:spPr/>
        <p:txBody>
          <a:bodyPr/>
          <a:lstStyle/>
          <a:p>
            <a:r>
              <a:rPr lang="en-US" dirty="0" smtClean="0"/>
              <a:t>Leases (ASC 842)</a:t>
            </a:r>
            <a:endParaRPr lang="en-US" dirty="0"/>
          </a:p>
        </p:txBody>
      </p:sp>
    </p:spTree>
    <p:extLst>
      <p:ext uri="{BB962C8B-B14F-4D97-AF65-F5344CB8AC3E}">
        <p14:creationId xmlns:p14="http://schemas.microsoft.com/office/powerpoint/2010/main" val="194467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47800"/>
            <a:ext cx="9144000" cy="5257800"/>
          </a:xfrm>
        </p:spPr>
        <p:txBody>
          <a:bodyPr>
            <a:normAutofit fontScale="92500" lnSpcReduction="10000"/>
          </a:bodyPr>
          <a:lstStyle/>
          <a:p>
            <a:r>
              <a:rPr lang="en-US" dirty="0" smtClean="0"/>
              <a:t>For most leases of property (that is, land and/ or a building or part of a building), a lessee would classify the lease as a </a:t>
            </a:r>
            <a:r>
              <a:rPr lang="en-US" b="1" dirty="0" smtClean="0"/>
              <a:t>Type B</a:t>
            </a:r>
            <a:r>
              <a:rPr lang="en-US" dirty="0" smtClean="0"/>
              <a:t> lease (which is an operating lease under existing GAAP) and would do the following:</a:t>
            </a:r>
          </a:p>
          <a:p>
            <a:pPr marL="109728" indent="0">
              <a:buNone/>
            </a:pPr>
            <a:r>
              <a:rPr lang="en-US" dirty="0" smtClean="0"/>
              <a:t>	</a:t>
            </a:r>
            <a:r>
              <a:rPr lang="en-US" b="1" dirty="0" smtClean="0"/>
              <a:t>1. Recognize a right of use asset and a lease 	liability, initially measured at the present value 	of lease payments</a:t>
            </a:r>
          </a:p>
          <a:p>
            <a:pPr marL="109728" indent="0">
              <a:buNone/>
            </a:pPr>
            <a:r>
              <a:rPr lang="en-US" dirty="0" smtClean="0"/>
              <a:t>	</a:t>
            </a:r>
            <a:r>
              <a:rPr lang="en-US" b="1" dirty="0" smtClean="0"/>
              <a:t>2. Recognize a single lease cost, combining the 	unwinding of the discount on the lease liability 	with the amortization of the right – of - use 	asset, on a straight -line basis</a:t>
            </a:r>
          </a:p>
          <a:p>
            <a:endParaRPr lang="en-US" dirty="0"/>
          </a:p>
        </p:txBody>
      </p:sp>
      <p:sp>
        <p:nvSpPr>
          <p:cNvPr id="2" name="Title 1"/>
          <p:cNvSpPr>
            <a:spLocks noGrp="1"/>
          </p:cNvSpPr>
          <p:nvPr>
            <p:ph type="title"/>
          </p:nvPr>
        </p:nvSpPr>
        <p:spPr/>
        <p:txBody>
          <a:bodyPr/>
          <a:lstStyle/>
          <a:p>
            <a:r>
              <a:rPr lang="en-US" dirty="0" smtClean="0"/>
              <a:t>Leases (ASC 842)</a:t>
            </a:r>
            <a:endParaRPr lang="en-US" dirty="0"/>
          </a:p>
        </p:txBody>
      </p:sp>
    </p:spTree>
    <p:extLst>
      <p:ext uri="{BB962C8B-B14F-4D97-AF65-F5344CB8AC3E}">
        <p14:creationId xmlns:p14="http://schemas.microsoft.com/office/powerpoint/2010/main" val="4215744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a:bodyPr>
          <a:lstStyle/>
          <a:p>
            <a:r>
              <a:rPr lang="en-US" dirty="0" smtClean="0"/>
              <a:t>When measuring assets and liabilities arising from a lease, a lessee and a lessor would </a:t>
            </a:r>
            <a:r>
              <a:rPr lang="en-US" b="1" dirty="0" smtClean="0"/>
              <a:t>exclude most variable lease payments.</a:t>
            </a:r>
          </a:p>
          <a:p>
            <a:r>
              <a:rPr lang="en-US" dirty="0" smtClean="0"/>
              <a:t>In addition, </a:t>
            </a:r>
            <a:r>
              <a:rPr lang="en-US" b="1" dirty="0" smtClean="0"/>
              <a:t>a lessee and a lessor would include payments to be made in optional periods only if the lessee has a significant economic incentive to exercise an option to extend the lease or not to exercise an option to terminate the lease.</a:t>
            </a:r>
          </a:p>
          <a:p>
            <a:endParaRPr lang="en-US" dirty="0"/>
          </a:p>
        </p:txBody>
      </p:sp>
      <p:sp>
        <p:nvSpPr>
          <p:cNvPr id="2" name="Title 1"/>
          <p:cNvSpPr>
            <a:spLocks noGrp="1"/>
          </p:cNvSpPr>
          <p:nvPr>
            <p:ph type="title"/>
          </p:nvPr>
        </p:nvSpPr>
        <p:spPr/>
        <p:txBody>
          <a:bodyPr/>
          <a:lstStyle/>
          <a:p>
            <a:r>
              <a:rPr lang="en-US" dirty="0" smtClean="0"/>
              <a:t>Leases (ASC 842)</a:t>
            </a:r>
            <a:endParaRPr lang="en-US" dirty="0"/>
          </a:p>
        </p:txBody>
      </p:sp>
    </p:spTree>
    <p:extLst>
      <p:ext uri="{BB962C8B-B14F-4D97-AF65-F5344CB8AC3E}">
        <p14:creationId xmlns:p14="http://schemas.microsoft.com/office/powerpoint/2010/main" val="3266229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fontScale="85000" lnSpcReduction="20000"/>
          </a:bodyPr>
          <a:lstStyle/>
          <a:p>
            <a:r>
              <a:rPr lang="en-US" b="1" dirty="0" smtClean="0"/>
              <a:t>At the Joint FASB/IASB meeting on March 18-19</a:t>
            </a:r>
            <a:r>
              <a:rPr lang="en-US" b="1" baseline="30000" dirty="0" smtClean="0"/>
              <a:t>th</a:t>
            </a:r>
            <a:r>
              <a:rPr lang="en-US" b="1" dirty="0" smtClean="0"/>
              <a:t>, 2014, the FASB reached the following tentative conclusions:</a:t>
            </a:r>
          </a:p>
          <a:p>
            <a:r>
              <a:rPr lang="en-US" b="1" i="1" dirty="0"/>
              <a:t>Lessee Accounting Model</a:t>
            </a:r>
            <a:r>
              <a:rPr lang="en-US" dirty="0"/>
              <a:t/>
            </a:r>
            <a:br>
              <a:rPr lang="en-US" dirty="0"/>
            </a:br>
            <a:r>
              <a:rPr lang="en-US" dirty="0"/>
              <a:t/>
            </a:r>
            <a:br>
              <a:rPr lang="en-US" dirty="0"/>
            </a:br>
            <a:r>
              <a:rPr lang="en-US" dirty="0"/>
              <a:t>The FASB decided on a dual approach for lessee accounting, </a:t>
            </a:r>
            <a:r>
              <a:rPr lang="en-US" b="1" dirty="0"/>
              <a:t>with lease classification determined in accordance with the principle in existing lease requirements (that is, determining whether a lease is effectively an installment purchase by the lessee). Under this approach, a lessee would account for most existing capital/finance leases as Type A leases (that is, recognizing amortization of the right-of-use (ROU) asset separately from interest on the lease liability) and most existing operating leases as Type B leases (that is, recognizing a single total lease expense).</a:t>
            </a:r>
            <a:br>
              <a:rPr lang="en-US" b="1" dirty="0"/>
            </a:br>
            <a:endParaRPr lang="en-US" b="1" dirty="0"/>
          </a:p>
        </p:txBody>
      </p:sp>
      <p:sp>
        <p:nvSpPr>
          <p:cNvPr id="2" name="Title 1"/>
          <p:cNvSpPr>
            <a:spLocks noGrp="1"/>
          </p:cNvSpPr>
          <p:nvPr>
            <p:ph type="title"/>
          </p:nvPr>
        </p:nvSpPr>
        <p:spPr/>
        <p:txBody>
          <a:bodyPr/>
          <a:lstStyle/>
          <a:p>
            <a:r>
              <a:rPr lang="en-US" dirty="0" smtClean="0"/>
              <a:t>Leases (ASC 842)</a:t>
            </a:r>
            <a:endParaRPr lang="en-US" dirty="0"/>
          </a:p>
        </p:txBody>
      </p:sp>
    </p:spTree>
    <p:extLst>
      <p:ext uri="{BB962C8B-B14F-4D97-AF65-F5344CB8AC3E}">
        <p14:creationId xmlns:p14="http://schemas.microsoft.com/office/powerpoint/2010/main" val="4063546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RUS Reorganization</a:t>
            </a:r>
            <a:endParaRPr lang="en-US" dirty="0"/>
          </a:p>
        </p:txBody>
      </p:sp>
      <p:sp>
        <p:nvSpPr>
          <p:cNvPr id="4" name="Rounded Rectangle 3"/>
          <p:cNvSpPr/>
          <p:nvPr/>
        </p:nvSpPr>
        <p:spPr>
          <a:xfrm>
            <a:off x="16412" y="5867400"/>
            <a:ext cx="9127588" cy="97301"/>
          </a:xfrm>
          <a:prstGeom prst="roundRect">
            <a:avLst/>
          </a:prstGeom>
          <a:solidFill>
            <a:srgbClr val="D6110C"/>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984912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47800"/>
            <a:ext cx="9144000" cy="5257800"/>
          </a:xfrm>
        </p:spPr>
        <p:txBody>
          <a:bodyPr>
            <a:normAutofit fontScale="70000" lnSpcReduction="20000"/>
          </a:bodyPr>
          <a:lstStyle/>
          <a:p>
            <a:r>
              <a:rPr lang="en-US" b="1" i="1" dirty="0"/>
              <a:t>Lessor Accounting Model</a:t>
            </a:r>
            <a:r>
              <a:rPr lang="en-US" b="1" dirty="0"/>
              <a:t/>
            </a:r>
            <a:br>
              <a:rPr lang="en-US" b="1" dirty="0"/>
            </a:br>
            <a:r>
              <a:rPr lang="en-US" dirty="0"/>
              <a:t/>
            </a:r>
            <a:br>
              <a:rPr lang="en-US" dirty="0"/>
            </a:br>
            <a:r>
              <a:rPr lang="en-US" b="1" dirty="0"/>
              <a:t>The Boards decided that a lessor should determine lease classification (Type A versus Type B) on the basis of whether the lease is effectively a financing or a sale, rather than an operating lease (that is, on the concept underlying existing U.S. GAAP and on IFRS lessor accounting).</a:t>
            </a:r>
            <a:r>
              <a:rPr lang="en-US" dirty="0"/>
              <a:t> A lessor would make that determination by assessing whether the lease transfers substantially all the risks and rewards incidental to ownership of the underlying asset. In addition, the FASB decided that a lessor should be precluded from recognizing selling profit and revenue at lease commencement for any Type A lease that does not transfer control of the underlying asset to the lessee. This requirement aligns the notion of what constitutes a sale in the lessor accounting guidance with that in the forthcoming revenue recognition standard, which evaluates whether a sale has occurred from the customer’s perspective.</a:t>
            </a:r>
            <a:br>
              <a:rPr lang="en-US" dirty="0"/>
            </a:br>
            <a:endParaRPr lang="en-US" dirty="0"/>
          </a:p>
        </p:txBody>
      </p:sp>
      <p:sp>
        <p:nvSpPr>
          <p:cNvPr id="2" name="Title 1"/>
          <p:cNvSpPr>
            <a:spLocks noGrp="1"/>
          </p:cNvSpPr>
          <p:nvPr>
            <p:ph type="title"/>
          </p:nvPr>
        </p:nvSpPr>
        <p:spPr/>
        <p:txBody>
          <a:bodyPr/>
          <a:lstStyle/>
          <a:p>
            <a:r>
              <a:rPr lang="en-US" dirty="0" smtClean="0"/>
              <a:t>Leases (ASC 842)</a:t>
            </a:r>
            <a:endParaRPr lang="en-US" dirty="0"/>
          </a:p>
        </p:txBody>
      </p:sp>
    </p:spTree>
    <p:extLst>
      <p:ext uri="{BB962C8B-B14F-4D97-AF65-F5344CB8AC3E}">
        <p14:creationId xmlns:p14="http://schemas.microsoft.com/office/powerpoint/2010/main" val="39531799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257800"/>
          </a:xfrm>
        </p:spPr>
        <p:txBody>
          <a:bodyPr>
            <a:normAutofit/>
          </a:bodyPr>
          <a:lstStyle/>
          <a:p>
            <a:pPr>
              <a:spcBef>
                <a:spcPts val="600"/>
              </a:spcBef>
              <a:spcAft>
                <a:spcPts val="600"/>
              </a:spcAft>
            </a:pPr>
            <a:r>
              <a:rPr lang="en-US" sz="2400" b="1" i="1" dirty="0"/>
              <a:t>Lessor Type A Accounting</a:t>
            </a:r>
            <a:r>
              <a:rPr lang="en-US" sz="2400" b="1" dirty="0"/>
              <a:t/>
            </a:r>
            <a:br>
              <a:rPr lang="en-US" sz="2400" b="1" dirty="0"/>
            </a:br>
            <a:r>
              <a:rPr lang="en-US" sz="2400" dirty="0"/>
              <a:t/>
            </a:r>
            <a:br>
              <a:rPr lang="en-US" sz="2400" dirty="0"/>
            </a:br>
            <a:r>
              <a:rPr lang="en-US" sz="2400" dirty="0"/>
              <a:t>The Boards decided to eliminate the receivable and residual approach proposed in the May 2013 Exposure Draft. Instead, a lessor will be required to apply an approach substantially equivalent to existing IFRS finance lease accounting (and U.S. GAAP sales type/direct financing lease accounting) to all Type A leases.</a:t>
            </a:r>
            <a:br>
              <a:rPr lang="en-US" sz="2400" dirty="0"/>
            </a:br>
            <a:endParaRPr lang="en-US" sz="2400" b="1" dirty="0"/>
          </a:p>
        </p:txBody>
      </p:sp>
      <p:sp>
        <p:nvSpPr>
          <p:cNvPr id="2" name="Title 1"/>
          <p:cNvSpPr>
            <a:spLocks noGrp="1"/>
          </p:cNvSpPr>
          <p:nvPr>
            <p:ph type="title"/>
          </p:nvPr>
        </p:nvSpPr>
        <p:spPr/>
        <p:txBody>
          <a:bodyPr/>
          <a:lstStyle/>
          <a:p>
            <a:r>
              <a:rPr lang="en-US" dirty="0" smtClean="0"/>
              <a:t>Leases (ASC 842)</a:t>
            </a:r>
            <a:endParaRPr lang="en-US" dirty="0"/>
          </a:p>
        </p:txBody>
      </p:sp>
    </p:spTree>
    <p:extLst>
      <p:ext uri="{BB962C8B-B14F-4D97-AF65-F5344CB8AC3E}">
        <p14:creationId xmlns:p14="http://schemas.microsoft.com/office/powerpoint/2010/main" val="39783486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257800"/>
          </a:xfrm>
        </p:spPr>
        <p:txBody>
          <a:bodyPr>
            <a:normAutofit fontScale="92500" lnSpcReduction="20000"/>
          </a:bodyPr>
          <a:lstStyle/>
          <a:p>
            <a:pPr>
              <a:spcBef>
                <a:spcPts val="600"/>
              </a:spcBef>
              <a:spcAft>
                <a:spcPts val="600"/>
              </a:spcAft>
            </a:pPr>
            <a:r>
              <a:rPr lang="en-US" sz="2400" b="1" i="1" dirty="0"/>
              <a:t>Lease Term</a:t>
            </a:r>
            <a:r>
              <a:rPr lang="en-US" sz="2400" b="1" dirty="0"/>
              <a:t/>
            </a:r>
            <a:br>
              <a:rPr lang="en-US" sz="2400" b="1" dirty="0"/>
            </a:br>
            <a:r>
              <a:rPr lang="en-US" sz="2400" dirty="0"/>
              <a:t/>
            </a:r>
            <a:br>
              <a:rPr lang="en-US" sz="2400" dirty="0"/>
            </a:br>
            <a:r>
              <a:rPr lang="en-US" sz="2400" dirty="0"/>
              <a:t>The Boards decided that, when determining the lease term, an entity should consider all relevant factors that create an economic incentive to exercise an option to extend, or not to terminate, a lease. </a:t>
            </a:r>
            <a:r>
              <a:rPr lang="en-US" sz="2400" b="1" dirty="0"/>
              <a:t>An entity should include such an option in the lease term only if it is </a:t>
            </a:r>
            <a:r>
              <a:rPr lang="en-US" sz="2400" b="1" i="1" dirty="0"/>
              <a:t>reasonably certain </a:t>
            </a:r>
            <a:r>
              <a:rPr lang="en-US" sz="2400" b="1" dirty="0"/>
              <a:t>that the lessee will exercise the option having considered the relevant economic factors. </a:t>
            </a:r>
            <a:r>
              <a:rPr lang="en-US" sz="2400" b="1" i="1" dirty="0"/>
              <a:t>Reasonably certain</a:t>
            </a:r>
            <a:r>
              <a:rPr lang="en-US" sz="2400" b="1" dirty="0"/>
              <a:t> is a high threshold substantially the same as </a:t>
            </a:r>
            <a:r>
              <a:rPr lang="en-US" sz="2400" b="1" i="1" dirty="0"/>
              <a:t>reasonably assured</a:t>
            </a:r>
            <a:r>
              <a:rPr lang="en-US" sz="2400" b="1" dirty="0"/>
              <a:t> in existing U.S. GAAP. The Boards also decided that an entity should account for purchase options in the same way as options to extend, or not to terminate, a lease.</a:t>
            </a:r>
            <a:br>
              <a:rPr lang="en-US" sz="2400" b="1" dirty="0"/>
            </a:br>
            <a:r>
              <a:rPr lang="en-US" sz="2400" dirty="0"/>
              <a:t/>
            </a:r>
            <a:br>
              <a:rPr lang="en-US" sz="2400" dirty="0"/>
            </a:br>
            <a:r>
              <a:rPr lang="en-US" sz="2400" dirty="0"/>
              <a:t>The Boards decided that a lessee should reassess the lease term only upon the occurrence of a significant event or a significant change in circumstances that are within the control of the lessee.</a:t>
            </a:r>
            <a:br>
              <a:rPr lang="en-US" sz="2400" dirty="0"/>
            </a:br>
            <a:r>
              <a:rPr lang="en-US" sz="2400" dirty="0"/>
              <a:t/>
            </a:r>
            <a:br>
              <a:rPr lang="en-US" sz="2400" dirty="0"/>
            </a:br>
            <a:r>
              <a:rPr lang="en-US" sz="2400" dirty="0"/>
              <a:t>The Boards decided that a lessor should not reassess the lease term.</a:t>
            </a:r>
            <a:br>
              <a:rPr lang="en-US" sz="2400" dirty="0"/>
            </a:br>
            <a:endParaRPr lang="en-US" sz="2400" b="1" dirty="0"/>
          </a:p>
        </p:txBody>
      </p:sp>
      <p:sp>
        <p:nvSpPr>
          <p:cNvPr id="2" name="Title 1"/>
          <p:cNvSpPr>
            <a:spLocks noGrp="1"/>
          </p:cNvSpPr>
          <p:nvPr>
            <p:ph type="title"/>
          </p:nvPr>
        </p:nvSpPr>
        <p:spPr/>
        <p:txBody>
          <a:bodyPr/>
          <a:lstStyle/>
          <a:p>
            <a:r>
              <a:rPr lang="en-US" dirty="0" smtClean="0"/>
              <a:t>Leases (ASC 842)</a:t>
            </a:r>
            <a:endParaRPr lang="en-US" dirty="0"/>
          </a:p>
        </p:txBody>
      </p:sp>
    </p:spTree>
    <p:extLst>
      <p:ext uri="{BB962C8B-B14F-4D97-AF65-F5344CB8AC3E}">
        <p14:creationId xmlns:p14="http://schemas.microsoft.com/office/powerpoint/2010/main" val="19310729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257800"/>
          </a:xfrm>
        </p:spPr>
        <p:txBody>
          <a:bodyPr>
            <a:normAutofit fontScale="92500"/>
          </a:bodyPr>
          <a:lstStyle/>
          <a:p>
            <a:pPr>
              <a:spcBef>
                <a:spcPts val="600"/>
              </a:spcBef>
              <a:spcAft>
                <a:spcPts val="600"/>
              </a:spcAft>
            </a:pPr>
            <a:r>
              <a:rPr lang="en-US" sz="2400" b="1" i="1" dirty="0"/>
              <a:t>Lessee Accounting: Short-Term Leases</a:t>
            </a:r>
            <a:r>
              <a:rPr lang="en-US" sz="2400" b="1" dirty="0"/>
              <a:t/>
            </a:r>
            <a:br>
              <a:rPr lang="en-US" sz="2400" b="1" dirty="0"/>
            </a:br>
            <a:r>
              <a:rPr lang="en-US" sz="2400" dirty="0"/>
              <a:t/>
            </a:r>
            <a:br>
              <a:rPr lang="en-US" sz="2400" dirty="0"/>
            </a:br>
            <a:r>
              <a:rPr lang="en-US" sz="2400" dirty="0"/>
              <a:t>The Boards decided to retain the recognition and measurement exemption for a lessee’s short-term leases. </a:t>
            </a:r>
            <a:r>
              <a:rPr lang="en-US" sz="2400" b="1" dirty="0"/>
              <a:t>The Boards also decided that the short-term lease threshold should remain at 12 months or less</a:t>
            </a:r>
            <a:r>
              <a:rPr lang="en-US" sz="2400" dirty="0"/>
              <a:t>. Additionally, the Boards decided to change the definition of a short-term lease so that it is consistent with the definition of lease term.</a:t>
            </a:r>
            <a:br>
              <a:rPr lang="en-US" sz="2400" dirty="0"/>
            </a:br>
            <a:r>
              <a:rPr lang="en-US" sz="2400" dirty="0"/>
              <a:t/>
            </a:r>
            <a:br>
              <a:rPr lang="en-US" sz="2400" dirty="0"/>
            </a:br>
            <a:r>
              <a:rPr lang="en-US" sz="2400" dirty="0"/>
              <a:t>Finally, the Boards decided to require disclosure of the amount of expense related to short-term leases recognized in the reporting period as well as any qualitative disclosures the Boards decide upon for leases generally. If the short-term lease expense does not reflect the lessee’s short-term lease commitments, a lessee should disclose that fact and the amount of its short-term lease commitments.</a:t>
            </a:r>
            <a:br>
              <a:rPr lang="en-US" sz="2400" dirty="0"/>
            </a:br>
            <a:endParaRPr lang="en-US" sz="2400" b="1" dirty="0"/>
          </a:p>
        </p:txBody>
      </p:sp>
      <p:sp>
        <p:nvSpPr>
          <p:cNvPr id="2" name="Title 1"/>
          <p:cNvSpPr>
            <a:spLocks noGrp="1"/>
          </p:cNvSpPr>
          <p:nvPr>
            <p:ph type="title"/>
          </p:nvPr>
        </p:nvSpPr>
        <p:spPr/>
        <p:txBody>
          <a:bodyPr/>
          <a:lstStyle/>
          <a:p>
            <a:r>
              <a:rPr lang="en-US" dirty="0" smtClean="0"/>
              <a:t>Leases (ASC 842)</a:t>
            </a:r>
            <a:endParaRPr lang="en-US" dirty="0"/>
          </a:p>
        </p:txBody>
      </p:sp>
    </p:spTree>
    <p:extLst>
      <p:ext uri="{BB962C8B-B14F-4D97-AF65-F5344CB8AC3E}">
        <p14:creationId xmlns:p14="http://schemas.microsoft.com/office/powerpoint/2010/main" val="27125449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fontScale="85000" lnSpcReduction="20000"/>
          </a:bodyPr>
          <a:lstStyle/>
          <a:p>
            <a:r>
              <a:rPr lang="en-US" b="1" i="1" dirty="0"/>
              <a:t>Lessee Small-Ticket Leases</a:t>
            </a:r>
            <a:r>
              <a:rPr lang="en-US" dirty="0"/>
              <a:t/>
            </a:r>
            <a:br>
              <a:rPr lang="en-US" dirty="0"/>
            </a:br>
            <a:r>
              <a:rPr lang="en-US" dirty="0"/>
              <a:t/>
            </a:r>
            <a:br>
              <a:rPr lang="en-US" dirty="0"/>
            </a:br>
            <a:r>
              <a:rPr lang="en-US" dirty="0"/>
              <a:t>The Boards decided that the leases guidance should not include specific requirements on materiality.</a:t>
            </a:r>
            <a:br>
              <a:rPr lang="en-US" dirty="0"/>
            </a:br>
            <a:r>
              <a:rPr lang="en-US" dirty="0"/>
              <a:t/>
            </a:r>
            <a:br>
              <a:rPr lang="en-US" dirty="0"/>
            </a:br>
            <a:r>
              <a:rPr lang="en-US" dirty="0"/>
              <a:t>The Boards also decided to permit the leases guidance to be applied at a portfolio level by lessees and lessors. The FASB decided to include the portfolio guidance in the basis for conclusions; the IASB decided to include the portfolio guidance in the application guidance.</a:t>
            </a:r>
            <a:br>
              <a:rPr lang="en-US" dirty="0"/>
            </a:br>
            <a:r>
              <a:rPr lang="en-US" dirty="0"/>
              <a:t/>
            </a:r>
            <a:br>
              <a:rPr lang="en-US" dirty="0"/>
            </a:br>
            <a:r>
              <a:rPr lang="en-US" dirty="0"/>
              <a:t>The IASB decided to provide an explicit recognition and measurement exemption for leases of small assets for lessees.</a:t>
            </a:r>
            <a:br>
              <a:rPr lang="en-US" dirty="0"/>
            </a:br>
            <a:endParaRPr lang="en-US" dirty="0"/>
          </a:p>
        </p:txBody>
      </p:sp>
      <p:sp>
        <p:nvSpPr>
          <p:cNvPr id="2" name="Title 1"/>
          <p:cNvSpPr>
            <a:spLocks noGrp="1"/>
          </p:cNvSpPr>
          <p:nvPr>
            <p:ph type="title"/>
          </p:nvPr>
        </p:nvSpPr>
        <p:spPr/>
        <p:txBody>
          <a:bodyPr/>
          <a:lstStyle/>
          <a:p>
            <a:r>
              <a:rPr lang="en-US" dirty="0" smtClean="0"/>
              <a:t>Leases (ASC 842)</a:t>
            </a:r>
            <a:endParaRPr lang="en-US" dirty="0"/>
          </a:p>
        </p:txBody>
      </p:sp>
    </p:spTree>
    <p:extLst>
      <p:ext uri="{BB962C8B-B14F-4D97-AF65-F5344CB8AC3E}">
        <p14:creationId xmlns:p14="http://schemas.microsoft.com/office/powerpoint/2010/main" val="9044782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a:bodyPr>
          <a:lstStyle/>
          <a:p>
            <a:r>
              <a:rPr lang="en-US" b="1" dirty="0" smtClean="0"/>
              <a:t>Determination of a Lease </a:t>
            </a:r>
          </a:p>
          <a:p>
            <a:pPr lvl="1"/>
            <a:r>
              <a:rPr lang="en-US" dirty="0" smtClean="0"/>
              <a:t>The </a:t>
            </a:r>
            <a:r>
              <a:rPr lang="en-US" dirty="0"/>
              <a:t>current proposal in which </a:t>
            </a:r>
            <a:r>
              <a:rPr lang="en-US" b="1" i="1" dirty="0"/>
              <a:t>control is established when a customer has both the ability to direct the use of, and to derive the benefits from, the identified asset </a:t>
            </a:r>
            <a:r>
              <a:rPr lang="en-US" dirty="0"/>
              <a:t>is a better reflection of the definition of an asset</a:t>
            </a:r>
            <a:r>
              <a:rPr lang="en-US" dirty="0" smtClean="0"/>
              <a:t>.</a:t>
            </a:r>
          </a:p>
          <a:p>
            <a:r>
              <a:rPr lang="en-US" b="1" dirty="0" smtClean="0"/>
              <a:t>Lease Term</a:t>
            </a:r>
          </a:p>
          <a:p>
            <a:pPr lvl="1"/>
            <a:r>
              <a:rPr lang="en-US" dirty="0" smtClean="0"/>
              <a:t> The </a:t>
            </a:r>
            <a:r>
              <a:rPr lang="en-US" dirty="0"/>
              <a:t>revised criteria for determining the lease term based upon </a:t>
            </a:r>
            <a:r>
              <a:rPr lang="en-US" b="1" i="1" dirty="0"/>
              <a:t>the arrangement’s contractual term plus (or minus) optional periods for which a significant economic incentive exists to extend (or terminate) the </a:t>
            </a:r>
            <a:r>
              <a:rPr lang="en-US" b="1" i="1" dirty="0" smtClean="0"/>
              <a:t>lease</a:t>
            </a:r>
            <a:r>
              <a:rPr lang="en-US" dirty="0" smtClean="0"/>
              <a:t> is a better, more practical result. </a:t>
            </a:r>
            <a:endParaRPr lang="en-US" b="1" dirty="0"/>
          </a:p>
        </p:txBody>
      </p:sp>
      <p:sp>
        <p:nvSpPr>
          <p:cNvPr id="2" name="Title 1"/>
          <p:cNvSpPr>
            <a:spLocks noGrp="1"/>
          </p:cNvSpPr>
          <p:nvPr>
            <p:ph type="title"/>
          </p:nvPr>
        </p:nvSpPr>
        <p:spPr>
          <a:xfrm>
            <a:off x="304800" y="274638"/>
            <a:ext cx="8610600" cy="1143000"/>
          </a:xfrm>
        </p:spPr>
        <p:txBody>
          <a:bodyPr>
            <a:normAutofit/>
          </a:bodyPr>
          <a:lstStyle/>
          <a:p>
            <a:pPr algn="ctr"/>
            <a:r>
              <a:rPr lang="en-US" dirty="0" smtClean="0"/>
              <a:t>Leases (ASC 842) Industry Concerns</a:t>
            </a:r>
            <a:endParaRPr lang="en-US" dirty="0"/>
          </a:p>
        </p:txBody>
      </p:sp>
    </p:spTree>
    <p:extLst>
      <p:ext uri="{BB962C8B-B14F-4D97-AF65-F5344CB8AC3E}">
        <p14:creationId xmlns:p14="http://schemas.microsoft.com/office/powerpoint/2010/main" val="5501728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00" y="1524000"/>
            <a:ext cx="9144000" cy="5257800"/>
          </a:xfrm>
        </p:spPr>
        <p:txBody>
          <a:bodyPr>
            <a:normAutofit lnSpcReduction="10000"/>
          </a:bodyPr>
          <a:lstStyle/>
          <a:p>
            <a:r>
              <a:rPr lang="en-US" b="1" dirty="0" smtClean="0"/>
              <a:t>Variable Payments</a:t>
            </a:r>
          </a:p>
          <a:p>
            <a:pPr lvl="1"/>
            <a:r>
              <a:rPr lang="en-US" dirty="0" smtClean="0"/>
              <a:t>EEI is happy with </a:t>
            </a:r>
            <a:r>
              <a:rPr lang="en-US" b="1" i="1" dirty="0"/>
              <a:t>the decision to remove variable lease payments from the measurement of the lease liability, other than those payments that are in-substance fixed payments or that depend on an index or rate</a:t>
            </a:r>
            <a:r>
              <a:rPr lang="en-US" dirty="0"/>
              <a:t>. Variable payments in our industry can be very challenging to estimate and may fluctuate widely from period to period based upon </a:t>
            </a:r>
            <a:r>
              <a:rPr lang="en-US" dirty="0" smtClean="0"/>
              <a:t>either </a:t>
            </a:r>
            <a:r>
              <a:rPr lang="en-US" dirty="0"/>
              <a:t>operational constraints and regulation, among other factors. </a:t>
            </a:r>
            <a:r>
              <a:rPr lang="en-US" dirty="0" smtClean="0"/>
              <a:t>The </a:t>
            </a:r>
            <a:r>
              <a:rPr lang="en-US" dirty="0"/>
              <a:t>current proposal </a:t>
            </a:r>
            <a:r>
              <a:rPr lang="en-US" dirty="0" smtClean="0"/>
              <a:t>should </a:t>
            </a:r>
            <a:r>
              <a:rPr lang="en-US" dirty="0"/>
              <a:t>significantly improve the reliability of the measurement of lease liabilities and ROU assets and will also decrease the cost to comply with the new standard. </a:t>
            </a:r>
            <a:endParaRPr lang="en-US" b="1" dirty="0"/>
          </a:p>
        </p:txBody>
      </p:sp>
      <p:sp>
        <p:nvSpPr>
          <p:cNvPr id="2" name="Title 1"/>
          <p:cNvSpPr>
            <a:spLocks noGrp="1"/>
          </p:cNvSpPr>
          <p:nvPr>
            <p:ph type="title"/>
          </p:nvPr>
        </p:nvSpPr>
        <p:spPr>
          <a:xfrm>
            <a:off x="304800" y="274638"/>
            <a:ext cx="85344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18584208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lstStyle/>
          <a:p>
            <a:r>
              <a:rPr lang="en-US" b="1" dirty="0"/>
              <a:t>Short-term leases </a:t>
            </a:r>
          </a:p>
          <a:p>
            <a:pPr lvl="1"/>
            <a:r>
              <a:rPr lang="en-US" dirty="0" smtClean="0"/>
              <a:t>EEI agrees with the </a:t>
            </a:r>
            <a:r>
              <a:rPr lang="en-US" dirty="0"/>
              <a:t>decision to </a:t>
            </a:r>
            <a:r>
              <a:rPr lang="en-US" b="1" i="1" dirty="0"/>
              <a:t>provide a practical expedient to both lessees and lessors for short-term leases</a:t>
            </a:r>
            <a:r>
              <a:rPr lang="en-US" dirty="0"/>
              <a:t>. </a:t>
            </a:r>
            <a:r>
              <a:rPr lang="en-US" dirty="0" smtClean="0"/>
              <a:t>EEI believes </a:t>
            </a:r>
            <a:r>
              <a:rPr lang="en-US" dirty="0"/>
              <a:t>this exemption will reduce the cost of compliance with the revised </a:t>
            </a:r>
            <a:r>
              <a:rPr lang="en-US" dirty="0" smtClean="0"/>
              <a:t>Exposure Draft </a:t>
            </a:r>
            <a:r>
              <a:rPr lang="en-US" dirty="0"/>
              <a:t>without a significant impact to the usefulness of the financial information presented in an entity’s financial statements. </a:t>
            </a:r>
          </a:p>
        </p:txBody>
      </p:sp>
      <p:sp>
        <p:nvSpPr>
          <p:cNvPr id="2" name="Title 1"/>
          <p:cNvSpPr>
            <a:spLocks noGrp="1"/>
          </p:cNvSpPr>
          <p:nvPr>
            <p:ph type="title"/>
          </p:nvPr>
        </p:nvSpPr>
        <p:spPr>
          <a:xfrm>
            <a:off x="228600" y="274638"/>
            <a:ext cx="86868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4082638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257800"/>
          </a:xfrm>
        </p:spPr>
        <p:txBody>
          <a:bodyPr>
            <a:normAutofit fontScale="85000" lnSpcReduction="10000"/>
          </a:bodyPr>
          <a:lstStyle/>
          <a:p>
            <a:r>
              <a:rPr lang="en-US" b="1" dirty="0"/>
              <a:t>Determining when the Right to Control the Use of the Asset has been Conveyed </a:t>
            </a:r>
          </a:p>
          <a:p>
            <a:pPr lvl="1"/>
            <a:r>
              <a:rPr lang="en-US" dirty="0"/>
              <a:t>In paragraph 842-10-15-10, the revised </a:t>
            </a:r>
            <a:r>
              <a:rPr lang="en-US" dirty="0" smtClean="0"/>
              <a:t>Exposure Draft </a:t>
            </a:r>
            <a:r>
              <a:rPr lang="en-US" dirty="0"/>
              <a:t>states that </a:t>
            </a:r>
            <a:r>
              <a:rPr lang="en-US" b="1" i="1" dirty="0"/>
              <a:t>an entity would have the ability to direct the use of an asset when it has the ability to make decisions about the use of the asset that most significantly affect the economic benefits to be derived from the use of the asset. </a:t>
            </a:r>
            <a:r>
              <a:rPr lang="en-US" dirty="0"/>
              <a:t>The revised </a:t>
            </a:r>
            <a:r>
              <a:rPr lang="en-US" dirty="0" smtClean="0"/>
              <a:t>ED </a:t>
            </a:r>
            <a:r>
              <a:rPr lang="en-US" dirty="0"/>
              <a:t>further states that, where there are few substantive decisions to be made about the use of an asset after the commencement date, </a:t>
            </a:r>
            <a:r>
              <a:rPr lang="en-US" b="1" i="1" dirty="0"/>
              <a:t>the customer may obtain the ability to direct the use of the asset at or before the commencement date</a:t>
            </a:r>
            <a:r>
              <a:rPr lang="en-US" dirty="0"/>
              <a:t>. Paragraph 842-10-15-12 states this situation could occur </a:t>
            </a:r>
            <a:r>
              <a:rPr lang="en-US" b="1" i="1" dirty="0"/>
              <a:t>when the customer is involved in the design of the asset for its use or when decisions about the use of the asset are predetermined by virtue of the terms and conditions in the contract. </a:t>
            </a:r>
          </a:p>
        </p:txBody>
      </p:sp>
      <p:sp>
        <p:nvSpPr>
          <p:cNvPr id="2" name="Title 1"/>
          <p:cNvSpPr>
            <a:spLocks noGrp="1"/>
          </p:cNvSpPr>
          <p:nvPr>
            <p:ph type="title"/>
          </p:nvPr>
        </p:nvSpPr>
        <p:spPr>
          <a:xfrm>
            <a:off x="457200" y="0"/>
            <a:ext cx="85344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33553648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lstStyle/>
          <a:p>
            <a:pPr lvl="1">
              <a:buSzPct val="68000"/>
              <a:buFont typeface="Wingdings 3" panose="05040102010807070707" pitchFamily="18" charset="2"/>
              <a:buChar char=""/>
            </a:pPr>
            <a:r>
              <a:rPr lang="en-US" dirty="0" smtClean="0"/>
              <a:t>The </a:t>
            </a:r>
            <a:r>
              <a:rPr lang="en-US" dirty="0"/>
              <a:t>Boards should </a:t>
            </a:r>
            <a:r>
              <a:rPr lang="en-US" b="1" i="1" dirty="0"/>
              <a:t>clarify that the customer’s </a:t>
            </a:r>
            <a:r>
              <a:rPr lang="en-US" b="1" i="1" dirty="0" smtClean="0"/>
              <a:t> involvement </a:t>
            </a:r>
            <a:r>
              <a:rPr lang="en-US" b="1" i="1" dirty="0"/>
              <a:t>prior to commencement is not determinative of control but rather is an indicator that would need to be assessed along with other indicators of control,</a:t>
            </a:r>
            <a:r>
              <a:rPr lang="en-US" dirty="0"/>
              <a:t> such as control over inputs, outputs and processes. </a:t>
            </a:r>
            <a:r>
              <a:rPr lang="en-US" dirty="0" smtClean="0"/>
              <a:t>An </a:t>
            </a:r>
            <a:r>
              <a:rPr lang="en-US" dirty="0"/>
              <a:t>assessment of </a:t>
            </a:r>
            <a:r>
              <a:rPr lang="en-US" i="1" dirty="0"/>
              <a:t>all </a:t>
            </a:r>
            <a:r>
              <a:rPr lang="en-US" dirty="0"/>
              <a:t>relevant factors in determining control, which may include involvement in </a:t>
            </a:r>
            <a:r>
              <a:rPr lang="en-US" dirty="0" smtClean="0"/>
              <a:t>design, should be the proper approach.</a:t>
            </a:r>
            <a:endParaRPr lang="en-US" dirty="0"/>
          </a:p>
        </p:txBody>
      </p:sp>
      <p:sp>
        <p:nvSpPr>
          <p:cNvPr id="2" name="Title 1"/>
          <p:cNvSpPr>
            <a:spLocks noGrp="1"/>
          </p:cNvSpPr>
          <p:nvPr>
            <p:ph type="title"/>
          </p:nvPr>
        </p:nvSpPr>
        <p:spPr>
          <a:xfrm>
            <a:off x="228600" y="274638"/>
            <a:ext cx="86868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86100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normAutofit fontScale="85000" lnSpcReduction="20000"/>
          </a:bodyPr>
          <a:lstStyle/>
          <a:p>
            <a:r>
              <a:rPr lang="en-US" b="1" dirty="0"/>
              <a:t>The Under Secretary of Rural Development has granted approval to the reorganization of the Electric Program’s offices into the following functional business processes with implementation beginning on June 30, 2014:</a:t>
            </a:r>
            <a:r>
              <a:rPr lang="en-US" dirty="0"/>
              <a:t> </a:t>
            </a:r>
          </a:p>
          <a:p>
            <a:r>
              <a:rPr lang="en-US" b="1" dirty="0"/>
              <a:t> </a:t>
            </a:r>
            <a:r>
              <a:rPr lang="en-US" dirty="0"/>
              <a:t> </a:t>
            </a:r>
          </a:p>
          <a:p>
            <a:pPr lvl="1"/>
            <a:r>
              <a:rPr lang="en-US" b="1" u="sng" dirty="0" smtClean="0"/>
              <a:t>The </a:t>
            </a:r>
            <a:r>
              <a:rPr lang="en-US" b="1" u="sng" dirty="0"/>
              <a:t>Office of Loan Origination and Approval</a:t>
            </a:r>
            <a:r>
              <a:rPr lang="en-US" dirty="0"/>
              <a:t> will be responsible for all activities associated with submission, acceptance, review, and approval of loan and grant applications. </a:t>
            </a:r>
          </a:p>
          <a:p>
            <a:pPr lvl="1"/>
            <a:r>
              <a:rPr lang="en-US" b="1" u="sng" dirty="0" smtClean="0"/>
              <a:t>The </a:t>
            </a:r>
            <a:r>
              <a:rPr lang="en-US" b="1" u="sng" dirty="0"/>
              <a:t>Office of Portfolio Management and Risk Assessment</a:t>
            </a:r>
            <a:r>
              <a:rPr lang="en-US" dirty="0"/>
              <a:t> will be responsible for all activities associated with post-loan servicing and risk analysis. </a:t>
            </a:r>
          </a:p>
          <a:p>
            <a:pPr lvl="1"/>
            <a:r>
              <a:rPr lang="en-US" b="1" u="sng" dirty="0" smtClean="0"/>
              <a:t>The </a:t>
            </a:r>
            <a:r>
              <a:rPr lang="en-US" b="1" u="sng" dirty="0"/>
              <a:t>Office of Policy, Outreach and Standards</a:t>
            </a:r>
            <a:r>
              <a:rPr lang="en-US" dirty="0"/>
              <a:t> will be responsible for all activities associated with policy, outreach and technical standards. </a:t>
            </a:r>
          </a:p>
          <a:p>
            <a:endParaRPr lang="en-US" b="1" cap="small" dirty="0"/>
          </a:p>
        </p:txBody>
      </p:sp>
    </p:spTree>
    <p:extLst>
      <p:ext uri="{BB962C8B-B14F-4D97-AF65-F5344CB8AC3E}">
        <p14:creationId xmlns:p14="http://schemas.microsoft.com/office/powerpoint/2010/main" val="10985470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257800"/>
          </a:xfrm>
        </p:spPr>
        <p:txBody>
          <a:bodyPr>
            <a:normAutofit fontScale="92500" lnSpcReduction="10000"/>
          </a:bodyPr>
          <a:lstStyle/>
          <a:p>
            <a:r>
              <a:rPr lang="en-US" dirty="0" smtClean="0"/>
              <a:t>Additional </a:t>
            </a:r>
            <a:r>
              <a:rPr lang="en-US" dirty="0"/>
              <a:t>implementation guidance would be helpful to clarify how various indicators of control should be interpreted in assessing the criteria of paragraph 842-10-15-12. </a:t>
            </a:r>
            <a:endParaRPr lang="en-US" dirty="0" smtClean="0"/>
          </a:p>
          <a:p>
            <a:pPr lvl="1"/>
            <a:r>
              <a:rPr lang="en-US" dirty="0"/>
              <a:t>In the context of renewable energy generation (e.g., solar or wind), </a:t>
            </a:r>
            <a:r>
              <a:rPr lang="en-US" b="1" i="1" dirty="0"/>
              <a:t>a utility typically solicits bids from interested parties to enter into a </a:t>
            </a:r>
            <a:r>
              <a:rPr lang="en-US" b="1" i="1" dirty="0" smtClean="0"/>
              <a:t>power </a:t>
            </a:r>
            <a:r>
              <a:rPr lang="en-US" b="1" i="1" dirty="0"/>
              <a:t>purchase agreement (PPA) to </a:t>
            </a:r>
            <a:r>
              <a:rPr lang="en-US" b="1" i="1" dirty="0" smtClean="0"/>
              <a:t> </a:t>
            </a:r>
            <a:r>
              <a:rPr lang="en-US" b="1" i="1" dirty="0"/>
              <a:t>purchase all of the </a:t>
            </a:r>
            <a:r>
              <a:rPr lang="en-US" b="1" i="1" dirty="0" smtClean="0"/>
              <a:t>power </a:t>
            </a:r>
            <a:r>
              <a:rPr lang="en-US" b="1" i="1" dirty="0"/>
              <a:t>produced by a yet-to-be-constructed renewable facility.</a:t>
            </a:r>
            <a:r>
              <a:rPr lang="en-US" dirty="0"/>
              <a:t> In the solicitation of bids, a utility may specify a range of how much </a:t>
            </a:r>
            <a:r>
              <a:rPr lang="en-US" dirty="0" smtClean="0"/>
              <a:t>power </a:t>
            </a:r>
            <a:r>
              <a:rPr lang="en-US" dirty="0"/>
              <a:t>it desires to purchase, the type of renewable generation (i.e. solar or wind), and the geographic area where the facility must be built. </a:t>
            </a:r>
          </a:p>
        </p:txBody>
      </p:sp>
      <p:sp>
        <p:nvSpPr>
          <p:cNvPr id="2" name="Title 1"/>
          <p:cNvSpPr>
            <a:spLocks noGrp="1"/>
          </p:cNvSpPr>
          <p:nvPr>
            <p:ph type="title"/>
          </p:nvPr>
        </p:nvSpPr>
        <p:spPr>
          <a:xfrm>
            <a:off x="304800" y="-76200"/>
            <a:ext cx="85344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25840631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257800"/>
          </a:xfrm>
        </p:spPr>
        <p:txBody>
          <a:bodyPr>
            <a:normAutofit fontScale="92500" lnSpcReduction="10000"/>
          </a:bodyPr>
          <a:lstStyle/>
          <a:p>
            <a:pPr lvl="1">
              <a:buSzPct val="68000"/>
              <a:buFont typeface="Wingdings 3" panose="05040102010807070707" pitchFamily="18" charset="2"/>
              <a:buChar char=""/>
            </a:pPr>
            <a:r>
              <a:rPr lang="en-US" b="1" i="1" dirty="0"/>
              <a:t>Generally, in such arrangements the supplier retains decisions related to the construction and ongoing operation of the facility,</a:t>
            </a:r>
            <a:r>
              <a:rPr lang="en-US" dirty="0"/>
              <a:t> including: selecting the construction contractor, selecting the specific technology to be used, placing the solar panels or wind turbines within the facility to maximize production, maintaining the facility, inverting the </a:t>
            </a:r>
            <a:r>
              <a:rPr lang="en-US" dirty="0" smtClean="0"/>
              <a:t>power </a:t>
            </a:r>
            <a:r>
              <a:rPr lang="en-US" dirty="0"/>
              <a:t>produced for transmission, and managing the operational risk for faulty, improperly installed, or subsequently damaged solar panels or wind turbines. </a:t>
            </a:r>
            <a:r>
              <a:rPr lang="en-US" b="1" i="1" dirty="0"/>
              <a:t>Additionally, the potential economic benefits produced by the asset (i.e., energy, renewable energy credits) are primarily dependent on factors which are outside the control of either party to the arrangement</a:t>
            </a:r>
            <a:r>
              <a:rPr lang="en-US" dirty="0"/>
              <a:t>, such as how often the sun shines or wind blows. </a:t>
            </a:r>
          </a:p>
        </p:txBody>
      </p:sp>
      <p:sp>
        <p:nvSpPr>
          <p:cNvPr id="2" name="Title 1"/>
          <p:cNvSpPr>
            <a:spLocks noGrp="1"/>
          </p:cNvSpPr>
          <p:nvPr>
            <p:ph type="title"/>
          </p:nvPr>
        </p:nvSpPr>
        <p:spPr>
          <a:xfrm>
            <a:off x="381000" y="76200"/>
            <a:ext cx="84582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14198852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5257800"/>
          </a:xfrm>
        </p:spPr>
        <p:txBody>
          <a:bodyPr>
            <a:normAutofit fontScale="70000" lnSpcReduction="20000"/>
          </a:bodyPr>
          <a:lstStyle/>
          <a:p>
            <a:r>
              <a:rPr lang="en-US" dirty="0"/>
              <a:t>A customer may purchase </a:t>
            </a:r>
            <a:r>
              <a:rPr lang="en-US" dirty="0" smtClean="0"/>
              <a:t>power </a:t>
            </a:r>
            <a:r>
              <a:rPr lang="en-US" dirty="0"/>
              <a:t>generated by a specific </a:t>
            </a:r>
            <a:r>
              <a:rPr lang="en-US" dirty="0" smtClean="0"/>
              <a:t>power </a:t>
            </a:r>
            <a:r>
              <a:rPr lang="en-US" dirty="0"/>
              <a:t>plant in one of two ways: through a PPA or through a tolling agreement. The primary difference </a:t>
            </a:r>
            <a:r>
              <a:rPr lang="en-US" dirty="0" smtClean="0"/>
              <a:t>between </a:t>
            </a:r>
            <a:r>
              <a:rPr lang="en-US" dirty="0"/>
              <a:t>the two types of contracts relates to which party purchases the fuel used to generate the electricity. </a:t>
            </a:r>
            <a:r>
              <a:rPr lang="en-US" b="1" i="1" dirty="0"/>
              <a:t>In the PPA, the owner/operator of the </a:t>
            </a:r>
            <a:r>
              <a:rPr lang="en-US" b="1" i="1" dirty="0" smtClean="0"/>
              <a:t>power </a:t>
            </a:r>
            <a:r>
              <a:rPr lang="en-US" b="1" i="1" dirty="0"/>
              <a:t>plant typically purchases the fuel. In a tolling agreement, the customer is responsible for the procurement and delivery of fuel (e.g., coal, natural gas) to the </a:t>
            </a:r>
            <a:r>
              <a:rPr lang="en-US" b="1" i="1" dirty="0" smtClean="0"/>
              <a:t>power </a:t>
            </a:r>
            <a:r>
              <a:rPr lang="en-US" b="1" i="1" dirty="0"/>
              <a:t>plant as </a:t>
            </a:r>
            <a:r>
              <a:rPr lang="en-US" b="1" i="1" dirty="0" smtClean="0"/>
              <a:t>well </a:t>
            </a:r>
            <a:r>
              <a:rPr lang="en-US" b="1" i="1" dirty="0"/>
              <a:t>as dispatching the generating units under contract. In a tolling agreement, while the customer may provide the inputs (i.e., fuel) for the </a:t>
            </a:r>
            <a:r>
              <a:rPr lang="en-US" b="1" i="1" dirty="0" smtClean="0"/>
              <a:t>power </a:t>
            </a:r>
            <a:r>
              <a:rPr lang="en-US" b="1" i="1" dirty="0"/>
              <a:t>plant, the customer does not specify the type of input (e.g., grade of coal) or how the input is used (i.e., process for converting to energy), which are two key determinants of the economic benefits ultimately produced by the </a:t>
            </a:r>
            <a:r>
              <a:rPr lang="en-US" b="1" i="1" dirty="0" smtClean="0"/>
              <a:t>power </a:t>
            </a:r>
            <a:r>
              <a:rPr lang="en-US" b="1" i="1" dirty="0"/>
              <a:t>plant. Therefore, providing the input for an asset, even when combined with taking the output of the asset, does not always indicate the right to control the identified asset</a:t>
            </a:r>
            <a:r>
              <a:rPr lang="en-US" dirty="0"/>
              <a:t>. In assessing the ability to direct the use of an asset, an entity would also evaluate decisions related to: operating and maintaining the </a:t>
            </a:r>
            <a:r>
              <a:rPr lang="en-US" dirty="0" smtClean="0"/>
              <a:t>power </a:t>
            </a:r>
            <a:r>
              <a:rPr lang="en-US" dirty="0"/>
              <a:t>plant, deploying labor (e.g., number of employees), and other variable expenses (e.g., outsourcing versus self-performing routine maintenance, etc.). </a:t>
            </a:r>
          </a:p>
        </p:txBody>
      </p:sp>
      <p:sp>
        <p:nvSpPr>
          <p:cNvPr id="2" name="Title 1"/>
          <p:cNvSpPr>
            <a:spLocks noGrp="1"/>
          </p:cNvSpPr>
          <p:nvPr>
            <p:ph type="title"/>
          </p:nvPr>
        </p:nvSpPr>
        <p:spPr>
          <a:xfrm>
            <a:off x="304800" y="-152400"/>
            <a:ext cx="8534400" cy="1143000"/>
          </a:xfrm>
        </p:spPr>
        <p:txBody>
          <a:bodyPr>
            <a:normAutofit/>
          </a:bodyPr>
          <a:lstStyle/>
          <a:p>
            <a:r>
              <a:rPr lang="en-US" sz="3200" dirty="0" smtClean="0"/>
              <a:t>Leases (ASC 842) Industry Concerns</a:t>
            </a:r>
            <a:endParaRPr lang="en-US" sz="3200" dirty="0"/>
          </a:p>
        </p:txBody>
      </p:sp>
    </p:spTree>
    <p:extLst>
      <p:ext uri="{BB962C8B-B14F-4D97-AF65-F5344CB8AC3E}">
        <p14:creationId xmlns:p14="http://schemas.microsoft.com/office/powerpoint/2010/main" val="17699951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257800"/>
          </a:xfrm>
        </p:spPr>
        <p:txBody>
          <a:bodyPr>
            <a:normAutofit fontScale="85000" lnSpcReduction="20000"/>
          </a:bodyPr>
          <a:lstStyle/>
          <a:p>
            <a:r>
              <a:rPr lang="en-US" b="1" dirty="0"/>
              <a:t>Ancillary Use Agreements </a:t>
            </a:r>
          </a:p>
          <a:p>
            <a:pPr lvl="1"/>
            <a:r>
              <a:rPr lang="en-US" dirty="0" smtClean="0"/>
              <a:t>In the electric industry, there </a:t>
            </a:r>
            <a:r>
              <a:rPr lang="en-US" dirty="0"/>
              <a:t>are several types of </a:t>
            </a:r>
            <a:r>
              <a:rPr lang="en-US" b="1" dirty="0"/>
              <a:t>agreements under which a customer pays the owner of an asset to extract an ancillary use of the asset that is secondary to the asset’s primary purpose. </a:t>
            </a:r>
            <a:r>
              <a:rPr lang="en-US" dirty="0"/>
              <a:t>Typically, the full primary use is retained by the asset’s owner. </a:t>
            </a:r>
            <a:r>
              <a:rPr lang="en-US" b="1" dirty="0"/>
              <a:t>For example, agreements that allow communication carriers to place their equipment (e.g., cell antenna, conduit) on a utility’s poles are common. In these arrangements, the specific pole or location on the pole often is not consequential to the customer. Likewise, it is also common in our industry to have contracts that allow the utility to place its transmission equipment on (or over/under) another entity’s land (i.e. easements). Similar to the utility pole example, there is often flexibility for the exact location of the easement, up until the equipment has been attached (at which point, in many cases, the asset owner likely will not have the unilateral right to move the equipment). </a:t>
            </a:r>
          </a:p>
        </p:txBody>
      </p:sp>
      <p:sp>
        <p:nvSpPr>
          <p:cNvPr id="2" name="Title 1"/>
          <p:cNvSpPr>
            <a:spLocks noGrp="1"/>
          </p:cNvSpPr>
          <p:nvPr>
            <p:ph type="title"/>
          </p:nvPr>
        </p:nvSpPr>
        <p:spPr>
          <a:xfrm>
            <a:off x="228600" y="-76200"/>
            <a:ext cx="86868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9979188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90600"/>
            <a:ext cx="9144000" cy="5257800"/>
          </a:xfrm>
        </p:spPr>
        <p:txBody>
          <a:bodyPr>
            <a:normAutofit fontScale="77500" lnSpcReduction="20000"/>
          </a:bodyPr>
          <a:lstStyle/>
          <a:p>
            <a:pPr lvl="1">
              <a:buSzPct val="68000"/>
              <a:buFont typeface="Wingdings 3" panose="05040102010807070707" pitchFamily="18" charset="2"/>
              <a:buChar char="}"/>
            </a:pPr>
            <a:r>
              <a:rPr lang="en-US" dirty="0" smtClean="0"/>
              <a:t>In </a:t>
            </a:r>
            <a:r>
              <a:rPr lang="en-US" dirty="0"/>
              <a:t>both cases, </a:t>
            </a:r>
            <a:r>
              <a:rPr lang="en-US" b="1" i="1" dirty="0"/>
              <a:t>the rights granted to the non-owner are inconsequential to the owner’s use of the asset and have no negative impact on its use or economic utility. </a:t>
            </a:r>
            <a:endParaRPr lang="en-US" b="1" i="1" dirty="0" smtClean="0"/>
          </a:p>
          <a:p>
            <a:pPr marL="393192" lvl="1" indent="0">
              <a:lnSpc>
                <a:spcPct val="70000"/>
              </a:lnSpc>
              <a:buSzPct val="68000"/>
              <a:buNone/>
            </a:pPr>
            <a:endParaRPr lang="en-US" b="1" i="1" dirty="0" smtClean="0"/>
          </a:p>
          <a:p>
            <a:pPr lvl="1">
              <a:buSzPct val="68000"/>
              <a:buFont typeface="Wingdings 3" panose="05040102010807070707" pitchFamily="18" charset="2"/>
              <a:buChar char="}"/>
            </a:pPr>
            <a:r>
              <a:rPr lang="en-US" dirty="0"/>
              <a:t>Based upon a literal interpretation of paragraph 842-10-15-8, some may conclude the arrangements discussed above meet the revised PASU’s definition of an identified asset as the location on the pole or piece of land becomes physically distinct upon the equipment being fixed (i.e., the inches on a pole, or feet of land where transmission equipment is anchored). Others may analogize these agreements to capacity arrangements and conclude that an asset is not identified. The Basis for Conclusions paragraph 105(c) indicates that capacity arrangements are not identified assets because “… decisions about the use of the asset are typically made at the larger asset level.” This concept is illustrated in Example 4 in paragraphs 842-10-55-27 through 34, and </a:t>
            </a:r>
            <a:r>
              <a:rPr lang="en-US" dirty="0" smtClean="0"/>
              <a:t>EEI believes </a:t>
            </a:r>
            <a:r>
              <a:rPr lang="en-US" dirty="0"/>
              <a:t>it would be applicable to ancillary use arrangements. </a:t>
            </a:r>
          </a:p>
          <a:p>
            <a:pPr marL="0" indent="0">
              <a:buNone/>
            </a:pPr>
            <a:endParaRPr lang="en-US" dirty="0"/>
          </a:p>
        </p:txBody>
      </p:sp>
      <p:sp>
        <p:nvSpPr>
          <p:cNvPr id="2" name="Title 1"/>
          <p:cNvSpPr>
            <a:spLocks noGrp="1"/>
          </p:cNvSpPr>
          <p:nvPr>
            <p:ph type="title"/>
          </p:nvPr>
        </p:nvSpPr>
        <p:spPr>
          <a:xfrm>
            <a:off x="381000" y="0"/>
            <a:ext cx="84582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41774939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lstStyle/>
          <a:p>
            <a:pPr lvl="1">
              <a:buSzPct val="68000"/>
              <a:buFont typeface="Wingdings 3" panose="05040102010807070707" pitchFamily="18" charset="2"/>
              <a:buChar char="}"/>
            </a:pPr>
            <a:r>
              <a:rPr lang="en-US" dirty="0" smtClean="0"/>
              <a:t>The </a:t>
            </a:r>
            <a:r>
              <a:rPr lang="en-US" dirty="0"/>
              <a:t>Boards </a:t>
            </a:r>
            <a:r>
              <a:rPr lang="en-US" dirty="0" smtClean="0"/>
              <a:t>should </a:t>
            </a:r>
            <a:r>
              <a:rPr lang="en-US" dirty="0"/>
              <a:t>clarify the application of the guidance in circumstances such as those described above, including providing an additional example, illustrating that such arrangements do not include an “identified” asset. </a:t>
            </a:r>
          </a:p>
        </p:txBody>
      </p:sp>
      <p:sp>
        <p:nvSpPr>
          <p:cNvPr id="2" name="Title 1"/>
          <p:cNvSpPr>
            <a:spLocks noGrp="1"/>
          </p:cNvSpPr>
          <p:nvPr>
            <p:ph type="title"/>
          </p:nvPr>
        </p:nvSpPr>
        <p:spPr>
          <a:xfrm>
            <a:off x="228600" y="228600"/>
            <a:ext cx="8617527"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24418990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9144000" cy="5257800"/>
          </a:xfrm>
        </p:spPr>
        <p:txBody>
          <a:bodyPr>
            <a:normAutofit/>
          </a:bodyPr>
          <a:lstStyle/>
          <a:p>
            <a:pPr lvl="1">
              <a:buSzPct val="68000"/>
              <a:buFont typeface="Wingdings 3" panose="05040102010807070707" pitchFamily="18" charset="2"/>
              <a:buChar char="}"/>
            </a:pPr>
            <a:r>
              <a:rPr lang="en-US" dirty="0"/>
              <a:t>For example, </a:t>
            </a:r>
            <a:r>
              <a:rPr lang="en-US" b="1" i="1" dirty="0"/>
              <a:t>in order to determine if a telecommunications carrier (or utility) derived substantially all of the economic benefits from the few inches of pole (land) its equipment occupied, </a:t>
            </a:r>
            <a:r>
              <a:rPr lang="en-US" b="1" i="1" dirty="0" smtClean="0"/>
              <a:t>EEI believes </a:t>
            </a:r>
            <a:r>
              <a:rPr lang="en-US" b="1" i="1" dirty="0"/>
              <a:t>it is not clear whether or how an entity would need to allocate the economic benefits associated with the larger asset (e.g., utility pole or parcel of land) to the “leased” space. Further, how these allocations should be performed is also unclear when (as in the examples above) the larger asset (e.g. a small portion of a pole or feet of land) does not have identifiable cash flows that are independent from other assets. </a:t>
            </a:r>
          </a:p>
        </p:txBody>
      </p:sp>
      <p:sp>
        <p:nvSpPr>
          <p:cNvPr id="2" name="Title 1"/>
          <p:cNvSpPr>
            <a:spLocks noGrp="1"/>
          </p:cNvSpPr>
          <p:nvPr>
            <p:ph type="title"/>
          </p:nvPr>
        </p:nvSpPr>
        <p:spPr>
          <a:xfrm>
            <a:off x="228600" y="152400"/>
            <a:ext cx="86868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40682204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5257800"/>
          </a:xfrm>
        </p:spPr>
        <p:txBody>
          <a:bodyPr>
            <a:normAutofit fontScale="77500" lnSpcReduction="20000"/>
          </a:bodyPr>
          <a:lstStyle/>
          <a:p>
            <a:pPr lvl="1">
              <a:buSzPct val="68000"/>
              <a:buFont typeface="Wingdings 3" panose="05040102010807070707" pitchFamily="18" charset="2"/>
              <a:buChar char="}"/>
            </a:pPr>
            <a:r>
              <a:rPr lang="en-US" dirty="0"/>
              <a:t>Given that the economic benefits derived from ancillary use arrangements are </a:t>
            </a:r>
            <a:r>
              <a:rPr lang="en-US" b="1" i="1" dirty="0"/>
              <a:t>not always clearly attributable to any physically distinct portion of the asset, it is possible that this fact simply reinforces the conclusion that, in such situations, there is no identified asset. </a:t>
            </a:r>
            <a:r>
              <a:rPr lang="en-US" dirty="0"/>
              <a:t>Accordingly, </a:t>
            </a:r>
            <a:r>
              <a:rPr lang="en-US" dirty="0" smtClean="0"/>
              <a:t>EEI </a:t>
            </a:r>
            <a:r>
              <a:rPr lang="en-US" dirty="0"/>
              <a:t>request that the Boards either confirm this conclusion with clarifying language in the final ASU or provide additional illustrative guidance on how users should assess paragraph 842-10-15-15. </a:t>
            </a:r>
            <a:endParaRPr lang="en-US" dirty="0" smtClean="0"/>
          </a:p>
          <a:p>
            <a:pPr marL="393192" lvl="1" indent="0">
              <a:lnSpc>
                <a:spcPct val="70000"/>
              </a:lnSpc>
              <a:spcBef>
                <a:spcPts val="0"/>
              </a:spcBef>
              <a:buSzPct val="68000"/>
              <a:buNone/>
            </a:pPr>
            <a:endParaRPr lang="en-US" dirty="0"/>
          </a:p>
          <a:p>
            <a:pPr lvl="1">
              <a:buSzPct val="68000"/>
              <a:buFont typeface="Wingdings 3" panose="05040102010807070707" pitchFamily="18" charset="2"/>
              <a:buChar char="}"/>
            </a:pPr>
            <a:r>
              <a:rPr lang="en-US" dirty="0"/>
              <a:t>If the Boards </a:t>
            </a:r>
            <a:r>
              <a:rPr lang="en-US" dirty="0" smtClean="0"/>
              <a:t>determined </a:t>
            </a:r>
            <a:r>
              <a:rPr lang="en-US" dirty="0"/>
              <a:t>not to address ancillary use arrangements as described above, </a:t>
            </a:r>
            <a:r>
              <a:rPr lang="en-US" dirty="0" smtClean="0"/>
              <a:t>EEI requested </a:t>
            </a:r>
            <a:r>
              <a:rPr lang="en-US" dirty="0"/>
              <a:t>that </a:t>
            </a:r>
            <a:r>
              <a:rPr lang="en-US" b="1" i="1" dirty="0"/>
              <a:t>the final standard provide clarification regarding easement arrangements specifically</a:t>
            </a:r>
            <a:r>
              <a:rPr lang="en-US" dirty="0"/>
              <a:t>. Under existing U.S. GAAP, there is diversity in practice regarding the classification of these contracts. </a:t>
            </a:r>
            <a:r>
              <a:rPr lang="en-US" b="1" i="1" dirty="0"/>
              <a:t>Some of </a:t>
            </a:r>
            <a:r>
              <a:rPr lang="en-US" b="1" i="1" dirty="0" smtClean="0"/>
              <a:t>EEI’s </a:t>
            </a:r>
            <a:r>
              <a:rPr lang="en-US" b="1" i="1" dirty="0"/>
              <a:t>members account for easement agreements as intangible assets in accordance with ASC Topic 350. Others account for these arrangements as property, plant and equipment, or operating leases, in accordance with ASC Topic 360 or ASC Topic 840, respectively. </a:t>
            </a:r>
          </a:p>
        </p:txBody>
      </p:sp>
      <p:sp>
        <p:nvSpPr>
          <p:cNvPr id="2" name="Title 1"/>
          <p:cNvSpPr>
            <a:spLocks noGrp="1"/>
          </p:cNvSpPr>
          <p:nvPr>
            <p:ph type="title"/>
          </p:nvPr>
        </p:nvSpPr>
        <p:spPr>
          <a:xfrm>
            <a:off x="228600" y="-228600"/>
            <a:ext cx="86868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11684691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257800"/>
          </a:xfrm>
        </p:spPr>
        <p:txBody>
          <a:bodyPr>
            <a:normAutofit fontScale="92500" lnSpcReduction="10000"/>
          </a:bodyPr>
          <a:lstStyle/>
          <a:p>
            <a:r>
              <a:rPr lang="en-US" dirty="0"/>
              <a:t>Currently ASC 980-840 specifies that regulated entities should record lease expense equal to the amount </a:t>
            </a:r>
            <a:r>
              <a:rPr lang="en-US" dirty="0" smtClean="0"/>
              <a:t>allowed </a:t>
            </a:r>
            <a:r>
              <a:rPr lang="en-US" dirty="0"/>
              <a:t>by the regulator for rate-making purposes. Specifically, ASC 980-840-45-3 states: </a:t>
            </a:r>
          </a:p>
          <a:p>
            <a:pPr lvl="1"/>
            <a:r>
              <a:rPr lang="en-US" dirty="0"/>
              <a:t>The nature of the expense elements related to a capitalized lease (amortization of the leased asset and interest on the lease obligation) is not changed by the regulator’s action; </a:t>
            </a:r>
            <a:r>
              <a:rPr lang="en-US" dirty="0" smtClean="0"/>
              <a:t>however, </a:t>
            </a:r>
            <a:r>
              <a:rPr lang="en-US" b="1" i="1" dirty="0"/>
              <a:t>the timing of expense recognition </a:t>
            </a:r>
            <a:r>
              <a:rPr lang="en-US" dirty="0"/>
              <a:t>related to the lease would be modified to conform to rate treatment. Thus, </a:t>
            </a:r>
            <a:r>
              <a:rPr lang="en-US" b="1" i="1" dirty="0"/>
              <a:t>amortization of the leased asset shall be modified so that the total of interest on the lease obligation and amortization of the leased asset shall equal the rental expense that was </a:t>
            </a:r>
            <a:r>
              <a:rPr lang="en-US" b="1" i="1" dirty="0" smtClean="0"/>
              <a:t>allowed </a:t>
            </a:r>
            <a:r>
              <a:rPr lang="en-US" b="1" i="1" dirty="0"/>
              <a:t>for rate-making purposes.</a:t>
            </a:r>
            <a:r>
              <a:rPr lang="en-US" dirty="0"/>
              <a:t> </a:t>
            </a:r>
          </a:p>
        </p:txBody>
      </p:sp>
      <p:sp>
        <p:nvSpPr>
          <p:cNvPr id="2" name="Title 1"/>
          <p:cNvSpPr>
            <a:spLocks noGrp="1"/>
          </p:cNvSpPr>
          <p:nvPr>
            <p:ph type="title"/>
          </p:nvPr>
        </p:nvSpPr>
        <p:spPr>
          <a:xfrm>
            <a:off x="304800" y="-76200"/>
            <a:ext cx="86106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35623659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lstStyle/>
          <a:p>
            <a:r>
              <a:rPr lang="en-US" b="1" dirty="0" smtClean="0"/>
              <a:t>The </a:t>
            </a:r>
            <a:r>
              <a:rPr lang="en-US" b="1" dirty="0"/>
              <a:t>timing of expense recognition for leases should continue to conform to rate treatment and, therefore the rate regulation guidance for leases in ASC Topic 980 should not be removed in the final ASU on Leases. </a:t>
            </a:r>
            <a:r>
              <a:rPr lang="en-US" dirty="0"/>
              <a:t>This treatment appropriately accounts for the economic effects of the rate-making process under relevant ASC provisions outside the leasing topic. </a:t>
            </a:r>
          </a:p>
        </p:txBody>
      </p:sp>
      <p:sp>
        <p:nvSpPr>
          <p:cNvPr id="2" name="Title 1"/>
          <p:cNvSpPr>
            <a:spLocks noGrp="1"/>
          </p:cNvSpPr>
          <p:nvPr>
            <p:ph type="title"/>
          </p:nvPr>
        </p:nvSpPr>
        <p:spPr>
          <a:xfrm>
            <a:off x="304800" y="228600"/>
            <a:ext cx="84582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1894522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lstStyle/>
          <a:p>
            <a:r>
              <a:rPr lang="en-US" dirty="0"/>
              <a:t>This reorganization is necessary to: </a:t>
            </a:r>
          </a:p>
          <a:p>
            <a:pPr lvl="1"/>
            <a:r>
              <a:rPr lang="en-US" b="1" dirty="0" smtClean="0"/>
              <a:t>Reallocate </a:t>
            </a:r>
            <a:r>
              <a:rPr lang="en-US" b="1" dirty="0"/>
              <a:t>resources more efficiently in an era of limited human capital and tight budgets. </a:t>
            </a:r>
          </a:p>
          <a:p>
            <a:pPr lvl="1"/>
            <a:r>
              <a:rPr lang="en-US" b="1" dirty="0" smtClean="0"/>
              <a:t>Eliminate </a:t>
            </a:r>
            <a:r>
              <a:rPr lang="en-US" b="1" dirty="0"/>
              <a:t>duplications and inconsistencies in administering the programs. </a:t>
            </a:r>
          </a:p>
          <a:p>
            <a:pPr lvl="1"/>
            <a:r>
              <a:rPr lang="en-US" b="1" dirty="0" smtClean="0"/>
              <a:t>Reflect </a:t>
            </a:r>
            <a:r>
              <a:rPr lang="en-US" b="1" dirty="0"/>
              <a:t>21</a:t>
            </a:r>
            <a:r>
              <a:rPr lang="en-US" b="1" baseline="30000" dirty="0"/>
              <a:t>st</a:t>
            </a:r>
            <a:r>
              <a:rPr lang="en-US" b="1" dirty="0"/>
              <a:t> century government to better serve our customers and meet the Agency’s mission objectives. </a:t>
            </a:r>
          </a:p>
          <a:p>
            <a:endParaRPr lang="en-US" b="1" cap="small" dirty="0"/>
          </a:p>
        </p:txBody>
      </p:sp>
    </p:spTree>
    <p:extLst>
      <p:ext uri="{BB962C8B-B14F-4D97-AF65-F5344CB8AC3E}">
        <p14:creationId xmlns:p14="http://schemas.microsoft.com/office/powerpoint/2010/main" val="7874671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lstStyle/>
          <a:p>
            <a:r>
              <a:rPr lang="en-US" b="1" dirty="0"/>
              <a:t>Classification in Income Statement and Statement of Cash Flows </a:t>
            </a:r>
          </a:p>
          <a:p>
            <a:pPr lvl="1"/>
            <a:r>
              <a:rPr lang="en-US" dirty="0" smtClean="0"/>
              <a:t>EEI believes </a:t>
            </a:r>
            <a:r>
              <a:rPr lang="en-US" b="1" i="1" dirty="0"/>
              <a:t>separating interest and amortization within the income statement, and principal payments in the statement of cash flows, for Type A leases is not appropriate in all circumstances </a:t>
            </a:r>
            <a:r>
              <a:rPr lang="en-US" dirty="0"/>
              <a:t>and could misrepresent important financial metrics such as operating margin, operating income, and operating and financing cash flow activities. </a:t>
            </a:r>
          </a:p>
        </p:txBody>
      </p:sp>
      <p:sp>
        <p:nvSpPr>
          <p:cNvPr id="2" name="Title 1"/>
          <p:cNvSpPr>
            <a:spLocks noGrp="1"/>
          </p:cNvSpPr>
          <p:nvPr>
            <p:ph type="title"/>
          </p:nvPr>
        </p:nvSpPr>
        <p:spPr>
          <a:xfrm>
            <a:off x="304800" y="152400"/>
            <a:ext cx="86106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84242852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257800"/>
          </a:xfrm>
        </p:spPr>
        <p:txBody>
          <a:bodyPr>
            <a:normAutofit fontScale="85000" lnSpcReduction="20000"/>
          </a:bodyPr>
          <a:lstStyle/>
          <a:p>
            <a:pPr lvl="1"/>
            <a:r>
              <a:rPr lang="en-US" dirty="0"/>
              <a:t>Under the proposed classification guidance, </a:t>
            </a:r>
            <a:r>
              <a:rPr lang="en-US" b="1" i="1" dirty="0"/>
              <a:t>a PPA that meets the definition of a lease could be classified as Type A. In that case, </a:t>
            </a:r>
            <a:r>
              <a:rPr lang="en-US" b="1" i="1" dirty="0" smtClean="0"/>
              <a:t>EEI believes </a:t>
            </a:r>
            <a:r>
              <a:rPr lang="en-US" b="1" i="1" dirty="0"/>
              <a:t>that separately classifying a portion of what is effectively purchased energy as interest and amortization expense would misrepresent our operating margin. </a:t>
            </a:r>
            <a:endParaRPr lang="en-US" b="1" i="1" dirty="0" smtClean="0"/>
          </a:p>
          <a:p>
            <a:pPr lvl="1">
              <a:lnSpc>
                <a:spcPct val="60000"/>
              </a:lnSpc>
            </a:pPr>
            <a:endParaRPr lang="en-US" b="1" i="1" dirty="0" smtClean="0"/>
          </a:p>
          <a:p>
            <a:pPr lvl="1"/>
            <a:r>
              <a:rPr lang="en-US" dirty="0"/>
              <a:t>Paragraphs 842-20-45-1 and 45-2 of the revised </a:t>
            </a:r>
            <a:r>
              <a:rPr lang="en-US" dirty="0" smtClean="0"/>
              <a:t>ED </a:t>
            </a:r>
            <a:r>
              <a:rPr lang="en-US" dirty="0"/>
              <a:t>provide lessees flexibility on the line items in the balance sheet used to present ROU assets and lease liabilities as long as disclosure in the notes to the financial statements indicates the line items where those assets and liabilities are presented. Consistent with the flexibility afforded for balance sheet presentation, </a:t>
            </a:r>
            <a:r>
              <a:rPr lang="en-US" dirty="0" smtClean="0"/>
              <a:t>EEI believes </a:t>
            </a:r>
            <a:r>
              <a:rPr lang="en-US" b="1" i="1" dirty="0"/>
              <a:t>flexibility should also be afforded for income statement and statement of cash flows presentation based on the nature of the agreement </a:t>
            </a:r>
            <a:r>
              <a:rPr lang="en-US" dirty="0"/>
              <a:t>with appropriate disclosures about where each component is presented in the financial statements. </a:t>
            </a:r>
            <a:r>
              <a:rPr lang="en-US" dirty="0" smtClean="0"/>
              <a:t>	</a:t>
            </a:r>
            <a:endParaRPr lang="en-US" dirty="0"/>
          </a:p>
        </p:txBody>
      </p:sp>
      <p:sp>
        <p:nvSpPr>
          <p:cNvPr id="2" name="Title 1"/>
          <p:cNvSpPr>
            <a:spLocks noGrp="1"/>
          </p:cNvSpPr>
          <p:nvPr>
            <p:ph type="title"/>
          </p:nvPr>
        </p:nvSpPr>
        <p:spPr>
          <a:xfrm>
            <a:off x="228600" y="-76200"/>
            <a:ext cx="86868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186864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257800"/>
          </a:xfrm>
        </p:spPr>
        <p:txBody>
          <a:bodyPr>
            <a:normAutofit fontScale="92500" lnSpcReduction="10000"/>
          </a:bodyPr>
          <a:lstStyle/>
          <a:p>
            <a:r>
              <a:rPr lang="en-US" b="1" dirty="0"/>
              <a:t>Discount Rate </a:t>
            </a:r>
          </a:p>
          <a:p>
            <a:pPr lvl="1"/>
            <a:r>
              <a:rPr lang="en-US" dirty="0" smtClean="0"/>
              <a:t>In </a:t>
            </a:r>
            <a:r>
              <a:rPr lang="en-US" dirty="0"/>
              <a:t>order to provide a practical expedient and relief, both at implementation and on an ongoing basis for a much larger population of leases, </a:t>
            </a:r>
            <a:r>
              <a:rPr lang="en-US" dirty="0" smtClean="0"/>
              <a:t>EEI believes </a:t>
            </a:r>
            <a:r>
              <a:rPr lang="en-US" b="1" i="1" dirty="0"/>
              <a:t>the Boards should revise the guidance to provide that the lessee’s incremental borrowing rate should be used as the default discount rate at lease commencement and for each remeasurement unless the rate the lessor charges the lessee is clearly evident in the lease agreement. </a:t>
            </a:r>
            <a:r>
              <a:rPr lang="en-US" dirty="0" smtClean="0"/>
              <a:t>EEI believes </a:t>
            </a:r>
            <a:r>
              <a:rPr lang="en-US" dirty="0"/>
              <a:t>use of the lessee’s incremental borrowing rate as a default is a better reflection of the lessee’s theoretical cost of “financing” the asset and will result in reduced costs of adoption and ongoing compliance with the new standard. </a:t>
            </a:r>
          </a:p>
        </p:txBody>
      </p:sp>
      <p:sp>
        <p:nvSpPr>
          <p:cNvPr id="2" name="Title 1"/>
          <p:cNvSpPr>
            <a:spLocks noGrp="1"/>
          </p:cNvSpPr>
          <p:nvPr>
            <p:ph type="title"/>
          </p:nvPr>
        </p:nvSpPr>
        <p:spPr>
          <a:xfrm>
            <a:off x="228600" y="-76200"/>
            <a:ext cx="86106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19078097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257800"/>
          </a:xfrm>
        </p:spPr>
        <p:txBody>
          <a:bodyPr>
            <a:normAutofit fontScale="77500" lnSpcReduction="20000"/>
          </a:bodyPr>
          <a:lstStyle/>
          <a:p>
            <a:r>
              <a:rPr lang="en-US" b="1" dirty="0"/>
              <a:t>Transition </a:t>
            </a:r>
          </a:p>
          <a:p>
            <a:pPr lvl="1"/>
            <a:r>
              <a:rPr lang="en-US" b="1" i="1" dirty="0"/>
              <a:t>The retrospective transition provisions of the revised PASU will require a tremendous amount of effort to adopt. </a:t>
            </a:r>
            <a:r>
              <a:rPr lang="en-US" dirty="0"/>
              <a:t>As proposed, all contracts, potentially containing a lease element, in effect at any time during the two years prior to the beginning of the first year of adoption of a final standard will need to be analyzed under the revised guidance. As a result of the significant period of time covered by a retrospective transition, many entities will have thousands of contracts to analyze, often with little or no lease term remaining at the time of initial adoption, which may require them to hire additional employees and/or external consultants. Further, many of the subjective judgments involved in analyzing these arrangements, such as determining lease terms and stand-alone selling prices, will be difficult to audit and will increase audit costs – perhaps significantly for some entities. </a:t>
            </a:r>
            <a:r>
              <a:rPr lang="en-US" dirty="0" smtClean="0"/>
              <a:t>EEI believes </a:t>
            </a:r>
            <a:r>
              <a:rPr lang="en-US" dirty="0"/>
              <a:t>the costs required to apply the revised PASU retrospectively, even with the optional practical expedients, will greatly exceed the benefit derived from the effort. Accordingly, the Boards should give consideration to alternative transition methods. </a:t>
            </a:r>
          </a:p>
        </p:txBody>
      </p:sp>
      <p:sp>
        <p:nvSpPr>
          <p:cNvPr id="2" name="Title 1"/>
          <p:cNvSpPr>
            <a:spLocks noGrp="1"/>
          </p:cNvSpPr>
          <p:nvPr>
            <p:ph type="title"/>
          </p:nvPr>
        </p:nvSpPr>
        <p:spPr>
          <a:xfrm>
            <a:off x="381000" y="76200"/>
            <a:ext cx="84582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366303497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257800"/>
          </a:xfrm>
        </p:spPr>
        <p:txBody>
          <a:bodyPr>
            <a:normAutofit fontScale="85000" lnSpcReduction="10000"/>
          </a:bodyPr>
          <a:lstStyle/>
          <a:p>
            <a:r>
              <a:rPr lang="en-US" b="1" dirty="0"/>
              <a:t>Transition by class of lease </a:t>
            </a:r>
          </a:p>
          <a:p>
            <a:pPr lvl="1"/>
            <a:r>
              <a:rPr lang="en-US" dirty="0" smtClean="0"/>
              <a:t>EEI believes </a:t>
            </a:r>
            <a:r>
              <a:rPr lang="en-US" dirty="0"/>
              <a:t>the final standard should provide an election to apply the modified retrospective transition guidance, including the specified reliefs discussed in paragraph 842-10-65-1(g), by class of lease. For example, an entity might have a limited number of very significant leases (e.g., buildings or major equipment) and a very large number of insignificant leases (e.g., vehicles, copiers, computer equipment). Some entities may be dissuaded from using a full retrospective method for certain classes of leases due to the additional cost of compliance with that method for a large number of insignificant leases that may still be insignificant in the aggregate. </a:t>
            </a:r>
            <a:r>
              <a:rPr lang="en-US" b="1" i="1" dirty="0"/>
              <a:t>Allowing an entity to apply the full retrospective method to some, but not all, classes of leases would provide financial information closer to the preferable result and should be </a:t>
            </a:r>
            <a:r>
              <a:rPr lang="en-US" b="1" i="1" dirty="0" smtClean="0"/>
              <a:t>allowed. </a:t>
            </a:r>
            <a:endParaRPr lang="en-US" b="1" i="1" dirty="0"/>
          </a:p>
        </p:txBody>
      </p:sp>
      <p:sp>
        <p:nvSpPr>
          <p:cNvPr id="2" name="Title 1"/>
          <p:cNvSpPr>
            <a:spLocks noGrp="1"/>
          </p:cNvSpPr>
          <p:nvPr>
            <p:ph type="title"/>
          </p:nvPr>
        </p:nvSpPr>
        <p:spPr>
          <a:xfrm>
            <a:off x="304800" y="-152400"/>
            <a:ext cx="85344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24506469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a:bodyPr>
          <a:lstStyle/>
          <a:p>
            <a:r>
              <a:rPr lang="en-US" dirty="0" smtClean="0"/>
              <a:t>There is currently no expected timeframe on the FASB or IASB calendar for the issuance of a final standard.</a:t>
            </a:r>
          </a:p>
          <a:p>
            <a:r>
              <a:rPr lang="en-US" dirty="0" smtClean="0"/>
              <a:t>Numerous comment letters and the numerous public roundtable meetings brought forth additional issues which the Boards need to consider before the decision to re-expose the topic or proceed to the issuance of a final standard.</a:t>
            </a:r>
            <a:endParaRPr lang="en-US" dirty="0"/>
          </a:p>
        </p:txBody>
      </p:sp>
      <p:sp>
        <p:nvSpPr>
          <p:cNvPr id="2" name="Title 1"/>
          <p:cNvSpPr>
            <a:spLocks noGrp="1"/>
          </p:cNvSpPr>
          <p:nvPr>
            <p:ph type="title"/>
          </p:nvPr>
        </p:nvSpPr>
        <p:spPr>
          <a:xfrm>
            <a:off x="228600" y="152400"/>
            <a:ext cx="8686800" cy="1143000"/>
          </a:xfrm>
        </p:spPr>
        <p:txBody>
          <a:bodyPr>
            <a:normAutofit/>
          </a:bodyPr>
          <a:lstStyle/>
          <a:p>
            <a:r>
              <a:rPr lang="en-US" dirty="0" smtClean="0"/>
              <a:t>Leases (ASC 842) Industry Concerns</a:t>
            </a:r>
            <a:endParaRPr lang="en-US" dirty="0"/>
          </a:p>
        </p:txBody>
      </p:sp>
    </p:spTree>
    <p:extLst>
      <p:ext uri="{BB962C8B-B14F-4D97-AF65-F5344CB8AC3E}">
        <p14:creationId xmlns:p14="http://schemas.microsoft.com/office/powerpoint/2010/main" val="101751606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a:normAutofit fontScale="70000" lnSpcReduction="20000"/>
          </a:bodyPr>
          <a:lstStyle/>
          <a:p>
            <a:r>
              <a:rPr lang="en-US" b="1" dirty="0" smtClean="0"/>
              <a:t>On May 28, 2014, the FASB issued a new accounting standards update, ASU 2014-09 Revenue From Contracts with Customers.</a:t>
            </a:r>
          </a:p>
          <a:p>
            <a:r>
              <a:rPr lang="en-US" b="1" dirty="0" smtClean="0"/>
              <a:t>The Proposed Model:</a:t>
            </a:r>
          </a:p>
          <a:p>
            <a:pPr marL="109728" indent="0">
              <a:buNone/>
            </a:pPr>
            <a:r>
              <a:rPr lang="en-US" dirty="0" smtClean="0"/>
              <a:t>	The core principle of this proposed guidance is that </a:t>
            </a:r>
            <a:r>
              <a:rPr lang="en-US" b="1" i="1" dirty="0" smtClean="0"/>
              <a:t>an entity 	should recognize revenue to depict the transfer of promised 	goods or services to customers in an amount that reflects the 	consideration to which the entity expects to be entitled in 	exchange for those goods or services.</a:t>
            </a:r>
            <a:r>
              <a:rPr lang="en-US" dirty="0" smtClean="0"/>
              <a:t>  To achieve that core 	principle, an entity would apply all of the following steps:</a:t>
            </a:r>
          </a:p>
          <a:p>
            <a:pPr lvl="1"/>
            <a:r>
              <a:rPr lang="en-US" dirty="0" smtClean="0"/>
              <a:t>Step 1:</a:t>
            </a:r>
          </a:p>
          <a:p>
            <a:pPr lvl="2"/>
            <a:r>
              <a:rPr lang="en-US" b="1" i="1" dirty="0" smtClean="0"/>
              <a:t>Identify the contract with a customer.</a:t>
            </a:r>
          </a:p>
          <a:p>
            <a:pPr lvl="1"/>
            <a:r>
              <a:rPr lang="en-US" dirty="0" smtClean="0"/>
              <a:t>Step 2:</a:t>
            </a:r>
          </a:p>
          <a:p>
            <a:pPr lvl="2"/>
            <a:r>
              <a:rPr lang="en-US" b="1" i="1" dirty="0" smtClean="0"/>
              <a:t>Identify the separate performance obligations in the contract.</a:t>
            </a:r>
          </a:p>
          <a:p>
            <a:pPr lvl="1"/>
            <a:r>
              <a:rPr lang="en-US" dirty="0" smtClean="0"/>
              <a:t>Step 3:</a:t>
            </a:r>
          </a:p>
          <a:p>
            <a:pPr lvl="2"/>
            <a:r>
              <a:rPr lang="en-US" b="1" i="1" dirty="0" smtClean="0"/>
              <a:t>Determine the transaction price.</a:t>
            </a:r>
          </a:p>
          <a:p>
            <a:pPr lvl="1"/>
            <a:r>
              <a:rPr lang="en-US" dirty="0" smtClean="0"/>
              <a:t>Step4:</a:t>
            </a:r>
          </a:p>
          <a:p>
            <a:pPr lvl="2"/>
            <a:r>
              <a:rPr lang="en-US" b="1" i="1" dirty="0" smtClean="0"/>
              <a:t>Allocate the transaction price to the separate performance obligations in the contract.</a:t>
            </a:r>
          </a:p>
          <a:p>
            <a:pPr lvl="1"/>
            <a:r>
              <a:rPr lang="en-US" dirty="0" smtClean="0"/>
              <a:t>Step 5:</a:t>
            </a:r>
          </a:p>
          <a:p>
            <a:pPr lvl="2"/>
            <a:r>
              <a:rPr lang="en-US" b="1" i="1" dirty="0" smtClean="0"/>
              <a:t>Recognize revenue when (or as) the entity satisfies a performance obligation</a:t>
            </a:r>
            <a:endParaRPr lang="en-US" b="1" i="1" dirty="0"/>
          </a:p>
        </p:txBody>
      </p:sp>
      <p:sp>
        <p:nvSpPr>
          <p:cNvPr id="2" name="Title 1"/>
          <p:cNvSpPr>
            <a:spLocks noGrp="1"/>
          </p:cNvSpPr>
          <p:nvPr>
            <p:ph type="title"/>
          </p:nvPr>
        </p:nvSpPr>
        <p:spPr>
          <a:xfrm>
            <a:off x="457200" y="-1524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23756428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a:normAutofit fontScale="92500" lnSpcReduction="20000"/>
          </a:bodyPr>
          <a:lstStyle/>
          <a:p>
            <a:r>
              <a:rPr lang="en-US" b="1" i="1" dirty="0"/>
              <a:t>Step 1: Identify </a:t>
            </a:r>
            <a:r>
              <a:rPr lang="en-US" b="1" i="1" dirty="0" smtClean="0"/>
              <a:t>the Contract </a:t>
            </a:r>
            <a:r>
              <a:rPr lang="en-US" b="1" i="1" dirty="0"/>
              <a:t>with </a:t>
            </a:r>
            <a:r>
              <a:rPr lang="en-US" b="1" i="1" dirty="0" smtClean="0"/>
              <a:t>a Customer</a:t>
            </a:r>
          </a:p>
          <a:p>
            <a:r>
              <a:rPr lang="en-US" b="1" i="1" dirty="0" smtClean="0"/>
              <a:t>A contract is </a:t>
            </a:r>
            <a:r>
              <a:rPr lang="en-US" b="1" i="1" dirty="0"/>
              <a:t>an agreement between two or more parties that creates </a:t>
            </a:r>
            <a:r>
              <a:rPr lang="en-US" b="1" i="1" dirty="0" smtClean="0"/>
              <a:t>enforceable rights </a:t>
            </a:r>
            <a:r>
              <a:rPr lang="en-US" b="1" i="1" dirty="0"/>
              <a:t>and </a:t>
            </a:r>
            <a:r>
              <a:rPr lang="en-US" b="1" i="1" dirty="0" smtClean="0"/>
              <a:t>obligations.  An entity should apply </a:t>
            </a:r>
            <a:r>
              <a:rPr lang="en-US" b="1" i="1" dirty="0"/>
              <a:t>the requirements </a:t>
            </a:r>
            <a:r>
              <a:rPr lang="en-US" b="1" i="1" dirty="0" smtClean="0"/>
              <a:t>to each contract that meets </a:t>
            </a:r>
            <a:r>
              <a:rPr lang="en-US" b="1" i="1" dirty="0"/>
              <a:t>the following criteria</a:t>
            </a:r>
            <a:r>
              <a:rPr lang="en-US" b="1" i="1" dirty="0" smtClean="0"/>
              <a:t>:</a:t>
            </a:r>
          </a:p>
          <a:p>
            <a:endParaRPr lang="en-US" b="1" i="1" dirty="0"/>
          </a:p>
          <a:p>
            <a:pPr lvl="1"/>
            <a:r>
              <a:rPr lang="en-US" b="1" i="1" dirty="0" smtClean="0"/>
              <a:t>1. Approval </a:t>
            </a:r>
            <a:r>
              <a:rPr lang="en-US" b="1" i="1" dirty="0"/>
              <a:t>and commitment of the parties</a:t>
            </a:r>
          </a:p>
          <a:p>
            <a:pPr lvl="1"/>
            <a:r>
              <a:rPr lang="en-US" b="1" i="1" dirty="0" smtClean="0"/>
              <a:t>2. Identification </a:t>
            </a:r>
            <a:r>
              <a:rPr lang="en-US" b="1" i="1" dirty="0"/>
              <a:t>of </a:t>
            </a:r>
            <a:r>
              <a:rPr lang="en-US" b="1" i="1" dirty="0" smtClean="0"/>
              <a:t>the rights </a:t>
            </a:r>
            <a:r>
              <a:rPr lang="en-US" b="1" i="1" dirty="0"/>
              <a:t>of the parties</a:t>
            </a:r>
          </a:p>
          <a:p>
            <a:pPr lvl="1"/>
            <a:r>
              <a:rPr lang="en-US" b="1" i="1" dirty="0" smtClean="0"/>
              <a:t>3. Identification </a:t>
            </a:r>
            <a:r>
              <a:rPr lang="en-US" b="1" i="1" dirty="0"/>
              <a:t>of </a:t>
            </a:r>
            <a:r>
              <a:rPr lang="en-US" b="1" i="1" dirty="0" smtClean="0"/>
              <a:t>the payment </a:t>
            </a:r>
            <a:r>
              <a:rPr lang="en-US" b="1" i="1" dirty="0"/>
              <a:t>terms</a:t>
            </a:r>
          </a:p>
          <a:p>
            <a:pPr lvl="1"/>
            <a:r>
              <a:rPr lang="en-US" b="1" i="1" dirty="0" smtClean="0"/>
              <a:t>4. The </a:t>
            </a:r>
            <a:r>
              <a:rPr lang="en-US" b="1" i="1" dirty="0"/>
              <a:t>contract has commercial substance</a:t>
            </a:r>
          </a:p>
          <a:p>
            <a:pPr lvl="1"/>
            <a:r>
              <a:rPr lang="en-US" b="1" i="1" dirty="0" smtClean="0"/>
              <a:t>5. It </a:t>
            </a:r>
            <a:r>
              <a:rPr lang="en-US" b="1" i="1" dirty="0"/>
              <a:t>is probable </a:t>
            </a:r>
            <a:r>
              <a:rPr lang="en-US" b="1" i="1" dirty="0" smtClean="0"/>
              <a:t>that the </a:t>
            </a:r>
            <a:r>
              <a:rPr lang="en-US" b="1" i="1" dirty="0"/>
              <a:t>entity will collect the consideration to which it </a:t>
            </a:r>
            <a:r>
              <a:rPr lang="en-US" b="1" i="1" dirty="0" smtClean="0"/>
              <a:t>will be </a:t>
            </a:r>
            <a:r>
              <a:rPr lang="en-US" b="1" i="1" dirty="0"/>
              <a:t>entitled in exchange for the goods or services that will be </a:t>
            </a:r>
            <a:r>
              <a:rPr lang="en-US" b="1" i="1" dirty="0" smtClean="0"/>
              <a:t>transferred to </a:t>
            </a:r>
            <a:r>
              <a:rPr lang="en-US" b="1" i="1" dirty="0"/>
              <a:t>the customer</a:t>
            </a:r>
          </a:p>
          <a:p>
            <a:pPr marL="0" indent="0">
              <a:buNone/>
            </a:pPr>
            <a:r>
              <a:rPr lang="en-US" b="1" i="1" dirty="0" smtClean="0"/>
              <a:t> </a:t>
            </a:r>
            <a:endParaRPr lang="en-US" b="1" i="1" dirty="0"/>
          </a:p>
        </p:txBody>
      </p:sp>
      <p:sp>
        <p:nvSpPr>
          <p:cNvPr id="2" name="Title 1"/>
          <p:cNvSpPr>
            <a:spLocks noGrp="1"/>
          </p:cNvSpPr>
          <p:nvPr>
            <p:ph type="title"/>
          </p:nvPr>
        </p:nvSpPr>
        <p:spPr>
          <a:xfrm>
            <a:off x="457200" y="-1524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389708588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a:normAutofit fontScale="62500" lnSpcReduction="20000"/>
          </a:bodyPr>
          <a:lstStyle/>
          <a:p>
            <a:r>
              <a:rPr lang="en-US" b="1" i="1" dirty="0"/>
              <a:t>Step 2: Identify </a:t>
            </a:r>
            <a:r>
              <a:rPr lang="en-US" b="1" i="1" dirty="0" smtClean="0"/>
              <a:t>the Performance Obligations </a:t>
            </a:r>
            <a:r>
              <a:rPr lang="en-US" b="1" i="1" dirty="0"/>
              <a:t>in </a:t>
            </a:r>
            <a:r>
              <a:rPr lang="en-US" b="1" i="1" dirty="0" smtClean="0"/>
              <a:t>the Contract</a:t>
            </a:r>
            <a:endParaRPr lang="en-US" b="1" i="1" dirty="0"/>
          </a:p>
          <a:p>
            <a:endParaRPr lang="en-US" b="1" i="1" dirty="0" smtClean="0"/>
          </a:p>
          <a:p>
            <a:r>
              <a:rPr lang="en-US" b="1" i="1" dirty="0" smtClean="0"/>
              <a:t>A performance obligation is </a:t>
            </a:r>
            <a:r>
              <a:rPr lang="en-US" b="1" i="1" dirty="0"/>
              <a:t>a promise in a contract with a customer to transfer </a:t>
            </a:r>
            <a:r>
              <a:rPr lang="en-US" b="1" i="1" dirty="0" smtClean="0"/>
              <a:t>a good </a:t>
            </a:r>
            <a:r>
              <a:rPr lang="en-US" b="1" i="1" dirty="0"/>
              <a:t>or service to the </a:t>
            </a:r>
            <a:r>
              <a:rPr lang="en-US" b="1" i="1" dirty="0" smtClean="0"/>
              <a:t>customer.  If an </a:t>
            </a:r>
            <a:r>
              <a:rPr lang="en-US" b="1" i="1" dirty="0"/>
              <a:t>entity promises in a contract to </a:t>
            </a:r>
            <a:r>
              <a:rPr lang="en-US" b="1" i="1" dirty="0" smtClean="0"/>
              <a:t>transfer more </a:t>
            </a:r>
            <a:r>
              <a:rPr lang="en-US" b="1" i="1" dirty="0"/>
              <a:t>than one good or service to the customer, the </a:t>
            </a:r>
            <a:r>
              <a:rPr lang="en-US" b="1" i="1" dirty="0" smtClean="0"/>
              <a:t>entity should account for each </a:t>
            </a:r>
            <a:r>
              <a:rPr lang="en-US" b="1" i="1" dirty="0"/>
              <a:t>promised good or service as a performance obligation only if it is </a:t>
            </a:r>
            <a:endParaRPr lang="en-US" b="1" i="1" dirty="0" smtClean="0"/>
          </a:p>
          <a:p>
            <a:pPr marL="0" indent="0">
              <a:buNone/>
            </a:pPr>
            <a:endParaRPr lang="en-US" b="1" i="1" dirty="0"/>
          </a:p>
          <a:p>
            <a:pPr lvl="1"/>
            <a:r>
              <a:rPr lang="en-US" b="1" i="1" dirty="0" smtClean="0"/>
              <a:t>( 1) distinct or </a:t>
            </a:r>
          </a:p>
          <a:p>
            <a:pPr lvl="1"/>
            <a:r>
              <a:rPr lang="en-US" b="1" i="1" dirty="0" smtClean="0"/>
              <a:t>(2) </a:t>
            </a:r>
            <a:r>
              <a:rPr lang="en-US" b="1" i="1" dirty="0"/>
              <a:t>a series of distinct goods or services </a:t>
            </a:r>
            <a:r>
              <a:rPr lang="en-US" b="1" i="1" dirty="0" smtClean="0"/>
              <a:t>that </a:t>
            </a:r>
            <a:r>
              <a:rPr lang="en-US" b="1" i="1" dirty="0"/>
              <a:t>are substantially the same </a:t>
            </a:r>
            <a:r>
              <a:rPr lang="en-US" b="1" i="1" dirty="0" smtClean="0"/>
              <a:t>and have </a:t>
            </a:r>
            <a:r>
              <a:rPr lang="en-US" b="1" i="1" dirty="0"/>
              <a:t>the same pattern of transfer</a:t>
            </a:r>
            <a:r>
              <a:rPr lang="en-US" b="1" i="1" dirty="0" smtClean="0"/>
              <a:t>.</a:t>
            </a:r>
          </a:p>
          <a:p>
            <a:pPr lvl="1"/>
            <a:endParaRPr lang="en-US" b="1" i="1" dirty="0"/>
          </a:p>
          <a:p>
            <a:r>
              <a:rPr lang="en-US" b="1" i="1" dirty="0"/>
              <a:t>A good or service is distinct if both of the following criteria are met</a:t>
            </a:r>
            <a:r>
              <a:rPr lang="en-US" b="1" i="1" dirty="0" smtClean="0"/>
              <a:t>:</a:t>
            </a:r>
          </a:p>
          <a:p>
            <a:endParaRPr lang="en-US" b="1" i="1" dirty="0"/>
          </a:p>
          <a:p>
            <a:pPr lvl="1"/>
            <a:r>
              <a:rPr lang="en-US" b="1" i="1" dirty="0" smtClean="0"/>
              <a:t>1. Capable </a:t>
            </a:r>
            <a:r>
              <a:rPr lang="en-US" b="1" i="1" dirty="0"/>
              <a:t>of being </a:t>
            </a:r>
            <a:r>
              <a:rPr lang="en-US" b="1" i="1" dirty="0" smtClean="0"/>
              <a:t>distinct — The customer </a:t>
            </a:r>
            <a:r>
              <a:rPr lang="en-US" b="1" i="1" dirty="0"/>
              <a:t>can benefit from the good </a:t>
            </a:r>
            <a:r>
              <a:rPr lang="en-US" b="1" i="1" dirty="0" smtClean="0"/>
              <a:t>or service </a:t>
            </a:r>
            <a:r>
              <a:rPr lang="en-US" b="1" i="1" dirty="0"/>
              <a:t>either on its own or together with other resources that </a:t>
            </a:r>
            <a:r>
              <a:rPr lang="en-US" b="1" i="1" dirty="0" smtClean="0"/>
              <a:t>are readily </a:t>
            </a:r>
            <a:r>
              <a:rPr lang="en-US" b="1" i="1" dirty="0"/>
              <a:t>available to the </a:t>
            </a:r>
            <a:r>
              <a:rPr lang="en-US" b="1" i="1" dirty="0" smtClean="0"/>
              <a:t>customer.</a:t>
            </a:r>
            <a:endParaRPr lang="en-US" b="1" i="1" dirty="0"/>
          </a:p>
          <a:p>
            <a:pPr lvl="1"/>
            <a:r>
              <a:rPr lang="en-US" b="1" i="1" dirty="0" smtClean="0"/>
              <a:t>2. Distinct with in </a:t>
            </a:r>
            <a:r>
              <a:rPr lang="en-US" b="1" i="1" dirty="0"/>
              <a:t>the context of the </a:t>
            </a:r>
            <a:r>
              <a:rPr lang="en-US" b="1" i="1" dirty="0" smtClean="0"/>
              <a:t>contract —  The </a:t>
            </a:r>
            <a:r>
              <a:rPr lang="en-US" b="1" i="1" dirty="0"/>
              <a:t>promise to </a:t>
            </a:r>
            <a:r>
              <a:rPr lang="en-US" b="1" i="1" dirty="0" smtClean="0"/>
              <a:t>transfer the </a:t>
            </a:r>
            <a:r>
              <a:rPr lang="en-US" b="1" i="1" dirty="0"/>
              <a:t>good or service is separately </a:t>
            </a:r>
            <a:r>
              <a:rPr lang="en-US" b="1" i="1" dirty="0" smtClean="0"/>
              <a:t>identifiable from </a:t>
            </a:r>
            <a:r>
              <a:rPr lang="en-US" b="1" i="1" dirty="0"/>
              <a:t>other promises in </a:t>
            </a:r>
            <a:r>
              <a:rPr lang="en-US" b="1" i="1" dirty="0" smtClean="0"/>
              <a:t>the contract.  A </a:t>
            </a:r>
            <a:r>
              <a:rPr lang="en-US" b="1" i="1" dirty="0"/>
              <a:t>good or service that is not </a:t>
            </a:r>
            <a:r>
              <a:rPr lang="en-US" b="1" i="1" dirty="0" smtClean="0"/>
              <a:t>distinct should be </a:t>
            </a:r>
            <a:r>
              <a:rPr lang="en-US" b="1" i="1" dirty="0"/>
              <a:t>combined with other </a:t>
            </a:r>
            <a:r>
              <a:rPr lang="en-US" b="1" i="1" dirty="0" smtClean="0"/>
              <a:t>promised goods or services until </a:t>
            </a:r>
            <a:r>
              <a:rPr lang="en-US" b="1" i="1" dirty="0"/>
              <a:t>the entity identifies a bundle of goods or services that </a:t>
            </a:r>
            <a:r>
              <a:rPr lang="en-US" b="1" i="1" dirty="0" smtClean="0"/>
              <a:t>is distinct</a:t>
            </a:r>
            <a:r>
              <a:rPr lang="en-US" b="1" i="1" dirty="0"/>
              <a:t>.</a:t>
            </a:r>
          </a:p>
        </p:txBody>
      </p:sp>
      <p:sp>
        <p:nvSpPr>
          <p:cNvPr id="2" name="Title 1"/>
          <p:cNvSpPr>
            <a:spLocks noGrp="1"/>
          </p:cNvSpPr>
          <p:nvPr>
            <p:ph type="title"/>
          </p:nvPr>
        </p:nvSpPr>
        <p:spPr>
          <a:xfrm>
            <a:off x="457200" y="-1524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36313687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70000" lnSpcReduction="20000"/>
          </a:bodyPr>
          <a:lstStyle/>
          <a:p>
            <a:r>
              <a:rPr lang="en-US" b="1" i="1" dirty="0"/>
              <a:t>Step 3: Determine </a:t>
            </a:r>
            <a:r>
              <a:rPr lang="en-US" b="1" i="1" dirty="0" smtClean="0"/>
              <a:t>the Transaction P rice</a:t>
            </a:r>
          </a:p>
          <a:p>
            <a:endParaRPr lang="en-US" b="1" i="1" dirty="0"/>
          </a:p>
          <a:p>
            <a:r>
              <a:rPr lang="en-US" b="1" i="1" dirty="0" smtClean="0"/>
              <a:t>The transaction price is </a:t>
            </a:r>
            <a:r>
              <a:rPr lang="en-US" b="1" i="1" dirty="0"/>
              <a:t>the amount of </a:t>
            </a:r>
            <a:r>
              <a:rPr lang="en-US" b="1" i="1" dirty="0" smtClean="0"/>
              <a:t>consideration (for </a:t>
            </a:r>
            <a:r>
              <a:rPr lang="en-US" b="1" i="1" dirty="0"/>
              <a:t>example, </a:t>
            </a:r>
            <a:r>
              <a:rPr lang="en-US" b="1" i="1" dirty="0" smtClean="0"/>
              <a:t>payment) to which </a:t>
            </a:r>
            <a:r>
              <a:rPr lang="en-US" b="1" i="1" dirty="0"/>
              <a:t>an entity expects to be entitled in exchange for transferring </a:t>
            </a:r>
            <a:r>
              <a:rPr lang="en-US" b="1" i="1" dirty="0" smtClean="0"/>
              <a:t>promised goods </a:t>
            </a:r>
            <a:r>
              <a:rPr lang="en-US" b="1" i="1" dirty="0"/>
              <a:t>or services to a customer, excluding amounts collected on behalf of </a:t>
            </a:r>
            <a:r>
              <a:rPr lang="en-US" b="1" i="1" dirty="0" smtClean="0"/>
              <a:t>third parties</a:t>
            </a:r>
            <a:r>
              <a:rPr lang="en-US" b="1" i="1" dirty="0"/>
              <a:t>. To determine </a:t>
            </a:r>
            <a:r>
              <a:rPr lang="en-US" b="1" i="1" dirty="0" smtClean="0"/>
              <a:t>the </a:t>
            </a:r>
            <a:r>
              <a:rPr lang="en-US" b="1" i="1" dirty="0"/>
              <a:t>transaction price, an </a:t>
            </a:r>
            <a:r>
              <a:rPr lang="en-US" b="1" i="1" dirty="0" smtClean="0"/>
              <a:t>entity should consider </a:t>
            </a:r>
            <a:r>
              <a:rPr lang="en-US" b="1" i="1" dirty="0"/>
              <a:t>the </a:t>
            </a:r>
            <a:r>
              <a:rPr lang="en-US" b="1" i="1" dirty="0" smtClean="0"/>
              <a:t>effects of</a:t>
            </a:r>
            <a:r>
              <a:rPr lang="en-US" b="1" i="1" dirty="0"/>
              <a:t>:</a:t>
            </a:r>
          </a:p>
          <a:p>
            <a:endParaRPr lang="en-US" b="1" i="1" dirty="0" smtClean="0"/>
          </a:p>
          <a:p>
            <a:pPr lvl="1"/>
            <a:r>
              <a:rPr lang="en-US" b="1" i="1" dirty="0" smtClean="0"/>
              <a:t>1. Variable consideration — If </a:t>
            </a:r>
            <a:r>
              <a:rPr lang="en-US" b="1" i="1" dirty="0"/>
              <a:t>the amount of consideration in a contract </a:t>
            </a:r>
            <a:r>
              <a:rPr lang="en-US" b="1" i="1" dirty="0" smtClean="0"/>
              <a:t>is variable</a:t>
            </a:r>
            <a:r>
              <a:rPr lang="en-US" b="1" i="1" dirty="0"/>
              <a:t>, an </a:t>
            </a:r>
            <a:r>
              <a:rPr lang="en-US" b="1" i="1" dirty="0" smtClean="0"/>
              <a:t>entity should determine </a:t>
            </a:r>
            <a:r>
              <a:rPr lang="en-US" b="1" i="1" dirty="0"/>
              <a:t>the amount to include in </a:t>
            </a:r>
            <a:r>
              <a:rPr lang="en-US" b="1" i="1" dirty="0" smtClean="0"/>
              <a:t>the transaction </a:t>
            </a:r>
            <a:r>
              <a:rPr lang="en-US" b="1" i="1" dirty="0"/>
              <a:t>price by estimating either the expected </a:t>
            </a:r>
            <a:r>
              <a:rPr lang="en-US" b="1" i="1" dirty="0" smtClean="0"/>
              <a:t>value </a:t>
            </a:r>
            <a:r>
              <a:rPr lang="en-US" b="1" i="1" dirty="0"/>
              <a:t>(that </a:t>
            </a:r>
            <a:r>
              <a:rPr lang="en-US" b="1" i="1" dirty="0" smtClean="0"/>
              <a:t>is, probability - weighted </a:t>
            </a:r>
            <a:r>
              <a:rPr lang="en-US" b="1" i="1" dirty="0"/>
              <a:t>amount) or the most likely amount, depending </a:t>
            </a:r>
            <a:r>
              <a:rPr lang="en-US" b="1" i="1" dirty="0" smtClean="0"/>
              <a:t>on which </a:t>
            </a:r>
            <a:r>
              <a:rPr lang="en-US" b="1" i="1" dirty="0"/>
              <a:t>method the entity expects to better predict the amount </a:t>
            </a:r>
            <a:r>
              <a:rPr lang="en-US" b="1" i="1" dirty="0" smtClean="0"/>
              <a:t>of consideration </a:t>
            </a:r>
            <a:r>
              <a:rPr lang="en-US" b="1" i="1" dirty="0"/>
              <a:t>to which the entity will be entitled.</a:t>
            </a:r>
          </a:p>
          <a:p>
            <a:pPr lvl="1"/>
            <a:r>
              <a:rPr lang="en-US" b="1" i="1" dirty="0"/>
              <a:t>2</a:t>
            </a:r>
            <a:r>
              <a:rPr lang="en-US" b="1" i="1" dirty="0" smtClean="0"/>
              <a:t>. Constraining </a:t>
            </a:r>
            <a:r>
              <a:rPr lang="en-US" b="1" i="1" dirty="0"/>
              <a:t>estimates of variable </a:t>
            </a:r>
            <a:r>
              <a:rPr lang="en-US" b="1" i="1" dirty="0" smtClean="0"/>
              <a:t>consideration — An entity should include in </a:t>
            </a:r>
            <a:r>
              <a:rPr lang="en-US" b="1" i="1" dirty="0"/>
              <a:t>the transaction price some or all </a:t>
            </a:r>
            <a:r>
              <a:rPr lang="en-US" b="1" i="1" dirty="0" smtClean="0"/>
              <a:t>of an </a:t>
            </a:r>
            <a:r>
              <a:rPr lang="en-US" b="1" i="1" dirty="0"/>
              <a:t>estimate </a:t>
            </a:r>
            <a:r>
              <a:rPr lang="en-US" b="1" i="1" dirty="0" smtClean="0"/>
              <a:t>of variable consideration only to </a:t>
            </a:r>
            <a:r>
              <a:rPr lang="en-US" b="1" i="1" dirty="0"/>
              <a:t>the </a:t>
            </a:r>
            <a:r>
              <a:rPr lang="en-US" b="1" i="1" dirty="0" smtClean="0"/>
              <a:t>extent it </a:t>
            </a:r>
            <a:r>
              <a:rPr lang="en-US" b="1" i="1" dirty="0"/>
              <a:t>is probable </a:t>
            </a:r>
            <a:r>
              <a:rPr lang="en-US" b="1" i="1" dirty="0" smtClean="0"/>
              <a:t>that a significant reversal in </a:t>
            </a:r>
            <a:r>
              <a:rPr lang="en-US" b="1" i="1" dirty="0"/>
              <a:t>the amount </a:t>
            </a:r>
            <a:r>
              <a:rPr lang="en-US" b="1" i="1" dirty="0" smtClean="0"/>
              <a:t>of cumulative revenue recognized </a:t>
            </a:r>
            <a:r>
              <a:rPr lang="en-US" b="1" i="1" dirty="0"/>
              <a:t>will not occur when </a:t>
            </a:r>
            <a:r>
              <a:rPr lang="en-US" b="1" i="1" dirty="0" smtClean="0"/>
              <a:t>the uncertainty </a:t>
            </a:r>
            <a:r>
              <a:rPr lang="en-US" b="1" i="1" dirty="0"/>
              <a:t>associated </a:t>
            </a:r>
            <a:r>
              <a:rPr lang="en-US" b="1" i="1" dirty="0" smtClean="0"/>
              <a:t>with the </a:t>
            </a:r>
            <a:r>
              <a:rPr lang="en-US" b="1" i="1" dirty="0"/>
              <a:t>variable consideration is </a:t>
            </a:r>
            <a:r>
              <a:rPr lang="en-US" b="1" i="1" dirty="0" smtClean="0"/>
              <a:t>subsequently resolved.</a:t>
            </a:r>
            <a:endParaRPr lang="en-US" b="1" i="1" dirty="0"/>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23258550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normAutofit fontScale="85000" lnSpcReduction="20000"/>
          </a:bodyPr>
          <a:lstStyle/>
          <a:p>
            <a:r>
              <a:rPr lang="en-US" b="1" dirty="0"/>
              <a:t>The Office of Loan Origination and Approval</a:t>
            </a:r>
            <a:r>
              <a:rPr lang="en-US" dirty="0"/>
              <a:t> will be managed by a Deputy Assistant Administrator and will house the following branches: </a:t>
            </a:r>
          </a:p>
          <a:p>
            <a:pPr lvl="1"/>
            <a:r>
              <a:rPr lang="en-US" b="1" u="sng" dirty="0" smtClean="0"/>
              <a:t>The </a:t>
            </a:r>
            <a:r>
              <a:rPr lang="en-US" b="1" u="sng" dirty="0"/>
              <a:t>Financial Operations Branch</a:t>
            </a:r>
            <a:r>
              <a:rPr lang="en-US" dirty="0"/>
              <a:t> will be responsible for reviewing, processing, and approving the financial or operational aspects of loan and grant applications to include feasibility and security findings, pro-forma financial analysis, competition analysis, financing structures, special conditions, etc. </a:t>
            </a:r>
          </a:p>
          <a:p>
            <a:pPr lvl="1"/>
            <a:r>
              <a:rPr lang="en-US" b="1" u="sng" dirty="0" smtClean="0"/>
              <a:t>The </a:t>
            </a:r>
            <a:r>
              <a:rPr lang="en-US" b="1" u="sng" dirty="0"/>
              <a:t>Engineering Branch</a:t>
            </a:r>
            <a:r>
              <a:rPr lang="en-US" dirty="0"/>
              <a:t> will be responsible for reviewing, processing and approving the engineering aspects of loan and grant applications to include loan design analysis, environmental review and approval, etc. </a:t>
            </a:r>
          </a:p>
          <a:p>
            <a:pPr lvl="1"/>
            <a:r>
              <a:rPr lang="en-US" b="1" u="sng" dirty="0" smtClean="0"/>
              <a:t>Three </a:t>
            </a:r>
            <a:r>
              <a:rPr lang="en-US" b="1" u="sng" dirty="0"/>
              <a:t>General Field Representative Teams</a:t>
            </a:r>
            <a:r>
              <a:rPr lang="en-US" dirty="0"/>
              <a:t> will be responsible for the field activities to include assisting with the development of loan applications, general oversight of the projects, outreach, etc. for the respective </a:t>
            </a:r>
            <a:endParaRPr lang="en-US" b="1" cap="small" dirty="0"/>
          </a:p>
        </p:txBody>
      </p:sp>
    </p:spTree>
    <p:extLst>
      <p:ext uri="{BB962C8B-B14F-4D97-AF65-F5344CB8AC3E}">
        <p14:creationId xmlns:p14="http://schemas.microsoft.com/office/powerpoint/2010/main" val="4561523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70000" lnSpcReduction="20000"/>
          </a:bodyPr>
          <a:lstStyle/>
          <a:p>
            <a:r>
              <a:rPr lang="en-US" b="1" i="1" dirty="0"/>
              <a:t>Step 3: Determine </a:t>
            </a:r>
            <a:r>
              <a:rPr lang="en-US" b="1" i="1" dirty="0" smtClean="0"/>
              <a:t>the Transaction P rice</a:t>
            </a:r>
          </a:p>
          <a:p>
            <a:endParaRPr lang="en-US" b="1" i="1" dirty="0"/>
          </a:p>
          <a:p>
            <a:pPr lvl="1"/>
            <a:r>
              <a:rPr lang="en-US" b="1" i="1" dirty="0" smtClean="0"/>
              <a:t>3. The </a:t>
            </a:r>
            <a:r>
              <a:rPr lang="en-US" b="1" i="1" dirty="0"/>
              <a:t>existence of a significant financing </a:t>
            </a:r>
            <a:r>
              <a:rPr lang="en-US" b="1" i="1" dirty="0" smtClean="0"/>
              <a:t>component — An entity should adjust </a:t>
            </a:r>
            <a:r>
              <a:rPr lang="en-US" b="1" i="1" dirty="0"/>
              <a:t>the promised amount of consideration for the effects of </a:t>
            </a:r>
            <a:r>
              <a:rPr lang="en-US" b="1" i="1" dirty="0" smtClean="0"/>
              <a:t>the </a:t>
            </a:r>
            <a:r>
              <a:rPr lang="en-US" b="1" i="1" dirty="0"/>
              <a:t>time value of money if the timing of the payments </a:t>
            </a:r>
            <a:r>
              <a:rPr lang="en-US" b="1" i="1" dirty="0" smtClean="0"/>
              <a:t>agreed upon by the parties </a:t>
            </a:r>
            <a:r>
              <a:rPr lang="en-US" b="1" i="1" dirty="0"/>
              <a:t>to the contract (either explicitly or implicitly) provides </a:t>
            </a:r>
            <a:r>
              <a:rPr lang="en-US" b="1" i="1" dirty="0" smtClean="0"/>
              <a:t>the customer or </a:t>
            </a:r>
            <a:r>
              <a:rPr lang="en-US" b="1" i="1" dirty="0"/>
              <a:t>the </a:t>
            </a:r>
            <a:r>
              <a:rPr lang="en-US" b="1" i="1" dirty="0" smtClean="0"/>
              <a:t>entity with </a:t>
            </a:r>
            <a:r>
              <a:rPr lang="en-US" b="1" i="1" dirty="0"/>
              <a:t>a significant benefit of </a:t>
            </a:r>
            <a:r>
              <a:rPr lang="en-US" b="1" i="1" dirty="0" smtClean="0"/>
              <a:t>financing for the transfer </a:t>
            </a:r>
            <a:r>
              <a:rPr lang="en-US" b="1" i="1" dirty="0"/>
              <a:t>of goods or services to the customer. In assessing whether </a:t>
            </a:r>
            <a:r>
              <a:rPr lang="en-US" b="1" i="1" dirty="0" smtClean="0"/>
              <a:t>a financing </a:t>
            </a:r>
            <a:r>
              <a:rPr lang="en-US" b="1" i="1" dirty="0"/>
              <a:t>component exists and is </a:t>
            </a:r>
            <a:r>
              <a:rPr lang="en-US" b="1" i="1" dirty="0" smtClean="0"/>
              <a:t>significant </a:t>
            </a:r>
            <a:r>
              <a:rPr lang="en-US" b="1" i="1" dirty="0"/>
              <a:t>to a contract, an </a:t>
            </a:r>
            <a:r>
              <a:rPr lang="en-US" b="1" i="1" dirty="0" smtClean="0"/>
              <a:t>entity should consider </a:t>
            </a:r>
            <a:r>
              <a:rPr lang="en-US" b="1" i="1" dirty="0"/>
              <a:t>various factors. As a practical expedient, an entity </a:t>
            </a:r>
            <a:r>
              <a:rPr lang="en-US" b="1" i="1" dirty="0" smtClean="0"/>
              <a:t>need not </a:t>
            </a:r>
            <a:r>
              <a:rPr lang="en-US" b="1" i="1" dirty="0"/>
              <a:t>assess whether a contract has a significant financing component </a:t>
            </a:r>
            <a:r>
              <a:rPr lang="en-US" b="1" i="1" dirty="0" smtClean="0"/>
              <a:t>if the </a:t>
            </a:r>
            <a:r>
              <a:rPr lang="en-US" b="1" i="1" dirty="0"/>
              <a:t>entity expects at contract inception that the period between </a:t>
            </a:r>
            <a:r>
              <a:rPr lang="en-US" b="1" i="1" dirty="0" smtClean="0"/>
              <a:t>payment by </a:t>
            </a:r>
            <a:r>
              <a:rPr lang="en-US" b="1" i="1" dirty="0"/>
              <a:t>the </a:t>
            </a:r>
            <a:r>
              <a:rPr lang="en-US" b="1" i="1" dirty="0" smtClean="0"/>
              <a:t>customer </a:t>
            </a:r>
            <a:r>
              <a:rPr lang="en-US" b="1" i="1" dirty="0"/>
              <a:t>and the transfer of the promised goods </a:t>
            </a:r>
            <a:r>
              <a:rPr lang="en-US" b="1" i="1" dirty="0" smtClean="0"/>
              <a:t>or services to the </a:t>
            </a:r>
            <a:r>
              <a:rPr lang="en-US" b="1" i="1" dirty="0"/>
              <a:t>customer will be one year or less.</a:t>
            </a:r>
          </a:p>
          <a:p>
            <a:pPr lvl="1"/>
            <a:r>
              <a:rPr lang="en-US" b="1" i="1" dirty="0" smtClean="0"/>
              <a:t>4. Noncash consideration — If a customer </a:t>
            </a:r>
            <a:r>
              <a:rPr lang="en-US" b="1" i="1" dirty="0"/>
              <a:t>promises consideration in </a:t>
            </a:r>
            <a:r>
              <a:rPr lang="en-US" b="1" i="1" dirty="0" smtClean="0"/>
              <a:t>a form </a:t>
            </a:r>
            <a:r>
              <a:rPr lang="en-US" b="1" i="1" dirty="0"/>
              <a:t>other than cash, an </a:t>
            </a:r>
            <a:r>
              <a:rPr lang="en-US" b="1" i="1" dirty="0" smtClean="0"/>
              <a:t>entity should measure </a:t>
            </a:r>
            <a:r>
              <a:rPr lang="en-US" b="1" i="1" dirty="0"/>
              <a:t>the </a:t>
            </a:r>
            <a:r>
              <a:rPr lang="en-US" b="1" i="1" dirty="0" smtClean="0"/>
              <a:t>noncash consideration </a:t>
            </a:r>
            <a:r>
              <a:rPr lang="en-US" b="1" i="1" dirty="0"/>
              <a:t>(or promise of noncash consideration) at fair value. If </a:t>
            </a:r>
            <a:r>
              <a:rPr lang="en-US" b="1" i="1" dirty="0" smtClean="0"/>
              <a:t>an entity </a:t>
            </a:r>
            <a:r>
              <a:rPr lang="en-US" b="1" i="1" dirty="0"/>
              <a:t>cannot reasonably estimate the fair value of the </a:t>
            </a:r>
            <a:r>
              <a:rPr lang="en-US" b="1" i="1" dirty="0" smtClean="0"/>
              <a:t>noncash consideration</a:t>
            </a:r>
            <a:r>
              <a:rPr lang="en-US" b="1" i="1" dirty="0"/>
              <a:t>, </a:t>
            </a:r>
            <a:r>
              <a:rPr lang="en-US" b="1" i="1" dirty="0" smtClean="0"/>
              <a:t>it should measure </a:t>
            </a:r>
            <a:r>
              <a:rPr lang="en-US" b="1" i="1" dirty="0"/>
              <a:t>the consideration indirectly </a:t>
            </a:r>
            <a:r>
              <a:rPr lang="en-US" b="1" i="1" dirty="0" smtClean="0"/>
              <a:t>by reference </a:t>
            </a:r>
            <a:r>
              <a:rPr lang="en-US" b="1" i="1" dirty="0"/>
              <a:t>to the standalone </a:t>
            </a:r>
            <a:r>
              <a:rPr lang="en-US" b="1" i="1" dirty="0" smtClean="0"/>
              <a:t>selling </a:t>
            </a:r>
            <a:r>
              <a:rPr lang="en-US" b="1" i="1" dirty="0"/>
              <a:t>price of the goods or </a:t>
            </a:r>
            <a:r>
              <a:rPr lang="en-US" b="1" i="1" dirty="0" smtClean="0"/>
              <a:t>services promised </a:t>
            </a:r>
            <a:r>
              <a:rPr lang="en-US" b="1" i="1" dirty="0"/>
              <a:t>in exchange for the </a:t>
            </a:r>
            <a:r>
              <a:rPr lang="en-US" b="1" i="1" dirty="0" smtClean="0"/>
              <a:t>consideration.  If </a:t>
            </a:r>
            <a:r>
              <a:rPr lang="en-US" b="1" i="1" dirty="0"/>
              <a:t>the </a:t>
            </a:r>
            <a:r>
              <a:rPr lang="en-US" b="1" i="1" dirty="0" smtClean="0"/>
              <a:t>noncash consideration </a:t>
            </a:r>
            <a:r>
              <a:rPr lang="en-US" b="1" i="1" dirty="0"/>
              <a:t>is variable, an entity </a:t>
            </a:r>
            <a:r>
              <a:rPr lang="en-US" b="1" i="1" dirty="0" smtClean="0"/>
              <a:t>should consider </a:t>
            </a:r>
            <a:r>
              <a:rPr lang="en-US" b="1" i="1" dirty="0"/>
              <a:t>the guidance </a:t>
            </a:r>
            <a:r>
              <a:rPr lang="en-US" b="1" i="1" dirty="0" smtClean="0"/>
              <a:t>on constraining </a:t>
            </a:r>
            <a:r>
              <a:rPr lang="en-US" b="1" i="1" dirty="0"/>
              <a:t>estimates of variable </a:t>
            </a:r>
            <a:r>
              <a:rPr lang="en-US" b="1" i="1" dirty="0" smtClean="0"/>
              <a:t>consideration. </a:t>
            </a:r>
            <a:endParaRPr lang="en-US" b="1" i="1" dirty="0"/>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141093100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92500" lnSpcReduction="10000"/>
          </a:bodyPr>
          <a:lstStyle/>
          <a:p>
            <a:r>
              <a:rPr lang="en-US" b="1" i="1" dirty="0"/>
              <a:t>Step 3: Determine </a:t>
            </a:r>
            <a:r>
              <a:rPr lang="en-US" b="1" i="1" dirty="0" smtClean="0"/>
              <a:t>the Transaction Price</a:t>
            </a:r>
          </a:p>
          <a:p>
            <a:pPr lvl="1"/>
            <a:r>
              <a:rPr lang="en-US" b="1" i="1" dirty="0" smtClean="0"/>
              <a:t>5. Consideration </a:t>
            </a:r>
            <a:r>
              <a:rPr lang="en-US" b="1" i="1" dirty="0"/>
              <a:t>payable to the </a:t>
            </a:r>
            <a:r>
              <a:rPr lang="en-US" b="1" i="1" dirty="0" smtClean="0"/>
              <a:t>customer — If an entity </a:t>
            </a:r>
            <a:r>
              <a:rPr lang="en-US" b="1" i="1" dirty="0"/>
              <a:t>pays, or </a:t>
            </a:r>
            <a:r>
              <a:rPr lang="en-US" b="1" i="1" dirty="0" smtClean="0"/>
              <a:t>expects to </a:t>
            </a:r>
            <a:r>
              <a:rPr lang="en-US" b="1" i="1" dirty="0"/>
              <a:t>pay, consideration to a customer (or to other parties that </a:t>
            </a:r>
            <a:r>
              <a:rPr lang="en-US" b="1" i="1" dirty="0" smtClean="0"/>
              <a:t>purchase the </a:t>
            </a:r>
            <a:r>
              <a:rPr lang="en-US" b="1" i="1" dirty="0"/>
              <a:t>entity’s goods or services from the customer) in the form of cash </a:t>
            </a:r>
            <a:r>
              <a:rPr lang="en-US" b="1" i="1" dirty="0" smtClean="0"/>
              <a:t>or items </a:t>
            </a:r>
            <a:r>
              <a:rPr lang="en-US" b="1" i="1" dirty="0"/>
              <a:t>(for example, credit, a </a:t>
            </a:r>
            <a:r>
              <a:rPr lang="en-US" b="1" i="1" dirty="0" smtClean="0"/>
              <a:t>coupon, or a </a:t>
            </a:r>
            <a:r>
              <a:rPr lang="en-US" b="1" i="1" dirty="0"/>
              <a:t>voucher) that the </a:t>
            </a:r>
            <a:r>
              <a:rPr lang="en-US" b="1" i="1" dirty="0" smtClean="0"/>
              <a:t>customer can </a:t>
            </a:r>
            <a:r>
              <a:rPr lang="en-US" b="1" i="1" dirty="0"/>
              <a:t>apply </a:t>
            </a:r>
            <a:r>
              <a:rPr lang="en-US" b="1" i="1" dirty="0" smtClean="0"/>
              <a:t>against amounts </a:t>
            </a:r>
            <a:r>
              <a:rPr lang="en-US" b="1" i="1" dirty="0"/>
              <a:t>owed to the entity (or to other parties </a:t>
            </a:r>
            <a:r>
              <a:rPr lang="en-US" b="1" i="1" dirty="0" smtClean="0"/>
              <a:t>that purchase </a:t>
            </a:r>
            <a:r>
              <a:rPr lang="en-US" b="1" i="1" dirty="0"/>
              <a:t>the entity’s goods or services from the customer), the </a:t>
            </a:r>
            <a:r>
              <a:rPr lang="en-US" b="1" i="1" dirty="0" smtClean="0"/>
              <a:t>entity should account </a:t>
            </a:r>
            <a:r>
              <a:rPr lang="en-US" b="1" i="1" dirty="0"/>
              <a:t>for the payment (or expectation of payment) as </a:t>
            </a:r>
            <a:r>
              <a:rPr lang="en-US" b="1" i="1" dirty="0" smtClean="0"/>
              <a:t>a reduction </a:t>
            </a:r>
            <a:r>
              <a:rPr lang="en-US" b="1" i="1" dirty="0"/>
              <a:t>of the transaction price or as a payment for a distinct </a:t>
            </a:r>
            <a:r>
              <a:rPr lang="en-US" b="1" i="1" dirty="0" smtClean="0"/>
              <a:t>good or service </a:t>
            </a:r>
            <a:r>
              <a:rPr lang="en-US" b="1" i="1" dirty="0"/>
              <a:t>(or both</a:t>
            </a:r>
            <a:r>
              <a:rPr lang="en-US" b="1" i="1" dirty="0" smtClean="0"/>
              <a:t>).  If </a:t>
            </a:r>
            <a:r>
              <a:rPr lang="en-US" b="1" i="1" dirty="0"/>
              <a:t>the consideration payable to a customer is a </a:t>
            </a:r>
            <a:r>
              <a:rPr lang="en-US" b="1" i="1" dirty="0" smtClean="0"/>
              <a:t>variable amount </a:t>
            </a:r>
            <a:r>
              <a:rPr lang="en-US" b="1" i="1" dirty="0"/>
              <a:t>and accounted for as a reduction in the transaction price, </a:t>
            </a:r>
            <a:r>
              <a:rPr lang="en-US" b="1" i="1" dirty="0" smtClean="0"/>
              <a:t>an entity </a:t>
            </a:r>
            <a:r>
              <a:rPr lang="en-US" b="1" i="1" dirty="0"/>
              <a:t>should consider the guidance on constraining estimates </a:t>
            </a:r>
            <a:r>
              <a:rPr lang="en-US" b="1" i="1" dirty="0" smtClean="0"/>
              <a:t>of variable </a:t>
            </a:r>
            <a:r>
              <a:rPr lang="en-US" b="1" i="1" dirty="0"/>
              <a:t>consideration</a:t>
            </a:r>
            <a:endParaRPr lang="en-US" b="1" i="1" dirty="0" smtClean="0"/>
          </a:p>
          <a:p>
            <a:endParaRPr lang="en-US" b="1" i="1" dirty="0"/>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14025305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92500" lnSpcReduction="20000"/>
          </a:bodyPr>
          <a:lstStyle/>
          <a:p>
            <a:r>
              <a:rPr lang="en-US" b="1" i="1" dirty="0"/>
              <a:t>Step 4: </a:t>
            </a:r>
            <a:r>
              <a:rPr lang="en-US" b="1" i="1" dirty="0" smtClean="0"/>
              <a:t>Allocate the Transaction Price </a:t>
            </a:r>
            <a:r>
              <a:rPr lang="en-US" b="1" i="1" dirty="0"/>
              <a:t>to </a:t>
            </a:r>
            <a:r>
              <a:rPr lang="en-US" b="1" i="1" dirty="0" smtClean="0"/>
              <a:t>the Performance Obligations </a:t>
            </a:r>
            <a:r>
              <a:rPr lang="en-US" b="1" i="1" dirty="0"/>
              <a:t>in </a:t>
            </a:r>
            <a:r>
              <a:rPr lang="en-US" b="1" i="1" dirty="0" smtClean="0"/>
              <a:t>the Contract</a:t>
            </a:r>
            <a:endParaRPr lang="en-US" b="1" i="1" dirty="0"/>
          </a:p>
          <a:p>
            <a:endParaRPr lang="en-US" b="1" i="1" dirty="0" smtClean="0"/>
          </a:p>
          <a:p>
            <a:pPr lvl="1"/>
            <a:r>
              <a:rPr lang="en-US" b="1" i="1" dirty="0" smtClean="0"/>
              <a:t>For </a:t>
            </a:r>
            <a:r>
              <a:rPr lang="en-US" b="1" i="1" dirty="0"/>
              <a:t>a contract that has more than one performance obligation, an </a:t>
            </a:r>
            <a:r>
              <a:rPr lang="en-US" b="1" i="1" dirty="0" smtClean="0"/>
              <a:t>entity should allocate </a:t>
            </a:r>
            <a:r>
              <a:rPr lang="en-US" b="1" i="1" dirty="0"/>
              <a:t>the transaction price to each performance obligation in an amount </a:t>
            </a:r>
            <a:r>
              <a:rPr lang="en-US" b="1" i="1" dirty="0" smtClean="0"/>
              <a:t>that depicts </a:t>
            </a:r>
            <a:r>
              <a:rPr lang="en-US" b="1" i="1" dirty="0"/>
              <a:t>the amount of consideration to which the entity expects to be entitled </a:t>
            </a:r>
            <a:r>
              <a:rPr lang="en-US" b="1" i="1" dirty="0" smtClean="0"/>
              <a:t>in exchange </a:t>
            </a:r>
            <a:r>
              <a:rPr lang="en-US" b="1" i="1" dirty="0"/>
              <a:t>for satisfying each performance </a:t>
            </a:r>
            <a:r>
              <a:rPr lang="en-US" b="1" i="1" dirty="0" smtClean="0"/>
              <a:t>obligation. To </a:t>
            </a:r>
            <a:r>
              <a:rPr lang="en-US" b="1" i="1" dirty="0"/>
              <a:t>allocate an appropriate amount of </a:t>
            </a:r>
            <a:r>
              <a:rPr lang="en-US" b="1" i="1" dirty="0" smtClean="0"/>
              <a:t>consideration </a:t>
            </a:r>
            <a:r>
              <a:rPr lang="en-US" b="1" i="1" dirty="0"/>
              <a:t>to each </a:t>
            </a:r>
            <a:r>
              <a:rPr lang="en-US" b="1" i="1" dirty="0" smtClean="0"/>
              <a:t>performance obligation</a:t>
            </a:r>
            <a:r>
              <a:rPr lang="en-US" b="1" i="1" dirty="0"/>
              <a:t>, an </a:t>
            </a:r>
            <a:r>
              <a:rPr lang="en-US" b="1" i="1" dirty="0" smtClean="0"/>
              <a:t>entity must determine the standalone </a:t>
            </a:r>
            <a:r>
              <a:rPr lang="en-US" b="1" i="1" dirty="0"/>
              <a:t>selling </a:t>
            </a:r>
            <a:r>
              <a:rPr lang="en-US" b="1" i="1" dirty="0" smtClean="0"/>
              <a:t>price at contract inception </a:t>
            </a:r>
            <a:r>
              <a:rPr lang="en-US" b="1" i="1" dirty="0"/>
              <a:t>of the distinct </a:t>
            </a:r>
            <a:r>
              <a:rPr lang="en-US" b="1" i="1" dirty="0" smtClean="0"/>
              <a:t>goods or services underlying </a:t>
            </a:r>
            <a:r>
              <a:rPr lang="en-US" b="1" i="1" dirty="0"/>
              <a:t>each </a:t>
            </a:r>
            <a:r>
              <a:rPr lang="en-US" b="1" i="1" dirty="0" smtClean="0"/>
              <a:t>performance obligation and would typically allocate </a:t>
            </a:r>
            <a:r>
              <a:rPr lang="en-US" b="1" i="1" dirty="0"/>
              <a:t>the transaction price on a </a:t>
            </a:r>
            <a:r>
              <a:rPr lang="en-US" b="1" i="1" dirty="0" smtClean="0"/>
              <a:t>relative standalone </a:t>
            </a:r>
            <a:r>
              <a:rPr lang="en-US" b="1" i="1" dirty="0"/>
              <a:t>selling price basis. If a standalone selling price is not observable, </a:t>
            </a:r>
            <a:r>
              <a:rPr lang="en-US" b="1" i="1" dirty="0" smtClean="0"/>
              <a:t>an entity </a:t>
            </a:r>
            <a:r>
              <a:rPr lang="en-US" b="1" i="1" dirty="0"/>
              <a:t>must </a:t>
            </a:r>
            <a:r>
              <a:rPr lang="en-US" b="1" i="1" dirty="0" smtClean="0"/>
              <a:t>estimate </a:t>
            </a:r>
            <a:r>
              <a:rPr lang="en-US" b="1" i="1" dirty="0"/>
              <a:t>it</a:t>
            </a:r>
            <a:r>
              <a:rPr lang="en-US" b="1" i="1" dirty="0" smtClean="0"/>
              <a:t>.</a:t>
            </a:r>
            <a:endParaRPr lang="en-US" b="1" i="1" dirty="0"/>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342686751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lnSpcReduction="10000"/>
          </a:bodyPr>
          <a:lstStyle/>
          <a:p>
            <a:pPr marL="0" indent="0">
              <a:buNone/>
            </a:pPr>
            <a:endParaRPr lang="en-US" b="1" i="1" dirty="0"/>
          </a:p>
          <a:p>
            <a:pPr lvl="1"/>
            <a:r>
              <a:rPr lang="en-US" b="1" i="1" dirty="0" smtClean="0"/>
              <a:t>Sometimes, the transaction price includes a discount or variable </a:t>
            </a:r>
            <a:r>
              <a:rPr lang="en-US" b="1" i="1" dirty="0"/>
              <a:t>consideration that relates entirely to one of the performance </a:t>
            </a:r>
            <a:r>
              <a:rPr lang="en-US" b="1" i="1" dirty="0" smtClean="0"/>
              <a:t>obligations in </a:t>
            </a:r>
            <a:r>
              <a:rPr lang="en-US" b="1" i="1" dirty="0"/>
              <a:t>a </a:t>
            </a:r>
            <a:r>
              <a:rPr lang="en-US" b="1" i="1" dirty="0" smtClean="0"/>
              <a:t>contract</a:t>
            </a:r>
            <a:r>
              <a:rPr lang="en-US" b="1" i="1" dirty="0"/>
              <a:t>. The requirements specify when an entity should allocate </a:t>
            </a:r>
            <a:r>
              <a:rPr lang="en-US" b="1" i="1" dirty="0" smtClean="0"/>
              <a:t>the discount </a:t>
            </a:r>
            <a:r>
              <a:rPr lang="en-US" b="1" i="1" dirty="0"/>
              <a:t>or variable consideration to one (or some) performance </a:t>
            </a:r>
            <a:r>
              <a:rPr lang="en-US" b="1" i="1" dirty="0" smtClean="0"/>
              <a:t>obligation(s) rather </a:t>
            </a:r>
            <a:r>
              <a:rPr lang="en-US" b="1" i="1" dirty="0"/>
              <a:t>than to all performance obligations in the </a:t>
            </a:r>
            <a:r>
              <a:rPr lang="en-US" b="1" i="1" dirty="0" smtClean="0"/>
              <a:t>contract.  An entity should allocate </a:t>
            </a:r>
            <a:r>
              <a:rPr lang="en-US" b="1" i="1" dirty="0"/>
              <a:t>to the performance </a:t>
            </a:r>
            <a:r>
              <a:rPr lang="en-US" b="1" i="1" dirty="0" smtClean="0"/>
              <a:t>obligations </a:t>
            </a:r>
            <a:r>
              <a:rPr lang="en-US" b="1" i="1" dirty="0"/>
              <a:t>in the contract </a:t>
            </a:r>
            <a:r>
              <a:rPr lang="en-US" b="1" i="1" dirty="0" smtClean="0"/>
              <a:t>any subsequent </a:t>
            </a:r>
            <a:r>
              <a:rPr lang="en-US" b="1" i="1" dirty="0"/>
              <a:t>changes in the transaction price on the same basis as at </a:t>
            </a:r>
            <a:r>
              <a:rPr lang="en-US" b="1" i="1" dirty="0" smtClean="0"/>
              <a:t>contract inception</a:t>
            </a:r>
            <a:r>
              <a:rPr lang="en-US" b="1" i="1" dirty="0"/>
              <a:t>. Amounts allocated to a satisfied performance </a:t>
            </a:r>
            <a:r>
              <a:rPr lang="en-US" b="1" i="1" dirty="0" smtClean="0"/>
              <a:t>obligation should be recognized </a:t>
            </a:r>
            <a:r>
              <a:rPr lang="en-US" b="1" i="1" dirty="0"/>
              <a:t>as revenue, or as a reduction of revenue, in the period in </a:t>
            </a:r>
            <a:r>
              <a:rPr lang="en-US" b="1" i="1" dirty="0" smtClean="0"/>
              <a:t>which the transaction </a:t>
            </a:r>
            <a:r>
              <a:rPr lang="en-US" b="1" i="1" dirty="0"/>
              <a:t>price changes.</a:t>
            </a:r>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131899382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70000" lnSpcReduction="20000"/>
          </a:bodyPr>
          <a:lstStyle/>
          <a:p>
            <a:pPr marL="0" indent="0">
              <a:buNone/>
            </a:pPr>
            <a:r>
              <a:rPr lang="en-US" b="1" i="1" dirty="0"/>
              <a:t>Step 5: </a:t>
            </a:r>
            <a:r>
              <a:rPr lang="en-US" b="1" i="1" dirty="0" smtClean="0"/>
              <a:t>Recognize Revenue When </a:t>
            </a:r>
            <a:r>
              <a:rPr lang="en-US" b="1" i="1" dirty="0"/>
              <a:t>(</a:t>
            </a:r>
            <a:r>
              <a:rPr lang="en-US" b="1" i="1" dirty="0" smtClean="0"/>
              <a:t>or As</a:t>
            </a:r>
            <a:r>
              <a:rPr lang="en-US" b="1" i="1" dirty="0"/>
              <a:t>) </a:t>
            </a:r>
            <a:r>
              <a:rPr lang="en-US" b="1" i="1" dirty="0" smtClean="0"/>
              <a:t>the Entity Satisfies a Performance Obligation</a:t>
            </a:r>
          </a:p>
          <a:p>
            <a:pPr marL="0" indent="0">
              <a:buNone/>
            </a:pPr>
            <a:endParaRPr lang="en-US" b="1" i="1" dirty="0"/>
          </a:p>
          <a:p>
            <a:r>
              <a:rPr lang="en-US" b="1" i="1" dirty="0" smtClean="0"/>
              <a:t>An entity should recognize </a:t>
            </a:r>
            <a:r>
              <a:rPr lang="en-US" b="1" i="1" dirty="0"/>
              <a:t>revenue when (or as) it satisfies a </a:t>
            </a:r>
            <a:r>
              <a:rPr lang="en-US" b="1" i="1" dirty="0" smtClean="0"/>
              <a:t>performance obligation </a:t>
            </a:r>
            <a:r>
              <a:rPr lang="en-US" b="1" i="1" dirty="0"/>
              <a:t>by transferring a promised good or service to a customer. A good </a:t>
            </a:r>
            <a:r>
              <a:rPr lang="en-US" b="1" i="1" dirty="0" smtClean="0"/>
              <a:t>or service </a:t>
            </a:r>
            <a:r>
              <a:rPr lang="en-US" b="1" i="1" dirty="0"/>
              <a:t>is transferred when (or as) the customer obtains control of that good </a:t>
            </a:r>
            <a:r>
              <a:rPr lang="en-US" b="1" i="1" dirty="0" smtClean="0"/>
              <a:t>or service</a:t>
            </a:r>
            <a:r>
              <a:rPr lang="en-US" b="1" i="1" dirty="0"/>
              <a:t>.</a:t>
            </a:r>
          </a:p>
          <a:p>
            <a:r>
              <a:rPr lang="en-US" b="1" i="1" dirty="0" smtClean="0"/>
              <a:t>For </a:t>
            </a:r>
            <a:r>
              <a:rPr lang="en-US" b="1" i="1" dirty="0"/>
              <a:t>each performance </a:t>
            </a:r>
            <a:r>
              <a:rPr lang="en-US" b="1" i="1" dirty="0" smtClean="0"/>
              <a:t>obligation</a:t>
            </a:r>
            <a:r>
              <a:rPr lang="en-US" b="1" i="1" dirty="0"/>
              <a:t>, an </a:t>
            </a:r>
            <a:r>
              <a:rPr lang="en-US" b="1" i="1" dirty="0" smtClean="0"/>
              <a:t>entity should determine </a:t>
            </a:r>
            <a:r>
              <a:rPr lang="en-US" b="1" i="1" dirty="0"/>
              <a:t>whether the </a:t>
            </a:r>
            <a:r>
              <a:rPr lang="en-US" b="1" i="1" dirty="0" smtClean="0"/>
              <a:t>entity satisfies </a:t>
            </a:r>
            <a:r>
              <a:rPr lang="en-US" b="1" i="1" dirty="0"/>
              <a:t>the performance obligation over time by transferring control of a good </a:t>
            </a:r>
            <a:r>
              <a:rPr lang="en-US" b="1" i="1" dirty="0" smtClean="0"/>
              <a:t>or service </a:t>
            </a:r>
            <a:r>
              <a:rPr lang="en-US" b="1" i="1" dirty="0"/>
              <a:t>over time. If an entity does not satisfy a performance obligation over </a:t>
            </a:r>
            <a:r>
              <a:rPr lang="en-US" b="1" i="1" dirty="0" smtClean="0"/>
              <a:t>time, the </a:t>
            </a:r>
            <a:r>
              <a:rPr lang="en-US" b="1" i="1" dirty="0"/>
              <a:t>performance obligation is </a:t>
            </a:r>
            <a:r>
              <a:rPr lang="en-US" b="1" i="1" dirty="0" smtClean="0"/>
              <a:t>satisfied </a:t>
            </a:r>
            <a:r>
              <a:rPr lang="en-US" b="1" i="1" dirty="0"/>
              <a:t>at a point in </a:t>
            </a:r>
            <a:r>
              <a:rPr lang="en-US" b="1" i="1" dirty="0" smtClean="0"/>
              <a:t>time.  An </a:t>
            </a:r>
            <a:r>
              <a:rPr lang="en-US" b="1" i="1" dirty="0"/>
              <a:t>entity transfers control of a good or service over time </a:t>
            </a:r>
            <a:r>
              <a:rPr lang="en-US" b="1" i="1" dirty="0" smtClean="0"/>
              <a:t>and, therefore , satisfies a </a:t>
            </a:r>
            <a:r>
              <a:rPr lang="en-US" b="1" i="1" dirty="0"/>
              <a:t>performance obligation and recognizes revenue over time if one of </a:t>
            </a:r>
            <a:r>
              <a:rPr lang="en-US" b="1" i="1" dirty="0" smtClean="0"/>
              <a:t>the following </a:t>
            </a:r>
            <a:r>
              <a:rPr lang="en-US" b="1" i="1" dirty="0"/>
              <a:t>criteria is met:</a:t>
            </a:r>
          </a:p>
          <a:p>
            <a:pPr marL="800100" lvl="2" indent="0">
              <a:buNone/>
            </a:pPr>
            <a:r>
              <a:rPr lang="en-US" b="1" i="1" dirty="0" smtClean="0"/>
              <a:t>	</a:t>
            </a:r>
            <a:r>
              <a:rPr lang="en-US" sz="2900" b="1" i="1" dirty="0" smtClean="0"/>
              <a:t>1. The </a:t>
            </a:r>
            <a:r>
              <a:rPr lang="en-US" sz="2900" b="1" i="1" dirty="0"/>
              <a:t>customer simultaneously receives and </a:t>
            </a:r>
            <a:r>
              <a:rPr lang="en-US" sz="2900" b="1" i="1" dirty="0" smtClean="0"/>
              <a:t>consumes </a:t>
            </a:r>
            <a:r>
              <a:rPr lang="en-US" sz="2900" b="1" i="1" dirty="0"/>
              <a:t>the </a:t>
            </a:r>
            <a:r>
              <a:rPr lang="en-US" sz="2900" b="1" i="1" dirty="0" smtClean="0"/>
              <a:t>benefits 	provided </a:t>
            </a:r>
            <a:r>
              <a:rPr lang="en-US" sz="2900" b="1" i="1" dirty="0"/>
              <a:t>by the entity’s performance as the entity performs.</a:t>
            </a:r>
          </a:p>
          <a:p>
            <a:pPr marL="400050" lvl="1" indent="0">
              <a:buNone/>
            </a:pPr>
            <a:r>
              <a:rPr lang="en-US" sz="2900" b="1" i="1" dirty="0" smtClean="0"/>
              <a:t>	2.The </a:t>
            </a:r>
            <a:r>
              <a:rPr lang="en-US" sz="2900" b="1" i="1" dirty="0"/>
              <a:t>entity’s performance creates or enhances an asset (for </a:t>
            </a:r>
            <a:r>
              <a:rPr lang="en-US" sz="2900" b="1" i="1" dirty="0" smtClean="0"/>
              <a:t>example, work 	in </a:t>
            </a:r>
            <a:r>
              <a:rPr lang="en-US" sz="2900" b="1" i="1" dirty="0"/>
              <a:t>process) that the customer controls </a:t>
            </a:r>
            <a:r>
              <a:rPr lang="en-US" sz="2900" b="1" i="1" dirty="0" smtClean="0"/>
              <a:t>as the </a:t>
            </a:r>
            <a:r>
              <a:rPr lang="en-US" sz="2900" b="1" i="1" dirty="0"/>
              <a:t>asset is created </a:t>
            </a:r>
            <a:r>
              <a:rPr lang="en-US" sz="2900" b="1" i="1" dirty="0" smtClean="0"/>
              <a:t>or enhanced</a:t>
            </a:r>
            <a:r>
              <a:rPr lang="en-US" sz="2900" b="1" i="1" dirty="0"/>
              <a:t>.</a:t>
            </a:r>
          </a:p>
          <a:p>
            <a:pPr marL="400050" lvl="1" indent="0">
              <a:buNone/>
            </a:pPr>
            <a:r>
              <a:rPr lang="en-US" sz="2900" b="1" i="1" dirty="0" smtClean="0"/>
              <a:t>	3. The </a:t>
            </a:r>
            <a:r>
              <a:rPr lang="en-US" sz="2900" b="1" i="1" dirty="0"/>
              <a:t>entity’s performance </a:t>
            </a:r>
            <a:r>
              <a:rPr lang="en-US" sz="2900" b="1" i="1" dirty="0" smtClean="0"/>
              <a:t>does not </a:t>
            </a:r>
            <a:r>
              <a:rPr lang="en-US" sz="2900" b="1" i="1" dirty="0"/>
              <a:t>create an asset with an </a:t>
            </a:r>
            <a:r>
              <a:rPr lang="en-US" sz="2900" b="1" i="1" dirty="0" smtClean="0"/>
              <a:t>alternative use 	to </a:t>
            </a:r>
            <a:r>
              <a:rPr lang="en-US" sz="2900" b="1" i="1" dirty="0"/>
              <a:t>the </a:t>
            </a:r>
            <a:r>
              <a:rPr lang="en-US" sz="2900" b="1" i="1" dirty="0" smtClean="0"/>
              <a:t>entity, and the </a:t>
            </a:r>
            <a:r>
              <a:rPr lang="en-US" sz="2900" b="1" i="1" dirty="0"/>
              <a:t>entity </a:t>
            </a:r>
            <a:r>
              <a:rPr lang="en-US" sz="2900" b="1" i="1" dirty="0" smtClean="0"/>
              <a:t>has an enforceable right </a:t>
            </a:r>
            <a:r>
              <a:rPr lang="en-US" sz="2900" b="1" i="1" dirty="0"/>
              <a:t>to payment </a:t>
            </a:r>
            <a:r>
              <a:rPr lang="en-US" sz="2900" b="1" i="1" dirty="0" smtClean="0"/>
              <a:t>for 	performance completed to date.</a:t>
            </a:r>
            <a:endParaRPr lang="en-US" sz="2900" b="1" i="1" dirty="0"/>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1241542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92500" lnSpcReduction="10000"/>
          </a:bodyPr>
          <a:lstStyle/>
          <a:p>
            <a:pPr marL="0" indent="0">
              <a:buNone/>
            </a:pPr>
            <a:r>
              <a:rPr lang="en-US" b="1" i="1" dirty="0"/>
              <a:t>Step 5: </a:t>
            </a:r>
            <a:r>
              <a:rPr lang="en-US" b="1" i="1" dirty="0" smtClean="0"/>
              <a:t>Recognize Revenue When </a:t>
            </a:r>
            <a:r>
              <a:rPr lang="en-US" b="1" i="1" dirty="0"/>
              <a:t>(</a:t>
            </a:r>
            <a:r>
              <a:rPr lang="en-US" b="1" i="1" dirty="0" smtClean="0"/>
              <a:t>or As</a:t>
            </a:r>
            <a:r>
              <a:rPr lang="en-US" b="1" i="1" dirty="0"/>
              <a:t>) </a:t>
            </a:r>
            <a:r>
              <a:rPr lang="en-US" b="1" i="1" dirty="0" smtClean="0"/>
              <a:t>the Entity Satisfies a Performance Obligation</a:t>
            </a:r>
          </a:p>
          <a:p>
            <a:pPr marL="0" indent="0">
              <a:buNone/>
            </a:pPr>
            <a:r>
              <a:rPr lang="en-US" b="1" i="1" dirty="0"/>
              <a:t>If a performance obligation is not satisfied over time, an entity satisfies </a:t>
            </a:r>
            <a:r>
              <a:rPr lang="en-US" b="1" i="1" dirty="0" smtClean="0"/>
              <a:t>the performance </a:t>
            </a:r>
            <a:r>
              <a:rPr lang="en-US" b="1" i="1" dirty="0"/>
              <a:t>obligation at a point in time. To determine the point in </a:t>
            </a:r>
            <a:r>
              <a:rPr lang="en-US" b="1" i="1" dirty="0" smtClean="0"/>
              <a:t>time at which a </a:t>
            </a:r>
            <a:r>
              <a:rPr lang="en-US" b="1" i="1" dirty="0"/>
              <a:t>customer obtains control of a promised asset and an entity satisfies </a:t>
            </a:r>
            <a:r>
              <a:rPr lang="en-US" b="1" i="1" dirty="0" smtClean="0"/>
              <a:t>a performance obligation</a:t>
            </a:r>
            <a:r>
              <a:rPr lang="en-US" b="1" i="1" dirty="0"/>
              <a:t>, the entity would consider indicators of the transfer </a:t>
            </a:r>
            <a:r>
              <a:rPr lang="en-US" b="1" i="1" dirty="0" smtClean="0"/>
              <a:t>of control, which </a:t>
            </a:r>
            <a:r>
              <a:rPr lang="en-US" b="1" i="1" dirty="0"/>
              <a:t>include, but are not limited to, the following:</a:t>
            </a:r>
          </a:p>
          <a:p>
            <a:pPr lvl="1"/>
            <a:r>
              <a:rPr lang="en-US" b="1" i="1" dirty="0" smtClean="0"/>
              <a:t>	1. The </a:t>
            </a:r>
            <a:r>
              <a:rPr lang="en-US" b="1" i="1" dirty="0"/>
              <a:t>entity has a present right to payment for the </a:t>
            </a:r>
            <a:r>
              <a:rPr lang="en-US" b="1" i="1" dirty="0" smtClean="0"/>
              <a:t>	asset</a:t>
            </a:r>
            <a:r>
              <a:rPr lang="en-US" b="1" i="1" dirty="0"/>
              <a:t>.</a:t>
            </a:r>
          </a:p>
          <a:p>
            <a:pPr lvl="1"/>
            <a:r>
              <a:rPr lang="en-US" b="1" i="1" dirty="0" smtClean="0"/>
              <a:t>  2. The </a:t>
            </a:r>
            <a:r>
              <a:rPr lang="en-US" b="1" i="1" dirty="0"/>
              <a:t>customer has legal title to the asset.</a:t>
            </a:r>
          </a:p>
          <a:p>
            <a:pPr marL="857250" lvl="1" indent="-457200"/>
            <a:r>
              <a:rPr lang="en-US" b="1" i="1" dirty="0" smtClean="0"/>
              <a:t>3. The </a:t>
            </a:r>
            <a:r>
              <a:rPr lang="en-US" b="1" i="1" dirty="0"/>
              <a:t>entity has transferred </a:t>
            </a:r>
            <a:r>
              <a:rPr lang="en-US" b="1" i="1" dirty="0" smtClean="0"/>
              <a:t>physical </a:t>
            </a:r>
            <a:r>
              <a:rPr lang="en-US" b="1" i="1" dirty="0"/>
              <a:t>possession of the </a:t>
            </a:r>
            <a:r>
              <a:rPr lang="en-US" b="1" i="1" dirty="0" smtClean="0"/>
              <a:t>asset</a:t>
            </a:r>
            <a:endParaRPr lang="en-US" b="1" i="1" dirty="0"/>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38978563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92500" lnSpcReduction="20000"/>
          </a:bodyPr>
          <a:lstStyle/>
          <a:p>
            <a:pPr marL="0" indent="0">
              <a:buNone/>
            </a:pPr>
            <a:endParaRPr lang="en-US" b="1" i="1" dirty="0"/>
          </a:p>
          <a:p>
            <a:pPr lvl="1"/>
            <a:r>
              <a:rPr lang="en-US" b="1" i="1" dirty="0" smtClean="0"/>
              <a:t>4. The </a:t>
            </a:r>
            <a:r>
              <a:rPr lang="en-US" b="1" i="1" dirty="0"/>
              <a:t>customer has </a:t>
            </a:r>
            <a:r>
              <a:rPr lang="en-US" b="1" i="1" dirty="0" smtClean="0"/>
              <a:t>the significant risks </a:t>
            </a:r>
            <a:r>
              <a:rPr lang="en-US" b="1" i="1" dirty="0"/>
              <a:t>and rewards of ownership of </a:t>
            </a:r>
            <a:r>
              <a:rPr lang="en-US" b="1" i="1" dirty="0" smtClean="0"/>
              <a:t>the asset</a:t>
            </a:r>
            <a:r>
              <a:rPr lang="en-US" b="1" i="1" dirty="0"/>
              <a:t>.</a:t>
            </a:r>
          </a:p>
          <a:p>
            <a:pPr lvl="1"/>
            <a:r>
              <a:rPr lang="en-US" b="1" i="1" dirty="0" smtClean="0"/>
              <a:t>5. The </a:t>
            </a:r>
            <a:r>
              <a:rPr lang="en-US" b="1" i="1" dirty="0"/>
              <a:t>customer has accepted the asset.</a:t>
            </a:r>
          </a:p>
          <a:p>
            <a:r>
              <a:rPr lang="en-US" b="1" i="1" dirty="0"/>
              <a:t>For each performance obligation that an entity satisfies over time, an entity </a:t>
            </a:r>
            <a:r>
              <a:rPr lang="en-US" b="1" i="1" dirty="0" smtClean="0"/>
              <a:t>shall recognize </a:t>
            </a:r>
            <a:r>
              <a:rPr lang="en-US" b="1" i="1" dirty="0"/>
              <a:t>revenue over time by consistently applying a method of measuring </a:t>
            </a:r>
            <a:r>
              <a:rPr lang="en-US" b="1" i="1" dirty="0" smtClean="0"/>
              <a:t>the progress </a:t>
            </a:r>
            <a:r>
              <a:rPr lang="en-US" b="1" i="1" dirty="0"/>
              <a:t>toward complete satisfaction of that performance obligation.</a:t>
            </a:r>
          </a:p>
          <a:p>
            <a:r>
              <a:rPr lang="en-US" b="1" i="1" dirty="0"/>
              <a:t>Appropriate methods </a:t>
            </a:r>
            <a:r>
              <a:rPr lang="en-US" b="1" i="1" dirty="0" smtClean="0"/>
              <a:t>of measuring </a:t>
            </a:r>
            <a:r>
              <a:rPr lang="en-US" b="1" i="1" dirty="0"/>
              <a:t>progress include output methods and </a:t>
            </a:r>
            <a:r>
              <a:rPr lang="en-US" b="1" i="1" dirty="0" smtClean="0"/>
              <a:t>input methods</a:t>
            </a:r>
            <a:r>
              <a:rPr lang="en-US" b="1" i="1" dirty="0"/>
              <a:t>. As circumstances change over time, an </a:t>
            </a:r>
            <a:r>
              <a:rPr lang="en-US" b="1" i="1" dirty="0" smtClean="0"/>
              <a:t>entity should update its measure </a:t>
            </a:r>
            <a:r>
              <a:rPr lang="en-US" b="1" i="1" dirty="0"/>
              <a:t>of progress to depict the entity’s performance completed to date. </a:t>
            </a:r>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30846568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62500" lnSpcReduction="20000"/>
          </a:bodyPr>
          <a:lstStyle/>
          <a:p>
            <a:pPr marL="0" indent="0">
              <a:buNone/>
            </a:pPr>
            <a:r>
              <a:rPr lang="en-US" b="1" i="1" dirty="0"/>
              <a:t>Costs to Obtain or Fulfill a Contract with a </a:t>
            </a:r>
            <a:r>
              <a:rPr lang="en-US" b="1" i="1" dirty="0" smtClean="0"/>
              <a:t>Customer</a:t>
            </a:r>
          </a:p>
          <a:p>
            <a:pPr marL="0" indent="0">
              <a:buNone/>
            </a:pPr>
            <a:endParaRPr lang="en-US" b="1" i="1" dirty="0"/>
          </a:p>
          <a:p>
            <a:pPr marL="0" indent="0">
              <a:buNone/>
            </a:pPr>
            <a:r>
              <a:rPr lang="en-US" b="1" i="1" dirty="0" smtClean="0"/>
              <a:t>The </a:t>
            </a:r>
            <a:r>
              <a:rPr lang="en-US" b="1" i="1" dirty="0"/>
              <a:t>guidance also specifies the accounting for some costs to obtain or fulfill </a:t>
            </a:r>
            <a:r>
              <a:rPr lang="en-US" b="1" i="1" dirty="0" smtClean="0"/>
              <a:t>a contract </a:t>
            </a:r>
            <a:r>
              <a:rPr lang="en-US" b="1" i="1" dirty="0"/>
              <a:t>with a </a:t>
            </a:r>
            <a:r>
              <a:rPr lang="en-US" b="1" i="1" dirty="0" smtClean="0"/>
              <a:t>customer. Incremental costs of obtaining a contract — An entity should recognize </a:t>
            </a:r>
            <a:r>
              <a:rPr lang="en-US" b="1" i="1" dirty="0"/>
              <a:t>as </a:t>
            </a:r>
            <a:r>
              <a:rPr lang="en-US" b="1" i="1" dirty="0" smtClean="0"/>
              <a:t>an asset </a:t>
            </a:r>
            <a:r>
              <a:rPr lang="en-US" b="1" i="1" dirty="0"/>
              <a:t>the incremental costs of obtaining a contract that the entity </a:t>
            </a:r>
            <a:r>
              <a:rPr lang="en-US" b="1" i="1" dirty="0" smtClean="0"/>
              <a:t>expects to recover.  Incremental </a:t>
            </a:r>
            <a:r>
              <a:rPr lang="en-US" b="1" i="1" dirty="0"/>
              <a:t>costs are those costs that the entity would not have </a:t>
            </a:r>
            <a:r>
              <a:rPr lang="en-US" b="1" i="1" dirty="0" smtClean="0"/>
              <a:t>incurred if </a:t>
            </a:r>
            <a:r>
              <a:rPr lang="en-US" b="1" i="1" dirty="0"/>
              <a:t>the </a:t>
            </a:r>
            <a:r>
              <a:rPr lang="en-US" b="1" i="1" dirty="0" smtClean="0"/>
              <a:t>contract </a:t>
            </a:r>
            <a:r>
              <a:rPr lang="en-US" b="1" i="1" dirty="0"/>
              <a:t>had not been </a:t>
            </a:r>
            <a:r>
              <a:rPr lang="en-US" b="1" i="1" dirty="0" smtClean="0"/>
              <a:t>obtained.  As </a:t>
            </a:r>
            <a:r>
              <a:rPr lang="en-US" b="1" i="1" dirty="0"/>
              <a:t>a practical expedient, an </a:t>
            </a:r>
            <a:r>
              <a:rPr lang="en-US" b="1" i="1" dirty="0" smtClean="0"/>
              <a:t>entity may</a:t>
            </a:r>
            <a:endParaRPr lang="en-US" b="1" i="1" dirty="0"/>
          </a:p>
          <a:p>
            <a:pPr marL="0" indent="0">
              <a:buNone/>
            </a:pPr>
            <a:r>
              <a:rPr lang="en-US" b="1" i="1" dirty="0"/>
              <a:t>expense these </a:t>
            </a:r>
            <a:r>
              <a:rPr lang="en-US" b="1" i="1" dirty="0" smtClean="0"/>
              <a:t>costs when incurred if </a:t>
            </a:r>
            <a:r>
              <a:rPr lang="en-US" b="1" i="1" dirty="0"/>
              <a:t>the amortization period is one year or </a:t>
            </a:r>
            <a:r>
              <a:rPr lang="en-US" b="1" i="1" dirty="0" smtClean="0"/>
              <a:t>less.</a:t>
            </a:r>
            <a:endParaRPr lang="en-US" b="1" i="1" dirty="0"/>
          </a:p>
          <a:p>
            <a:pPr marL="0" indent="0">
              <a:buNone/>
            </a:pPr>
            <a:endParaRPr lang="en-US" b="1" i="1" dirty="0" smtClean="0"/>
          </a:p>
          <a:p>
            <a:pPr marL="0" indent="0">
              <a:buNone/>
            </a:pPr>
            <a:r>
              <a:rPr lang="en-US" b="1" i="1" dirty="0" smtClean="0"/>
              <a:t>Costs to fulfill a contract  — To </a:t>
            </a:r>
            <a:r>
              <a:rPr lang="en-US" b="1" i="1" dirty="0"/>
              <a:t>account for the costs of fulfilling a contract with </a:t>
            </a:r>
            <a:r>
              <a:rPr lang="en-US" b="1" i="1" dirty="0" smtClean="0"/>
              <a:t>a customer</a:t>
            </a:r>
            <a:r>
              <a:rPr lang="en-US" b="1" i="1" dirty="0"/>
              <a:t>, an </a:t>
            </a:r>
            <a:r>
              <a:rPr lang="en-US" b="1" i="1" dirty="0" smtClean="0"/>
              <a:t>entity should apply </a:t>
            </a:r>
            <a:r>
              <a:rPr lang="en-US" b="1" i="1" dirty="0"/>
              <a:t>the requirements of other standards (</a:t>
            </a:r>
            <a:r>
              <a:rPr lang="en-US" b="1" i="1" dirty="0" smtClean="0"/>
              <a:t>for example</a:t>
            </a:r>
            <a:r>
              <a:rPr lang="en-US" b="1" i="1" dirty="0"/>
              <a:t>, Topic </a:t>
            </a:r>
            <a:r>
              <a:rPr lang="en-US" b="1" i="1" dirty="0" smtClean="0"/>
              <a:t>330 ,  Inventory; Subtopic 350 - 40;  Internal – Use  Software;  Topic 360, Property, Plant</a:t>
            </a:r>
            <a:r>
              <a:rPr lang="en-US" b="1" i="1" dirty="0"/>
              <a:t>, </a:t>
            </a:r>
            <a:r>
              <a:rPr lang="en-US" b="1" i="1" dirty="0" smtClean="0"/>
              <a:t>and Equipment; and Subtopic 985 - 20</a:t>
            </a:r>
            <a:r>
              <a:rPr lang="en-US" b="1" i="1" dirty="0"/>
              <a:t>, Costs of Software </a:t>
            </a:r>
            <a:r>
              <a:rPr lang="en-US" b="1" i="1" dirty="0" smtClean="0"/>
              <a:t>to Be </a:t>
            </a:r>
            <a:r>
              <a:rPr lang="en-US" b="1" i="1" dirty="0"/>
              <a:t>Sold, Leased, or </a:t>
            </a:r>
            <a:r>
              <a:rPr lang="en-US" b="1" i="1" dirty="0" smtClean="0"/>
              <a:t>Marketed), </a:t>
            </a:r>
            <a:r>
              <a:rPr lang="en-US" b="1" i="1" dirty="0"/>
              <a:t>if applicable. Otherwise, an </a:t>
            </a:r>
            <a:r>
              <a:rPr lang="en-US" b="1" i="1" dirty="0" smtClean="0"/>
              <a:t>entity should recognize </a:t>
            </a:r>
            <a:r>
              <a:rPr lang="en-US" b="1" i="1" dirty="0"/>
              <a:t>an asset from the costs to fulfill a contract if those costs meet all of </a:t>
            </a:r>
            <a:r>
              <a:rPr lang="en-US" b="1" i="1" dirty="0" smtClean="0"/>
              <a:t>the following </a:t>
            </a:r>
            <a:r>
              <a:rPr lang="en-US" b="1" i="1" dirty="0"/>
              <a:t>criteria:</a:t>
            </a:r>
          </a:p>
          <a:p>
            <a:pPr lvl="1"/>
            <a:r>
              <a:rPr lang="en-US" b="1" i="1" dirty="0"/>
              <a:t>1</a:t>
            </a:r>
            <a:r>
              <a:rPr lang="en-US" b="1" i="1" dirty="0" smtClean="0"/>
              <a:t>.  Relate directly </a:t>
            </a:r>
            <a:r>
              <a:rPr lang="en-US" b="1" i="1" dirty="0"/>
              <a:t>to a contract (or a specific anticipated contract)</a:t>
            </a:r>
          </a:p>
          <a:p>
            <a:pPr lvl="1"/>
            <a:r>
              <a:rPr lang="en-US" b="1" i="1" dirty="0" smtClean="0"/>
              <a:t>2. Generate </a:t>
            </a:r>
            <a:r>
              <a:rPr lang="en-US" b="1" i="1" dirty="0"/>
              <a:t>or enhance resources of the entity that will be used </a:t>
            </a:r>
            <a:r>
              <a:rPr lang="en-US" b="1" i="1" dirty="0" smtClean="0"/>
              <a:t>in satisfying performance </a:t>
            </a:r>
            <a:r>
              <a:rPr lang="en-US" b="1" i="1" dirty="0"/>
              <a:t>obligations in the future</a:t>
            </a:r>
          </a:p>
          <a:p>
            <a:pPr lvl="1"/>
            <a:r>
              <a:rPr lang="en-US" b="1" i="1" dirty="0" smtClean="0"/>
              <a:t>3. Are </a:t>
            </a:r>
            <a:r>
              <a:rPr lang="en-US" b="1" i="1" dirty="0"/>
              <a:t>expected to be recovered.</a:t>
            </a:r>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2502345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85000" lnSpcReduction="20000"/>
          </a:bodyPr>
          <a:lstStyle/>
          <a:p>
            <a:pPr marL="0" indent="0">
              <a:buNone/>
            </a:pPr>
            <a:r>
              <a:rPr lang="en-US" b="1" i="1" dirty="0" smtClean="0"/>
              <a:t>Disclosures</a:t>
            </a:r>
          </a:p>
          <a:p>
            <a:pPr marL="0" indent="0">
              <a:buNone/>
            </a:pPr>
            <a:endParaRPr lang="en-US" b="1" i="1" dirty="0"/>
          </a:p>
          <a:p>
            <a:pPr marL="0" indent="0">
              <a:buNone/>
            </a:pPr>
            <a:r>
              <a:rPr lang="en-US" b="1" i="1" dirty="0"/>
              <a:t>An entity should disclose </a:t>
            </a:r>
            <a:r>
              <a:rPr lang="en-US" b="1" i="1" dirty="0" smtClean="0"/>
              <a:t>sufficient information </a:t>
            </a:r>
            <a:r>
              <a:rPr lang="en-US" b="1" i="1" dirty="0"/>
              <a:t>to enable users of </a:t>
            </a:r>
            <a:r>
              <a:rPr lang="en-US" b="1" i="1" dirty="0" smtClean="0"/>
              <a:t>financial statements </a:t>
            </a:r>
            <a:r>
              <a:rPr lang="en-US" b="1" i="1" dirty="0"/>
              <a:t>to understand the nature, amount, </a:t>
            </a:r>
            <a:r>
              <a:rPr lang="en-US" b="1" i="1" dirty="0" smtClean="0"/>
              <a:t>timing, and </a:t>
            </a:r>
            <a:r>
              <a:rPr lang="en-US" b="1" i="1" dirty="0"/>
              <a:t>uncertainty of </a:t>
            </a:r>
            <a:r>
              <a:rPr lang="en-US" b="1" i="1" dirty="0" smtClean="0"/>
              <a:t>revenue and </a:t>
            </a:r>
            <a:r>
              <a:rPr lang="en-US" b="1" i="1" dirty="0"/>
              <a:t>cash flows arising from contracts with </a:t>
            </a:r>
            <a:r>
              <a:rPr lang="en-US" b="1" i="1" dirty="0" smtClean="0"/>
              <a:t>customers.  Qualitative and quantitative </a:t>
            </a:r>
            <a:r>
              <a:rPr lang="en-US" b="1" i="1" dirty="0"/>
              <a:t>information is required about:</a:t>
            </a:r>
          </a:p>
          <a:p>
            <a:pPr lvl="1"/>
            <a:r>
              <a:rPr lang="en-US" b="1" i="1" dirty="0" smtClean="0"/>
              <a:t>1. Contracts </a:t>
            </a:r>
            <a:r>
              <a:rPr lang="en-US" b="1" i="1" dirty="0"/>
              <a:t>with </a:t>
            </a:r>
            <a:r>
              <a:rPr lang="en-US" b="1" i="1" dirty="0" smtClean="0"/>
              <a:t>customers —including </a:t>
            </a:r>
            <a:r>
              <a:rPr lang="en-US" b="1" i="1" dirty="0"/>
              <a:t>revenue and </a:t>
            </a:r>
            <a:r>
              <a:rPr lang="en-US" b="1" i="1" dirty="0" smtClean="0"/>
              <a:t>impairments recognized</a:t>
            </a:r>
            <a:r>
              <a:rPr lang="en-US" b="1" i="1" dirty="0"/>
              <a:t>, disaggregation of revenue, and information about </a:t>
            </a:r>
            <a:r>
              <a:rPr lang="en-US" b="1" i="1" dirty="0" smtClean="0"/>
              <a:t>contract balances </a:t>
            </a:r>
            <a:r>
              <a:rPr lang="en-US" b="1" i="1" dirty="0"/>
              <a:t>and performance obligations (</a:t>
            </a:r>
            <a:r>
              <a:rPr lang="en-US" b="1" i="1" dirty="0" smtClean="0"/>
              <a:t>including the </a:t>
            </a:r>
            <a:r>
              <a:rPr lang="en-US" b="1" i="1" dirty="0"/>
              <a:t>transaction </a:t>
            </a:r>
            <a:r>
              <a:rPr lang="en-US" b="1" i="1" dirty="0" smtClean="0"/>
              <a:t>price allocated </a:t>
            </a:r>
            <a:r>
              <a:rPr lang="en-US" b="1" i="1" dirty="0"/>
              <a:t>to </a:t>
            </a:r>
            <a:r>
              <a:rPr lang="en-US" b="1" i="1" dirty="0" smtClean="0"/>
              <a:t>the remaining </a:t>
            </a:r>
            <a:r>
              <a:rPr lang="en-US" b="1" i="1" dirty="0"/>
              <a:t>performance obligations)</a:t>
            </a:r>
          </a:p>
          <a:p>
            <a:pPr lvl="1"/>
            <a:r>
              <a:rPr lang="en-US" b="1" i="1" dirty="0" smtClean="0"/>
              <a:t>2. Significant </a:t>
            </a:r>
            <a:r>
              <a:rPr lang="en-US" b="1" i="1" dirty="0"/>
              <a:t>judgments </a:t>
            </a:r>
            <a:r>
              <a:rPr lang="en-US" b="1" i="1" dirty="0" smtClean="0"/>
              <a:t>and changes </a:t>
            </a:r>
            <a:r>
              <a:rPr lang="en-US" b="1" i="1" dirty="0"/>
              <a:t>in </a:t>
            </a:r>
            <a:r>
              <a:rPr lang="en-US" b="1" i="1" dirty="0" smtClean="0"/>
              <a:t>judgments — determining the timing </a:t>
            </a:r>
            <a:r>
              <a:rPr lang="en-US" b="1" i="1" dirty="0"/>
              <a:t>of satisfaction of performance obligations (over time or at a point </a:t>
            </a:r>
            <a:r>
              <a:rPr lang="en-US" b="1" i="1" dirty="0" smtClean="0"/>
              <a:t>in </a:t>
            </a:r>
            <a:r>
              <a:rPr lang="en-US" b="1" i="1" dirty="0"/>
              <a:t>time</a:t>
            </a:r>
            <a:r>
              <a:rPr lang="en-US" b="1" i="1" dirty="0" smtClean="0"/>
              <a:t>), and determining </a:t>
            </a:r>
            <a:r>
              <a:rPr lang="en-US" b="1" i="1" dirty="0"/>
              <a:t>the transaction price and amounts </a:t>
            </a:r>
            <a:r>
              <a:rPr lang="en-US" b="1" i="1" dirty="0" smtClean="0"/>
              <a:t>allocated to performance </a:t>
            </a:r>
            <a:r>
              <a:rPr lang="en-US" b="1" i="1" dirty="0"/>
              <a:t>obligations</a:t>
            </a:r>
          </a:p>
          <a:p>
            <a:pPr lvl="1"/>
            <a:r>
              <a:rPr lang="en-US" b="1" i="1" dirty="0" smtClean="0"/>
              <a:t>3. Assets </a:t>
            </a:r>
            <a:r>
              <a:rPr lang="en-US" b="1" i="1" dirty="0"/>
              <a:t>recognized from the costs to obtain or </a:t>
            </a:r>
            <a:r>
              <a:rPr lang="en-US" b="1" i="1" dirty="0" smtClean="0"/>
              <a:t>fulfill </a:t>
            </a:r>
            <a:r>
              <a:rPr lang="en-US" b="1" i="1" dirty="0"/>
              <a:t>a contract. </a:t>
            </a:r>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337405408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55000" lnSpcReduction="20000"/>
          </a:bodyPr>
          <a:lstStyle/>
          <a:p>
            <a:pPr marL="0" indent="0">
              <a:buNone/>
            </a:pPr>
            <a:r>
              <a:rPr lang="en-US" b="1" i="1" dirty="0"/>
              <a:t>When Will the Amendments Be Effective?</a:t>
            </a:r>
          </a:p>
          <a:p>
            <a:pPr marL="0" indent="0">
              <a:buNone/>
            </a:pPr>
            <a:endParaRPr lang="en-US" b="1" i="1" dirty="0" smtClean="0"/>
          </a:p>
          <a:p>
            <a:pPr marL="0" indent="0">
              <a:buNone/>
            </a:pPr>
            <a:r>
              <a:rPr lang="en-US" b="1" i="1" dirty="0" smtClean="0"/>
              <a:t>For a public entity, the </a:t>
            </a:r>
            <a:r>
              <a:rPr lang="en-US" b="1" i="1" dirty="0"/>
              <a:t>amendments in this </a:t>
            </a:r>
            <a:r>
              <a:rPr lang="en-US" b="1" i="1" dirty="0" smtClean="0"/>
              <a:t>Update are effective </a:t>
            </a:r>
            <a:r>
              <a:rPr lang="en-US" b="1" i="1" dirty="0"/>
              <a:t>for </a:t>
            </a:r>
            <a:r>
              <a:rPr lang="en-US" b="1" i="1" dirty="0" smtClean="0"/>
              <a:t>annual reporting </a:t>
            </a:r>
            <a:r>
              <a:rPr lang="en-US" b="1" i="1" dirty="0"/>
              <a:t>periods beginning after December 15, 2016, including interim </a:t>
            </a:r>
            <a:r>
              <a:rPr lang="en-US" b="1" i="1" dirty="0" smtClean="0"/>
              <a:t>periods within that reporting period. Early application </a:t>
            </a:r>
            <a:r>
              <a:rPr lang="en-US" b="1" i="1" dirty="0"/>
              <a:t>is not </a:t>
            </a:r>
            <a:r>
              <a:rPr lang="en-US" b="1" i="1" dirty="0" smtClean="0"/>
              <a:t>permitted. A </a:t>
            </a:r>
            <a:r>
              <a:rPr lang="en-US" b="1" i="1" dirty="0"/>
              <a:t>public entity </a:t>
            </a:r>
            <a:r>
              <a:rPr lang="en-US" b="1" i="1" dirty="0" smtClean="0"/>
              <a:t>is an </a:t>
            </a:r>
            <a:r>
              <a:rPr lang="en-US" b="1" i="1" dirty="0"/>
              <a:t>entity that is any one of the following</a:t>
            </a:r>
            <a:r>
              <a:rPr lang="en-US" b="1" i="1" dirty="0" smtClean="0"/>
              <a:t>:</a:t>
            </a:r>
          </a:p>
          <a:p>
            <a:pPr marL="0" indent="0">
              <a:buNone/>
            </a:pPr>
            <a:endParaRPr lang="en-US" b="1" i="1" dirty="0"/>
          </a:p>
          <a:p>
            <a:r>
              <a:rPr lang="en-US" b="1" i="1" dirty="0" smtClean="0"/>
              <a:t>1. A public business entity</a:t>
            </a:r>
            <a:endParaRPr lang="en-US" b="1" i="1" dirty="0"/>
          </a:p>
          <a:p>
            <a:r>
              <a:rPr lang="en-US" b="1" i="1" dirty="0" smtClean="0"/>
              <a:t>2. A not-for-profit entity </a:t>
            </a:r>
            <a:r>
              <a:rPr lang="en-US" b="1" i="1" dirty="0"/>
              <a:t>that has issued, or is a conduit bond obligor </a:t>
            </a:r>
            <a:r>
              <a:rPr lang="en-US" b="1" i="1" dirty="0" smtClean="0"/>
              <a:t>for, securities </a:t>
            </a:r>
            <a:r>
              <a:rPr lang="en-US" b="1" i="1" dirty="0"/>
              <a:t>that are traded, listed, or quoted on an </a:t>
            </a:r>
            <a:r>
              <a:rPr lang="en-US" b="1" i="1" dirty="0" smtClean="0"/>
              <a:t>exchange or </a:t>
            </a:r>
            <a:r>
              <a:rPr lang="en-US" b="1" i="1" dirty="0"/>
              <a:t>an </a:t>
            </a:r>
            <a:r>
              <a:rPr lang="en-US" b="1" i="1" dirty="0" smtClean="0"/>
              <a:t>over-the-counter </a:t>
            </a:r>
            <a:r>
              <a:rPr lang="en-US" b="1" i="1" dirty="0"/>
              <a:t>market</a:t>
            </a:r>
          </a:p>
          <a:p>
            <a:r>
              <a:rPr lang="en-US" b="1" i="1" dirty="0" smtClean="0"/>
              <a:t>3.An </a:t>
            </a:r>
            <a:r>
              <a:rPr lang="en-US" b="1" i="1" dirty="0"/>
              <a:t>employee benefit plan that files or furnishes financial </a:t>
            </a:r>
            <a:r>
              <a:rPr lang="en-US" b="1" i="1" dirty="0" smtClean="0"/>
              <a:t>statements to the </a:t>
            </a:r>
            <a:r>
              <a:rPr lang="en-US" b="1" i="1" dirty="0"/>
              <a:t>SEC.</a:t>
            </a:r>
          </a:p>
          <a:p>
            <a:pPr marL="0" indent="0">
              <a:buNone/>
            </a:pPr>
            <a:endParaRPr lang="en-US" b="1" i="1" dirty="0" smtClean="0"/>
          </a:p>
          <a:p>
            <a:pPr marL="0" indent="0">
              <a:buNone/>
            </a:pPr>
            <a:r>
              <a:rPr lang="en-US" b="1" i="1" dirty="0" smtClean="0"/>
              <a:t>For all </a:t>
            </a:r>
            <a:r>
              <a:rPr lang="en-US" b="1" i="1" dirty="0"/>
              <a:t>other </a:t>
            </a:r>
            <a:r>
              <a:rPr lang="en-US" b="1" i="1" dirty="0" smtClean="0"/>
              <a:t>entities (nonpublic </a:t>
            </a:r>
            <a:r>
              <a:rPr lang="en-US" b="1" i="1" dirty="0"/>
              <a:t>entities</a:t>
            </a:r>
            <a:r>
              <a:rPr lang="en-US" b="1" i="1" dirty="0" smtClean="0"/>
              <a:t>), the </a:t>
            </a:r>
            <a:r>
              <a:rPr lang="en-US" b="1" i="1" dirty="0"/>
              <a:t>amendments in this Update </a:t>
            </a:r>
            <a:r>
              <a:rPr lang="en-US" b="1" i="1" dirty="0" smtClean="0"/>
              <a:t>are effective </a:t>
            </a:r>
            <a:r>
              <a:rPr lang="en-US" b="1" i="1" dirty="0"/>
              <a:t>for annual reporting periods beginning after December 15, 2017, and</a:t>
            </a:r>
          </a:p>
          <a:p>
            <a:pPr marL="0" indent="0">
              <a:buNone/>
            </a:pPr>
            <a:r>
              <a:rPr lang="en-US" b="1" i="1" dirty="0" smtClean="0"/>
              <a:t>Interim periods </a:t>
            </a:r>
            <a:r>
              <a:rPr lang="en-US" b="1" i="1" dirty="0"/>
              <a:t>within annual periods beginning after December 15, </a:t>
            </a:r>
            <a:r>
              <a:rPr lang="en-US" b="1" i="1" dirty="0" smtClean="0"/>
              <a:t>2018.  A nonpublic </a:t>
            </a:r>
            <a:r>
              <a:rPr lang="en-US" b="1" i="1" dirty="0"/>
              <a:t>entity may elect to apply this guidance earlier, however, </a:t>
            </a:r>
            <a:r>
              <a:rPr lang="en-US" b="1" i="1" dirty="0" smtClean="0"/>
              <a:t>only </a:t>
            </a:r>
            <a:r>
              <a:rPr lang="en-US" b="1" i="1" dirty="0"/>
              <a:t>as of </a:t>
            </a:r>
            <a:r>
              <a:rPr lang="en-US" b="1" i="1" dirty="0" smtClean="0"/>
              <a:t>the following</a:t>
            </a:r>
            <a:r>
              <a:rPr lang="en-US" b="1" i="1" dirty="0"/>
              <a:t>:</a:t>
            </a:r>
          </a:p>
          <a:p>
            <a:endParaRPr lang="en-US" b="1" i="1" dirty="0" smtClean="0"/>
          </a:p>
          <a:p>
            <a:r>
              <a:rPr lang="en-US" b="1" i="1" dirty="0" smtClean="0"/>
              <a:t>1. An </a:t>
            </a:r>
            <a:r>
              <a:rPr lang="en-US" b="1" i="1" dirty="0"/>
              <a:t>annual reporting period beginning after December 15, </a:t>
            </a:r>
            <a:r>
              <a:rPr lang="en-US" b="1" i="1" dirty="0" smtClean="0"/>
              <a:t>2016, including </a:t>
            </a:r>
            <a:r>
              <a:rPr lang="en-US" b="1" i="1" dirty="0"/>
              <a:t>interim periods within that reporting </a:t>
            </a:r>
            <a:r>
              <a:rPr lang="en-US" b="1" i="1" dirty="0" smtClean="0"/>
              <a:t>period (public entity effective </a:t>
            </a:r>
            <a:r>
              <a:rPr lang="en-US" b="1" i="1" dirty="0"/>
              <a:t>date)</a:t>
            </a:r>
          </a:p>
          <a:p>
            <a:r>
              <a:rPr lang="en-US" b="1" i="1" dirty="0" smtClean="0"/>
              <a:t>2.An </a:t>
            </a:r>
            <a:r>
              <a:rPr lang="en-US" b="1" i="1" dirty="0"/>
              <a:t>annual reporting period beginning after December 15, 2016, </a:t>
            </a:r>
            <a:r>
              <a:rPr lang="en-US" b="1" i="1" dirty="0" smtClean="0"/>
              <a:t>and interim periods </a:t>
            </a:r>
            <a:r>
              <a:rPr lang="en-US" b="1" i="1" dirty="0"/>
              <a:t>within annual </a:t>
            </a:r>
            <a:r>
              <a:rPr lang="en-US" b="1" i="1" dirty="0" smtClean="0"/>
              <a:t>periods beginning after </a:t>
            </a:r>
            <a:r>
              <a:rPr lang="en-US" b="1" i="1" dirty="0"/>
              <a:t>December </a:t>
            </a:r>
            <a:r>
              <a:rPr lang="en-US" b="1" i="1" dirty="0" smtClean="0"/>
              <a:t>15, 2017</a:t>
            </a:r>
            <a:endParaRPr lang="en-US" b="1" i="1" dirty="0"/>
          </a:p>
          <a:p>
            <a:r>
              <a:rPr lang="en-US" b="1" i="1" dirty="0" smtClean="0"/>
              <a:t>3. An </a:t>
            </a:r>
            <a:r>
              <a:rPr lang="en-US" b="1" i="1" dirty="0"/>
              <a:t>annual reporting period beginning after December 15, </a:t>
            </a:r>
            <a:r>
              <a:rPr lang="en-US" b="1" i="1" dirty="0" smtClean="0"/>
              <a:t>2017, including </a:t>
            </a:r>
            <a:r>
              <a:rPr lang="en-US" b="1" i="1" dirty="0"/>
              <a:t>interim periods within that reporting period.</a:t>
            </a:r>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3939180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normAutofit fontScale="70000" lnSpcReduction="20000"/>
          </a:bodyPr>
          <a:lstStyle/>
          <a:p>
            <a:r>
              <a:rPr lang="en-US" b="1" dirty="0"/>
              <a:t>The Office of Portfolio Management and Risk Assessment</a:t>
            </a:r>
            <a:r>
              <a:rPr lang="en-US" dirty="0"/>
              <a:t> will be managed by a Deputy Assistant Administrator and will house the following branches and Staff Positions: </a:t>
            </a:r>
          </a:p>
          <a:p>
            <a:pPr lvl="1"/>
            <a:r>
              <a:rPr lang="en-US" b="1" u="sng" dirty="0" smtClean="0"/>
              <a:t>The </a:t>
            </a:r>
            <a:r>
              <a:rPr lang="en-US" b="1" u="sng" dirty="0"/>
              <a:t>Post-Loan Services Financial Operation Branch</a:t>
            </a:r>
            <a:r>
              <a:rPr lang="en-US" dirty="0"/>
              <a:t> will be responsible for loan and grant activities after approval and clearance of conditions, not directly related to the management of risk, to include processing legal documents; loan adjustments and modifications; borrowers’ investments, loans, and guarantees; processing mergers and acquisitions; processing lien releases; grant servicing and closeouts; etc. </a:t>
            </a:r>
          </a:p>
          <a:p>
            <a:pPr lvl="1"/>
            <a:r>
              <a:rPr lang="en-US" b="1" u="sng" dirty="0" smtClean="0"/>
              <a:t>The </a:t>
            </a:r>
            <a:r>
              <a:rPr lang="en-US" b="1" u="sng" dirty="0"/>
              <a:t>Post Loan Services Engineering Branch</a:t>
            </a:r>
            <a:r>
              <a:rPr lang="en-US" dirty="0"/>
              <a:t> will be responsible for the engineering activities after loan and grant approval and clearance of conditions, to include contract review and approval, advancement of funds, budget reallocations, environmental reviews, project scope changes, grant servicing and closeouts, etc. </a:t>
            </a:r>
          </a:p>
          <a:p>
            <a:pPr lvl="1"/>
            <a:r>
              <a:rPr lang="en-US" b="1" u="sng" dirty="0" smtClean="0"/>
              <a:t>Loan </a:t>
            </a:r>
            <a:r>
              <a:rPr lang="en-US" b="1" u="sng" dirty="0"/>
              <a:t>Monitoring and Forecasting Branch</a:t>
            </a:r>
            <a:r>
              <a:rPr lang="en-US" dirty="0"/>
              <a:t> will be responsible for carrying out ongoing monitoring and risk assessment activities related to current borrowers to include data collection, analysis, and reporting; performance management analysis and reporting; management control reviews; etc. </a:t>
            </a:r>
          </a:p>
          <a:p>
            <a:endParaRPr lang="en-US" b="1" cap="small" dirty="0"/>
          </a:p>
        </p:txBody>
      </p:sp>
    </p:spTree>
    <p:extLst>
      <p:ext uri="{BB962C8B-B14F-4D97-AF65-F5344CB8AC3E}">
        <p14:creationId xmlns:p14="http://schemas.microsoft.com/office/powerpoint/2010/main" val="2250368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92500" lnSpcReduction="10000"/>
          </a:bodyPr>
          <a:lstStyle/>
          <a:p>
            <a:pPr marL="0" indent="0">
              <a:buNone/>
            </a:pPr>
            <a:r>
              <a:rPr lang="en-US" b="1" i="1" dirty="0"/>
              <a:t>An </a:t>
            </a:r>
            <a:r>
              <a:rPr lang="en-US" b="1" i="1" dirty="0" smtClean="0"/>
              <a:t>entity should apply </a:t>
            </a:r>
            <a:r>
              <a:rPr lang="en-US" b="1" i="1" dirty="0"/>
              <a:t>the amendments in this </a:t>
            </a:r>
            <a:r>
              <a:rPr lang="en-US" b="1" i="1" dirty="0" smtClean="0"/>
              <a:t>Update using </a:t>
            </a:r>
            <a:r>
              <a:rPr lang="en-US" b="1" i="1" dirty="0"/>
              <a:t>one of </a:t>
            </a:r>
            <a:r>
              <a:rPr lang="en-US" b="1" i="1" dirty="0" smtClean="0"/>
              <a:t>the following two methods:</a:t>
            </a:r>
            <a:endParaRPr lang="en-US" b="1" i="1" dirty="0"/>
          </a:p>
          <a:p>
            <a:pPr marL="0" indent="0">
              <a:buNone/>
            </a:pPr>
            <a:endParaRPr lang="en-US" b="1" i="1" dirty="0" smtClean="0"/>
          </a:p>
          <a:p>
            <a:r>
              <a:rPr lang="en-US" b="1" i="1" dirty="0" smtClean="0"/>
              <a:t>1. Retrospectively </a:t>
            </a:r>
            <a:r>
              <a:rPr lang="en-US" b="1" i="1" dirty="0"/>
              <a:t>to each </a:t>
            </a:r>
            <a:r>
              <a:rPr lang="en-US" b="1" i="1" dirty="0" smtClean="0"/>
              <a:t>prior reporting period </a:t>
            </a:r>
            <a:r>
              <a:rPr lang="en-US" b="1" i="1" dirty="0"/>
              <a:t>presented </a:t>
            </a:r>
            <a:r>
              <a:rPr lang="en-US" b="1" i="1" dirty="0" smtClean="0"/>
              <a:t>and the entity may </a:t>
            </a:r>
            <a:r>
              <a:rPr lang="en-US" b="1" i="1" dirty="0"/>
              <a:t>elect any of the following practical expedients:</a:t>
            </a:r>
          </a:p>
          <a:p>
            <a:pPr lvl="1"/>
            <a:r>
              <a:rPr lang="en-US" b="1" i="1" dirty="0" smtClean="0"/>
              <a:t>a. For </a:t>
            </a:r>
            <a:r>
              <a:rPr lang="en-US" b="1" i="1" dirty="0"/>
              <a:t>completed contracts, an entity need not restate contracts </a:t>
            </a:r>
            <a:r>
              <a:rPr lang="en-US" b="1" i="1" dirty="0" smtClean="0"/>
              <a:t>that begin </a:t>
            </a:r>
            <a:r>
              <a:rPr lang="en-US" b="1" i="1" dirty="0"/>
              <a:t>and end within the same </a:t>
            </a:r>
            <a:r>
              <a:rPr lang="en-US" b="1" i="1" dirty="0" smtClean="0"/>
              <a:t>annual reporting </a:t>
            </a:r>
            <a:r>
              <a:rPr lang="en-US" b="1" i="1" dirty="0"/>
              <a:t>period.</a:t>
            </a:r>
          </a:p>
          <a:p>
            <a:pPr lvl="1"/>
            <a:r>
              <a:rPr lang="en-US" b="1" i="1" dirty="0" smtClean="0"/>
              <a:t>b. For </a:t>
            </a:r>
            <a:r>
              <a:rPr lang="en-US" b="1" i="1" dirty="0"/>
              <a:t>completed contracts that have variable consideration, an </a:t>
            </a:r>
            <a:r>
              <a:rPr lang="en-US" b="1" i="1" dirty="0" smtClean="0"/>
              <a:t>entity may </a:t>
            </a:r>
            <a:r>
              <a:rPr lang="en-US" b="1" i="1" dirty="0"/>
              <a:t>use the transaction price at the date the contract was </a:t>
            </a:r>
            <a:r>
              <a:rPr lang="en-US" b="1" i="1" dirty="0" smtClean="0"/>
              <a:t>completed </a:t>
            </a:r>
            <a:r>
              <a:rPr lang="en-US" b="1" i="1" dirty="0"/>
              <a:t>rather than estimating variable consideration amounts </a:t>
            </a:r>
            <a:r>
              <a:rPr lang="en-US" b="1" i="1" dirty="0" smtClean="0"/>
              <a:t>in the </a:t>
            </a:r>
            <a:r>
              <a:rPr lang="en-US" b="1" i="1" dirty="0"/>
              <a:t>comparative reporting periods.</a:t>
            </a:r>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180200539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85000" lnSpcReduction="10000"/>
          </a:bodyPr>
          <a:lstStyle/>
          <a:p>
            <a:pPr lvl="1"/>
            <a:r>
              <a:rPr lang="en-US" b="1" i="1" dirty="0" smtClean="0"/>
              <a:t>c. For all reporting periods </a:t>
            </a:r>
            <a:r>
              <a:rPr lang="en-US" b="1" i="1" dirty="0"/>
              <a:t>presented before the date of </a:t>
            </a:r>
            <a:r>
              <a:rPr lang="en-US" b="1" i="1" dirty="0" smtClean="0"/>
              <a:t>initial application</a:t>
            </a:r>
            <a:r>
              <a:rPr lang="en-US" b="1" i="1" dirty="0"/>
              <a:t>, an entity need not disclose the amount of </a:t>
            </a:r>
            <a:r>
              <a:rPr lang="en-US" b="1" i="1" dirty="0" smtClean="0"/>
              <a:t>the transaction </a:t>
            </a:r>
            <a:r>
              <a:rPr lang="en-US" b="1" i="1" dirty="0"/>
              <a:t>price allocated to remaining performance </a:t>
            </a:r>
            <a:r>
              <a:rPr lang="en-US" b="1" i="1" dirty="0" smtClean="0"/>
              <a:t>obligations and </a:t>
            </a:r>
            <a:r>
              <a:rPr lang="en-US" b="1" i="1" dirty="0"/>
              <a:t>an explanation of when the entity expects to recognize </a:t>
            </a:r>
            <a:r>
              <a:rPr lang="en-US" b="1" i="1" dirty="0" smtClean="0"/>
              <a:t>that amount </a:t>
            </a:r>
            <a:r>
              <a:rPr lang="en-US" b="1" i="1" dirty="0"/>
              <a:t>as </a:t>
            </a:r>
            <a:r>
              <a:rPr lang="en-US" b="1" i="1" dirty="0" smtClean="0"/>
              <a:t>revenue</a:t>
            </a:r>
            <a:r>
              <a:rPr lang="en-US" b="1" i="1" dirty="0"/>
              <a:t>.</a:t>
            </a:r>
          </a:p>
          <a:p>
            <a:endParaRPr lang="en-US" b="1" i="1" dirty="0" smtClean="0"/>
          </a:p>
          <a:p>
            <a:r>
              <a:rPr lang="en-US" b="1" i="1" dirty="0" smtClean="0"/>
              <a:t>2. Retrospectively with the cumulative effect of </a:t>
            </a:r>
            <a:r>
              <a:rPr lang="en-US" b="1" i="1" dirty="0"/>
              <a:t>initially applying </a:t>
            </a:r>
            <a:r>
              <a:rPr lang="en-US" b="1" i="1" dirty="0" smtClean="0"/>
              <a:t>this Update recognized </a:t>
            </a:r>
            <a:r>
              <a:rPr lang="en-US" b="1" i="1" dirty="0"/>
              <a:t>at the date of initial application. If an entity </a:t>
            </a:r>
            <a:r>
              <a:rPr lang="en-US" b="1" i="1" dirty="0" smtClean="0"/>
              <a:t>elects this </a:t>
            </a:r>
            <a:r>
              <a:rPr lang="en-US" b="1" i="1" dirty="0"/>
              <a:t>transition method </a:t>
            </a:r>
            <a:r>
              <a:rPr lang="en-US" b="1" i="1" dirty="0" smtClean="0"/>
              <a:t>it also should provide the additional </a:t>
            </a:r>
            <a:r>
              <a:rPr lang="en-US" b="1" i="1" dirty="0"/>
              <a:t>disclosures </a:t>
            </a:r>
            <a:r>
              <a:rPr lang="en-US" b="1" i="1" dirty="0" smtClean="0"/>
              <a:t>in reporting periods that </a:t>
            </a:r>
            <a:r>
              <a:rPr lang="en-US" b="1" i="1" dirty="0"/>
              <a:t>include the </a:t>
            </a:r>
            <a:r>
              <a:rPr lang="en-US" b="1" i="1" dirty="0" smtClean="0"/>
              <a:t>date of </a:t>
            </a:r>
            <a:r>
              <a:rPr lang="en-US" b="1" i="1" dirty="0"/>
              <a:t>initial application </a:t>
            </a:r>
            <a:r>
              <a:rPr lang="en-US" b="1" i="1" dirty="0" smtClean="0"/>
              <a:t>of:</a:t>
            </a:r>
            <a:endParaRPr lang="en-US" b="1" i="1" dirty="0"/>
          </a:p>
          <a:p>
            <a:pPr lvl="1"/>
            <a:r>
              <a:rPr lang="en-US" b="1" i="1" dirty="0" smtClean="0"/>
              <a:t>a. The amount by which each </a:t>
            </a:r>
            <a:r>
              <a:rPr lang="en-US" b="1" i="1" dirty="0"/>
              <a:t>financial statement line </a:t>
            </a:r>
            <a:r>
              <a:rPr lang="en-US" b="1" i="1" dirty="0" smtClean="0"/>
              <a:t>item is affected in </a:t>
            </a:r>
            <a:r>
              <a:rPr lang="en-US" b="1" i="1" dirty="0"/>
              <a:t>the </a:t>
            </a:r>
            <a:r>
              <a:rPr lang="en-US" b="1" i="1" dirty="0" smtClean="0"/>
              <a:t>current reporting period by </a:t>
            </a:r>
            <a:r>
              <a:rPr lang="en-US" b="1" i="1" dirty="0"/>
              <a:t>the application of this Update </a:t>
            </a:r>
            <a:r>
              <a:rPr lang="en-US" b="1" i="1" dirty="0" smtClean="0"/>
              <a:t>as compared </a:t>
            </a:r>
            <a:r>
              <a:rPr lang="en-US" b="1" i="1" dirty="0"/>
              <a:t>to the guidance that was in effect before the </a:t>
            </a:r>
            <a:r>
              <a:rPr lang="en-US" b="1" i="1" dirty="0" smtClean="0"/>
              <a:t>change.</a:t>
            </a:r>
            <a:endParaRPr lang="en-US" b="1" i="1" dirty="0"/>
          </a:p>
          <a:p>
            <a:pPr lvl="1"/>
            <a:r>
              <a:rPr lang="en-US" b="1" i="1" dirty="0" smtClean="0"/>
              <a:t>b. An explanation </a:t>
            </a:r>
            <a:r>
              <a:rPr lang="en-US" b="1" i="1" dirty="0"/>
              <a:t>of </a:t>
            </a:r>
            <a:r>
              <a:rPr lang="en-US" b="1" i="1" dirty="0" smtClean="0"/>
              <a:t>the reasons for significant </a:t>
            </a:r>
            <a:r>
              <a:rPr lang="en-US" b="1" i="1" dirty="0"/>
              <a:t>changes.</a:t>
            </a:r>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8818516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a:bodyPr>
          <a:lstStyle/>
          <a:p>
            <a:pPr marL="457200" lvl="1" indent="0">
              <a:buNone/>
            </a:pPr>
            <a:r>
              <a:rPr lang="en-US" b="1" i="1" dirty="0" smtClean="0"/>
              <a:t>The AICPA has established a Power and Utilities Revenue Recognition Task Force which will examine implementation issues.  These issues will </a:t>
            </a:r>
            <a:r>
              <a:rPr lang="en-US" b="1" i="1" dirty="0"/>
              <a:t>be posted here: </a:t>
            </a:r>
            <a:r>
              <a:rPr lang="en-US" b="1" i="1" dirty="0">
                <a:hlinkClick r:id="rId2"/>
              </a:rPr>
              <a:t>http://</a:t>
            </a:r>
            <a:r>
              <a:rPr lang="en-US" b="1" i="1" dirty="0" smtClean="0">
                <a:hlinkClick r:id="rId2"/>
              </a:rPr>
              <a:t>www.aicpa.org/InterestAreas/FRC/AccountingFinancialReporting/RevenueRecognition/Pages/RRTF-Utilities.aspx</a:t>
            </a:r>
            <a:r>
              <a:rPr lang="en-US" b="1" i="1" dirty="0" smtClean="0"/>
              <a:t>.</a:t>
            </a:r>
          </a:p>
          <a:p>
            <a:pPr marL="457200" lvl="1" indent="0">
              <a:buNone/>
            </a:pPr>
            <a:endParaRPr lang="en-US" b="1" i="1" dirty="0"/>
          </a:p>
          <a:p>
            <a:pPr marL="457200" lvl="1" indent="0">
              <a:buNone/>
            </a:pPr>
            <a:r>
              <a:rPr lang="en-US" b="1" i="1" dirty="0" smtClean="0"/>
              <a:t>When the issues have been reviewed by the AICPA Financial Reporting Executive Committee, interested parties will be able to post informal comments at the link noted above.</a:t>
            </a:r>
            <a:endParaRPr lang="en-US" b="1" i="1" dirty="0"/>
          </a:p>
        </p:txBody>
      </p:sp>
      <p:sp>
        <p:nvSpPr>
          <p:cNvPr id="2" name="Title 1"/>
          <p:cNvSpPr>
            <a:spLocks noGrp="1"/>
          </p:cNvSpPr>
          <p:nvPr>
            <p:ph type="title"/>
          </p:nvPr>
        </p:nvSpPr>
        <p:spPr>
          <a:xfrm>
            <a:off x="457200" y="-381000"/>
            <a:ext cx="8229600" cy="1143000"/>
          </a:xfrm>
        </p:spPr>
        <p:txBody>
          <a:bodyPr/>
          <a:lstStyle/>
          <a:p>
            <a:r>
              <a:rPr lang="en-US" dirty="0" smtClean="0"/>
              <a:t>Revenue Recognition (ASC 605)</a:t>
            </a:r>
            <a:endParaRPr lang="en-US" dirty="0"/>
          </a:p>
        </p:txBody>
      </p:sp>
    </p:spTree>
    <p:extLst>
      <p:ext uri="{BB962C8B-B14F-4D97-AF65-F5344CB8AC3E}">
        <p14:creationId xmlns:p14="http://schemas.microsoft.com/office/powerpoint/2010/main" val="24610192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9144000" cy="5257800"/>
          </a:xfrm>
        </p:spPr>
        <p:txBody>
          <a:bodyPr>
            <a:normAutofit lnSpcReduction="10000"/>
          </a:bodyPr>
          <a:lstStyle/>
          <a:p>
            <a:r>
              <a:rPr lang="en-US" b="1" dirty="0" smtClean="0"/>
              <a:t>Identification and Satisfaction of the Performance Obligation</a:t>
            </a:r>
          </a:p>
          <a:p>
            <a:pPr lvl="1"/>
            <a:r>
              <a:rPr lang="en-US" dirty="0" smtClean="0"/>
              <a:t>Long-term energy contracts involve the continuous delivery of a fungible commodity (electricity).  Power contracts may include various components such as ancillary services, capacity, RECs etc.  </a:t>
            </a:r>
            <a:r>
              <a:rPr lang="en-US" b="1" i="1" dirty="0" smtClean="0"/>
              <a:t>Conventional billing practices should be used as a practical expedient to determining when a performance obligation is satisfied</a:t>
            </a:r>
            <a:r>
              <a:rPr lang="en-US" dirty="0" smtClean="0"/>
              <a:t> for purposes of the Exposure Draft.</a:t>
            </a:r>
          </a:p>
          <a:p>
            <a:pPr lvl="1"/>
            <a:r>
              <a:rPr lang="en-US" dirty="0" smtClean="0"/>
              <a:t>The Boards should provide an example of the continuous delivery of the same product over multiple forward periods.</a:t>
            </a:r>
            <a:endParaRPr lang="en-US" dirty="0"/>
          </a:p>
        </p:txBody>
      </p:sp>
      <p:sp>
        <p:nvSpPr>
          <p:cNvPr id="2" name="Title 1"/>
          <p:cNvSpPr>
            <a:spLocks noGrp="1"/>
          </p:cNvSpPr>
          <p:nvPr>
            <p:ph type="title"/>
          </p:nvPr>
        </p:nvSpPr>
        <p:spPr>
          <a:xfrm>
            <a:off x="76200" y="76200"/>
            <a:ext cx="9067800" cy="1143000"/>
          </a:xfrm>
        </p:spPr>
        <p:txBody>
          <a:bodyPr>
            <a:noAutofit/>
          </a:bodyPr>
          <a:lstStyle/>
          <a:p>
            <a:r>
              <a:rPr lang="en-US" sz="2800" dirty="0" smtClean="0"/>
              <a:t>Revenue Recognition (ASC 605) Industry Concerns</a:t>
            </a:r>
            <a:endParaRPr lang="en-US" sz="2800" dirty="0"/>
          </a:p>
        </p:txBody>
      </p:sp>
    </p:spTree>
    <p:extLst>
      <p:ext uri="{BB962C8B-B14F-4D97-AF65-F5344CB8AC3E}">
        <p14:creationId xmlns:p14="http://schemas.microsoft.com/office/powerpoint/2010/main" val="262829034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lstStyle/>
          <a:p>
            <a:pPr lvl="1">
              <a:buSzPct val="68000"/>
              <a:buFont typeface="Wingdings 3" panose="05040102010807070707" pitchFamily="18" charset="2"/>
              <a:buChar char="}"/>
            </a:pPr>
            <a:r>
              <a:rPr lang="en-US" dirty="0" smtClean="0"/>
              <a:t>Energy commodities may be transferred at points in time, and EEI supports the concept in the ED that </a:t>
            </a:r>
            <a:r>
              <a:rPr lang="en-US" b="1" i="1" dirty="0" smtClean="0"/>
              <a:t>allows the entity to account for the products together if they have the same pattern of transfer to the customer </a:t>
            </a:r>
            <a:r>
              <a:rPr lang="en-US" dirty="0" smtClean="0"/>
              <a:t>even if they are not part of a single performance obligation.</a:t>
            </a:r>
            <a:endParaRPr lang="en-US" dirty="0"/>
          </a:p>
        </p:txBody>
      </p:sp>
      <p:sp>
        <p:nvSpPr>
          <p:cNvPr id="2" name="Title 1"/>
          <p:cNvSpPr>
            <a:spLocks noGrp="1"/>
          </p:cNvSpPr>
          <p:nvPr>
            <p:ph type="title"/>
          </p:nvPr>
        </p:nvSpPr>
        <p:spPr>
          <a:xfrm>
            <a:off x="76200" y="274638"/>
            <a:ext cx="8991600" cy="1143000"/>
          </a:xfrm>
        </p:spPr>
        <p:txBody>
          <a:bodyPr>
            <a:normAutofit/>
          </a:bodyPr>
          <a:lstStyle/>
          <a:p>
            <a:r>
              <a:rPr lang="en-US" sz="2800" dirty="0" smtClean="0"/>
              <a:t>Revenue Recognition (ASC 605) Industry Concerns</a:t>
            </a:r>
            <a:endParaRPr lang="en-US" sz="2800" dirty="0"/>
          </a:p>
        </p:txBody>
      </p:sp>
    </p:spTree>
    <p:extLst>
      <p:ext uri="{BB962C8B-B14F-4D97-AF65-F5344CB8AC3E}">
        <p14:creationId xmlns:p14="http://schemas.microsoft.com/office/powerpoint/2010/main" val="101627195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lstStyle/>
          <a:p>
            <a:r>
              <a:rPr lang="en-US" b="1" dirty="0" smtClean="0"/>
              <a:t>Transaction Price Allocation</a:t>
            </a:r>
          </a:p>
          <a:p>
            <a:pPr lvl="1"/>
            <a:r>
              <a:rPr lang="en-US" dirty="0" smtClean="0"/>
              <a:t>For energy contracts with multiple performance for the same product delivered separately over time (monthly for example), contract price is the appropriate metric for recognition of revenue.</a:t>
            </a:r>
          </a:p>
          <a:p>
            <a:pPr lvl="1"/>
            <a:r>
              <a:rPr lang="en-US" dirty="0" smtClean="0"/>
              <a:t>For variable priced contracts in which the contract price is equal to the market price at all points in time, (market based contracts) the final standard should not require the estimation and allocation of variable consideration. </a:t>
            </a:r>
            <a:endParaRPr lang="en-US" dirty="0"/>
          </a:p>
        </p:txBody>
      </p:sp>
      <p:sp>
        <p:nvSpPr>
          <p:cNvPr id="2" name="Title 1"/>
          <p:cNvSpPr>
            <a:spLocks noGrp="1"/>
          </p:cNvSpPr>
          <p:nvPr>
            <p:ph type="title"/>
          </p:nvPr>
        </p:nvSpPr>
        <p:spPr>
          <a:xfrm>
            <a:off x="76200" y="274638"/>
            <a:ext cx="8915400" cy="1143000"/>
          </a:xfrm>
        </p:spPr>
        <p:txBody>
          <a:bodyPr>
            <a:normAutofit/>
          </a:bodyPr>
          <a:lstStyle/>
          <a:p>
            <a:r>
              <a:rPr lang="en-US" sz="2800" dirty="0" smtClean="0"/>
              <a:t>Revenue Recognition (ASC 605) Industry Concerns</a:t>
            </a:r>
            <a:endParaRPr lang="en-US" sz="2800" dirty="0"/>
          </a:p>
        </p:txBody>
      </p:sp>
    </p:spTree>
    <p:extLst>
      <p:ext uri="{BB962C8B-B14F-4D97-AF65-F5344CB8AC3E}">
        <p14:creationId xmlns:p14="http://schemas.microsoft.com/office/powerpoint/2010/main" val="384318511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lstStyle/>
          <a:p>
            <a:r>
              <a:rPr lang="en-US" b="1" dirty="0" smtClean="0"/>
              <a:t>Financing components in contracts</a:t>
            </a:r>
          </a:p>
          <a:p>
            <a:pPr lvl="1"/>
            <a:r>
              <a:rPr lang="en-US" dirty="0" smtClean="0"/>
              <a:t>There is a time lag expedient in paragraph 60 of the ED (assessing the time lag between the delivery and payment of power).  This determination should be made at the individual performance obligation level rather than for the contract as a whole.</a:t>
            </a:r>
          </a:p>
          <a:p>
            <a:pPr lvl="1"/>
            <a:r>
              <a:rPr lang="en-US" dirty="0" smtClean="0"/>
              <a:t>Assume a 5 year contract with monthly billings.  </a:t>
            </a:r>
            <a:r>
              <a:rPr lang="en-US" b="1" i="1" dirty="0" smtClean="0"/>
              <a:t>If power is delivered in one month and payment is due the following month, there is no financing component </a:t>
            </a:r>
            <a:r>
              <a:rPr lang="en-US" dirty="0" smtClean="0"/>
              <a:t>present since goods are delivered and cash is collected within 30 days.</a:t>
            </a:r>
            <a:endParaRPr lang="en-US" dirty="0"/>
          </a:p>
        </p:txBody>
      </p:sp>
      <p:sp>
        <p:nvSpPr>
          <p:cNvPr id="2" name="Title 1"/>
          <p:cNvSpPr>
            <a:spLocks noGrp="1"/>
          </p:cNvSpPr>
          <p:nvPr>
            <p:ph type="title"/>
          </p:nvPr>
        </p:nvSpPr>
        <p:spPr>
          <a:xfrm>
            <a:off x="76200" y="228600"/>
            <a:ext cx="8991600" cy="1143000"/>
          </a:xfrm>
        </p:spPr>
        <p:txBody>
          <a:bodyPr>
            <a:normAutofit/>
          </a:bodyPr>
          <a:lstStyle/>
          <a:p>
            <a:r>
              <a:rPr lang="en-US" sz="2800" dirty="0" smtClean="0"/>
              <a:t>Revenue Recognition (ASC 605) Industry Concerns</a:t>
            </a:r>
            <a:endParaRPr lang="en-US" sz="2800" dirty="0"/>
          </a:p>
        </p:txBody>
      </p:sp>
    </p:spTree>
    <p:extLst>
      <p:ext uri="{BB962C8B-B14F-4D97-AF65-F5344CB8AC3E}">
        <p14:creationId xmlns:p14="http://schemas.microsoft.com/office/powerpoint/2010/main" val="536371592"/>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9144000" cy="5257800"/>
          </a:xfrm>
        </p:spPr>
        <p:txBody>
          <a:bodyPr>
            <a:normAutofit fontScale="92500"/>
          </a:bodyPr>
          <a:lstStyle/>
          <a:p>
            <a:pPr lvl="1"/>
            <a:r>
              <a:rPr lang="en-US" dirty="0" smtClean="0"/>
              <a:t>In contracts with multiple performance obligations, the assessment should be made based on the delivery of each individual performance obligation.</a:t>
            </a:r>
          </a:p>
          <a:p>
            <a:r>
              <a:rPr lang="en-US" b="1" dirty="0" smtClean="0"/>
              <a:t>Identification of a contract</a:t>
            </a:r>
          </a:p>
          <a:p>
            <a:pPr lvl="1"/>
            <a:r>
              <a:rPr lang="en-US" dirty="0" smtClean="0"/>
              <a:t>When providing electricity to residential customers, they determine the amount of electricity consumed in real time and may terminate the contact at any time, while the electric utility may terminate the contract only under certain circumstances. Current revenue recognition under GAAP complies with the ED’s premise that </a:t>
            </a:r>
            <a:r>
              <a:rPr lang="en-US" b="1" i="1" dirty="0" smtClean="0"/>
              <a:t>revenue should be recognized “in an amount that reflects the consideration to which the entity expects to be entitled”.</a:t>
            </a:r>
            <a:endParaRPr lang="en-US" b="1" i="1" dirty="0"/>
          </a:p>
        </p:txBody>
      </p:sp>
      <p:sp>
        <p:nvSpPr>
          <p:cNvPr id="2" name="Title 1"/>
          <p:cNvSpPr>
            <a:spLocks noGrp="1"/>
          </p:cNvSpPr>
          <p:nvPr>
            <p:ph type="title"/>
          </p:nvPr>
        </p:nvSpPr>
        <p:spPr>
          <a:xfrm>
            <a:off x="76200" y="152400"/>
            <a:ext cx="8991600" cy="1143000"/>
          </a:xfrm>
        </p:spPr>
        <p:txBody>
          <a:bodyPr>
            <a:normAutofit/>
          </a:bodyPr>
          <a:lstStyle/>
          <a:p>
            <a:r>
              <a:rPr lang="en-US" sz="2800" dirty="0" smtClean="0"/>
              <a:t>Revenue Recognition (ASC 605) Industry Concerns</a:t>
            </a:r>
            <a:endParaRPr lang="en-US" sz="2800" dirty="0"/>
          </a:p>
        </p:txBody>
      </p:sp>
    </p:spTree>
    <p:extLst>
      <p:ext uri="{BB962C8B-B14F-4D97-AF65-F5344CB8AC3E}">
        <p14:creationId xmlns:p14="http://schemas.microsoft.com/office/powerpoint/2010/main" val="254562794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a:bodyPr>
          <a:lstStyle/>
          <a:p>
            <a:r>
              <a:rPr lang="en-US" b="1" dirty="0"/>
              <a:t>What does it do?</a:t>
            </a:r>
            <a:r>
              <a:rPr lang="en-US" dirty="0"/>
              <a:t>  </a:t>
            </a:r>
          </a:p>
          <a:p>
            <a:r>
              <a:rPr lang="en-US" dirty="0"/>
              <a:t>Under the EECLP, RUS will make loans for energy efficiency and conservation (including peak demand reduction) measures and renewable energy systems to eligible utility borrowers. The loans will be used to:</a:t>
            </a:r>
          </a:p>
          <a:p>
            <a:pPr lvl="1"/>
            <a:r>
              <a:rPr lang="en-US" b="1" i="1" dirty="0"/>
              <a:t>finance utility activities, </a:t>
            </a:r>
          </a:p>
          <a:p>
            <a:pPr lvl="1"/>
            <a:r>
              <a:rPr lang="en-US" b="1" i="1" dirty="0"/>
              <a:t>re-lend to consumers for their own projects, or</a:t>
            </a:r>
          </a:p>
          <a:p>
            <a:pPr lvl="1"/>
            <a:r>
              <a:rPr lang="en-US" b="1" i="1" dirty="0" smtClean="0"/>
              <a:t>finance </a:t>
            </a:r>
            <a:r>
              <a:rPr lang="en-US" b="1" i="1" dirty="0"/>
              <a:t>energy service contracts the utility has with its consumers. </a:t>
            </a:r>
          </a:p>
          <a:p>
            <a:endParaRPr lang="en-US" dirty="0"/>
          </a:p>
        </p:txBody>
      </p:sp>
      <p:sp>
        <p:nvSpPr>
          <p:cNvPr id="2" name="Title 1"/>
          <p:cNvSpPr>
            <a:spLocks noGrp="1"/>
          </p:cNvSpPr>
          <p:nvPr>
            <p:ph type="title"/>
          </p:nvPr>
        </p:nvSpPr>
        <p:spPr/>
        <p:txBody>
          <a:bodyPr>
            <a:normAutofit/>
          </a:bodyPr>
          <a:lstStyle/>
          <a:p>
            <a:r>
              <a:rPr lang="en-US" dirty="0" smtClean="0"/>
              <a:t>RUS Energy Efficiency Final Rule</a:t>
            </a:r>
            <a:endParaRPr lang="en-US" dirty="0"/>
          </a:p>
        </p:txBody>
      </p:sp>
    </p:spTree>
    <p:extLst>
      <p:ext uri="{BB962C8B-B14F-4D97-AF65-F5344CB8AC3E}">
        <p14:creationId xmlns:p14="http://schemas.microsoft.com/office/powerpoint/2010/main" val="273685903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9144000" cy="5257800"/>
          </a:xfrm>
        </p:spPr>
        <p:txBody>
          <a:bodyPr>
            <a:normAutofit/>
          </a:bodyPr>
          <a:lstStyle/>
          <a:p>
            <a:r>
              <a:rPr lang="en-US" dirty="0"/>
              <a:t>The </a:t>
            </a:r>
            <a:r>
              <a:rPr lang="en-US" b="1" dirty="0"/>
              <a:t>goals </a:t>
            </a:r>
            <a:r>
              <a:rPr lang="en-US" dirty="0"/>
              <a:t>of EECLP programs may include:</a:t>
            </a:r>
          </a:p>
          <a:p>
            <a:pPr lvl="1"/>
            <a:r>
              <a:rPr lang="en-US" b="1" i="1" dirty="0"/>
              <a:t>increased end-user energy efficiency,</a:t>
            </a:r>
          </a:p>
          <a:p>
            <a:pPr lvl="1"/>
            <a:r>
              <a:rPr lang="en-US" b="1" i="1" dirty="0"/>
              <a:t>modified load/overall reduction in demand,</a:t>
            </a:r>
          </a:p>
          <a:p>
            <a:pPr lvl="1"/>
            <a:r>
              <a:rPr lang="en-US" b="1" i="1" dirty="0"/>
              <a:t>more efficient use of generation/transmission/distribution facilities,</a:t>
            </a:r>
          </a:p>
          <a:p>
            <a:pPr lvl="1"/>
            <a:r>
              <a:rPr lang="en-US" b="1" i="1" dirty="0"/>
              <a:t>the encouragement of renewable resources, and </a:t>
            </a:r>
          </a:p>
          <a:p>
            <a:pPr lvl="1">
              <a:spcAft>
                <a:spcPts val="600"/>
              </a:spcAft>
            </a:pPr>
            <a:r>
              <a:rPr lang="en-US" b="1" i="1" dirty="0"/>
              <a:t>the creation of new businesses/jobs in rural areas</a:t>
            </a:r>
            <a:r>
              <a:rPr lang="en-US" b="1" i="1" dirty="0" smtClean="0"/>
              <a:t>.</a:t>
            </a:r>
            <a:endParaRPr lang="en-US" b="1" dirty="0" smtClean="0"/>
          </a:p>
          <a:p>
            <a:r>
              <a:rPr lang="en-US" dirty="0" smtClean="0"/>
              <a:t>G&amp;Ts and distribution co-ops are eligible borrowers, including existing RUS borrowers and co-ops who meet RUS borrower requirements.  </a:t>
            </a:r>
          </a:p>
          <a:p>
            <a:endParaRPr lang="en-US" dirty="0"/>
          </a:p>
        </p:txBody>
      </p:sp>
      <p:sp>
        <p:nvSpPr>
          <p:cNvPr id="2" name="Title 1"/>
          <p:cNvSpPr>
            <a:spLocks noGrp="1"/>
          </p:cNvSpPr>
          <p:nvPr>
            <p:ph type="title"/>
          </p:nvPr>
        </p:nvSpPr>
        <p:spPr>
          <a:xfrm>
            <a:off x="457200" y="76200"/>
            <a:ext cx="8229600" cy="1143000"/>
          </a:xfrm>
        </p:spPr>
        <p:txBody>
          <a:bodyPr>
            <a:normAutofit/>
          </a:bodyPr>
          <a:lstStyle/>
          <a:p>
            <a:pPr algn="ctr"/>
            <a:r>
              <a:rPr lang="en-US" dirty="0" smtClean="0"/>
              <a:t>RUS Energy Efficiency Final Rule</a:t>
            </a:r>
            <a:endParaRPr lang="en-US" dirty="0"/>
          </a:p>
        </p:txBody>
      </p:sp>
    </p:spTree>
    <p:extLst>
      <p:ext uri="{BB962C8B-B14F-4D97-AF65-F5344CB8AC3E}">
        <p14:creationId xmlns:p14="http://schemas.microsoft.com/office/powerpoint/2010/main" val="38236376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lstStyle/>
          <a:p>
            <a:pPr lvl="1"/>
            <a:r>
              <a:rPr lang="en-US" sz="3600" b="1" u="sng" dirty="0" smtClean="0"/>
              <a:t>Staff </a:t>
            </a:r>
            <a:r>
              <a:rPr lang="en-US" sz="3600" b="1" u="sng" dirty="0"/>
              <a:t>Positions:</a:t>
            </a:r>
            <a:r>
              <a:rPr lang="en-US" sz="3600" dirty="0"/>
              <a:t> </a:t>
            </a:r>
            <a:r>
              <a:rPr lang="en-US" b="1" dirty="0"/>
              <a:t> </a:t>
            </a:r>
            <a:r>
              <a:rPr lang="en-US" dirty="0"/>
              <a:t> </a:t>
            </a:r>
          </a:p>
          <a:p>
            <a:pPr lvl="2"/>
            <a:r>
              <a:rPr lang="en-US" sz="3600" dirty="0"/>
              <a:t>Financial Analyst </a:t>
            </a:r>
          </a:p>
          <a:p>
            <a:pPr lvl="2"/>
            <a:r>
              <a:rPr lang="en-US" sz="3600" dirty="0"/>
              <a:t>Industry Economist </a:t>
            </a:r>
          </a:p>
          <a:p>
            <a:pPr lvl="2"/>
            <a:r>
              <a:rPr lang="en-US" sz="3600" dirty="0"/>
              <a:t>Engineers </a:t>
            </a:r>
          </a:p>
          <a:p>
            <a:pPr lvl="2"/>
            <a:r>
              <a:rPr lang="en-US" sz="3600" dirty="0"/>
              <a:t>Loan Specialists </a:t>
            </a:r>
          </a:p>
          <a:p>
            <a:pPr lvl="2"/>
            <a:r>
              <a:rPr lang="en-US" sz="3600" dirty="0"/>
              <a:t>Legal Instrument Examiner </a:t>
            </a:r>
          </a:p>
          <a:p>
            <a:pPr lvl="2"/>
            <a:r>
              <a:rPr lang="en-US" sz="3600" dirty="0"/>
              <a:t>Financial Assistants </a:t>
            </a:r>
          </a:p>
          <a:p>
            <a:endParaRPr lang="en-US" b="1" cap="small" dirty="0"/>
          </a:p>
        </p:txBody>
      </p:sp>
    </p:spTree>
    <p:extLst>
      <p:ext uri="{BB962C8B-B14F-4D97-AF65-F5344CB8AC3E}">
        <p14:creationId xmlns:p14="http://schemas.microsoft.com/office/powerpoint/2010/main" val="26824207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257800"/>
          </a:xfrm>
        </p:spPr>
        <p:txBody>
          <a:bodyPr>
            <a:normAutofit fontScale="77500" lnSpcReduction="20000"/>
          </a:bodyPr>
          <a:lstStyle/>
          <a:p>
            <a:r>
              <a:rPr lang="en-US" b="1" dirty="0"/>
              <a:t>What are the key components</a:t>
            </a:r>
            <a:r>
              <a:rPr lang="en-US" dirty="0"/>
              <a:t>?</a:t>
            </a:r>
          </a:p>
          <a:p>
            <a:pPr lvl="1"/>
            <a:r>
              <a:rPr lang="en-US" b="1" i="1" dirty="0"/>
              <a:t>Consumers may repay their utility through on-bill financing. </a:t>
            </a:r>
          </a:p>
          <a:p>
            <a:pPr lvl="1"/>
            <a:r>
              <a:rPr lang="en-US" b="1" i="1" dirty="0"/>
              <a:t>Utilities may subcontract out services necessary to implement an EECLP program to third parties. </a:t>
            </a:r>
          </a:p>
          <a:p>
            <a:pPr lvl="1"/>
            <a:r>
              <a:rPr lang="en-US" b="1" i="1" dirty="0"/>
              <a:t>Utilities who re-lend to consumers may charge up to 1.5% interest above the EECLP loan cost. Exceptions may be considered on a case-by-case basis.  </a:t>
            </a:r>
          </a:p>
          <a:p>
            <a:pPr lvl="1"/>
            <a:r>
              <a:rPr lang="en-US" b="1" i="1" dirty="0"/>
              <a:t>Utilities may use up to 5% of their loan amount for administrative/soft costs.  Likewise, up to 5% of the loan may be available as start-up capital. </a:t>
            </a:r>
          </a:p>
          <a:p>
            <a:pPr lvl="1"/>
            <a:r>
              <a:rPr lang="en-US" b="1" i="1" dirty="0"/>
              <a:t>The typical loan term is 15 years, unless the technology has a longer useful life (such as ground source loop investments).  </a:t>
            </a:r>
          </a:p>
          <a:p>
            <a:pPr lvl="1">
              <a:spcAft>
                <a:spcPts val="600"/>
              </a:spcAft>
            </a:pPr>
            <a:r>
              <a:rPr lang="en-US" b="1" i="1" dirty="0"/>
              <a:t>During the first year, RUS anticipates that funding will be set at $250 million; however, the regulations do not establish annual amounts. </a:t>
            </a:r>
          </a:p>
          <a:p>
            <a:pPr lvl="0"/>
            <a:r>
              <a:rPr lang="en-US" dirty="0"/>
              <a:t>While RUS estimates that 20 loans will be awarded annually, the EECLP does not have a cap on individual loan amounts. </a:t>
            </a:r>
          </a:p>
          <a:p>
            <a:endParaRPr lang="en-US" dirty="0"/>
          </a:p>
        </p:txBody>
      </p:sp>
      <p:sp>
        <p:nvSpPr>
          <p:cNvPr id="2" name="Title 1"/>
          <p:cNvSpPr>
            <a:spLocks noGrp="1"/>
          </p:cNvSpPr>
          <p:nvPr>
            <p:ph type="title"/>
          </p:nvPr>
        </p:nvSpPr>
        <p:spPr>
          <a:xfrm>
            <a:off x="457200" y="-76200"/>
            <a:ext cx="8229600" cy="1143000"/>
          </a:xfrm>
        </p:spPr>
        <p:txBody>
          <a:bodyPr>
            <a:normAutofit/>
          </a:bodyPr>
          <a:lstStyle/>
          <a:p>
            <a:pPr algn="ctr"/>
            <a:r>
              <a:rPr lang="en-US" dirty="0" smtClean="0"/>
              <a:t>RUS Energy Efficiency Final Rule</a:t>
            </a:r>
            <a:endParaRPr lang="en-US" dirty="0"/>
          </a:p>
        </p:txBody>
      </p:sp>
    </p:spTree>
    <p:extLst>
      <p:ext uri="{BB962C8B-B14F-4D97-AF65-F5344CB8AC3E}">
        <p14:creationId xmlns:p14="http://schemas.microsoft.com/office/powerpoint/2010/main" val="28790403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28800"/>
            <a:ext cx="9144000" cy="3200400"/>
          </a:xfrm>
        </p:spPr>
        <p:txBody>
          <a:bodyPr/>
          <a:lstStyle/>
          <a:p>
            <a:r>
              <a:rPr lang="en-US" b="1" dirty="0"/>
              <a:t>How it differs from the existing ERC loan program?</a:t>
            </a:r>
            <a:endParaRPr lang="en-US" dirty="0"/>
          </a:p>
          <a:p>
            <a:pPr lvl="1"/>
            <a:r>
              <a:rPr lang="en-US" dirty="0"/>
              <a:t>The ERC program is limited to deferment of loan principals. </a:t>
            </a:r>
          </a:p>
          <a:p>
            <a:pPr lvl="1"/>
            <a:r>
              <a:rPr lang="en-US" dirty="0"/>
              <a:t>The new EECLP program covers more eligible purposes. </a:t>
            </a:r>
          </a:p>
          <a:p>
            <a:pPr lvl="1"/>
            <a:r>
              <a:rPr lang="en-US" dirty="0"/>
              <a:t>The new EECLP loan term is longer than the ERC program’s term.</a:t>
            </a:r>
          </a:p>
          <a:p>
            <a:endParaRPr lang="en-US" dirty="0"/>
          </a:p>
        </p:txBody>
      </p:sp>
      <p:sp>
        <p:nvSpPr>
          <p:cNvPr id="2" name="Title 1"/>
          <p:cNvSpPr>
            <a:spLocks noGrp="1"/>
          </p:cNvSpPr>
          <p:nvPr>
            <p:ph type="title"/>
          </p:nvPr>
        </p:nvSpPr>
        <p:spPr/>
        <p:txBody>
          <a:bodyPr>
            <a:normAutofit/>
          </a:bodyPr>
          <a:lstStyle/>
          <a:p>
            <a:pPr algn="ctr"/>
            <a:r>
              <a:rPr lang="en-US" dirty="0" smtClean="0"/>
              <a:t>RUS Energy Efficiency Final Rule</a:t>
            </a:r>
            <a:endParaRPr lang="en-US" dirty="0"/>
          </a:p>
        </p:txBody>
      </p:sp>
    </p:spTree>
    <p:extLst>
      <p:ext uri="{BB962C8B-B14F-4D97-AF65-F5344CB8AC3E}">
        <p14:creationId xmlns:p14="http://schemas.microsoft.com/office/powerpoint/2010/main" val="83475891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257800"/>
          </a:xfrm>
        </p:spPr>
        <p:txBody>
          <a:bodyPr>
            <a:normAutofit fontScale="70000" lnSpcReduction="20000"/>
          </a:bodyPr>
          <a:lstStyle/>
          <a:p>
            <a:r>
              <a:rPr lang="en-US" b="1" dirty="0"/>
              <a:t>How it is an improvement over the draft we saw last year, which we supported?  </a:t>
            </a:r>
            <a:endParaRPr lang="en-US" dirty="0"/>
          </a:p>
          <a:p>
            <a:pPr lvl="1">
              <a:spcBef>
                <a:spcPts val="600"/>
              </a:spcBef>
              <a:spcAft>
                <a:spcPts val="600"/>
              </a:spcAft>
            </a:pPr>
            <a:r>
              <a:rPr lang="en-US" b="1" i="1" dirty="0"/>
              <a:t>RUS made several changes, which are consistent with our comments to the draft EECLP:</a:t>
            </a:r>
          </a:p>
          <a:p>
            <a:pPr lvl="1">
              <a:spcBef>
                <a:spcPts val="600"/>
              </a:spcBef>
              <a:spcAft>
                <a:spcPts val="600"/>
              </a:spcAft>
            </a:pPr>
            <a:r>
              <a:rPr lang="en-US" b="1" i="1" dirty="0"/>
              <a:t>Reporting requirements are less onerous and some are no longer required, such as performance thresholds.</a:t>
            </a:r>
          </a:p>
          <a:p>
            <a:pPr lvl="1">
              <a:spcBef>
                <a:spcPts val="600"/>
              </a:spcBef>
              <a:spcAft>
                <a:spcPts val="600"/>
              </a:spcAft>
            </a:pPr>
            <a:r>
              <a:rPr lang="en-US" b="1" i="1" dirty="0"/>
              <a:t>Borrowers have greater flexibility in aggregating energy efficiency programs when demonstrating cost-effectiveness and in maintaining work plans.</a:t>
            </a:r>
          </a:p>
          <a:p>
            <a:pPr lvl="1">
              <a:spcBef>
                <a:spcPts val="600"/>
              </a:spcBef>
              <a:spcAft>
                <a:spcPts val="600"/>
              </a:spcAft>
            </a:pPr>
            <a:r>
              <a:rPr lang="en-US" b="1" i="1" dirty="0"/>
              <a:t>Similarly, the term for showing cost-effectiveness has been extended to 10 years (or longer depending on technology useful life).</a:t>
            </a:r>
          </a:p>
          <a:p>
            <a:pPr lvl="1">
              <a:spcBef>
                <a:spcPts val="600"/>
              </a:spcBef>
              <a:spcAft>
                <a:spcPts val="600"/>
              </a:spcAft>
            </a:pPr>
            <a:r>
              <a:rPr lang="en-US" b="1" i="1" dirty="0"/>
              <a:t>Fuel switching in order to gain efficiency is now an eligible purpose (this may be a mixed blessing since the final EECLP does not permit fuel switching to fossil-fuel for the purposes of generating electricity-we’ll have to see how it plays out</a:t>
            </a:r>
            <a:r>
              <a:rPr lang="en-US" b="1" i="1" dirty="0" smtClean="0"/>
              <a:t>).</a:t>
            </a:r>
            <a:endParaRPr lang="en-US" b="1" i="1" dirty="0"/>
          </a:p>
          <a:p>
            <a:r>
              <a:rPr lang="en-US" dirty="0"/>
              <a:t>Additionally, RUS declined to set energy efficiency thresholds for water heaters or endorse specific technologies, such as combined heat and power generation. </a:t>
            </a:r>
          </a:p>
          <a:p>
            <a:endParaRPr lang="en-US" dirty="0"/>
          </a:p>
        </p:txBody>
      </p:sp>
      <p:sp>
        <p:nvSpPr>
          <p:cNvPr id="2" name="Title 1"/>
          <p:cNvSpPr>
            <a:spLocks noGrp="1"/>
          </p:cNvSpPr>
          <p:nvPr>
            <p:ph type="title"/>
          </p:nvPr>
        </p:nvSpPr>
        <p:spPr>
          <a:xfrm>
            <a:off x="457200" y="-152400"/>
            <a:ext cx="8229600" cy="1143000"/>
          </a:xfrm>
        </p:spPr>
        <p:txBody>
          <a:bodyPr>
            <a:normAutofit/>
          </a:bodyPr>
          <a:lstStyle/>
          <a:p>
            <a:pPr algn="ctr"/>
            <a:r>
              <a:rPr lang="en-US" dirty="0" smtClean="0"/>
              <a:t>RUS Energy Efficiency Final Rule</a:t>
            </a:r>
            <a:endParaRPr lang="en-US" dirty="0"/>
          </a:p>
        </p:txBody>
      </p:sp>
    </p:spTree>
    <p:extLst>
      <p:ext uri="{BB962C8B-B14F-4D97-AF65-F5344CB8AC3E}">
        <p14:creationId xmlns:p14="http://schemas.microsoft.com/office/powerpoint/2010/main" val="216711617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257800"/>
          </a:xfrm>
        </p:spPr>
        <p:txBody>
          <a:bodyPr>
            <a:normAutofit fontScale="77500" lnSpcReduction="20000"/>
          </a:bodyPr>
          <a:lstStyle/>
          <a:p>
            <a:r>
              <a:rPr lang="en-US" b="1" dirty="0"/>
              <a:t>Recommendations that didn’t make it into the final EECLP.  </a:t>
            </a:r>
            <a:endParaRPr lang="en-US" dirty="0"/>
          </a:p>
          <a:p>
            <a:pPr lvl="1"/>
            <a:r>
              <a:rPr lang="en-US" dirty="0"/>
              <a:t>We recommended no cap on the amount of loan funds that can be used for administrative or start-up costs.  RUS raised the limit on using loan funds to cover administrative costs from 4% to 5% and left the 5% cap on start-up costs in place.</a:t>
            </a:r>
          </a:p>
          <a:p>
            <a:pPr lvl="1">
              <a:spcAft>
                <a:spcPts val="600"/>
              </a:spcAft>
            </a:pPr>
            <a:r>
              <a:rPr lang="en-US" dirty="0"/>
              <a:t>We recommended that the interest rate on re-lending to consumers be set at 3-4%, rather than 1%. RUS raised it to 1.5%</a:t>
            </a:r>
          </a:p>
          <a:p>
            <a:pPr>
              <a:spcAft>
                <a:spcPts val="600"/>
              </a:spcAft>
            </a:pPr>
            <a:r>
              <a:rPr lang="en-US" b="1" dirty="0" smtClean="0"/>
              <a:t>Below </a:t>
            </a:r>
            <a:r>
              <a:rPr lang="en-US" b="1" dirty="0"/>
              <a:t>is the link to the final EECLP rule published in the Federal Register.  The final rule becomes effective on February 3, 2014</a:t>
            </a:r>
            <a:r>
              <a:rPr lang="en-US" b="1" dirty="0" smtClean="0"/>
              <a:t>.</a:t>
            </a:r>
            <a:endParaRPr lang="en-US" dirty="0"/>
          </a:p>
          <a:p>
            <a:r>
              <a:rPr lang="en-US" dirty="0"/>
              <a:t>Rural Utilities Service - Energy Efficiency and Conservation Loan Program            </a:t>
            </a:r>
          </a:p>
          <a:p>
            <a:pPr lvl="1"/>
            <a:r>
              <a:rPr lang="en-US" u="sng" dirty="0">
                <a:hlinkClick r:id="rId2"/>
              </a:rPr>
              <a:t>http://www.gpo.gov/fdsys/pkg/FR-2013-12-05/pdf/2013-29158.pdf</a:t>
            </a:r>
            <a:r>
              <a:rPr lang="en-US" dirty="0"/>
              <a:t>  </a:t>
            </a:r>
          </a:p>
          <a:p>
            <a:pPr marL="0" indent="0">
              <a:buNone/>
            </a:pPr>
            <a:r>
              <a:rPr lang="en-US" dirty="0"/>
              <a:t> </a:t>
            </a:r>
          </a:p>
          <a:p>
            <a:endParaRPr lang="en-US" dirty="0"/>
          </a:p>
        </p:txBody>
      </p:sp>
      <p:sp>
        <p:nvSpPr>
          <p:cNvPr id="2" name="Title 1"/>
          <p:cNvSpPr>
            <a:spLocks noGrp="1"/>
          </p:cNvSpPr>
          <p:nvPr>
            <p:ph type="title"/>
          </p:nvPr>
        </p:nvSpPr>
        <p:spPr>
          <a:xfrm>
            <a:off x="457200" y="-76200"/>
            <a:ext cx="8229600" cy="1143000"/>
          </a:xfrm>
        </p:spPr>
        <p:txBody>
          <a:bodyPr>
            <a:normAutofit/>
          </a:bodyPr>
          <a:lstStyle/>
          <a:p>
            <a:pPr algn="ctr"/>
            <a:r>
              <a:rPr lang="en-US" dirty="0" smtClean="0"/>
              <a:t>RUS Energy Efficiency Final Rule</a:t>
            </a:r>
            <a:endParaRPr lang="en-US" dirty="0"/>
          </a:p>
        </p:txBody>
      </p:sp>
    </p:spTree>
    <p:extLst>
      <p:ext uri="{BB962C8B-B14F-4D97-AF65-F5344CB8AC3E}">
        <p14:creationId xmlns:p14="http://schemas.microsoft.com/office/powerpoint/2010/main" val="423381363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a:bodyPr>
          <a:lstStyle/>
          <a:p>
            <a:pPr>
              <a:spcAft>
                <a:spcPts val="600"/>
              </a:spcAft>
            </a:pPr>
            <a:r>
              <a:rPr lang="en-US" dirty="0" smtClean="0"/>
              <a:t>On October 4, 2013, the IRS issued private letter ruling 2013400017 </a:t>
            </a:r>
            <a:r>
              <a:rPr lang="en-US" dirty="0"/>
              <a:t>(release date October 4, 2013, and dated May 30, 2013</a:t>
            </a:r>
            <a:r>
              <a:rPr lang="en-US" dirty="0" smtClean="0"/>
              <a:t>).</a:t>
            </a:r>
          </a:p>
          <a:p>
            <a:r>
              <a:rPr lang="en-US" dirty="0" smtClean="0"/>
              <a:t>Factually:</a:t>
            </a:r>
          </a:p>
          <a:p>
            <a:pPr lvl="1"/>
            <a:r>
              <a:rPr lang="en-US" b="1" i="1" dirty="0"/>
              <a:t>The cooperative had a large number of former members with outstanding balances for electric services. </a:t>
            </a:r>
            <a:endParaRPr lang="en-US" sz="2400" b="1" i="1" dirty="0"/>
          </a:p>
          <a:p>
            <a:pPr lvl="1"/>
            <a:r>
              <a:rPr lang="en-US" b="1" i="1" dirty="0"/>
              <a:t>The cooperative currently offsets any outstanding balance with amounts from former members’ capital credit accounts scheduled to be retired in that year. </a:t>
            </a:r>
            <a:endParaRPr lang="en-US" sz="2400" b="1" i="1" dirty="0"/>
          </a:p>
          <a:p>
            <a:pPr lvl="1"/>
            <a:endParaRPr lang="en-US" dirty="0"/>
          </a:p>
          <a:p>
            <a:endParaRPr lang="en-US" dirty="0"/>
          </a:p>
        </p:txBody>
      </p:sp>
      <p:sp>
        <p:nvSpPr>
          <p:cNvPr id="2" name="Title 1"/>
          <p:cNvSpPr>
            <a:spLocks noGrp="1"/>
          </p:cNvSpPr>
          <p:nvPr>
            <p:ph type="title"/>
          </p:nvPr>
        </p:nvSpPr>
        <p:spPr/>
        <p:txBody>
          <a:bodyPr/>
          <a:lstStyle/>
          <a:p>
            <a:pPr algn="ctr"/>
            <a:r>
              <a:rPr lang="en-US" dirty="0" smtClean="0"/>
              <a:t>IRS Letter Ruling</a:t>
            </a:r>
            <a:endParaRPr lang="en-US" dirty="0"/>
          </a:p>
        </p:txBody>
      </p:sp>
    </p:spTree>
    <p:extLst>
      <p:ext uri="{BB962C8B-B14F-4D97-AF65-F5344CB8AC3E}">
        <p14:creationId xmlns:p14="http://schemas.microsoft.com/office/powerpoint/2010/main" val="712921771"/>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257800"/>
          </a:xfrm>
        </p:spPr>
        <p:txBody>
          <a:bodyPr>
            <a:normAutofit fontScale="77500" lnSpcReduction="20000"/>
          </a:bodyPr>
          <a:lstStyle/>
          <a:p>
            <a:r>
              <a:rPr lang="en-US" b="1" dirty="0"/>
              <a:t>For the first time, the IRS concluded:</a:t>
            </a:r>
            <a:endParaRPr lang="en-US" b="1" i="1" dirty="0" smtClean="0"/>
          </a:p>
          <a:p>
            <a:pPr lvl="1"/>
            <a:r>
              <a:rPr lang="en-US" b="1" i="1" dirty="0" smtClean="0"/>
              <a:t>A </a:t>
            </a:r>
            <a:r>
              <a:rPr lang="en-US" b="1" i="1" dirty="0"/>
              <a:t>former member’s capital credit account is fully retired by offset against any outstanding balance due for non-payment for electronic services or by payout (or both) after the member has been a former member for seven years. </a:t>
            </a:r>
          </a:p>
          <a:p>
            <a:pPr lvl="1"/>
            <a:r>
              <a:rPr lang="en-US" b="1" i="1" dirty="0"/>
              <a:t>The cooperative wants to change its policy, and not wait for seven years to fully retire a former member’s account if that former member has an outstanding balance from the non-payment of electric services, but would instead use the outstanding balance in the former member’s capital credit account to offset any outstanding account balance for non-payment at the end of the year. </a:t>
            </a:r>
          </a:p>
          <a:p>
            <a:pPr lvl="1"/>
            <a:r>
              <a:rPr lang="en-US" b="1" i="1" dirty="0"/>
              <a:t>After the offset, the cooperative would retire the former member’s capital credit account pursuant to its normal retirement schedule if there was a residual balance remaining. The cooperative would then cease all collection activities. If the former member were to repay the amounts in excess of the debt, that amount would be returned to the former member.</a:t>
            </a:r>
          </a:p>
          <a:p>
            <a:endParaRPr lang="en-US" dirty="0"/>
          </a:p>
        </p:txBody>
      </p:sp>
      <p:sp>
        <p:nvSpPr>
          <p:cNvPr id="2" name="Title 1"/>
          <p:cNvSpPr>
            <a:spLocks noGrp="1"/>
          </p:cNvSpPr>
          <p:nvPr>
            <p:ph type="title"/>
          </p:nvPr>
        </p:nvSpPr>
        <p:spPr>
          <a:xfrm>
            <a:off x="457200" y="-76200"/>
            <a:ext cx="8229600" cy="1143000"/>
          </a:xfrm>
        </p:spPr>
        <p:txBody>
          <a:bodyPr/>
          <a:lstStyle/>
          <a:p>
            <a:pPr algn="ctr"/>
            <a:r>
              <a:rPr lang="en-US" dirty="0" smtClean="0"/>
              <a:t>IRS Letter Ruling</a:t>
            </a:r>
            <a:endParaRPr lang="en-US" dirty="0"/>
          </a:p>
        </p:txBody>
      </p:sp>
    </p:spTree>
    <p:extLst>
      <p:ext uri="{BB962C8B-B14F-4D97-AF65-F5344CB8AC3E}">
        <p14:creationId xmlns:p14="http://schemas.microsoft.com/office/powerpoint/2010/main" val="336666939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9144000" cy="3581400"/>
          </a:xfrm>
        </p:spPr>
        <p:txBody>
          <a:bodyPr/>
          <a:lstStyle/>
          <a:p>
            <a:r>
              <a:rPr lang="en-US" dirty="0"/>
              <a:t>The IRS effectively </a:t>
            </a:r>
            <a:r>
              <a:rPr lang="en-US" b="1" i="1" dirty="0"/>
              <a:t>approved the cooperative’s revised method for retiring former members’ capital credit accounts by offsetting the amounts of their capital credit accounts against outstanding debt that they owed for the provision of electric services on an accelerated basis.</a:t>
            </a:r>
          </a:p>
          <a:p>
            <a:endParaRPr lang="en-US" dirty="0"/>
          </a:p>
        </p:txBody>
      </p:sp>
      <p:sp>
        <p:nvSpPr>
          <p:cNvPr id="2" name="Title 1"/>
          <p:cNvSpPr>
            <a:spLocks noGrp="1"/>
          </p:cNvSpPr>
          <p:nvPr>
            <p:ph type="title"/>
          </p:nvPr>
        </p:nvSpPr>
        <p:spPr>
          <a:xfrm>
            <a:off x="457200" y="152400"/>
            <a:ext cx="8229600" cy="1143000"/>
          </a:xfrm>
        </p:spPr>
        <p:txBody>
          <a:bodyPr/>
          <a:lstStyle/>
          <a:p>
            <a:pPr algn="ctr"/>
            <a:r>
              <a:rPr lang="en-US" dirty="0" smtClean="0"/>
              <a:t>IRS Letter Ruling</a:t>
            </a:r>
            <a:endParaRPr lang="en-US" dirty="0"/>
          </a:p>
        </p:txBody>
      </p:sp>
    </p:spTree>
    <p:extLst>
      <p:ext uri="{BB962C8B-B14F-4D97-AF65-F5344CB8AC3E}">
        <p14:creationId xmlns:p14="http://schemas.microsoft.com/office/powerpoint/2010/main" val="320327019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47800"/>
            <a:ext cx="9144000" cy="4572000"/>
          </a:xfrm>
        </p:spPr>
        <p:txBody>
          <a:bodyPr>
            <a:normAutofit/>
          </a:bodyPr>
          <a:lstStyle/>
          <a:p>
            <a:pPr>
              <a:spcAft>
                <a:spcPts val="600"/>
              </a:spcAft>
            </a:pPr>
            <a:r>
              <a:rPr lang="en-US" sz="2400" dirty="0" smtClean="0"/>
              <a:t>On December 23, 2013, the FASB issued ASU 2013-12 Definition of a Public Business Entity.</a:t>
            </a:r>
          </a:p>
          <a:p>
            <a:pPr>
              <a:spcAft>
                <a:spcPts val="600"/>
              </a:spcAft>
            </a:pPr>
            <a:r>
              <a:rPr lang="en-US" sz="2400" dirty="0" smtClean="0"/>
              <a:t>This is an addition to the Master Glossary and is intended to provide a single definition for public business entity across GAAP, replacing inconsistent definitions which had developed over time.</a:t>
            </a:r>
          </a:p>
          <a:p>
            <a:r>
              <a:rPr lang="en-US" sz="2400" dirty="0"/>
              <a:t>In connection with its overall agenda prioritization </a:t>
            </a:r>
            <a:r>
              <a:rPr lang="en-US" sz="2400" dirty="0" smtClean="0"/>
              <a:t>efforts, the FASB </a:t>
            </a:r>
            <a:r>
              <a:rPr lang="en-US" sz="2400" dirty="0"/>
              <a:t>will consider whether to undertake a second phase of the project at </a:t>
            </a:r>
            <a:r>
              <a:rPr lang="en-US" sz="2400" dirty="0" smtClean="0"/>
              <a:t>a later </a:t>
            </a:r>
            <a:r>
              <a:rPr lang="en-US" sz="2400" dirty="0"/>
              <a:t>stage to examine whether to amend the scope of current U.S. GAAP, </a:t>
            </a:r>
            <a:r>
              <a:rPr lang="en-US" sz="2400" dirty="0" smtClean="0"/>
              <a:t>in part</a:t>
            </a:r>
            <a:r>
              <a:rPr lang="en-US" sz="2400" dirty="0"/>
              <a:t>, by using this new definition rather than prior definitions of a public entity.</a:t>
            </a:r>
          </a:p>
        </p:txBody>
      </p:sp>
      <p:sp>
        <p:nvSpPr>
          <p:cNvPr id="2" name="Title 1"/>
          <p:cNvSpPr>
            <a:spLocks noGrp="1"/>
          </p:cNvSpPr>
          <p:nvPr>
            <p:ph type="title"/>
          </p:nvPr>
        </p:nvSpPr>
        <p:spPr>
          <a:xfrm>
            <a:off x="0" y="76200"/>
            <a:ext cx="9144000" cy="1143000"/>
          </a:xfrm>
        </p:spPr>
        <p:txBody>
          <a:bodyPr>
            <a:noAutofit/>
          </a:bodyPr>
          <a:lstStyle/>
          <a:p>
            <a:pPr algn="ctr"/>
            <a:r>
              <a:rPr lang="en-US" sz="3600" dirty="0" smtClean="0"/>
              <a:t>ASU 2013-12</a:t>
            </a:r>
            <a:br>
              <a:rPr lang="en-US" sz="3600" dirty="0" smtClean="0"/>
            </a:br>
            <a:r>
              <a:rPr lang="en-US" sz="3600" dirty="0" smtClean="0"/>
              <a:t>Definition of a Public Business Entity</a:t>
            </a:r>
            <a:endParaRPr lang="en-US" sz="3600" dirty="0"/>
          </a:p>
        </p:txBody>
      </p:sp>
    </p:spTree>
    <p:extLst>
      <p:ext uri="{BB962C8B-B14F-4D97-AF65-F5344CB8AC3E}">
        <p14:creationId xmlns:p14="http://schemas.microsoft.com/office/powerpoint/2010/main" val="363610677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257800"/>
          </a:xfrm>
        </p:spPr>
        <p:txBody>
          <a:bodyPr>
            <a:normAutofit fontScale="62500" lnSpcReduction="20000"/>
          </a:bodyPr>
          <a:lstStyle/>
          <a:p>
            <a:r>
              <a:rPr lang="en-US" dirty="0" smtClean="0"/>
              <a:t>A </a:t>
            </a:r>
            <a:r>
              <a:rPr lang="en-US" b="1" dirty="0" smtClean="0"/>
              <a:t>public business entity </a:t>
            </a:r>
            <a:r>
              <a:rPr lang="en-US" dirty="0" smtClean="0"/>
              <a:t>is:</a:t>
            </a:r>
          </a:p>
          <a:p>
            <a:pPr lvl="1">
              <a:spcAft>
                <a:spcPts val="600"/>
              </a:spcAft>
            </a:pPr>
            <a:r>
              <a:rPr lang="en-US" dirty="0" smtClean="0"/>
              <a:t>1</a:t>
            </a:r>
            <a:r>
              <a:rPr lang="en-US" dirty="0"/>
              <a:t>. </a:t>
            </a:r>
            <a:r>
              <a:rPr lang="en-US" b="1" dirty="0"/>
              <a:t>An entity that is required by the SEC to file or furnish </a:t>
            </a:r>
            <a:r>
              <a:rPr lang="en-US" b="1" dirty="0" smtClean="0"/>
              <a:t>financial statements </a:t>
            </a:r>
            <a:r>
              <a:rPr lang="en-US" b="1" dirty="0"/>
              <a:t>with the SEC, or does file or furnish financial </a:t>
            </a:r>
            <a:r>
              <a:rPr lang="en-US" b="1" dirty="0" smtClean="0"/>
              <a:t>statements with </a:t>
            </a:r>
            <a:r>
              <a:rPr lang="en-US" b="1" dirty="0"/>
              <a:t>the SEC, </a:t>
            </a:r>
            <a:r>
              <a:rPr lang="en-US" dirty="0"/>
              <a:t>is considered a public business entity. Some of </a:t>
            </a:r>
            <a:r>
              <a:rPr lang="en-US" dirty="0" smtClean="0"/>
              <a:t>the existing </a:t>
            </a:r>
            <a:r>
              <a:rPr lang="en-US" dirty="0"/>
              <a:t>definitions of public entity in the Accounting </a:t>
            </a:r>
            <a:r>
              <a:rPr lang="en-US" dirty="0" smtClean="0"/>
              <a:t>Standards Codification </a:t>
            </a:r>
            <a:r>
              <a:rPr lang="en-US" dirty="0"/>
              <a:t>do not include this criterion to define public entity.</a:t>
            </a:r>
          </a:p>
          <a:p>
            <a:pPr lvl="1">
              <a:spcAft>
                <a:spcPts val="600"/>
              </a:spcAft>
            </a:pPr>
            <a:r>
              <a:rPr lang="en-US" dirty="0"/>
              <a:t>2. </a:t>
            </a:r>
            <a:r>
              <a:rPr lang="en-US" b="1" dirty="0"/>
              <a:t>A consolidated subsidiary of a public company is not considered </a:t>
            </a:r>
            <a:r>
              <a:rPr lang="en-US" b="1" dirty="0" smtClean="0"/>
              <a:t>a public </a:t>
            </a:r>
            <a:r>
              <a:rPr lang="en-US" b="1" dirty="0"/>
              <a:t>business entity for purposes of its standalone </a:t>
            </a:r>
            <a:r>
              <a:rPr lang="en-US" b="1" dirty="0" smtClean="0"/>
              <a:t>financial statements </a:t>
            </a:r>
            <a:r>
              <a:rPr lang="en-US" b="1" dirty="0"/>
              <a:t>other than those included in an SEC filing by its parent or </a:t>
            </a:r>
            <a:r>
              <a:rPr lang="en-US" b="1" dirty="0" smtClean="0"/>
              <a:t>by other </a:t>
            </a:r>
            <a:r>
              <a:rPr lang="en-US" b="1" dirty="0"/>
              <a:t>registrants or those that are issuers and are required to file </a:t>
            </a:r>
            <a:r>
              <a:rPr lang="en-US" b="1" dirty="0" smtClean="0"/>
              <a:t>or furnish </a:t>
            </a:r>
            <a:r>
              <a:rPr lang="en-US" b="1" dirty="0"/>
              <a:t>financial statements with the SEC</a:t>
            </a:r>
            <a:r>
              <a:rPr lang="en-US" dirty="0"/>
              <a:t>. Some of the </a:t>
            </a:r>
            <a:r>
              <a:rPr lang="en-US" dirty="0" smtClean="0"/>
              <a:t>existing definitions </a:t>
            </a:r>
            <a:r>
              <a:rPr lang="en-US" dirty="0"/>
              <a:t>of public entity in the Accounting Standards </a:t>
            </a:r>
            <a:r>
              <a:rPr lang="en-US" dirty="0" smtClean="0"/>
              <a:t>Codification consider </a:t>
            </a:r>
            <a:r>
              <a:rPr lang="en-US" dirty="0"/>
              <a:t>a consolidated subsidiary of a public company to be public.</a:t>
            </a:r>
          </a:p>
          <a:p>
            <a:pPr lvl="1"/>
            <a:r>
              <a:rPr lang="en-US" dirty="0"/>
              <a:t>3. </a:t>
            </a:r>
            <a:r>
              <a:rPr lang="en-US" b="1" dirty="0"/>
              <a:t>A business entity that has securities that are not subject to </a:t>
            </a:r>
            <a:r>
              <a:rPr lang="en-US" b="1" dirty="0" smtClean="0"/>
              <a:t>contractual restrictions </a:t>
            </a:r>
            <a:r>
              <a:rPr lang="en-US" b="1" dirty="0"/>
              <a:t>on transfer and that is by law, contract, or </a:t>
            </a:r>
            <a:r>
              <a:rPr lang="en-US" b="1" dirty="0" smtClean="0"/>
              <a:t>regulation required </a:t>
            </a:r>
            <a:r>
              <a:rPr lang="en-US" b="1" dirty="0"/>
              <a:t>to prepare U.S. GAAP financial statements (</a:t>
            </a:r>
            <a:r>
              <a:rPr lang="en-US" b="1" dirty="0" smtClean="0"/>
              <a:t>including footnotes</a:t>
            </a:r>
            <a:r>
              <a:rPr lang="en-US" b="1" dirty="0"/>
              <a:t>) and make them publicly available on a periodic basis </a:t>
            </a:r>
            <a:r>
              <a:rPr lang="en-US" b="1" dirty="0" smtClean="0"/>
              <a:t>is considered </a:t>
            </a:r>
            <a:r>
              <a:rPr lang="en-US" b="1" dirty="0"/>
              <a:t>a public business entity</a:t>
            </a:r>
            <a:r>
              <a:rPr lang="en-US" dirty="0"/>
              <a:t>. The existing definitions of </a:t>
            </a:r>
            <a:r>
              <a:rPr lang="en-US" dirty="0" smtClean="0"/>
              <a:t>public entity </a:t>
            </a:r>
            <a:r>
              <a:rPr lang="en-US" dirty="0"/>
              <a:t>in the Accounting Standards Codification do not include </a:t>
            </a:r>
            <a:r>
              <a:rPr lang="en-US" dirty="0" smtClean="0"/>
              <a:t>this criterion </a:t>
            </a:r>
            <a:r>
              <a:rPr lang="en-US" dirty="0"/>
              <a:t>and do not consider an entity to be public unless it meets </a:t>
            </a:r>
            <a:r>
              <a:rPr lang="en-US" dirty="0" smtClean="0"/>
              <a:t>one of </a:t>
            </a:r>
            <a:r>
              <a:rPr lang="en-US" dirty="0"/>
              <a:t>the other criteria included in the definition (for example, if it has </a:t>
            </a:r>
            <a:r>
              <a:rPr lang="en-US" dirty="0" smtClean="0"/>
              <a:t>debt or </a:t>
            </a:r>
            <a:r>
              <a:rPr lang="en-US" dirty="0"/>
              <a:t>equity securities that trade either on a stock exchange or an </a:t>
            </a:r>
            <a:r>
              <a:rPr lang="en-US" dirty="0" smtClean="0"/>
              <a:t>over-the counter market).</a:t>
            </a:r>
            <a:endParaRPr lang="en-US" dirty="0"/>
          </a:p>
        </p:txBody>
      </p:sp>
      <p:sp>
        <p:nvSpPr>
          <p:cNvPr id="2" name="Title 1"/>
          <p:cNvSpPr>
            <a:spLocks noGrp="1"/>
          </p:cNvSpPr>
          <p:nvPr>
            <p:ph type="title"/>
          </p:nvPr>
        </p:nvSpPr>
        <p:spPr>
          <a:xfrm>
            <a:off x="0" y="-76200"/>
            <a:ext cx="9144000" cy="1143000"/>
          </a:xfrm>
        </p:spPr>
        <p:txBody>
          <a:bodyPr>
            <a:noAutofit/>
          </a:bodyPr>
          <a:lstStyle/>
          <a:p>
            <a:pPr algn="ctr"/>
            <a:r>
              <a:rPr lang="en-US" sz="3400" dirty="0" smtClean="0"/>
              <a:t>ASU 2013-12</a:t>
            </a:r>
            <a:br>
              <a:rPr lang="en-US" sz="3400" dirty="0" smtClean="0"/>
            </a:br>
            <a:r>
              <a:rPr lang="en-US" sz="3400" dirty="0" smtClean="0"/>
              <a:t>Definition of a Public Business Entity</a:t>
            </a:r>
            <a:endParaRPr lang="en-US" sz="3400" dirty="0"/>
          </a:p>
        </p:txBody>
      </p:sp>
    </p:spTree>
    <p:extLst>
      <p:ext uri="{BB962C8B-B14F-4D97-AF65-F5344CB8AC3E}">
        <p14:creationId xmlns:p14="http://schemas.microsoft.com/office/powerpoint/2010/main" val="283840582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0"/>
            <a:ext cx="9144000" cy="5257800"/>
          </a:xfrm>
        </p:spPr>
        <p:txBody>
          <a:bodyPr>
            <a:normAutofit/>
          </a:bodyPr>
          <a:lstStyle/>
          <a:p>
            <a:r>
              <a:rPr lang="en-US" dirty="0"/>
              <a:t>There is no actual effective date for the amendment in this Update. However, </a:t>
            </a:r>
            <a:r>
              <a:rPr lang="en-US" dirty="0" smtClean="0"/>
              <a:t>the term </a:t>
            </a:r>
            <a:r>
              <a:rPr lang="en-US" i="1" dirty="0"/>
              <a:t>public business entity </a:t>
            </a:r>
            <a:r>
              <a:rPr lang="en-US" dirty="0"/>
              <a:t>will be used in Accounting Standards Updates </a:t>
            </a:r>
            <a:r>
              <a:rPr lang="en-US" dirty="0" smtClean="0"/>
              <a:t>No. 2014-01</a:t>
            </a:r>
            <a:r>
              <a:rPr lang="en-US" i="1" dirty="0"/>
              <a:t>, Intangibles—Goodwill and Other (Topic 350): Accounting for </a:t>
            </a:r>
            <a:r>
              <a:rPr lang="en-US" i="1" dirty="0" smtClean="0"/>
              <a:t>Goodwill, </a:t>
            </a:r>
            <a:r>
              <a:rPr lang="en-US" dirty="0" smtClean="0"/>
              <a:t>and </a:t>
            </a:r>
            <a:r>
              <a:rPr lang="en-US" dirty="0"/>
              <a:t>No. 2014-02, </a:t>
            </a:r>
            <a:r>
              <a:rPr lang="en-US" i="1" dirty="0"/>
              <a:t>Derivatives and Hedging (Topic 815): Accounting for </a:t>
            </a:r>
            <a:r>
              <a:rPr lang="en-US" i="1" dirty="0" smtClean="0"/>
              <a:t>Certain Receive-Variable</a:t>
            </a:r>
            <a:r>
              <a:rPr lang="en-US" i="1" dirty="0"/>
              <a:t>, Pay-Fixed Interest Rate Swaps—Simplified Hedge </a:t>
            </a:r>
            <a:r>
              <a:rPr lang="en-US" i="1" dirty="0" smtClean="0"/>
              <a:t>Accounting Approach</a:t>
            </a:r>
            <a:r>
              <a:rPr lang="en-US" dirty="0"/>
              <a:t>, which are the first Updates that will use the term </a:t>
            </a:r>
            <a:r>
              <a:rPr lang="en-US" i="1" dirty="0"/>
              <a:t>public </a:t>
            </a:r>
            <a:r>
              <a:rPr lang="en-US" i="1" dirty="0" smtClean="0"/>
              <a:t>business entity</a:t>
            </a:r>
            <a:r>
              <a:rPr lang="en-US" dirty="0"/>
              <a:t>.</a:t>
            </a:r>
          </a:p>
        </p:txBody>
      </p:sp>
      <p:sp>
        <p:nvSpPr>
          <p:cNvPr id="2" name="Title 1"/>
          <p:cNvSpPr>
            <a:spLocks noGrp="1"/>
          </p:cNvSpPr>
          <p:nvPr>
            <p:ph type="title"/>
          </p:nvPr>
        </p:nvSpPr>
        <p:spPr>
          <a:xfrm>
            <a:off x="0" y="0"/>
            <a:ext cx="9144000" cy="1143000"/>
          </a:xfrm>
        </p:spPr>
        <p:txBody>
          <a:bodyPr>
            <a:normAutofit fontScale="90000"/>
          </a:bodyPr>
          <a:lstStyle/>
          <a:p>
            <a:pPr algn="ctr"/>
            <a:r>
              <a:rPr lang="en-US" dirty="0" smtClean="0"/>
              <a:t>ASU 2013-12</a:t>
            </a:r>
            <a:br>
              <a:rPr lang="en-US" dirty="0" smtClean="0"/>
            </a:br>
            <a:r>
              <a:rPr lang="en-US" dirty="0" smtClean="0"/>
              <a:t>Definition of a Public Business Entity</a:t>
            </a:r>
            <a:endParaRPr lang="en-US" dirty="0"/>
          </a:p>
        </p:txBody>
      </p:sp>
    </p:spTree>
    <p:extLst>
      <p:ext uri="{BB962C8B-B14F-4D97-AF65-F5344CB8AC3E}">
        <p14:creationId xmlns:p14="http://schemas.microsoft.com/office/powerpoint/2010/main" val="2829576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
            <a:ext cx="8229600" cy="1143000"/>
          </a:xfrm>
        </p:spPr>
        <p:txBody>
          <a:bodyPr/>
          <a:lstStyle/>
          <a:p>
            <a:r>
              <a:rPr lang="en-US" dirty="0" smtClean="0"/>
              <a:t>RUS Reorganization</a:t>
            </a:r>
            <a:endParaRPr lang="en-US" dirty="0"/>
          </a:p>
        </p:txBody>
      </p:sp>
      <p:sp>
        <p:nvSpPr>
          <p:cNvPr id="6" name="Content Placeholder 5"/>
          <p:cNvSpPr>
            <a:spLocks noGrp="1"/>
          </p:cNvSpPr>
          <p:nvPr>
            <p:ph idx="1"/>
          </p:nvPr>
        </p:nvSpPr>
        <p:spPr>
          <a:xfrm>
            <a:off x="0" y="1295401"/>
            <a:ext cx="9144000" cy="5105399"/>
          </a:xfrm>
        </p:spPr>
        <p:txBody>
          <a:bodyPr>
            <a:normAutofit fontScale="92500" lnSpcReduction="10000"/>
          </a:bodyPr>
          <a:lstStyle/>
          <a:p>
            <a:r>
              <a:rPr lang="en-US" b="1" u="sng" dirty="0"/>
              <a:t>The Office of Policy, Outreach and Standards </a:t>
            </a:r>
            <a:r>
              <a:rPr lang="en-US" dirty="0"/>
              <a:t>will be managed by a Deputy Assistant Administrator and will house the following branches and Staff Positions:   </a:t>
            </a:r>
          </a:p>
          <a:p>
            <a:pPr lvl="1"/>
            <a:r>
              <a:rPr lang="en-US" b="1" u="sng" dirty="0" smtClean="0"/>
              <a:t>The </a:t>
            </a:r>
            <a:r>
              <a:rPr lang="en-US" b="1" u="sng" dirty="0"/>
              <a:t>Policy and Outreach Branch</a:t>
            </a:r>
            <a:r>
              <a:rPr lang="en-US" dirty="0"/>
              <a:t> will be responsible for handling the policy and communications obligations of the program to include special projects, coordinating outreach efforts, regulations and bulletins, website management, stakeholder relations, etc. </a:t>
            </a:r>
          </a:p>
          <a:p>
            <a:pPr lvl="1"/>
            <a:r>
              <a:rPr lang="en-US" b="1" u="sng" dirty="0" smtClean="0"/>
              <a:t>The </a:t>
            </a:r>
            <a:r>
              <a:rPr lang="en-US" b="1" u="sng" dirty="0"/>
              <a:t>Engineering Standards Branch</a:t>
            </a:r>
            <a:r>
              <a:rPr lang="en-US" dirty="0"/>
              <a:t> will be responsible for the development and upkeep activities to include engineering bulletins and regulations, construction contracts, construction standards, equipment specifications, buy American requirements, etc. </a:t>
            </a:r>
          </a:p>
          <a:p>
            <a:endParaRPr lang="en-US" b="1" cap="small" dirty="0"/>
          </a:p>
        </p:txBody>
      </p:sp>
    </p:spTree>
    <p:extLst>
      <p:ext uri="{BB962C8B-B14F-4D97-AF65-F5344CB8AC3E}">
        <p14:creationId xmlns:p14="http://schemas.microsoft.com/office/powerpoint/2010/main" val="7011616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562600"/>
          </a:xfrm>
        </p:spPr>
        <p:txBody>
          <a:bodyPr>
            <a:normAutofit lnSpcReduction="10000"/>
          </a:bodyPr>
          <a:lstStyle/>
          <a:p>
            <a:r>
              <a:rPr lang="en-US" dirty="0"/>
              <a:t>The private company decision-making framework (Guide) is part of the ongoing commitment of the Financial Accounting Standards Board (Board) and the Private Company Council (PCC) to consider the needs of both users and preparers of private company financial statements. The development of a decision-making framework was one of the most important recommendations included in the January 2011 </a:t>
            </a:r>
            <a:r>
              <a:rPr lang="en-US" i="1" dirty="0"/>
              <a:t>Report to the Board of Trustees of the Financial Accounting Foundation </a:t>
            </a:r>
            <a:r>
              <a:rPr lang="en-US" dirty="0"/>
              <a:t>by the Blue-Ribbon Panel on Standard Setting for Private Companies. </a:t>
            </a:r>
          </a:p>
        </p:txBody>
      </p:sp>
      <p:sp>
        <p:nvSpPr>
          <p:cNvPr id="2" name="Title 1"/>
          <p:cNvSpPr>
            <a:spLocks noGrp="1"/>
          </p:cNvSpPr>
          <p:nvPr>
            <p:ph type="title"/>
          </p:nvPr>
        </p:nvSpPr>
        <p:spPr>
          <a:xfrm>
            <a:off x="0" y="0"/>
            <a:ext cx="9144000" cy="1143000"/>
          </a:xfrm>
        </p:spPr>
        <p:txBody>
          <a:bodyPr>
            <a:normAutofit/>
          </a:bodyPr>
          <a:lstStyle/>
          <a:p>
            <a:r>
              <a:rPr lang="en-US" dirty="0" smtClean="0"/>
              <a:t>Private Company Framework</a:t>
            </a:r>
            <a:endParaRPr lang="en-US" dirty="0"/>
          </a:p>
        </p:txBody>
      </p:sp>
    </p:spTree>
    <p:extLst>
      <p:ext uri="{BB962C8B-B14F-4D97-AF65-F5344CB8AC3E}">
        <p14:creationId xmlns:p14="http://schemas.microsoft.com/office/powerpoint/2010/main" val="25543574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562600"/>
          </a:xfrm>
        </p:spPr>
        <p:txBody>
          <a:bodyPr>
            <a:normAutofit fontScale="85000" lnSpcReduction="10000"/>
          </a:bodyPr>
          <a:lstStyle/>
          <a:p>
            <a:r>
              <a:rPr lang="en-US" dirty="0"/>
              <a:t>On July 16, 2013, the Board and the PCC redeliberated the 2013 Invitation to Comment on the basis of feedback received and finalized the </a:t>
            </a:r>
            <a:r>
              <a:rPr lang="en-US" dirty="0" smtClean="0"/>
              <a:t>Guide</a:t>
            </a:r>
            <a:r>
              <a:rPr lang="en-US" dirty="0"/>
              <a:t> </a:t>
            </a:r>
            <a:r>
              <a:rPr lang="en-US" dirty="0" smtClean="0"/>
              <a:t>which was issued on December 23, 2013.</a:t>
            </a:r>
          </a:p>
          <a:p>
            <a:r>
              <a:rPr lang="en-US" dirty="0"/>
              <a:t>Using this Guide, the PCC will develop, deliberate, and formally vote on proposed alternatives for private companies within U.S. GAAP. Subject to endorsement by the Board, the proposed alternatives will be exposed for public comment. At the conclusion of the public comment process, the PCC will redeliberate the proposed alternatives and then submit them to the Board for a final decision on endorsement. The Board and the PCC also will use this Guide to consider private company issues in standard-setting projects under active consideration on the Board’s technical agenda. </a:t>
            </a:r>
            <a:endParaRPr lang="en-US" dirty="0" smtClean="0"/>
          </a:p>
        </p:txBody>
      </p:sp>
      <p:sp>
        <p:nvSpPr>
          <p:cNvPr id="2" name="Title 1"/>
          <p:cNvSpPr>
            <a:spLocks noGrp="1"/>
          </p:cNvSpPr>
          <p:nvPr>
            <p:ph type="title"/>
          </p:nvPr>
        </p:nvSpPr>
        <p:spPr>
          <a:xfrm>
            <a:off x="0" y="0"/>
            <a:ext cx="9144000" cy="1143000"/>
          </a:xfrm>
        </p:spPr>
        <p:txBody>
          <a:bodyPr>
            <a:normAutofit/>
          </a:bodyPr>
          <a:lstStyle/>
          <a:p>
            <a:r>
              <a:rPr lang="en-US" dirty="0" smtClean="0"/>
              <a:t>Private Company Framework</a:t>
            </a:r>
            <a:endParaRPr lang="en-US" dirty="0"/>
          </a:p>
        </p:txBody>
      </p:sp>
    </p:spTree>
    <p:extLst>
      <p:ext uri="{BB962C8B-B14F-4D97-AF65-F5344CB8AC3E}">
        <p14:creationId xmlns:p14="http://schemas.microsoft.com/office/powerpoint/2010/main" val="255435747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562600"/>
          </a:xfrm>
        </p:spPr>
        <p:txBody>
          <a:bodyPr>
            <a:normAutofit fontScale="77500" lnSpcReduction="20000"/>
          </a:bodyPr>
          <a:lstStyle/>
          <a:p>
            <a:r>
              <a:rPr lang="en-US" dirty="0"/>
              <a:t>The primary purpose of this Guide is to assist the Board and the PCC in determining whether and in what circumstances to provide alternative recognition, measurement, disclosure, display, effective date, and transition guidance for private companies reporting under U.S. GAAP. The assessment of significant differential factors between private companies and public companies is considered to be an important source of input in developing this Guide. </a:t>
            </a:r>
          </a:p>
          <a:p>
            <a:r>
              <a:rPr lang="en-US" dirty="0" smtClean="0"/>
              <a:t>This </a:t>
            </a:r>
            <a:r>
              <a:rPr lang="en-US" dirty="0"/>
              <a:t>Guide provides considerations for the PCC and the Board in making user-relevance and cost-benefit evaluations for private companies under the existing conceptual framework. The Guide is intended to be a tool to help the Board and the PCC identify differential information needs of users of public company financial statements and users of private company financial statements and to identify opportunities to reduce the complexity and costs of preparing financial statements in accordance with U.S. GAAP. </a:t>
            </a:r>
          </a:p>
        </p:txBody>
      </p:sp>
      <p:sp>
        <p:nvSpPr>
          <p:cNvPr id="2" name="Title 1"/>
          <p:cNvSpPr>
            <a:spLocks noGrp="1"/>
          </p:cNvSpPr>
          <p:nvPr>
            <p:ph type="title"/>
          </p:nvPr>
        </p:nvSpPr>
        <p:spPr>
          <a:xfrm>
            <a:off x="0" y="0"/>
            <a:ext cx="9144000" cy="1143000"/>
          </a:xfrm>
        </p:spPr>
        <p:txBody>
          <a:bodyPr>
            <a:normAutofit/>
          </a:bodyPr>
          <a:lstStyle/>
          <a:p>
            <a:r>
              <a:rPr lang="en-US" dirty="0" smtClean="0"/>
              <a:t>Private Company Framework</a:t>
            </a:r>
            <a:endParaRPr lang="en-US" dirty="0"/>
          </a:p>
        </p:txBody>
      </p:sp>
    </p:spTree>
    <p:extLst>
      <p:ext uri="{BB962C8B-B14F-4D97-AF65-F5344CB8AC3E}">
        <p14:creationId xmlns:p14="http://schemas.microsoft.com/office/powerpoint/2010/main" val="255435747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562600"/>
          </a:xfrm>
        </p:spPr>
        <p:txBody>
          <a:bodyPr>
            <a:normAutofit fontScale="85000" lnSpcReduction="10000"/>
          </a:bodyPr>
          <a:lstStyle/>
          <a:p>
            <a:r>
              <a:rPr lang="en-US" dirty="0"/>
              <a:t>This Guide discusses the following five areas in which financial accounting and reporting guidance might differ for private companies and public companies: </a:t>
            </a:r>
          </a:p>
          <a:p>
            <a:r>
              <a:rPr lang="en-US" dirty="0"/>
              <a:t>a. Recognition and measurement </a:t>
            </a:r>
          </a:p>
          <a:p>
            <a:r>
              <a:rPr lang="en-US" dirty="0"/>
              <a:t>b. Disclosures </a:t>
            </a:r>
          </a:p>
          <a:p>
            <a:r>
              <a:rPr lang="en-US" dirty="0"/>
              <a:t>c. Display (or presentation) </a:t>
            </a:r>
          </a:p>
          <a:p>
            <a:r>
              <a:rPr lang="en-US" dirty="0"/>
              <a:t>d. Effective date </a:t>
            </a:r>
          </a:p>
          <a:p>
            <a:r>
              <a:rPr lang="en-US" dirty="0"/>
              <a:t>e. Transition method. </a:t>
            </a:r>
          </a:p>
          <a:p>
            <a:r>
              <a:rPr lang="en-US" dirty="0" smtClean="0"/>
              <a:t>This </a:t>
            </a:r>
            <a:r>
              <a:rPr lang="en-US" dirty="0"/>
              <a:t>Guide describes each of the areas listed above. Those descriptions focus on the criteria to be used in each area to evaluate whether to permit alternative guidance for private companies within U.S. GAAP. The appendix explains the basis for the conclusions in each of those five areas. </a:t>
            </a:r>
          </a:p>
        </p:txBody>
      </p:sp>
      <p:sp>
        <p:nvSpPr>
          <p:cNvPr id="2" name="Title 1"/>
          <p:cNvSpPr>
            <a:spLocks noGrp="1"/>
          </p:cNvSpPr>
          <p:nvPr>
            <p:ph type="title"/>
          </p:nvPr>
        </p:nvSpPr>
        <p:spPr>
          <a:xfrm>
            <a:off x="0" y="0"/>
            <a:ext cx="9144000" cy="1143000"/>
          </a:xfrm>
        </p:spPr>
        <p:txBody>
          <a:bodyPr>
            <a:normAutofit/>
          </a:bodyPr>
          <a:lstStyle/>
          <a:p>
            <a:r>
              <a:rPr lang="en-US" dirty="0" smtClean="0"/>
              <a:t>Private Company Framework</a:t>
            </a:r>
            <a:endParaRPr lang="en-US" dirty="0"/>
          </a:p>
        </p:txBody>
      </p:sp>
    </p:spTree>
    <p:extLst>
      <p:ext uri="{BB962C8B-B14F-4D97-AF65-F5344CB8AC3E}">
        <p14:creationId xmlns:p14="http://schemas.microsoft.com/office/powerpoint/2010/main" val="255435747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562600"/>
          </a:xfrm>
        </p:spPr>
        <p:txBody>
          <a:bodyPr>
            <a:normAutofit/>
          </a:bodyPr>
          <a:lstStyle/>
          <a:p>
            <a:r>
              <a:rPr lang="en-US" dirty="0"/>
              <a:t>The following summarizes the five significant private company differential factors and their implications for private company financial reporting. The five differential factors were identified on the basis of an assessment about how and why the needs of users of private company financial statements may differ from the needs of those that use public company financial statements. It also summarizes how the cost-benefit considerations of financial reporting may vary between private companies and public companies. </a:t>
            </a:r>
          </a:p>
        </p:txBody>
      </p:sp>
      <p:sp>
        <p:nvSpPr>
          <p:cNvPr id="2" name="Title 1"/>
          <p:cNvSpPr>
            <a:spLocks noGrp="1"/>
          </p:cNvSpPr>
          <p:nvPr>
            <p:ph type="title"/>
          </p:nvPr>
        </p:nvSpPr>
        <p:spPr>
          <a:xfrm>
            <a:off x="0" y="0"/>
            <a:ext cx="9144000" cy="1143000"/>
          </a:xfrm>
        </p:spPr>
        <p:txBody>
          <a:bodyPr>
            <a:normAutofit/>
          </a:bodyPr>
          <a:lstStyle/>
          <a:p>
            <a:r>
              <a:rPr lang="en-US" dirty="0" smtClean="0"/>
              <a:t>Private Company Framework</a:t>
            </a:r>
            <a:endParaRPr lang="en-US" dirty="0"/>
          </a:p>
        </p:txBody>
      </p:sp>
    </p:spTree>
    <p:extLst>
      <p:ext uri="{BB962C8B-B14F-4D97-AF65-F5344CB8AC3E}">
        <p14:creationId xmlns:p14="http://schemas.microsoft.com/office/powerpoint/2010/main" val="30928717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562600"/>
          </a:xfrm>
        </p:spPr>
        <p:txBody>
          <a:bodyPr>
            <a:normAutofit/>
          </a:bodyPr>
          <a:lstStyle/>
          <a:p>
            <a:r>
              <a:rPr lang="en-US" b="1" dirty="0"/>
              <a:t>Significant Differential Factors: </a:t>
            </a:r>
            <a:endParaRPr lang="en-US" dirty="0"/>
          </a:p>
          <a:p>
            <a:pPr lvl="1"/>
            <a:r>
              <a:rPr lang="en-US" dirty="0" smtClean="0"/>
              <a:t>Number </a:t>
            </a:r>
            <a:r>
              <a:rPr lang="en-US" dirty="0"/>
              <a:t>of primary users and their access to management </a:t>
            </a:r>
          </a:p>
          <a:p>
            <a:pPr lvl="1"/>
            <a:r>
              <a:rPr lang="en-US" dirty="0" smtClean="0"/>
              <a:t>Investment </a:t>
            </a:r>
            <a:r>
              <a:rPr lang="en-US" dirty="0"/>
              <a:t>strategies of primary users </a:t>
            </a:r>
          </a:p>
          <a:p>
            <a:pPr lvl="1"/>
            <a:r>
              <a:rPr lang="en-US" dirty="0" smtClean="0"/>
              <a:t>Ownership </a:t>
            </a:r>
            <a:r>
              <a:rPr lang="en-US" dirty="0"/>
              <a:t>and capital structure </a:t>
            </a:r>
          </a:p>
          <a:p>
            <a:pPr lvl="1"/>
            <a:r>
              <a:rPr lang="en-US" dirty="0" smtClean="0"/>
              <a:t>Accounting </a:t>
            </a:r>
            <a:r>
              <a:rPr lang="en-US" dirty="0"/>
              <a:t>resources </a:t>
            </a:r>
          </a:p>
          <a:p>
            <a:pPr lvl="1"/>
            <a:r>
              <a:rPr lang="en-US" dirty="0" smtClean="0"/>
              <a:t>Learning </a:t>
            </a:r>
            <a:r>
              <a:rPr lang="en-US" dirty="0"/>
              <a:t>about new financial reporting guidance. </a:t>
            </a:r>
          </a:p>
          <a:p>
            <a:pPr marL="0" indent="0">
              <a:buNone/>
            </a:pPr>
            <a:r>
              <a:rPr lang="en-US" dirty="0"/>
              <a:t>	</a:t>
            </a:r>
          </a:p>
          <a:p>
            <a:endParaRPr lang="en-US" dirty="0"/>
          </a:p>
        </p:txBody>
      </p:sp>
      <p:sp>
        <p:nvSpPr>
          <p:cNvPr id="2" name="Title 1"/>
          <p:cNvSpPr>
            <a:spLocks noGrp="1"/>
          </p:cNvSpPr>
          <p:nvPr>
            <p:ph type="title"/>
          </p:nvPr>
        </p:nvSpPr>
        <p:spPr>
          <a:xfrm>
            <a:off x="0" y="0"/>
            <a:ext cx="9144000" cy="1143000"/>
          </a:xfrm>
        </p:spPr>
        <p:txBody>
          <a:bodyPr>
            <a:normAutofit/>
          </a:bodyPr>
          <a:lstStyle/>
          <a:p>
            <a:r>
              <a:rPr lang="en-US" dirty="0" smtClean="0"/>
              <a:t>Private Company Framework</a:t>
            </a:r>
            <a:endParaRPr lang="en-US" dirty="0"/>
          </a:p>
        </p:txBody>
      </p:sp>
    </p:spTree>
    <p:extLst>
      <p:ext uri="{BB962C8B-B14F-4D97-AF65-F5344CB8AC3E}">
        <p14:creationId xmlns:p14="http://schemas.microsoft.com/office/powerpoint/2010/main" val="112561197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562600"/>
          </a:xfrm>
        </p:spPr>
        <p:txBody>
          <a:bodyPr>
            <a:normAutofit fontScale="62500" lnSpcReduction="20000"/>
          </a:bodyPr>
          <a:lstStyle/>
          <a:p>
            <a:r>
              <a:rPr lang="en-US" b="1" i="1" dirty="0"/>
              <a:t>Industry-Specific Guidance </a:t>
            </a:r>
            <a:endParaRPr lang="en-US" b="1" dirty="0"/>
          </a:p>
          <a:p>
            <a:r>
              <a:rPr lang="en-US" dirty="0" smtClean="0"/>
              <a:t>When </a:t>
            </a:r>
            <a:r>
              <a:rPr lang="en-US" dirty="0"/>
              <a:t>the Board and the PCC consider whether an alternative for private companies should be made within recognition and measurement guidance, they should determine whether the alternative would amend any industry-specific accounting guidance for private companies in Topics 905 through 995 of the </a:t>
            </a:r>
            <a:r>
              <a:rPr lang="en-US" i="1" dirty="0"/>
              <a:t>FASB Accounting Standards Codification</a:t>
            </a:r>
            <a:r>
              <a:rPr lang="en-US" dirty="0"/>
              <a:t>® (industry Topics). </a:t>
            </a:r>
            <a:r>
              <a:rPr lang="en-US" b="1" dirty="0"/>
              <a:t>The determination of whether an alternative should be made within recognition and measurement guidance for industry Topics should be similar to the consideration of non-industry-specific guidance. That is, that determination would need to be made on the basis of the relevance of the industry-specific information to meeting the objective of financial reporting for users of private company financial statements and the cost and complexity of providing that information. </a:t>
            </a:r>
            <a:r>
              <a:rPr lang="en-US" dirty="0"/>
              <a:t>Regardless of other factors that differentiate private companies from public companies, some recognition and measurement guidance could be equally relevant to users of public company and private company financial statements because of the unique nature of certain industries and the often specialized accounting guidance that companies in those industries are required to apply and because of the potential demand for greater comparability between private company and public company financial statements in regulated or highly specialized industries. </a:t>
            </a:r>
          </a:p>
        </p:txBody>
      </p:sp>
      <p:sp>
        <p:nvSpPr>
          <p:cNvPr id="2" name="Title 1"/>
          <p:cNvSpPr>
            <a:spLocks noGrp="1"/>
          </p:cNvSpPr>
          <p:nvPr>
            <p:ph type="title"/>
          </p:nvPr>
        </p:nvSpPr>
        <p:spPr>
          <a:xfrm>
            <a:off x="0" y="0"/>
            <a:ext cx="9144000" cy="1143000"/>
          </a:xfrm>
        </p:spPr>
        <p:txBody>
          <a:bodyPr>
            <a:normAutofit/>
          </a:bodyPr>
          <a:lstStyle/>
          <a:p>
            <a:r>
              <a:rPr lang="en-US" dirty="0" smtClean="0"/>
              <a:t>Private Company Framework</a:t>
            </a:r>
            <a:endParaRPr lang="en-US" dirty="0"/>
          </a:p>
        </p:txBody>
      </p:sp>
    </p:spTree>
    <p:extLst>
      <p:ext uri="{BB962C8B-B14F-4D97-AF65-F5344CB8AC3E}">
        <p14:creationId xmlns:p14="http://schemas.microsoft.com/office/powerpoint/2010/main" val="197740236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FASB ASU on Cloud Computing Fees Paid By Customers</a:t>
            </a:r>
            <a:endParaRPr lang="en-US" dirty="0"/>
          </a:p>
        </p:txBody>
      </p:sp>
      <p:sp>
        <p:nvSpPr>
          <p:cNvPr id="3" name="Content Placeholder 2"/>
          <p:cNvSpPr>
            <a:spLocks noGrp="1"/>
          </p:cNvSpPr>
          <p:nvPr>
            <p:ph idx="1"/>
          </p:nvPr>
        </p:nvSpPr>
        <p:spPr>
          <a:xfrm>
            <a:off x="0" y="1600200"/>
            <a:ext cx="9144000" cy="5257800"/>
          </a:xfrm>
        </p:spPr>
        <p:txBody>
          <a:bodyPr>
            <a:normAutofit fontScale="77500" lnSpcReduction="20000"/>
          </a:bodyPr>
          <a:lstStyle/>
          <a:p>
            <a:r>
              <a:rPr lang="en-US" dirty="0" smtClean="0"/>
              <a:t>On August 20</a:t>
            </a:r>
            <a:r>
              <a:rPr lang="en-US" baseline="30000" dirty="0" smtClean="0"/>
              <a:t>th</a:t>
            </a:r>
            <a:r>
              <a:rPr lang="en-US" dirty="0" smtClean="0"/>
              <a:t>, the </a:t>
            </a:r>
            <a:r>
              <a:rPr lang="en-US" dirty="0"/>
              <a:t>FASB </a:t>
            </a:r>
            <a:r>
              <a:rPr lang="en-US" dirty="0" smtClean="0"/>
              <a:t>issued a proposed ASU providing </a:t>
            </a:r>
            <a:r>
              <a:rPr lang="en-US" dirty="0"/>
              <a:t>guidance to customers on the accounting for fees paid in a cloud computing arrangement by incorporating guidance already included in the software revenue recognition standard applied by cloud service providers to determine whether an arrangement is the sale or license of software. </a:t>
            </a:r>
            <a:r>
              <a:rPr lang="en-US" b="1" dirty="0"/>
              <a:t>If the arrangement includes a software license, the customer would account for the license the same way it accounts for other software licenses. If an arrangement does not include a software license, the customer would account for it as a service contract</a:t>
            </a:r>
            <a:r>
              <a:rPr lang="en-US" dirty="0"/>
              <a:t>. The proposal is part of the Board’s simplification initiative to move quickly on narrow topics to improve US GAAP. The proposal would be </a:t>
            </a:r>
            <a:r>
              <a:rPr lang="en-US"/>
              <a:t>effective </a:t>
            </a:r>
            <a:r>
              <a:rPr lang="en-US" smtClean="0"/>
              <a:t>on January 1, </a:t>
            </a:r>
            <a:r>
              <a:rPr lang="en-US" dirty="0"/>
              <a:t>2016 for calendar year-end companies, and early adoption would be permitted. The proposed transition would be either prospective or retrospective at an entity’s election. Comments are due by 18 November 2014.</a:t>
            </a:r>
          </a:p>
          <a:p>
            <a:endParaRPr lang="en-US" dirty="0"/>
          </a:p>
        </p:txBody>
      </p:sp>
    </p:spTree>
    <p:extLst>
      <p:ext uri="{BB962C8B-B14F-4D97-AF65-F5344CB8AC3E}">
        <p14:creationId xmlns:p14="http://schemas.microsoft.com/office/powerpoint/2010/main" val="33641706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Disruptive Technology</a:t>
            </a:r>
            <a:endParaRPr lang="en-US" dirty="0"/>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r>
              <a:rPr lang="en-US" dirty="0" smtClean="0"/>
              <a:t>The term "</a:t>
            </a:r>
            <a:r>
              <a:rPr lang="en-US" b="1" i="1" dirty="0" smtClean="0"/>
              <a:t>disruptive technology</a:t>
            </a:r>
            <a:r>
              <a:rPr lang="en-US" dirty="0" smtClean="0"/>
              <a:t>" has been widely used as a synonym of "disruptive innovation", but the latter is now preferred, because market disruption has been found to be a function usually not of technology itself but rather of its changing application. </a:t>
            </a:r>
          </a:p>
          <a:p>
            <a:r>
              <a:rPr lang="en-US" b="1" dirty="0" smtClean="0"/>
              <a:t>Sustaining innovations are typically innovations in technology, whereas disruptive innovations change entire markets.</a:t>
            </a:r>
            <a:r>
              <a:rPr lang="en-US" dirty="0" smtClean="0"/>
              <a:t> </a:t>
            </a:r>
          </a:p>
          <a:p>
            <a:r>
              <a:rPr lang="en-US" dirty="0" smtClean="0"/>
              <a:t>For example, the automobile was a revolutionary technological innovation, but it was not a disruptive innovation, because early automobiles were expensive luxury items that did not disrupt the market for horse-drawn vehicles. The market for transportation essentially remained intact until the debut of the lower priced Ford Model T in 1908</a:t>
            </a:r>
            <a:endParaRPr lang="en-US" dirty="0"/>
          </a:p>
        </p:txBody>
      </p:sp>
    </p:spTree>
    <p:extLst>
      <p:ext uri="{BB962C8B-B14F-4D97-AF65-F5344CB8AC3E}">
        <p14:creationId xmlns:p14="http://schemas.microsoft.com/office/powerpoint/2010/main" val="457241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Disruptive Technology</a:t>
            </a:r>
            <a:endParaRPr lang="en-US" dirty="0"/>
          </a:p>
        </p:txBody>
      </p:sp>
      <p:sp>
        <p:nvSpPr>
          <p:cNvPr id="3" name="Content Placeholder 2"/>
          <p:cNvSpPr>
            <a:spLocks noGrp="1"/>
          </p:cNvSpPr>
          <p:nvPr>
            <p:ph idx="1"/>
          </p:nvPr>
        </p:nvSpPr>
        <p:spPr>
          <a:xfrm>
            <a:off x="0" y="1600200"/>
            <a:ext cx="9144000" cy="5257800"/>
          </a:xfrm>
        </p:spPr>
        <p:txBody>
          <a:bodyPr>
            <a:normAutofit fontScale="77500" lnSpcReduction="20000"/>
          </a:bodyPr>
          <a:lstStyle/>
          <a:p>
            <a:r>
              <a:rPr lang="en-US" dirty="0" smtClean="0"/>
              <a:t>"</a:t>
            </a:r>
            <a:r>
              <a:rPr lang="en-US" b="1" i="1" dirty="0" smtClean="0"/>
              <a:t>technology mudslide hypothesis</a:t>
            </a:r>
            <a:r>
              <a:rPr lang="en-US" dirty="0" smtClean="0"/>
              <a:t>“</a:t>
            </a:r>
          </a:p>
          <a:p>
            <a:r>
              <a:rPr lang="en-US" dirty="0" smtClean="0"/>
              <a:t> This is the simplistic idea that an established firm fails because it doesn't "keep up technologically" with other firms. </a:t>
            </a:r>
          </a:p>
          <a:p>
            <a:r>
              <a:rPr lang="en-US" dirty="0" smtClean="0"/>
              <a:t>What they have shown is that </a:t>
            </a:r>
            <a:r>
              <a:rPr lang="en-US" b="1" dirty="0" smtClean="0"/>
              <a:t>good firms are usually aware of the innovations, but their business environment does not allow them to pursue them when they first arise, because they are not profitable enough at first and because their development can take scarce resources away from that of sustaining innovations </a:t>
            </a:r>
            <a:r>
              <a:rPr lang="en-US" dirty="0" smtClean="0"/>
              <a:t>(which are needed to compete against current competition). </a:t>
            </a:r>
          </a:p>
          <a:p>
            <a:r>
              <a:rPr lang="en-US" dirty="0" smtClean="0"/>
              <a:t>Meanwhile, start-up firms inhabit different value networks, at least until the day that their disruptive innovation is able to invade the older value network. At that time, the established firm in that network can at best only fend off the market share attack with a me-too entry, for which survival (not thriving) is the only reward.</a:t>
            </a:r>
            <a:endParaRPr lang="en-US" dirty="0"/>
          </a:p>
        </p:txBody>
      </p:sp>
    </p:spTree>
    <p:extLst>
      <p:ext uri="{BB962C8B-B14F-4D97-AF65-F5344CB8AC3E}">
        <p14:creationId xmlns:p14="http://schemas.microsoft.com/office/powerpoint/2010/main" val="584303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12910</Words>
  <Application>Microsoft Office PowerPoint</Application>
  <PresentationFormat>On-screen Show (4:3)</PresentationFormat>
  <Paragraphs>780</Paragraphs>
  <Slides>138</Slides>
  <Notes>20</Notes>
  <HiddenSlides>0</HiddenSlides>
  <MMClips>0</MMClips>
  <ScaleCrop>false</ScaleCrop>
  <HeadingPairs>
    <vt:vector size="4" baseType="variant">
      <vt:variant>
        <vt:lpstr>Theme</vt:lpstr>
      </vt:variant>
      <vt:variant>
        <vt:i4>1</vt:i4>
      </vt:variant>
      <vt:variant>
        <vt:lpstr>Slide Titles</vt:lpstr>
      </vt:variant>
      <vt:variant>
        <vt:i4>138</vt:i4>
      </vt:variant>
    </vt:vector>
  </HeadingPairs>
  <TitlesOfParts>
    <vt:vector size="139" baseType="lpstr">
      <vt:lpstr>Office Theme</vt:lpstr>
      <vt:lpstr>Florida Statewide </vt:lpstr>
      <vt:lpstr>Agenda</vt:lpstr>
      <vt:lpstr>RUS Reorganization</vt:lpstr>
      <vt:lpstr>RUS Reorganization</vt:lpstr>
      <vt:lpstr>RUS Reorganization</vt:lpstr>
      <vt:lpstr>RUS Reorganization</vt:lpstr>
      <vt:lpstr>RUS Reorganization</vt:lpstr>
      <vt:lpstr>RUS Reorganization</vt:lpstr>
      <vt:lpstr>RUS Reorganization</vt:lpstr>
      <vt:lpstr>RUS Reorganization</vt:lpstr>
      <vt:lpstr>RUS Reorganization</vt:lpstr>
      <vt:lpstr>RUS Reorganization</vt:lpstr>
      <vt:lpstr>RUS Reorganization</vt:lpstr>
      <vt:lpstr>RUS Reorganization</vt:lpstr>
      <vt:lpstr>RUS Reorganization</vt:lpstr>
      <vt:lpstr>Leases</vt:lpstr>
      <vt:lpstr>Why a Leases Project?</vt:lpstr>
      <vt:lpstr>Proposed Right-of-Use Model</vt:lpstr>
      <vt:lpstr>Lessee Model Approaches</vt:lpstr>
      <vt:lpstr>Lessee Accounting Overview</vt:lpstr>
      <vt:lpstr>Scope of Leases Proposals</vt:lpstr>
      <vt:lpstr>Short-Term Leases  Exemption</vt:lpstr>
      <vt:lpstr>Reducing Cost and Complexity in Response to Feedback on the 2013 ED</vt:lpstr>
      <vt:lpstr>Next Set of Topics for Board Discussion</vt:lpstr>
      <vt:lpstr>Leases (ASC 842)</vt:lpstr>
      <vt:lpstr>Leases (ASC 842)</vt:lpstr>
      <vt:lpstr>Leases (ASC 842)</vt:lpstr>
      <vt:lpstr>Leases (ASC 842)</vt:lpstr>
      <vt:lpstr>Leases (ASC 842)</vt:lpstr>
      <vt:lpstr>Leases (ASC 842)</vt:lpstr>
      <vt:lpstr>Leases (ASC 842)</vt:lpstr>
      <vt:lpstr>Leases (ASC 842)</vt:lpstr>
      <vt:lpstr>Leases (ASC 842)</vt:lpstr>
      <vt:lpstr>Leases (ASC 842)</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Leases (ASC 842) Industry Concerns</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vt:lpstr>
      <vt:lpstr>Revenue Recognition (ASC 605) Industry Concerns</vt:lpstr>
      <vt:lpstr>Revenue Recognition (ASC 605) Industry Concerns</vt:lpstr>
      <vt:lpstr>Revenue Recognition (ASC 605) Industry Concerns</vt:lpstr>
      <vt:lpstr>Revenue Recognition (ASC 605) Industry Concerns</vt:lpstr>
      <vt:lpstr>Revenue Recognition (ASC 605) Industry Concerns</vt:lpstr>
      <vt:lpstr>RUS Energy Efficiency Final Rule</vt:lpstr>
      <vt:lpstr>RUS Energy Efficiency Final Rule</vt:lpstr>
      <vt:lpstr>RUS Energy Efficiency Final Rule</vt:lpstr>
      <vt:lpstr>RUS Energy Efficiency Final Rule</vt:lpstr>
      <vt:lpstr>RUS Energy Efficiency Final Rule</vt:lpstr>
      <vt:lpstr>RUS Energy Efficiency Final Rule</vt:lpstr>
      <vt:lpstr>IRS Letter Ruling</vt:lpstr>
      <vt:lpstr>IRS Letter Ruling</vt:lpstr>
      <vt:lpstr>IRS Letter Ruling</vt:lpstr>
      <vt:lpstr>ASU 2013-12 Definition of a Public Business Entity</vt:lpstr>
      <vt:lpstr>ASU 2013-12 Definition of a Public Business Entity</vt:lpstr>
      <vt:lpstr>ASU 2013-12 Definition of a Public Business Entity</vt:lpstr>
      <vt:lpstr>Private Company Framework</vt:lpstr>
      <vt:lpstr>Private Company Framework</vt:lpstr>
      <vt:lpstr>Private Company Framework</vt:lpstr>
      <vt:lpstr>Private Company Framework</vt:lpstr>
      <vt:lpstr>Private Company Framework</vt:lpstr>
      <vt:lpstr>Private Company Framework</vt:lpstr>
      <vt:lpstr>Private Company Framework</vt:lpstr>
      <vt:lpstr>FASB ASU on Cloud Computing Fees Paid By Customers</vt:lpstr>
      <vt:lpstr>Disruptive Technology</vt:lpstr>
      <vt:lpstr>Disruptive Technology</vt:lpstr>
      <vt:lpstr>Disruptive Technology</vt:lpstr>
      <vt:lpstr>Disruptive Technology</vt:lpstr>
      <vt:lpstr>Disruptive Technology</vt:lpstr>
      <vt:lpstr>Disruptive Technology</vt:lpstr>
      <vt:lpstr>Disruptive Technology</vt:lpstr>
      <vt:lpstr>Disruptive Technology</vt:lpstr>
      <vt:lpstr>Emerging Technology</vt:lpstr>
      <vt:lpstr>Emerging Technology</vt:lpstr>
      <vt:lpstr>Emerging Technology</vt:lpstr>
      <vt:lpstr>Emerging Technology</vt:lpstr>
      <vt:lpstr>Emerging Technology</vt:lpstr>
      <vt:lpstr>Emerging Technology</vt:lpstr>
      <vt:lpstr>Emerging Technology</vt:lpstr>
      <vt:lpstr>Emerging Technology</vt:lpstr>
      <vt:lpstr>Emerging Technology – 3D Printing</vt:lpstr>
      <vt:lpstr>Emerging Technology-3D Printing</vt:lpstr>
      <vt:lpstr>Emerging Technology-3D Printing</vt:lpstr>
      <vt:lpstr>Emerging Technology-3D Printing</vt:lpstr>
      <vt:lpstr>Emerging Technology-3D Printing</vt:lpstr>
      <vt:lpstr>Emerging Technology-3D Printing</vt:lpstr>
      <vt:lpstr>Emerging Technology-3D Printing Types</vt:lpstr>
      <vt:lpstr>Emerging Technology-3D Printing Types</vt:lpstr>
      <vt:lpstr>Emerging Technology-3D Printing Types</vt:lpstr>
      <vt:lpstr>Emerging Technology-3D Printing Types</vt:lpstr>
      <vt:lpstr>Emerging Technology-3D Printing</vt:lpstr>
      <vt:lpstr>Emerging Technology-3D Printing</vt:lpstr>
      <vt:lpstr>Emerging Technology-3D Printing</vt:lpstr>
      <vt:lpstr>Emerging Technology- Quantum Computing</vt:lpstr>
      <vt:lpstr>Emerging Technology- Quantum Computing</vt:lpstr>
      <vt:lpstr>Emerging Technology- Quantum Computing</vt:lpstr>
      <vt:lpstr>Emerging Technology- Quantum Computing</vt:lpstr>
      <vt:lpstr>Emerging Technology- Quantum Computing</vt:lpstr>
      <vt:lpstr>Emerging Technology- Quantum Computing</vt:lpstr>
      <vt:lpstr>Emerging Technology- Quantum Computing</vt:lpstr>
      <vt:lpstr>Emerging Technology- Quantum Computing</vt:lpstr>
      <vt:lpstr>Emerging Technology- Quantum Computing</vt:lpstr>
      <vt:lpstr>What Does the Future Hold?</vt:lpstr>
      <vt:lpstr>Questions?</vt:lpstr>
      <vt:lpstr>Contact Information</vt:lpstr>
    </vt:vector>
  </TitlesOfParts>
  <Company>NRECA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 Wasson NRECA  AF&amp;T Mid-Year Update</dc:title>
  <dc:creator>Wasson, Russell D.</dc:creator>
  <cp:lastModifiedBy>Michelle</cp:lastModifiedBy>
  <cp:revision>51</cp:revision>
  <dcterms:created xsi:type="dcterms:W3CDTF">2014-02-21T16:06:25Z</dcterms:created>
  <dcterms:modified xsi:type="dcterms:W3CDTF">2014-09-15T15:12:48Z</dcterms:modified>
</cp:coreProperties>
</file>