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7" r:id="rId2"/>
    <p:sldId id="335" r:id="rId3"/>
    <p:sldId id="336" r:id="rId4"/>
    <p:sldId id="398" r:id="rId5"/>
    <p:sldId id="399" r:id="rId6"/>
    <p:sldId id="400" r:id="rId7"/>
    <p:sldId id="401" r:id="rId8"/>
    <p:sldId id="402" r:id="rId9"/>
    <p:sldId id="403" r:id="rId10"/>
    <p:sldId id="404" r:id="rId11"/>
    <p:sldId id="406" r:id="rId12"/>
    <p:sldId id="407" r:id="rId13"/>
    <p:sldId id="343" r:id="rId14"/>
    <p:sldId id="353" r:id="rId15"/>
    <p:sldId id="371" r:id="rId16"/>
    <p:sldId id="372" r:id="rId17"/>
    <p:sldId id="378" r:id="rId18"/>
    <p:sldId id="379" r:id="rId19"/>
    <p:sldId id="380" r:id="rId20"/>
    <p:sldId id="381" r:id="rId21"/>
    <p:sldId id="382" r:id="rId22"/>
    <p:sldId id="383" r:id="rId23"/>
    <p:sldId id="384" r:id="rId24"/>
    <p:sldId id="385" r:id="rId25"/>
    <p:sldId id="367" r:id="rId26"/>
    <p:sldId id="368"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41" autoAdjust="0"/>
  </p:normalViewPr>
  <p:slideViewPr>
    <p:cSldViewPr>
      <p:cViewPr varScale="1">
        <p:scale>
          <a:sx n="52" d="100"/>
          <a:sy n="52" d="100"/>
        </p:scale>
        <p:origin x="-167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447D4F8-5EFA-4E17-904A-CF6A66E69E5A}" type="datetimeFigureOut">
              <a:rPr lang="en-US" smtClean="0"/>
              <a:t>7/25/2014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8792274-2435-4A7D-82AA-D035E31C2459}" type="slidenum">
              <a:rPr lang="en-US" smtClean="0"/>
              <a:t>‹#›</a:t>
            </a:fld>
            <a:endParaRPr lang="en-US" dirty="0"/>
          </a:p>
        </p:txBody>
      </p:sp>
    </p:spTree>
    <p:extLst>
      <p:ext uri="{BB962C8B-B14F-4D97-AF65-F5344CB8AC3E}">
        <p14:creationId xmlns:p14="http://schemas.microsoft.com/office/powerpoint/2010/main" val="379357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1</a:t>
            </a:fld>
            <a:endParaRPr lang="en-US" dirty="0"/>
          </a:p>
        </p:txBody>
      </p:sp>
    </p:spTree>
    <p:extLst>
      <p:ext uri="{BB962C8B-B14F-4D97-AF65-F5344CB8AC3E}">
        <p14:creationId xmlns:p14="http://schemas.microsoft.com/office/powerpoint/2010/main" val="1400518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19</a:t>
            </a:fld>
            <a:endParaRPr lang="en-US" dirty="0"/>
          </a:p>
        </p:txBody>
      </p:sp>
    </p:spTree>
    <p:extLst>
      <p:ext uri="{BB962C8B-B14F-4D97-AF65-F5344CB8AC3E}">
        <p14:creationId xmlns:p14="http://schemas.microsoft.com/office/powerpoint/2010/main" val="152496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20</a:t>
            </a:fld>
            <a:endParaRPr lang="en-US" dirty="0"/>
          </a:p>
        </p:txBody>
      </p:sp>
    </p:spTree>
    <p:extLst>
      <p:ext uri="{BB962C8B-B14F-4D97-AF65-F5344CB8AC3E}">
        <p14:creationId xmlns:p14="http://schemas.microsoft.com/office/powerpoint/2010/main" val="1469685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21</a:t>
            </a:fld>
            <a:endParaRPr lang="en-US" dirty="0"/>
          </a:p>
        </p:txBody>
      </p:sp>
    </p:spTree>
    <p:extLst>
      <p:ext uri="{BB962C8B-B14F-4D97-AF65-F5344CB8AC3E}">
        <p14:creationId xmlns:p14="http://schemas.microsoft.com/office/powerpoint/2010/main" val="2407686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22</a:t>
            </a:fld>
            <a:endParaRPr lang="en-US" dirty="0"/>
          </a:p>
        </p:txBody>
      </p:sp>
    </p:spTree>
    <p:extLst>
      <p:ext uri="{BB962C8B-B14F-4D97-AF65-F5344CB8AC3E}">
        <p14:creationId xmlns:p14="http://schemas.microsoft.com/office/powerpoint/2010/main" val="1598722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23</a:t>
            </a:fld>
            <a:endParaRPr lang="en-US" dirty="0"/>
          </a:p>
        </p:txBody>
      </p:sp>
    </p:spTree>
    <p:extLst>
      <p:ext uri="{BB962C8B-B14F-4D97-AF65-F5344CB8AC3E}">
        <p14:creationId xmlns:p14="http://schemas.microsoft.com/office/powerpoint/2010/main" val="844672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24</a:t>
            </a:fld>
            <a:endParaRPr lang="en-US" dirty="0"/>
          </a:p>
        </p:txBody>
      </p:sp>
    </p:spTree>
    <p:extLst>
      <p:ext uri="{BB962C8B-B14F-4D97-AF65-F5344CB8AC3E}">
        <p14:creationId xmlns:p14="http://schemas.microsoft.com/office/powerpoint/2010/main" val="890398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August 27, 2013, the Court of Appeals of Texas, Third District (Court) held that a trial judge who is an electric cooperative member does not have a “financial interest” in a criminal theft case in which the cooperative is the victim.  The judge, therefore, is not disqualified.  If, however, a reasonable person determines that the judge was an “injured party” and questions the judge’s impartiality, then the judge is disqualified.  Likewise, if a reasonable person questions the judge’s impartiality, then the judge must be recused.  </a:t>
            </a:r>
            <a:r>
              <a:rPr lang="en-US" u="sng" dirty="0"/>
              <a:t>Fuelberg v. State</a:t>
            </a:r>
            <a:r>
              <a:rPr lang="en-US" dirty="0"/>
              <a:t>, No. 03-11-00317-CR, 2013 Tex. App. LEXIS 10739 (Tex. App., Aug. 27, 2013).</a:t>
            </a:r>
          </a:p>
          <a:p>
            <a:endParaRPr lang="en-US" dirty="0"/>
          </a:p>
          <a:p>
            <a:r>
              <a:rPr lang="en-US" dirty="0"/>
              <a:t>Bennie Fuelberg (Manager) was general manager of Pedernales Electric Cooperative (Cooperative) from 1976 until 2008.  The State of Texas (State) alleged that, between 1996 and 2007, Manager conspired to divert over $200,000 in Cooperative funds to Manager’s brother and another individual.  The State charged Manager with misapplication of fiduciary property, theft, and money laundering.</a:t>
            </a:r>
          </a:p>
          <a:p>
            <a:endParaRPr lang="en-US" dirty="0"/>
          </a:p>
          <a:p>
            <a:r>
              <a:rPr lang="en-US" dirty="0"/>
              <a:t>The judge assigned to Manager’s trial (Trial Judge) was a Cooperative member.  Manager moved to disqualify or recuse Trial Judge.  Trial Judge refused.  After a hearing, a separate judge (Assigned Judge) denied the motion.  After a trial, the jury found Manager guilty.  After a punishment hearing, and consistent with the jury’s recommendation, Trial Judge rendered a sentence of ten years’ imprisonment for each offense, suspended the sentence, and placed Manager on community service.  Trial Judge also ordered Manager to pay $126,000 in restitution.  Manager appealed.</a:t>
            </a:r>
          </a:p>
        </p:txBody>
      </p:sp>
      <p:sp>
        <p:nvSpPr>
          <p:cNvPr id="4" name="Slide Number Placeholder 3"/>
          <p:cNvSpPr>
            <a:spLocks noGrp="1"/>
          </p:cNvSpPr>
          <p:nvPr>
            <p:ph type="sldNum" sz="quarter" idx="10"/>
          </p:nvPr>
        </p:nvSpPr>
        <p:spPr/>
        <p:txBody>
          <a:bodyPr/>
          <a:lstStyle/>
          <a:p>
            <a:fld id="{28792274-2435-4A7D-82AA-D035E31C2459}" type="slidenum">
              <a:rPr lang="en-US" smtClean="0"/>
              <a:t>25</a:t>
            </a:fld>
            <a:endParaRPr lang="en-US" dirty="0"/>
          </a:p>
        </p:txBody>
      </p:sp>
    </p:spTree>
    <p:extLst>
      <p:ext uri="{BB962C8B-B14F-4D97-AF65-F5344CB8AC3E}">
        <p14:creationId xmlns:p14="http://schemas.microsoft.com/office/powerpoint/2010/main" val="30511114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Disqualification – General</a:t>
            </a:r>
            <a:r>
              <a:rPr lang="en-US" dirty="0"/>
              <a:t>.  Initially, the Court explained that, under the Texas constitution, a judge is disqualified from “any case wherein the judge may be interested.”  While the Texas Rules of Civil Procedure (Civil Rules) and Code of Criminal Procedure (Criminal Code) clarify when a judge is disqualified, disqualification is a constitutional issue.  In general, the Civil Rules addressing disqualification and recusal apply to criminal cases.</a:t>
            </a:r>
          </a:p>
          <a:p>
            <a:endParaRPr lang="en-US" dirty="0"/>
          </a:p>
          <a:p>
            <a:r>
              <a:rPr lang="en-US" i="1" dirty="0"/>
              <a:t>Disqualification – Pecuniary Interest</a:t>
            </a:r>
            <a:r>
              <a:rPr lang="en-US" dirty="0"/>
              <a:t>.  Next, the Court explained that, under the Civil Rules, a judge is disqualified if he or she has an “interest in the subject matter in controversy.”  If a judge has a direct financial interest in the outcome of a case, then the judge is disqualified.  If, however, the judge “merely” has an indirect, incidental, remote, contingent, or possible interest, or has the same interest as any resident, taxpayer, or public utility customer, then the judge is not disqualified.</a:t>
            </a:r>
          </a:p>
          <a:p>
            <a:endParaRPr lang="en-US" dirty="0"/>
          </a:p>
          <a:p>
            <a:r>
              <a:rPr lang="en-US" dirty="0"/>
              <a:t>Under Texas law, Cooperative must operate “without profits to its members.”  It must periodically return excess revenue to its members on a patronage basis, “effectively reimbursing members for charges that they should not have paid.”  Cooperative returns excess revenue through capital credit allocations and future distributions.  As Cooperative acknowledged, any restitution paid by Manager could increase its capital credit allocations and future distributions.</a:t>
            </a:r>
          </a:p>
          <a:p>
            <a:endParaRPr lang="en-US" dirty="0"/>
          </a:p>
          <a:p>
            <a:r>
              <a:rPr lang="en-US" dirty="0"/>
              <a:t>Based upon Texas law and the “real-world application” at Cooperative, the Court explained that:  “[Cooperative’s] distributions to its members – whether in the form of cash distributions or reductions in future rates – function as a refund to members for previous overcharges.  [Cooperative’s] capital credit accounts operate as an accounting tool to keep track of these overcharges and in no way equate to an ownership interest in [Cooperative].  Therefore, the distributions from the capital credit accounts are more akin to a tax rebate or rate reduction than a dividend paid based on a company’s profits.”</a:t>
            </a:r>
          </a:p>
          <a:p>
            <a:r>
              <a:rPr lang="en-US" dirty="0"/>
              <a:t> </a:t>
            </a:r>
          </a:p>
          <a:p>
            <a:r>
              <a:rPr lang="en-US" dirty="0"/>
              <a:t>Because Trial Judge “automatically” became a Cooperative member when he purchased his home and electric service, his interest in electric rates is “indistinguishable” from the interest of a judge who is a public utility customer.  Trial Judge had no other financial interest in Cooperative.  In Texas, </a:t>
            </a:r>
            <a:r>
              <a:rPr lang="en-US" u="sng" dirty="0"/>
              <a:t>disqualification</a:t>
            </a:r>
            <a:r>
              <a:rPr lang="en-US" dirty="0"/>
              <a:t> for financial interest does not consider the </a:t>
            </a:r>
            <a:r>
              <a:rPr lang="en-US" u="sng" dirty="0"/>
              <a:t>appearance</a:t>
            </a:r>
            <a:r>
              <a:rPr lang="en-US" dirty="0"/>
              <a:t> of impartiality.  Further, there was no evidence that Trial Judge had a “substantial” financial interest in Cooperative or the outcome of the case.  The Court, therefore, held that Trial Judge did not have a disqualifying financial interest.</a:t>
            </a:r>
          </a:p>
          <a:p>
            <a:endParaRPr lang="en-US" dirty="0"/>
          </a:p>
          <a:p>
            <a:r>
              <a:rPr lang="en-US" i="1" dirty="0"/>
              <a:t>Disqualification – Injured Party</a:t>
            </a:r>
            <a:r>
              <a:rPr lang="en-US" dirty="0"/>
              <a:t>.  Next, the Court explained that, under the Criminal Code, a judge is disqualified if he or she “may be the party injured.”  Cooperative, however, and not Cooperative members generally nor Trial Judge specifically, was the victim named in the criminal indictment.  Under a 2008 case, however, even if a judge is not a victim named in the indictment, the judge may be an injured party if he or she was “among the defendant’s victims” and a “reasonable person” would doubt the judge’s “impartiality.”  Because Assigned Judge did not consider whether Trial Judge was an injured party, or whether a reasonable person would doubt Trial Judge’s impartiality, the Court abated the appeal and remanded the motion to disqualify.</a:t>
            </a:r>
          </a:p>
          <a:p>
            <a:endParaRPr lang="en-US" dirty="0"/>
          </a:p>
          <a:p>
            <a:r>
              <a:rPr lang="en-US" i="1" dirty="0"/>
              <a:t>Recusal</a:t>
            </a:r>
            <a:r>
              <a:rPr lang="en-US" dirty="0"/>
              <a:t>.  Next, the Court explained that, under the Civil Rules, a judge must be recused if, among other things, his or her “impartiality might reasonably be questioned.”  While financial interest </a:t>
            </a:r>
            <a:r>
              <a:rPr lang="en-US" u="sng" dirty="0"/>
              <a:t>disqualification</a:t>
            </a:r>
            <a:r>
              <a:rPr lang="en-US" dirty="0"/>
              <a:t> considerations are subjective to the judge, impartiality </a:t>
            </a:r>
            <a:r>
              <a:rPr lang="en-US" u="sng" dirty="0"/>
              <a:t>recusal</a:t>
            </a:r>
            <a:r>
              <a:rPr lang="en-US" dirty="0"/>
              <a:t> considerations are objective to a reasonable person.  They ask whether a reasonable person would reasonably question the judge’s impartiality.  Because Assigned Judge did not consider whether a reasonable person would question Trial Judge’s impartiality, the Court concluded that the Assigned Judge abused his discretion.  The Court abated the appeal and remanded the motion to recuse.</a:t>
            </a:r>
          </a:p>
          <a:p>
            <a:r>
              <a:rPr lang="en-US" dirty="0"/>
              <a:t>	</a:t>
            </a:r>
          </a:p>
          <a:p>
            <a:r>
              <a:rPr lang="en-US" dirty="0"/>
              <a:t>The Court, therefore:  (1) held that Trial Judge was not disqualified based on financial interest; (2) abated the appeal; and (3) remanded the case with instructions to determine whether a reasonable person would determine that Trial Judge was disqualified as an injured party, or that Trial Judge should have been recused because his impartiality might be questioned.</a:t>
            </a:r>
          </a:p>
          <a:p>
            <a:endParaRPr lang="en-US" dirty="0"/>
          </a:p>
          <a:p>
            <a:r>
              <a:rPr lang="en-US" i="1" dirty="0"/>
              <a:t>To “abate” an appeal means to suspend or defeat the appeal for a reason unrelated to the merits of the appeal.  </a:t>
            </a:r>
            <a:r>
              <a:rPr lang="en-US" i="1" u="sng" dirty="0"/>
              <a:t>Black’s Law Dictionary</a:t>
            </a:r>
            <a:r>
              <a:rPr lang="en-US" i="1" dirty="0"/>
              <a:t> 3 (9</a:t>
            </a:r>
            <a:r>
              <a:rPr lang="en-US" i="1" baseline="30000" dirty="0"/>
              <a:t>th</a:t>
            </a:r>
            <a:r>
              <a:rPr lang="en-US" i="1" dirty="0"/>
              <a:t> ed. 2011).  In general, “disqualification” means something making one ineligible, especially a bias or conflict of interest preventing a judge or juror from hearing a case impartially.  </a:t>
            </a:r>
            <a:r>
              <a:rPr lang="en-US" i="1" u="sng" dirty="0"/>
              <a:t>Id.</a:t>
            </a:r>
            <a:r>
              <a:rPr lang="en-US" i="1" dirty="0"/>
              <a:t> at 540.  Likewise, “recusal” means removing oneself as judge or policy-maker in a particular matter, especially because of a conflict of interest.  </a:t>
            </a:r>
            <a:r>
              <a:rPr lang="en-US" i="1" u="sng" dirty="0"/>
              <a:t>Id.</a:t>
            </a:r>
            <a:r>
              <a:rPr lang="en-US" i="1" dirty="0"/>
              <a:t> at 1390.  While the Texas Rules of Civil Procedure treat disqualification and recusal separately, the Federal Rules of Civil Procedure do not.  For example, the Texas Rules include Rules 18 (“When Judge Dies During Terms, Resigns, or is Disabled”), 18a (“Recusal and Disqualification of Judges”), and 18b (“Grounds for Recusal and Disqualification of Judges”).  The Federal Rules, however, include Rule 63 (“Judge’s Inability to Proceed”) only.  Rule 63 does not address disqualification or recusal.  Under 28 U.S.C. § 455, however, a federal judge must disqualify himself or herself if, among other things, his or her “impartiality might reasonably be questioned,” or he or she “has a financial interest in the subject matter in controversy.”</a:t>
            </a:r>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26</a:t>
            </a:fld>
            <a:endParaRPr lang="en-US" dirty="0"/>
          </a:p>
        </p:txBody>
      </p:sp>
    </p:spTree>
    <p:extLst>
      <p:ext uri="{BB962C8B-B14F-4D97-AF65-F5344CB8AC3E}">
        <p14:creationId xmlns:p14="http://schemas.microsoft.com/office/powerpoint/2010/main" val="33309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3FC53-4B3B-4889-8A0B-86FD0A289329}" type="slidenum">
              <a:rPr lang="en-US" smtClean="0"/>
              <a:pPr/>
              <a:t>2</a:t>
            </a:fld>
            <a:endParaRPr lang="en-US" dirty="0"/>
          </a:p>
        </p:txBody>
      </p:sp>
    </p:spTree>
    <p:extLst>
      <p:ext uri="{BB962C8B-B14F-4D97-AF65-F5344CB8AC3E}">
        <p14:creationId xmlns:p14="http://schemas.microsoft.com/office/powerpoint/2010/main" val="1906097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3FC53-4B3B-4889-8A0B-86FD0A289329}" type="slidenum">
              <a:rPr lang="en-US" smtClean="0"/>
              <a:pPr/>
              <a:t>3</a:t>
            </a:fld>
            <a:endParaRPr lang="en-US" dirty="0"/>
          </a:p>
        </p:txBody>
      </p:sp>
    </p:spTree>
    <p:extLst>
      <p:ext uri="{BB962C8B-B14F-4D97-AF65-F5344CB8AC3E}">
        <p14:creationId xmlns:p14="http://schemas.microsoft.com/office/powerpoint/2010/main" val="3020764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August 8, 2012, a North Carolina Business Court (Court) ruled that North Carolina electric cooperatives:  (1) may lawfully discount early capital credit retirements to the estates of deceased members and (2) do not owe a fiduciary duty to estates regarding the timing and procedure of retirements.  </a:t>
            </a:r>
            <a:r>
              <a:rPr lang="en-US" u="sng" dirty="0"/>
              <a:t>Lockerman v. S. River Elec. Membership Corp.</a:t>
            </a:r>
            <a:r>
              <a:rPr lang="en-US" dirty="0"/>
              <a:t>, No. 11-CVS-152, 2012 NCBC LEXIS 47, 2012 WL 3252720 (N.C. Super. Aug. 8, 2012).</a:t>
            </a:r>
          </a:p>
          <a:p>
            <a:endParaRPr lang="en-US" dirty="0"/>
          </a:p>
          <a:p>
            <a:r>
              <a:rPr lang="en-US" dirty="0"/>
              <a:t>On February 9, 2011, the administrator of the estates (Estates) of two deceased members of South River Electric Membership Corporation, a North Carolina electric cooperative (Cooperative), filed a class action lawsuit against Cooperative.  On December 27, 2011, Cooperative filed motions for declarations that North Carolina electric cooperatives: (1) “may lawfully discount special retirements to the estates of deceased former members” and (2) “do not owe fiduciary duties to the estates of deceased former members with respect to the timing and procedures for retiring capital credits.”</a:t>
            </a:r>
          </a:p>
          <a:p>
            <a:endParaRPr lang="en-US" dirty="0"/>
          </a:p>
          <a:p>
            <a:r>
              <a:rPr lang="en-US" dirty="0"/>
              <a:t>In explaining the factual background, the Court noted, among other things:  (1) Cooperative’s capital credit retirement cycle is 19 years; (2) Before August 1, 2001, Cooperative retired capital credits to deceased member estates “without discount”; (3) On June 4, 2001, Cooperative amended a bylaw to permit discounting early capital credit retirements, and to calculate the discounted capital credits based upon the Wall Street Prime Rate as of the preceding December 31 (Bylaw); (4) After August 1, 2001, Cooperative discounted early capital credit retirements; (5) The Estates signed a form (Form) requesting early capital credit retirements and stating that a discount factor approved by Cooperative’s Board of Directors (Board) would apply; and (6) Some Forms listed the discount factor, and some did not.</a:t>
            </a:r>
          </a:p>
          <a:p>
            <a:endParaRPr lang="en-US" dirty="0"/>
          </a:p>
          <a:p>
            <a:r>
              <a:rPr lang="en-US" dirty="0"/>
              <a:t>In addressing Cooperative’s first requested declaration, the Court noted that the business judgment rule applies to Cooperative’s policy of discounting early capital credit retirements. It does not apply, however, when determining whether Cooperative “fairly and appropriately” applied the policy to “individual estates.”</a:t>
            </a:r>
          </a:p>
          <a:p>
            <a:endParaRPr lang="en-US" dirty="0"/>
          </a:p>
          <a:p>
            <a:r>
              <a:rPr lang="en-US" dirty="0"/>
              <a:t>The Court observed that the Internal Revenue Service, the Cooperative’s auditors, and legislatures and courts in other states recognize the fairness and other purposes of discounting early capital credit retirements.  Accordingly, the Court ruled that Cooperative’s adoption of the Bylaw was lawful.  Further, Cooperative’s failure to notify its members that the Board intended to amend the Bylaw provided “no basis” to invalidate the amendment. In addition, noting the Form, the Court stated that, “clearly,” the Estates were “well aware” that Cooperative would discount their early capital credit retirements.</a:t>
            </a:r>
          </a:p>
          <a:p>
            <a:endParaRPr lang="en-US" dirty="0"/>
          </a:p>
          <a:p>
            <a:r>
              <a:rPr lang="en-US" dirty="0"/>
              <a:t>The Court, therefore, granted Cooperative’s first requested declaration.  The declaration, however, did not resolve claims that the Estates’ capital credits were improperly retired pursuant to the Bylaw.</a:t>
            </a:r>
          </a:p>
          <a:p>
            <a:endParaRPr lang="en-US" dirty="0"/>
          </a:p>
          <a:p>
            <a:r>
              <a:rPr lang="en-US" dirty="0"/>
              <a:t>In addressing Cooperative’s second requested declaration, the Court noted that the business judgment rule does not govern whether Cooperative owed the Estates a fiduciary duty when retiring their capital credits.  Further, the Estates and Cooperative do not have a relationship that imposes a fiduciary duty as a matter of law.</a:t>
            </a:r>
          </a:p>
          <a:p>
            <a:endParaRPr lang="en-US" dirty="0"/>
          </a:p>
          <a:p>
            <a:r>
              <a:rPr lang="en-US" dirty="0"/>
              <a:t>In examining whether the Estates and Cooperative have a special relationship that imposes a fiduciary duty in fact, the Court observed that Cooperative members “have no guarantee” that their capital credits will be retired early.  North Carolina and other courts have recognized that allocated capital credits are not automatically or presently due and payable.  In addition, the Estates could wait for a full capital credit retirement at the end of the retirement cycle.  While the Estates may ultimately prove that they did not provide “informed” consent to a discounted retirement, the issue is not governed by the law of fiduciary duty.  Any contractual expectations created by the Bylaw were insufficient to create a special relationship imposing a fiduciary duty on Cooperative.  Any Cooperative liability would be from breach of contract.</a:t>
            </a:r>
          </a:p>
          <a:p>
            <a:endParaRPr lang="en-US" dirty="0"/>
          </a:p>
          <a:p>
            <a:r>
              <a:rPr lang="en-US" dirty="0"/>
              <a:t>The Court, therefore, granted Cooperative’s second requested declaration.</a:t>
            </a:r>
          </a:p>
          <a:p>
            <a:endParaRPr lang="en-US" dirty="0"/>
          </a:p>
          <a:p>
            <a:r>
              <a:rPr lang="en-US" i="1" dirty="0"/>
              <a:t>The North Carolina Business Court is a specialized North Carolina trial court that oversees cases involving complex and significant issues of corporate and commercial law.  See North Carolina Business Court, </a:t>
            </a:r>
            <a:r>
              <a:rPr lang="en-US" dirty="0"/>
              <a:t>http://www.ncbusinesscourt.net </a:t>
            </a:r>
            <a:r>
              <a:rPr lang="en-US" i="1" dirty="0"/>
              <a:t>(last visited Aug. 23, 2012).  In North Carolina, an electric cooperative’s board of directors may amend bylaws.  Interestingly, the Court also noted, “While cases and statutes governing general corporations and non-profit organizations may be instructive,  they are not directly controlling because of the unique nature of [electric cooperatives].” </a:t>
            </a:r>
            <a:endParaRPr lang="en-US" dirty="0"/>
          </a:p>
          <a:p>
            <a:endParaRPr lang="en-US" dirty="0"/>
          </a:p>
        </p:txBody>
      </p:sp>
      <p:sp>
        <p:nvSpPr>
          <p:cNvPr id="4" name="Slide Number Placeholder 3"/>
          <p:cNvSpPr>
            <a:spLocks noGrp="1"/>
          </p:cNvSpPr>
          <p:nvPr>
            <p:ph type="sldNum" sz="quarter" idx="10"/>
          </p:nvPr>
        </p:nvSpPr>
        <p:spPr/>
        <p:txBody>
          <a:bodyPr/>
          <a:lstStyle/>
          <a:p>
            <a:fld id="{37950D61-D755-471A-874E-2AD11539501E}" type="slidenum">
              <a:rPr lang="en-US" smtClean="0"/>
              <a:t>13</a:t>
            </a:fld>
            <a:endParaRPr lang="en-US" dirty="0"/>
          </a:p>
        </p:txBody>
      </p:sp>
    </p:spTree>
    <p:extLst>
      <p:ext uri="{BB962C8B-B14F-4D97-AF65-F5344CB8AC3E}">
        <p14:creationId xmlns:p14="http://schemas.microsoft.com/office/powerpoint/2010/main" val="1507808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August 6, 2013, through an unpublished opinion, the Court of Appeals of North Carolina (Court) held that a trial court order that South River Electric Membership Corporation (Cooperative) did not owe a fiduciary duty regarding the retirement of capital credits was an interlocutory order.  Because the order did not affect or deprive a substantial right, it was not immediately appealable.  </a:t>
            </a:r>
            <a:r>
              <a:rPr lang="en-US" u="sng" dirty="0"/>
              <a:t>Lockerman v. S. River Elec. Membership Corp.</a:t>
            </a:r>
            <a:r>
              <a:rPr lang="en-US" dirty="0"/>
              <a:t>, No. COA12-1450, 2013 N.C. App. LEXIS 787 (Ct. App. N.C., Aug. 6, 2013).</a:t>
            </a:r>
          </a:p>
          <a:p>
            <a:endParaRPr lang="en-US" dirty="0"/>
          </a:p>
          <a:p>
            <a:r>
              <a:rPr lang="en-US" dirty="0"/>
              <a:t>Before August 1, 2001, Cooperative retired capital credits to the estates of deceased members on a full, non-discounted basis.  After August 1, 2001, and pursuant to a bylaw amendment, Cooperative retired capital credits to estates on a net present value, discounted basis.  Cooperative retained the discounted portion as permanent equity.</a:t>
            </a:r>
          </a:p>
          <a:p>
            <a:endParaRPr lang="en-US" dirty="0"/>
          </a:p>
          <a:p>
            <a:r>
              <a:rPr lang="en-US" dirty="0"/>
              <a:t>On behalf of approximately 3000 estates, two estates (Plaintiffs) filed a class action lawsuit against Cooperative.  Plaintiffs sought return of the discounted portions retained as permanent equity.  Plaintiffs alleged they were not properly advised of the change from non-discounted to discounted estate retirements.  Plaintiffs also alleged that Cooperative violated a fiduciary duty owed to its members by imposing the “discounting scheme” without sufficient member disclosure or consent.</a:t>
            </a:r>
          </a:p>
          <a:p>
            <a:endParaRPr lang="en-US" dirty="0"/>
          </a:p>
          <a:p>
            <a:r>
              <a:rPr lang="en-US" dirty="0"/>
              <a:t>In August 2012, a trial court ruled that Cooperative had the authority to discount capital credits retired to deceased member estates.  The trial court also ruled that Plaintiffs and Cooperative did not have a fiduciary relationship.  Plaintiffs appealed the fiduciary relationship ruling.</a:t>
            </a:r>
          </a:p>
          <a:p>
            <a:endParaRPr lang="en-US" dirty="0"/>
          </a:p>
          <a:p>
            <a:r>
              <a:rPr lang="en-US" dirty="0"/>
              <a:t>As the Court explained, an interlocutory order does not dispose of a case.  It leaves the case for further action by the trial court.  An interlocutory order is immediately appealable only if the trial court certifies there is no “just reason for delay,” or if the order affects or deprives a “substantial right.”</a:t>
            </a:r>
          </a:p>
          <a:p>
            <a:endParaRPr lang="en-US" dirty="0"/>
          </a:p>
          <a:p>
            <a:r>
              <a:rPr lang="en-US" dirty="0"/>
              <a:t>While Plaintiffs sued Cooperative for breach of fiduciary duty related to capital credits, they also sued for a declaratory judgment, conversion, unjust enrichment, unfair or deceptive practices, and breach of contract.  These other claims remain.  Resolution of these remaining claims does not depend upon whether Cooperative owed a fiduciary duty.  Further, the evidence regarding a fiduciary duty was undisputed.  There was no risk of “overlapping factual issues” between the fiduciary duty and remaining claims.  The Court, therefore, concluded that the fiduciary duty order did not affect a substantial right.</a:t>
            </a:r>
          </a:p>
          <a:p>
            <a:endParaRPr lang="en-US" dirty="0"/>
          </a:p>
          <a:p>
            <a:r>
              <a:rPr lang="en-US" dirty="0"/>
              <a:t>As Plaintiffs noted, the statutes of limitations for the remaining claims are shorter than the statute of limitations for the fiduciary duty claim.  These shorter time limits will bar the remaining claims of some estates.  For them, the fiduciary duty order “effectively decide[d]” the case.  If the other estates are successful on their remaining claims, then they may be disinclined to appeal the fiduciary duty order.  Even if these other estates succeed at trial, it would not be detrimental to them for Plaintiffs to appeal the fiduciary duty order on behalf of all estates.  The Court, therefore, concluded that the fiduciary duty order did not deprive Plaintiffs of a substantial right.</a:t>
            </a:r>
          </a:p>
          <a:p>
            <a:endParaRPr lang="en-US" dirty="0"/>
          </a:p>
          <a:p>
            <a:r>
              <a:rPr lang="en-US" dirty="0"/>
              <a:t>Accordingly, the Court dismissed the appeal as interlocutory. </a:t>
            </a:r>
          </a:p>
        </p:txBody>
      </p:sp>
      <p:sp>
        <p:nvSpPr>
          <p:cNvPr id="4" name="Slide Number Placeholder 3"/>
          <p:cNvSpPr>
            <a:spLocks noGrp="1"/>
          </p:cNvSpPr>
          <p:nvPr>
            <p:ph type="sldNum" sz="quarter" idx="10"/>
          </p:nvPr>
        </p:nvSpPr>
        <p:spPr/>
        <p:txBody>
          <a:bodyPr/>
          <a:lstStyle/>
          <a:p>
            <a:fld id="{28792274-2435-4A7D-82AA-D035E31C2459}" type="slidenum">
              <a:rPr lang="en-US" smtClean="0"/>
              <a:t>14</a:t>
            </a:fld>
            <a:endParaRPr lang="en-US" dirty="0"/>
          </a:p>
        </p:txBody>
      </p:sp>
    </p:spTree>
    <p:extLst>
      <p:ext uri="{BB962C8B-B14F-4D97-AF65-F5344CB8AC3E}">
        <p14:creationId xmlns:p14="http://schemas.microsoft.com/office/powerpoint/2010/main" val="1501694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15</a:t>
            </a:fld>
            <a:endParaRPr lang="en-US" dirty="0"/>
          </a:p>
        </p:txBody>
      </p:sp>
    </p:spTree>
    <p:extLst>
      <p:ext uri="{BB962C8B-B14F-4D97-AF65-F5344CB8AC3E}">
        <p14:creationId xmlns:p14="http://schemas.microsoft.com/office/powerpoint/2010/main" val="217041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16</a:t>
            </a:fld>
            <a:endParaRPr lang="en-US" dirty="0"/>
          </a:p>
        </p:txBody>
      </p:sp>
    </p:spTree>
    <p:extLst>
      <p:ext uri="{BB962C8B-B14F-4D97-AF65-F5344CB8AC3E}">
        <p14:creationId xmlns:p14="http://schemas.microsoft.com/office/powerpoint/2010/main" val="4030121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17</a:t>
            </a:fld>
            <a:endParaRPr lang="en-US" dirty="0"/>
          </a:p>
        </p:txBody>
      </p:sp>
    </p:spTree>
    <p:extLst>
      <p:ext uri="{BB962C8B-B14F-4D97-AF65-F5344CB8AC3E}">
        <p14:creationId xmlns:p14="http://schemas.microsoft.com/office/powerpoint/2010/main" val="1641121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92274-2435-4A7D-82AA-D035E31C2459}" type="slidenum">
              <a:rPr lang="en-US" smtClean="0"/>
              <a:t>18</a:t>
            </a:fld>
            <a:endParaRPr lang="en-US" dirty="0"/>
          </a:p>
        </p:txBody>
      </p:sp>
    </p:spTree>
    <p:extLst>
      <p:ext uri="{BB962C8B-B14F-4D97-AF65-F5344CB8AC3E}">
        <p14:creationId xmlns:p14="http://schemas.microsoft.com/office/powerpoint/2010/main" val="18088351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0181" name="Rectangle 5"/>
          <p:cNvSpPr>
            <a:spLocks noGrp="1" noChangeArrowheads="1"/>
          </p:cNvSpPr>
          <p:nvPr>
            <p:ph type="ctrTitle" sz="quarter"/>
          </p:nvPr>
        </p:nvSpPr>
        <p:spPr>
          <a:xfrm>
            <a:off x="685800" y="1066800"/>
            <a:ext cx="7772400" cy="1143000"/>
          </a:xfrm>
        </p:spPr>
        <p:txBody>
          <a:bodyPr/>
          <a:lstStyle>
            <a:lvl1pPr algn="ctr">
              <a:defRPr>
                <a:solidFill>
                  <a:srgbClr val="FFFFFF"/>
                </a:solidFill>
                <a:effectLst>
                  <a:outerShdw blurRad="38100" dist="38100" dir="2700000" algn="tl">
                    <a:srgbClr val="000000"/>
                  </a:outerShdw>
                </a:effectLst>
              </a:defRPr>
            </a:lvl1pPr>
          </a:lstStyle>
          <a:p>
            <a:r>
              <a:rPr lang="en-US" smtClean="0"/>
              <a:t>Click to edit Master title style</a:t>
            </a:r>
            <a:endParaRPr lang="en-US"/>
          </a:p>
        </p:txBody>
      </p:sp>
      <p:sp>
        <p:nvSpPr>
          <p:cNvPr id="50182" name="Rectangle 6"/>
          <p:cNvSpPr>
            <a:spLocks noGrp="1" noChangeArrowheads="1"/>
          </p:cNvSpPr>
          <p:nvPr>
            <p:ph type="subTitle" sz="quarter" idx="1"/>
          </p:nvPr>
        </p:nvSpPr>
        <p:spPr>
          <a:xfrm>
            <a:off x="1371600" y="3429000"/>
            <a:ext cx="6400800" cy="1752600"/>
          </a:xfrm>
        </p:spPr>
        <p:txBody>
          <a:bodyPr/>
          <a:lstStyle>
            <a:lvl1pPr marL="0" indent="0" algn="ctr">
              <a:buFontTx/>
              <a:buNone/>
              <a:defRPr/>
            </a:lvl1pPr>
          </a:lstStyle>
          <a:p>
            <a:r>
              <a:rPr lang="en-US" smtClean="0"/>
              <a:t>Click to edit Master subtitle style</a:t>
            </a:r>
            <a:endParaRPr lang="en-US"/>
          </a:p>
        </p:txBody>
      </p:sp>
      <p:sp>
        <p:nvSpPr>
          <p:cNvPr id="4" name="Rectangle 8"/>
          <p:cNvSpPr>
            <a:spLocks noGrp="1" noChangeArrowheads="1"/>
          </p:cNvSpPr>
          <p:nvPr>
            <p:ph type="dt" sz="quarter" idx="10"/>
          </p:nvPr>
        </p:nvSpPr>
        <p:spPr>
          <a:xfrm>
            <a:off x="685800" y="6248400"/>
            <a:ext cx="1905000" cy="457200"/>
          </a:xfrm>
        </p:spPr>
        <p:txBody>
          <a:bodyPr/>
          <a:lstStyle>
            <a:lvl1pPr>
              <a:defRPr baseline="-25000" smtClean="0">
                <a:latin typeface="+mn-lt"/>
              </a:defRPr>
            </a:lvl1pPr>
          </a:lstStyle>
          <a:p>
            <a:pPr>
              <a:defRPr/>
            </a:pPr>
            <a:r>
              <a:rPr lang="en-US" smtClean="0">
                <a:solidFill>
                  <a:srgbClr val="000000"/>
                </a:solidFill>
              </a:rPr>
              <a:t>August 6, 2014</a:t>
            </a:r>
            <a:endParaRPr lang="en-US" dirty="0">
              <a:solidFill>
                <a:srgbClr val="000000"/>
              </a:solidFill>
            </a:endParaRPr>
          </a:p>
        </p:txBody>
      </p:sp>
      <p:sp>
        <p:nvSpPr>
          <p:cNvPr id="5" name="Rectangle 4"/>
          <p:cNvSpPr>
            <a:spLocks noGrp="1" noChangeArrowheads="1"/>
          </p:cNvSpPr>
          <p:nvPr>
            <p:ph type="sldNum" sz="quarter" idx="11"/>
          </p:nvPr>
        </p:nvSpPr>
        <p:spPr>
          <a:xfrm>
            <a:off x="2819400" y="6248400"/>
            <a:ext cx="1905000" cy="457200"/>
          </a:xfrm>
        </p:spPr>
        <p:txBody>
          <a:bodyPr/>
          <a:lstStyle>
            <a:lvl1pPr>
              <a:defRPr baseline="-25000" smtClean="0">
                <a:latin typeface="+mn-lt"/>
              </a:defRPr>
            </a:lvl1pPr>
          </a:lstStyle>
          <a:p>
            <a:pPr>
              <a:defRPr/>
            </a:pPr>
            <a:fld id="{C34A6FD7-E8C4-464F-9B1D-5E71D201128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9330736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FC542046-FA3F-46CA-9750-BC31C5BCE12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4394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2B0C6968-5C55-4A8A-97E1-AAEF5E3B985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8345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erior - Basic Text">
    <p:spTree>
      <p:nvGrpSpPr>
        <p:cNvPr id="1" name=""/>
        <p:cNvGrpSpPr/>
        <p:nvPr/>
      </p:nvGrpSpPr>
      <p:grpSpPr>
        <a:xfrm>
          <a:off x="0" y="0"/>
          <a:ext cx="0" cy="0"/>
          <a:chOff x="0" y="0"/>
          <a:chExt cx="0" cy="0"/>
        </a:xfrm>
      </p:grpSpPr>
      <p:sp>
        <p:nvSpPr>
          <p:cNvPr id="4" name="Footer Placeholder 4"/>
          <p:cNvSpPr txBox="1">
            <a:spLocks/>
          </p:cNvSpPr>
          <p:nvPr userDrawn="1"/>
        </p:nvSpPr>
        <p:spPr>
          <a:xfrm>
            <a:off x="3581400" y="6356350"/>
            <a:ext cx="2438400" cy="365125"/>
          </a:xfrm>
          <a:prstGeom prst="rect">
            <a:avLst/>
          </a:prstGeom>
        </p:spPr>
        <p:txBody>
          <a:bodyPr anchor="ctr"/>
          <a:lstStyle>
            <a:lvl1pPr algn="ctr" fontAlgn="auto">
              <a:spcBef>
                <a:spcPts val="0"/>
              </a:spcBef>
              <a:spcAft>
                <a:spcPts val="0"/>
              </a:spcAft>
              <a:defRPr sz="1000" b="1" i="1" dirty="0" smtClean="0">
                <a:solidFill>
                  <a:schemeClr val="bg1">
                    <a:lumMod val="50000"/>
                  </a:schemeClr>
                </a:solidFill>
                <a:latin typeface="Helvetica" pitchFamily="34" charset="0"/>
                <a:cs typeface="Helvetica" pitchFamily="34" charset="0"/>
              </a:defRPr>
            </a:lvl1pPr>
          </a:lstStyle>
          <a:p>
            <a:pPr>
              <a:defRPr/>
            </a:pPr>
            <a:r>
              <a:rPr lang="en-US" baseline="-25000" dirty="0">
                <a:solidFill>
                  <a:srgbClr val="FFFFFF">
                    <a:lumMod val="50000"/>
                  </a:srgbClr>
                </a:solidFill>
              </a:rPr>
              <a:t>Challenges of Utility Based Telecom</a:t>
            </a:r>
          </a:p>
          <a:p>
            <a:pPr>
              <a:defRPr/>
            </a:pPr>
            <a:r>
              <a:rPr lang="en-US" baseline="-25000" dirty="0">
                <a:solidFill>
                  <a:srgbClr val="FFFFFF">
                    <a:lumMod val="50000"/>
                  </a:srgbClr>
                </a:solidFill>
              </a:rPr>
              <a:t>In the Smarter Grid World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13" name="Content Placeholder 12"/>
          <p:cNvSpPr>
            <a:spLocks noGrp="1"/>
          </p:cNvSpPr>
          <p:nvPr>
            <p:ph sz="quarter" idx="13"/>
          </p:nvPr>
        </p:nvSpPr>
        <p:spPr>
          <a:xfrm>
            <a:off x="457200" y="1295400"/>
            <a:ext cx="82296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7646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464793CA-A259-4244-9D36-6C20F921FA6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458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A17A893E-7136-4206-8BD8-D7E037EC5BD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9485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581E5038-492B-4F43-AEA4-6A3BF8E0E11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2952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8"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9" name="Rectangle 12"/>
          <p:cNvSpPr>
            <a:spLocks noGrp="1" noChangeArrowheads="1"/>
          </p:cNvSpPr>
          <p:nvPr>
            <p:ph type="sldNum" sz="quarter" idx="12"/>
          </p:nvPr>
        </p:nvSpPr>
        <p:spPr>
          <a:ln/>
        </p:spPr>
        <p:txBody>
          <a:bodyPr/>
          <a:lstStyle>
            <a:lvl1pPr>
              <a:defRPr/>
            </a:lvl1pPr>
          </a:lstStyle>
          <a:p>
            <a:pPr>
              <a:defRPr/>
            </a:pPr>
            <a:fld id="{7E92C732-BC65-4A9D-AC33-DE7AB0FC61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9432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54AA44E9-0A92-49DF-8AEE-7AA6A8A9B0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8490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4" name="Rectangle 12"/>
          <p:cNvSpPr>
            <a:spLocks noGrp="1" noChangeArrowheads="1"/>
          </p:cNvSpPr>
          <p:nvPr>
            <p:ph type="sldNum" sz="quarter" idx="12"/>
          </p:nvPr>
        </p:nvSpPr>
        <p:spPr>
          <a:ln/>
        </p:spPr>
        <p:txBody>
          <a:bodyPr/>
          <a:lstStyle>
            <a:lvl1pPr>
              <a:defRPr/>
            </a:lvl1pPr>
          </a:lstStyle>
          <a:p>
            <a:pPr>
              <a:defRPr/>
            </a:pPr>
            <a:fld id="{2C938243-E21B-4B4B-9C30-9DE04854DC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6976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E24F4566-8743-41BF-9BB5-E82F944A3D8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0804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6, 2014</a:t>
            </a:r>
            <a:endParaRPr lang="en-US" dirty="0">
              <a:solidFill>
                <a:srgbClr val="000000"/>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NRECA Voting Members Only ©NRECA 2014</a:t>
            </a:r>
            <a:endParaRPr lang="en-US" dirty="0">
              <a:solidFill>
                <a:srgbClr val="000000"/>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2AB774A4-8123-4B5A-94C1-E1F8952BAFB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7660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7"/>
          <p:cNvGrpSpPr>
            <a:grpSpLocks/>
          </p:cNvGrpSpPr>
          <p:nvPr/>
        </p:nvGrpSpPr>
        <p:grpSpPr bwMode="auto">
          <a:xfrm>
            <a:off x="0" y="3082925"/>
            <a:ext cx="9144000" cy="3775075"/>
            <a:chOff x="0" y="1942"/>
            <a:chExt cx="5760" cy="2378"/>
          </a:xfrm>
        </p:grpSpPr>
        <p:pic>
          <p:nvPicPr>
            <p:cNvPr id="1032" name="Picture 15" descr="NRECA Hills"/>
            <p:cNvPicPr>
              <a:picLocks noChangeAspect="1" noChangeArrowheads="1"/>
            </p:cNvPicPr>
            <p:nvPr/>
          </p:nvPicPr>
          <p:blipFill>
            <a:blip r:embed="rId14" cstate="print"/>
            <a:srcRect/>
            <a:stretch>
              <a:fillRect/>
            </a:stretch>
          </p:blipFill>
          <p:spPr bwMode="auto">
            <a:xfrm>
              <a:off x="1584" y="1942"/>
              <a:ext cx="4176" cy="2378"/>
            </a:xfrm>
            <a:prstGeom prst="rect">
              <a:avLst/>
            </a:prstGeom>
            <a:noFill/>
            <a:ln w="9525">
              <a:noFill/>
              <a:miter lim="800000"/>
              <a:headEnd/>
              <a:tailEnd/>
            </a:ln>
          </p:spPr>
        </p:pic>
        <p:sp>
          <p:nvSpPr>
            <p:cNvPr id="49168" name="Rectangle 16"/>
            <p:cNvSpPr>
              <a:spLocks noChangeArrowheads="1"/>
            </p:cNvSpPr>
            <p:nvPr/>
          </p:nvSpPr>
          <p:spPr bwMode="auto">
            <a:xfrm>
              <a:off x="0" y="3888"/>
              <a:ext cx="5760" cy="432"/>
            </a:xfrm>
            <a:prstGeom prst="rect">
              <a:avLst/>
            </a:prstGeom>
            <a:solidFill>
              <a:srgbClr val="339966"/>
            </a:solidFill>
            <a:ln w="9525">
              <a:noFill/>
              <a:miter lim="800000"/>
              <a:headEnd/>
              <a:tailEnd/>
            </a:ln>
            <a:effectLst/>
          </p:spPr>
          <p:txBody>
            <a:bodyPr wrap="none" anchor="ctr"/>
            <a:lstStyle/>
            <a:p>
              <a:pPr algn="ctr" fontAlgn="base">
                <a:spcBef>
                  <a:spcPct val="0"/>
                </a:spcBef>
                <a:spcAft>
                  <a:spcPct val="0"/>
                </a:spcAft>
                <a:defRPr/>
              </a:pPr>
              <a:endParaRPr lang="en-US" sz="2400" baseline="-25000" dirty="0">
                <a:solidFill>
                  <a:srgbClr val="336600"/>
                </a:solidFill>
              </a:endParaRPr>
            </a:p>
          </p:txBody>
        </p:sp>
      </p:grpSp>
      <p:sp>
        <p:nvSpPr>
          <p:cNvPr id="49162" name="Rectangle 10"/>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smtClean="0">
                <a:latin typeface="Times New Roman" pitchFamily="18" charset="0"/>
              </a:defRPr>
            </a:lvl1pPr>
          </a:lstStyle>
          <a:p>
            <a:pPr fontAlgn="base">
              <a:spcBef>
                <a:spcPct val="0"/>
              </a:spcBef>
              <a:spcAft>
                <a:spcPct val="0"/>
              </a:spcAft>
              <a:defRPr/>
            </a:pPr>
            <a:r>
              <a:rPr lang="en-US" smtClean="0">
                <a:solidFill>
                  <a:srgbClr val="000000"/>
                </a:solidFill>
              </a:rPr>
              <a:t>August 6, 2014</a:t>
            </a:r>
            <a:endParaRPr lang="en-US" dirty="0">
              <a:solidFill>
                <a:srgbClr val="000000"/>
              </a:solidFill>
            </a:endParaRPr>
          </a:p>
        </p:txBody>
      </p:sp>
      <p:sp>
        <p:nvSpPr>
          <p:cNvPr id="49163" name="Rectangle 11"/>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aseline="0" smtClean="0">
                <a:latin typeface="Times New Roman" pitchFamily="18" charset="0"/>
              </a:defRPr>
            </a:lvl1pPr>
          </a:lstStyle>
          <a:p>
            <a:pPr fontAlgn="base">
              <a:spcBef>
                <a:spcPct val="0"/>
              </a:spcBef>
              <a:spcAft>
                <a:spcPct val="0"/>
              </a:spcAft>
              <a:defRPr/>
            </a:pPr>
            <a:r>
              <a:rPr lang="en-US" dirty="0" smtClean="0">
                <a:solidFill>
                  <a:srgbClr val="000000"/>
                </a:solidFill>
              </a:rPr>
              <a:t>NRECA Voting Members Only ©NRECA 2014</a:t>
            </a:r>
            <a:endParaRPr lang="en-US" dirty="0">
              <a:solidFill>
                <a:srgbClr val="000000"/>
              </a:solidFill>
            </a:endParaRPr>
          </a:p>
        </p:txBody>
      </p:sp>
      <p:sp>
        <p:nvSpPr>
          <p:cNvPr id="49164" name="Rectangle 12"/>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aseline="0" smtClean="0">
                <a:latin typeface="Times New Roman" pitchFamily="18" charset="0"/>
              </a:defRPr>
            </a:lvl1pPr>
          </a:lstStyle>
          <a:p>
            <a:pPr fontAlgn="base">
              <a:spcBef>
                <a:spcPct val="0"/>
              </a:spcBef>
              <a:spcAft>
                <a:spcPct val="0"/>
              </a:spcAft>
              <a:defRPr/>
            </a:pPr>
            <a:fld id="{83AED570-FABE-4765-B121-DB99C0DC1399}"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49170" name="Rectangle 18"/>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1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612882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2pPr>
      <a:lvl3pPr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3pPr>
      <a:lvl4pPr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4pPr>
      <a:lvl5pPr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5pPr>
      <a:lvl6pPr marL="457200"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6pPr>
      <a:lvl7pPr marL="914400"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7pPr>
      <a:lvl8pPr marL="1371600"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8pPr>
      <a:lvl9pPr marL="1828800" algn="l" rtl="0" eaLnBrk="1" fontAlgn="base" hangingPunct="1">
        <a:spcBef>
          <a:spcPct val="0"/>
        </a:spcBef>
        <a:spcAft>
          <a:spcPct val="0"/>
        </a:spcAft>
        <a:defRPr sz="4400">
          <a:solidFill>
            <a:schemeClr val="tx1"/>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SzPct val="14000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yrus.thompson@nreca.coo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9" name="Rectangle 21"/>
          <p:cNvSpPr>
            <a:spLocks noGrp="1" noChangeArrowheads="1"/>
          </p:cNvSpPr>
          <p:nvPr>
            <p:ph type="ctrTitle"/>
          </p:nvPr>
        </p:nvSpPr>
        <p:spPr>
          <a:xfrm>
            <a:off x="685800" y="914400"/>
            <a:ext cx="7772400" cy="2133600"/>
          </a:xfrm>
        </p:spPr>
        <p:txBody>
          <a:bodyPr>
            <a:normAutofit/>
          </a:bodyPr>
          <a:lstStyle/>
          <a:p>
            <a:pPr algn="r">
              <a:defRPr/>
            </a:pPr>
            <a:r>
              <a:rPr lang="en-US" altLang="en-US" sz="3900" dirty="0" smtClean="0">
                <a:solidFill>
                  <a:schemeClr val="tx1"/>
                </a:solidFill>
              </a:rPr>
              <a:t>Capital Credits Class Action Lawsuits Trickling Down to Florida</a:t>
            </a:r>
            <a:endParaRPr lang="en-US" altLang="en-US" sz="3900" dirty="0" smtClean="0">
              <a:solidFill>
                <a:schemeClr val="tx1"/>
              </a:solidFill>
            </a:endParaRPr>
          </a:p>
        </p:txBody>
      </p:sp>
      <p:sp>
        <p:nvSpPr>
          <p:cNvPr id="3075" name="Rectangle 22"/>
          <p:cNvSpPr>
            <a:spLocks noGrp="1" noChangeArrowheads="1"/>
          </p:cNvSpPr>
          <p:nvPr>
            <p:ph type="subTitle" idx="1"/>
          </p:nvPr>
        </p:nvSpPr>
        <p:spPr>
          <a:xfrm>
            <a:off x="152400" y="3657600"/>
            <a:ext cx="5562600" cy="2819400"/>
          </a:xfrm>
        </p:spPr>
        <p:txBody>
          <a:bodyPr anchor="ctr"/>
          <a:lstStyle/>
          <a:p>
            <a:pPr lvl="1">
              <a:buNone/>
            </a:pPr>
            <a:r>
              <a:rPr lang="en-US" altLang="en-US" sz="2000" b="1" dirty="0" smtClean="0"/>
              <a:t>Tyrus H. Thompson (Ty)</a:t>
            </a:r>
          </a:p>
          <a:p>
            <a:pPr lvl="1">
              <a:buNone/>
            </a:pPr>
            <a:r>
              <a:rPr lang="en-US" altLang="en-US" sz="2000" b="1" dirty="0" smtClean="0"/>
              <a:t>Chief Member Counsel</a:t>
            </a:r>
          </a:p>
          <a:p>
            <a:pPr lvl="1">
              <a:buNone/>
            </a:pPr>
            <a:r>
              <a:rPr lang="en-US" altLang="en-US" sz="2000" b="1" dirty="0" smtClean="0"/>
              <a:t>Office of General Counsel</a:t>
            </a:r>
          </a:p>
          <a:p>
            <a:pPr lvl="1">
              <a:buNone/>
            </a:pPr>
            <a:r>
              <a:rPr lang="en-US" altLang="en-US" sz="2000" b="1" dirty="0" smtClean="0"/>
              <a:t>National Rural Electric Cooperative Association</a:t>
            </a:r>
          </a:p>
          <a:p>
            <a:pPr lvl="1">
              <a:buNone/>
            </a:pPr>
            <a:r>
              <a:rPr lang="en-US" altLang="en-US" sz="2000" b="1" dirty="0" smtClean="0"/>
              <a:t>703-907-5855</a:t>
            </a:r>
          </a:p>
          <a:p>
            <a:pPr lvl="1">
              <a:buNone/>
            </a:pPr>
            <a:r>
              <a:rPr lang="en-US" altLang="en-US" sz="2000" b="1" dirty="0" smtClean="0">
                <a:hlinkClick r:id="rId3"/>
              </a:rPr>
              <a:t>tyrus.thompson@nreca.coop</a:t>
            </a:r>
            <a:endParaRPr lang="en-US" altLang="en-US" sz="2000" b="1" dirty="0" smtClean="0"/>
          </a:p>
        </p:txBody>
      </p:sp>
    </p:spTree>
    <p:extLst>
      <p:ext uri="{BB962C8B-B14F-4D97-AF65-F5344CB8AC3E}">
        <p14:creationId xmlns:p14="http://schemas.microsoft.com/office/powerpoint/2010/main" val="1600852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Florida Considerations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“Unless otherwise determined by a vote of the members” (</a:t>
            </a:r>
            <a:r>
              <a:rPr lang="en-US" u="sng" dirty="0" smtClean="0"/>
              <a:t>Not</a:t>
            </a:r>
            <a:r>
              <a:rPr lang="en-US" dirty="0" smtClean="0"/>
              <a:t> in Alabama Statute)</a:t>
            </a:r>
          </a:p>
          <a:p>
            <a:pPr lvl="1"/>
            <a:r>
              <a:rPr lang="en-US" dirty="0" smtClean="0"/>
              <a:t>Bylaws (?)</a:t>
            </a:r>
          </a:p>
          <a:p>
            <a:pPr lvl="1"/>
            <a:r>
              <a:rPr lang="en-US" dirty="0" smtClean="0"/>
              <a:t>Annual Member Vote (?)</a:t>
            </a:r>
          </a:p>
          <a:p>
            <a:r>
              <a:rPr lang="en-US" dirty="0" smtClean="0"/>
              <a:t>“Distributed” and “Patronage Refunds” (</a:t>
            </a:r>
            <a:r>
              <a:rPr lang="en-US" u="sng" dirty="0" smtClean="0"/>
              <a:t>In</a:t>
            </a:r>
            <a:r>
              <a:rPr lang="en-US" dirty="0" smtClean="0"/>
              <a:t> Alabama Statute)</a:t>
            </a:r>
          </a:p>
          <a:p>
            <a:pPr lvl="1"/>
            <a:r>
              <a:rPr lang="en-US" u="sng" dirty="0" smtClean="0"/>
              <a:t>Similar</a:t>
            </a:r>
            <a:r>
              <a:rPr lang="en-US" dirty="0" smtClean="0"/>
              <a:t> Concerns and Considerations</a:t>
            </a:r>
          </a:p>
          <a:p>
            <a:r>
              <a:rPr lang="en-US" dirty="0" smtClean="0"/>
              <a:t>And/or by General Rate Reduction (</a:t>
            </a:r>
            <a:r>
              <a:rPr lang="en-US" u="sng" dirty="0" smtClean="0"/>
              <a:t>Not</a:t>
            </a:r>
            <a:r>
              <a:rPr lang="en-US" dirty="0" smtClean="0"/>
              <a:t> in Florida Statute, </a:t>
            </a:r>
            <a:r>
              <a:rPr lang="en-US" u="sng" dirty="0" smtClean="0"/>
              <a:t>In</a:t>
            </a:r>
            <a:r>
              <a:rPr lang="en-US" dirty="0" smtClean="0"/>
              <a:t> Alabama Statute)</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35138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Florida Considerations</a:t>
            </a:r>
            <a:endParaRPr lang="en-US" dirty="0"/>
          </a:p>
        </p:txBody>
      </p:sp>
      <p:sp>
        <p:nvSpPr>
          <p:cNvPr id="3" name="Content Placeholder 2"/>
          <p:cNvSpPr>
            <a:spLocks noGrp="1"/>
          </p:cNvSpPr>
          <p:nvPr>
            <p:ph idx="1"/>
          </p:nvPr>
        </p:nvSpPr>
        <p:spPr/>
        <p:txBody>
          <a:bodyPr/>
          <a:lstStyle/>
          <a:p>
            <a:r>
              <a:rPr lang="en-US" dirty="0" smtClean="0"/>
              <a:t>“Distributed” and “Patronage Refunds”</a:t>
            </a:r>
          </a:p>
          <a:p>
            <a:pPr lvl="1"/>
            <a:r>
              <a:rPr lang="en-US" dirty="0" smtClean="0"/>
              <a:t>Words Matter</a:t>
            </a:r>
          </a:p>
          <a:p>
            <a:r>
              <a:rPr lang="en-US" dirty="0" smtClean="0"/>
              <a:t>Cooperative Documents and Communications</a:t>
            </a:r>
          </a:p>
          <a:p>
            <a:pPr lvl="1"/>
            <a:r>
              <a:rPr lang="en-US" dirty="0" smtClean="0"/>
              <a:t>Bylaws</a:t>
            </a:r>
          </a:p>
          <a:p>
            <a:pPr lvl="1"/>
            <a:r>
              <a:rPr lang="en-US" dirty="0" smtClean="0"/>
              <a:t>Website</a:t>
            </a:r>
          </a:p>
          <a:p>
            <a:pPr lvl="1"/>
            <a:r>
              <a:rPr lang="en-US" dirty="0" smtClean="0"/>
              <a:t>Newsletters</a:t>
            </a:r>
          </a:p>
          <a:p>
            <a:pPr lvl="1"/>
            <a:r>
              <a:rPr lang="en-US" dirty="0" smtClean="0"/>
              <a:t>Letters</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121711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Florida Considerations</a:t>
            </a:r>
            <a:endParaRPr lang="en-US" dirty="0"/>
          </a:p>
        </p:txBody>
      </p:sp>
      <p:sp>
        <p:nvSpPr>
          <p:cNvPr id="3" name="Content Placeholder 2"/>
          <p:cNvSpPr>
            <a:spLocks noGrp="1"/>
          </p:cNvSpPr>
          <p:nvPr>
            <p:ph idx="1"/>
          </p:nvPr>
        </p:nvSpPr>
        <p:spPr/>
        <p:txBody>
          <a:bodyPr>
            <a:normAutofit fontScale="92500"/>
          </a:bodyPr>
          <a:lstStyle/>
          <a:p>
            <a:r>
              <a:rPr lang="en-US" dirty="0" smtClean="0"/>
              <a:t>Considerations to </a:t>
            </a:r>
            <a:r>
              <a:rPr lang="en-US" u="sng" dirty="0" smtClean="0"/>
              <a:t>Avoid</a:t>
            </a:r>
            <a:r>
              <a:rPr lang="en-US" dirty="0" smtClean="0"/>
              <a:t> Allegations</a:t>
            </a:r>
          </a:p>
          <a:p>
            <a:pPr lvl="1"/>
            <a:r>
              <a:rPr lang="en-US" dirty="0" smtClean="0"/>
              <a:t>“Clean Up” Documents and Communications (Words Matter)</a:t>
            </a:r>
          </a:p>
          <a:p>
            <a:pPr lvl="1"/>
            <a:r>
              <a:rPr lang="en-US" dirty="0" smtClean="0"/>
              <a:t>Reasonable </a:t>
            </a:r>
            <a:r>
              <a:rPr lang="en-US" u="sng" dirty="0" smtClean="0"/>
              <a:t>Equity</a:t>
            </a:r>
            <a:r>
              <a:rPr lang="en-US" dirty="0" smtClean="0"/>
              <a:t> Level</a:t>
            </a:r>
          </a:p>
          <a:p>
            <a:pPr lvl="1"/>
            <a:r>
              <a:rPr lang="en-US" dirty="0" smtClean="0"/>
              <a:t>Absent Unusual or Emergency Circumstances, </a:t>
            </a:r>
            <a:r>
              <a:rPr lang="en-US" u="sng" dirty="0" smtClean="0"/>
              <a:t>Annual</a:t>
            </a:r>
            <a:r>
              <a:rPr lang="en-US" dirty="0" smtClean="0"/>
              <a:t> General Retirement</a:t>
            </a:r>
          </a:p>
          <a:p>
            <a:pPr lvl="1"/>
            <a:r>
              <a:rPr lang="en-US" dirty="0" smtClean="0"/>
              <a:t>Reasonable Retirement </a:t>
            </a:r>
            <a:r>
              <a:rPr lang="en-US" u="sng" dirty="0" smtClean="0"/>
              <a:t>Cycle</a:t>
            </a:r>
          </a:p>
          <a:p>
            <a:pPr lvl="1"/>
            <a:r>
              <a:rPr lang="en-US" dirty="0" smtClean="0"/>
              <a:t>If Discount, Reasonable and Fair Discount </a:t>
            </a:r>
            <a:r>
              <a:rPr lang="en-US" u="sng" dirty="0" smtClean="0"/>
              <a:t>Rate</a:t>
            </a:r>
            <a:r>
              <a:rPr lang="en-US" dirty="0" smtClean="0"/>
              <a:t>, and </a:t>
            </a:r>
            <a:r>
              <a:rPr lang="en-US" u="sng" dirty="0" smtClean="0"/>
              <a:t>Voluntary</a:t>
            </a:r>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1066448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South River Electric</a:t>
            </a:r>
            <a:br>
              <a:rPr lang="en-US" u="sng" dirty="0" smtClean="0"/>
            </a:br>
            <a:r>
              <a:rPr lang="en-US" u="sng" dirty="0" smtClean="0"/>
              <a:t>Membership Corporation</a:t>
            </a:r>
            <a:endParaRPr lang="en-US" u="sng" dirty="0"/>
          </a:p>
        </p:txBody>
      </p:sp>
      <p:sp>
        <p:nvSpPr>
          <p:cNvPr id="3" name="Content Placeholder 2"/>
          <p:cNvSpPr>
            <a:spLocks noGrp="1"/>
          </p:cNvSpPr>
          <p:nvPr>
            <p:ph idx="1"/>
          </p:nvPr>
        </p:nvSpPr>
        <p:spPr/>
        <p:txBody>
          <a:bodyPr>
            <a:normAutofit fontScale="92500" lnSpcReduction="20000"/>
          </a:bodyPr>
          <a:lstStyle/>
          <a:p>
            <a:r>
              <a:rPr lang="en-US" dirty="0" smtClean="0"/>
              <a:t>North Carolina Business Court (August 2012)</a:t>
            </a:r>
          </a:p>
          <a:p>
            <a:pPr lvl="1"/>
            <a:r>
              <a:rPr lang="en-US" dirty="0" smtClean="0"/>
              <a:t>South River Electric Membership Corporation</a:t>
            </a:r>
          </a:p>
          <a:p>
            <a:r>
              <a:rPr lang="en-US" dirty="0" smtClean="0"/>
              <a:t>N.C. Electric Cooperatives</a:t>
            </a:r>
          </a:p>
          <a:p>
            <a:pPr lvl="1"/>
            <a:r>
              <a:rPr lang="en-US" b="1" i="1" dirty="0" smtClean="0"/>
              <a:t>May </a:t>
            </a:r>
            <a:r>
              <a:rPr lang="en-US" b="1" i="1" u="sng" dirty="0" smtClean="0"/>
              <a:t>Lawfully</a:t>
            </a:r>
            <a:r>
              <a:rPr lang="en-US" b="1" i="1" dirty="0" smtClean="0"/>
              <a:t> Discount Estate Retirements </a:t>
            </a:r>
            <a:r>
              <a:rPr lang="en-US" dirty="0" smtClean="0"/>
              <a:t>(Through </a:t>
            </a:r>
            <a:r>
              <a:rPr lang="en-US" u="sng" dirty="0"/>
              <a:t>Form</a:t>
            </a:r>
            <a:r>
              <a:rPr lang="en-US" dirty="0"/>
              <a:t>, Estates </a:t>
            </a:r>
            <a:r>
              <a:rPr lang="en-US" u="sng" dirty="0"/>
              <a:t>Aware</a:t>
            </a:r>
            <a:r>
              <a:rPr lang="en-US" dirty="0"/>
              <a:t> of </a:t>
            </a:r>
            <a:r>
              <a:rPr lang="en-US" dirty="0" smtClean="0"/>
              <a:t>Discount)</a:t>
            </a:r>
            <a:endParaRPr lang="en-US" dirty="0"/>
          </a:p>
          <a:p>
            <a:pPr lvl="1"/>
            <a:r>
              <a:rPr lang="en-US" b="1" i="1" dirty="0" smtClean="0"/>
              <a:t>Do Not Owe </a:t>
            </a:r>
            <a:r>
              <a:rPr lang="en-US" b="1" i="1" u="sng" dirty="0" smtClean="0"/>
              <a:t>Fiduciary</a:t>
            </a:r>
            <a:r>
              <a:rPr lang="en-US" b="1" i="1" dirty="0" smtClean="0"/>
              <a:t> Duty to Estates regarding Capital </a:t>
            </a:r>
            <a:r>
              <a:rPr lang="en-US" b="1" i="1" dirty="0"/>
              <a:t>Credits </a:t>
            </a:r>
            <a:r>
              <a:rPr lang="en-US" dirty="0" smtClean="0"/>
              <a:t>(No Guarantee </a:t>
            </a:r>
            <a:r>
              <a:rPr lang="en-US" dirty="0"/>
              <a:t>of Early </a:t>
            </a:r>
            <a:r>
              <a:rPr lang="en-US" dirty="0" smtClean="0"/>
              <a:t>Retirement; Allocated </a:t>
            </a:r>
            <a:r>
              <a:rPr lang="en-US" dirty="0"/>
              <a:t>Capital Credits Not </a:t>
            </a:r>
            <a:r>
              <a:rPr lang="en-US" dirty="0" smtClean="0"/>
              <a:t>Due </a:t>
            </a:r>
            <a:r>
              <a:rPr lang="en-US" dirty="0"/>
              <a:t>and </a:t>
            </a:r>
            <a:r>
              <a:rPr lang="en-US" dirty="0" smtClean="0"/>
              <a:t>Payable; Estates </a:t>
            </a:r>
            <a:r>
              <a:rPr lang="en-US" dirty="0"/>
              <a:t>Could Wait for Full </a:t>
            </a:r>
            <a:r>
              <a:rPr lang="en-US" dirty="0" smtClean="0"/>
              <a:t>Retirement)</a:t>
            </a:r>
            <a:endParaRPr lang="en-US" dirty="0"/>
          </a:p>
          <a:p>
            <a:pPr lvl="1"/>
            <a:endParaRPr lang="en-US" dirty="0"/>
          </a:p>
        </p:txBody>
      </p:sp>
      <p:sp>
        <p:nvSpPr>
          <p:cNvPr id="4" name="Date Placeholder 3"/>
          <p:cNvSpPr>
            <a:spLocks noGrp="1"/>
          </p:cNvSpPr>
          <p:nvPr>
            <p:ph type="dt" sz="half" idx="10"/>
          </p:nvPr>
        </p:nvSpPr>
        <p:spPr/>
        <p:txBody>
          <a:bodyPr/>
          <a:lstStyle/>
          <a:p>
            <a:r>
              <a:rPr lang="en-US" smtClean="0"/>
              <a:t>August 6, 2014</a:t>
            </a:r>
            <a:endParaRPr lang="en-US" dirty="0"/>
          </a:p>
        </p:txBody>
      </p:sp>
      <p:sp>
        <p:nvSpPr>
          <p:cNvPr id="5" name="Footer Placeholder 4"/>
          <p:cNvSpPr>
            <a:spLocks noGrp="1"/>
          </p:cNvSpPr>
          <p:nvPr>
            <p:ph type="ftr" sz="quarter" idx="11"/>
          </p:nvPr>
        </p:nvSpPr>
        <p:spPr/>
        <p:txBody>
          <a:bodyPr/>
          <a:lstStyle/>
          <a:p>
            <a:r>
              <a:rPr lang="en-US" dirty="0" smtClean="0"/>
              <a:t>NRECA Voting Members Only ©NRECA 2014</a:t>
            </a:r>
            <a:endParaRPr lang="en-US" dirty="0"/>
          </a:p>
        </p:txBody>
      </p:sp>
      <p:sp>
        <p:nvSpPr>
          <p:cNvPr id="6" name="Slide Number Placeholder 5"/>
          <p:cNvSpPr>
            <a:spLocks noGrp="1"/>
          </p:cNvSpPr>
          <p:nvPr>
            <p:ph type="sldNum" sz="quarter" idx="12"/>
          </p:nvPr>
        </p:nvSpPr>
        <p:spPr/>
        <p:txBody>
          <a:bodyPr/>
          <a:lstStyle/>
          <a:p>
            <a:fld id="{E3BEC70D-4E75-4C80-9EF6-EBBB9319B73B}" type="slidenum">
              <a:rPr lang="en-US" smtClean="0"/>
              <a:t>13</a:t>
            </a:fld>
            <a:endParaRPr lang="en-US" dirty="0"/>
          </a:p>
        </p:txBody>
      </p:sp>
    </p:spTree>
    <p:extLst>
      <p:ext uri="{BB962C8B-B14F-4D97-AF65-F5344CB8AC3E}">
        <p14:creationId xmlns:p14="http://schemas.microsoft.com/office/powerpoint/2010/main" val="1685308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South River Electric</a:t>
            </a:r>
            <a:br>
              <a:rPr lang="en-US" u="sng" dirty="0"/>
            </a:br>
            <a:r>
              <a:rPr lang="en-US" u="sng" dirty="0"/>
              <a:t>Membership Corporation</a:t>
            </a:r>
            <a:endParaRPr lang="en-US" dirty="0"/>
          </a:p>
        </p:txBody>
      </p:sp>
      <p:sp>
        <p:nvSpPr>
          <p:cNvPr id="3" name="Content Placeholder 2"/>
          <p:cNvSpPr>
            <a:spLocks noGrp="1"/>
          </p:cNvSpPr>
          <p:nvPr>
            <p:ph idx="1"/>
          </p:nvPr>
        </p:nvSpPr>
        <p:spPr/>
        <p:txBody>
          <a:bodyPr>
            <a:normAutofit fontScale="92500"/>
          </a:bodyPr>
          <a:lstStyle/>
          <a:p>
            <a:r>
              <a:rPr lang="en-US" dirty="0" smtClean="0"/>
              <a:t>Court of Appeals of North Carolina (August 2013)</a:t>
            </a:r>
          </a:p>
          <a:p>
            <a:r>
              <a:rPr lang="en-US" u="sng" dirty="0" smtClean="0"/>
              <a:t>Lawfulness</a:t>
            </a:r>
            <a:r>
              <a:rPr lang="en-US" dirty="0" smtClean="0"/>
              <a:t> of Discounting Estate Retirements not Appealed</a:t>
            </a:r>
          </a:p>
          <a:p>
            <a:r>
              <a:rPr lang="en-US" dirty="0" smtClean="0"/>
              <a:t>Finding of no </a:t>
            </a:r>
            <a:r>
              <a:rPr lang="en-US" u="sng" dirty="0" smtClean="0"/>
              <a:t>Fiduciary</a:t>
            </a:r>
            <a:r>
              <a:rPr lang="en-US" dirty="0" smtClean="0"/>
              <a:t> Duty</a:t>
            </a:r>
          </a:p>
          <a:p>
            <a:pPr lvl="1"/>
            <a:r>
              <a:rPr lang="en-US" dirty="0" smtClean="0"/>
              <a:t>Did not Affect or Deprive a Substantial Right</a:t>
            </a:r>
          </a:p>
          <a:p>
            <a:pPr lvl="1"/>
            <a:r>
              <a:rPr lang="en-US" dirty="0" smtClean="0"/>
              <a:t>Interlocutory and Not Immediately Appealable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4056425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Cobb Electric Membership Corporation</a:t>
            </a:r>
            <a:endParaRPr lang="en-US" u="sng" dirty="0"/>
          </a:p>
        </p:txBody>
      </p:sp>
      <p:sp>
        <p:nvSpPr>
          <p:cNvPr id="3" name="Content Placeholder 2"/>
          <p:cNvSpPr>
            <a:spLocks noGrp="1"/>
          </p:cNvSpPr>
          <p:nvPr>
            <p:ph idx="1"/>
          </p:nvPr>
        </p:nvSpPr>
        <p:spPr/>
        <p:txBody>
          <a:bodyPr>
            <a:normAutofit fontScale="77500" lnSpcReduction="20000"/>
          </a:bodyPr>
          <a:lstStyle/>
          <a:p>
            <a:r>
              <a:rPr lang="en-US" dirty="0" smtClean="0"/>
              <a:t>Superior Court of Cobb County</a:t>
            </a:r>
          </a:p>
          <a:p>
            <a:pPr lvl="1"/>
            <a:r>
              <a:rPr lang="en-US" dirty="0" smtClean="0"/>
              <a:t>Cobb Electric Membership Corporation</a:t>
            </a:r>
          </a:p>
          <a:p>
            <a:pPr lvl="1"/>
            <a:r>
              <a:rPr lang="en-US" u="sng" dirty="0" smtClean="0"/>
              <a:t>Preliminary</a:t>
            </a:r>
            <a:r>
              <a:rPr lang="en-US" dirty="0" smtClean="0"/>
              <a:t> Approval of </a:t>
            </a:r>
            <a:r>
              <a:rPr lang="en-US" u="sng" dirty="0" smtClean="0"/>
              <a:t>Settlement</a:t>
            </a:r>
            <a:r>
              <a:rPr lang="en-US" dirty="0" smtClean="0"/>
              <a:t> (October 2013)</a:t>
            </a:r>
          </a:p>
          <a:p>
            <a:pPr lvl="1"/>
            <a:r>
              <a:rPr lang="en-US" u="sng" dirty="0" smtClean="0"/>
              <a:t>Final</a:t>
            </a:r>
            <a:r>
              <a:rPr lang="en-US" dirty="0" smtClean="0"/>
              <a:t> Approval of </a:t>
            </a:r>
            <a:r>
              <a:rPr lang="en-US" u="sng" dirty="0" smtClean="0"/>
              <a:t>Settlement</a:t>
            </a:r>
            <a:r>
              <a:rPr lang="en-US" dirty="0" smtClean="0"/>
              <a:t> (February 2014)</a:t>
            </a:r>
            <a:endParaRPr lang="en-US" u="sng" dirty="0" smtClean="0"/>
          </a:p>
          <a:p>
            <a:r>
              <a:rPr lang="en-US" dirty="0" smtClean="0"/>
              <a:t>Approximately $34,000,000</a:t>
            </a:r>
          </a:p>
          <a:p>
            <a:pPr lvl="1"/>
            <a:r>
              <a:rPr lang="en-US" dirty="0" smtClean="0"/>
              <a:t>Retire Remaining Capital Credits Allocated from 1957 through June 1988</a:t>
            </a:r>
          </a:p>
          <a:p>
            <a:pPr lvl="1"/>
            <a:r>
              <a:rPr lang="en-US" u="sng" dirty="0" smtClean="0"/>
              <a:t>Full</a:t>
            </a:r>
            <a:r>
              <a:rPr lang="en-US" dirty="0" smtClean="0"/>
              <a:t> Amount (No Discount)</a:t>
            </a:r>
          </a:p>
          <a:p>
            <a:r>
              <a:rPr lang="en-US" dirty="0" smtClean="0"/>
              <a:t>Approximately $64,000,000</a:t>
            </a:r>
          </a:p>
          <a:p>
            <a:pPr lvl="1"/>
            <a:r>
              <a:rPr lang="en-US" dirty="0" smtClean="0"/>
              <a:t>Retire Capital Credits Allocated from July 1988 through December 2012</a:t>
            </a:r>
          </a:p>
          <a:p>
            <a:pPr lvl="1"/>
            <a:r>
              <a:rPr lang="en-US" dirty="0" smtClean="0"/>
              <a:t>Voluntary and </a:t>
            </a:r>
            <a:r>
              <a:rPr lang="en-US" u="sng" dirty="0" smtClean="0"/>
              <a:t>Discounted</a:t>
            </a:r>
            <a:r>
              <a:rPr lang="en-US" dirty="0" smtClean="0"/>
              <a:t> (12%, 24.6 Years)</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3732574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Cobb Electric Membership Corporation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Approximately $2,000,000</a:t>
            </a:r>
          </a:p>
          <a:p>
            <a:pPr lvl="1"/>
            <a:r>
              <a:rPr lang="en-US" dirty="0"/>
              <a:t>Third-Party Settlement </a:t>
            </a:r>
            <a:r>
              <a:rPr lang="en-US" u="sng" dirty="0"/>
              <a:t>Administrator</a:t>
            </a:r>
          </a:p>
          <a:p>
            <a:pPr lvl="1"/>
            <a:r>
              <a:rPr lang="en-US" dirty="0"/>
              <a:t>Notices, Claims, and Payments</a:t>
            </a:r>
          </a:p>
          <a:p>
            <a:r>
              <a:rPr lang="en-US" dirty="0" smtClean="0"/>
              <a:t>Stipulated </a:t>
            </a:r>
            <a:r>
              <a:rPr lang="en-US" u="sng" dirty="0" smtClean="0"/>
              <a:t>Class</a:t>
            </a:r>
          </a:p>
          <a:p>
            <a:pPr lvl="1"/>
            <a:r>
              <a:rPr lang="en-US" dirty="0" smtClean="0"/>
              <a:t>All Current and Former Members</a:t>
            </a:r>
          </a:p>
          <a:p>
            <a:r>
              <a:rPr lang="en-US" dirty="0" smtClean="0"/>
              <a:t>Plaintiffs’ Attorney </a:t>
            </a:r>
            <a:r>
              <a:rPr lang="en-US" u="sng" dirty="0" smtClean="0"/>
              <a:t>Fees</a:t>
            </a:r>
            <a:endParaRPr lang="en-US" dirty="0" smtClean="0"/>
          </a:p>
          <a:p>
            <a:pPr lvl="1"/>
            <a:r>
              <a:rPr lang="en-US" dirty="0" smtClean="0"/>
              <a:t>Approximately $20,000,000</a:t>
            </a:r>
          </a:p>
          <a:p>
            <a:pPr lvl="1"/>
            <a:r>
              <a:rPr lang="en-US" dirty="0" smtClean="0"/>
              <a:t>Paid From $98,000,000</a:t>
            </a:r>
          </a:p>
          <a:p>
            <a:r>
              <a:rPr lang="en-US" dirty="0" smtClean="0"/>
              <a:t>Cobb EMC Denies Liability</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995974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Oglethorpe Power Corporation</a:t>
            </a:r>
            <a:endParaRPr lang="en-US" u="sng" dirty="0"/>
          </a:p>
        </p:txBody>
      </p:sp>
      <p:sp>
        <p:nvSpPr>
          <p:cNvPr id="3" name="Content Placeholder 2"/>
          <p:cNvSpPr>
            <a:spLocks noGrp="1"/>
          </p:cNvSpPr>
          <p:nvPr>
            <p:ph idx="1"/>
          </p:nvPr>
        </p:nvSpPr>
        <p:spPr/>
        <p:txBody>
          <a:bodyPr>
            <a:normAutofit fontScale="92500" lnSpcReduction="20000"/>
          </a:bodyPr>
          <a:lstStyle/>
          <a:p>
            <a:r>
              <a:rPr lang="en-US" dirty="0" smtClean="0"/>
              <a:t>Superior Court of DeKalb County</a:t>
            </a:r>
          </a:p>
          <a:p>
            <a:pPr lvl="1"/>
            <a:r>
              <a:rPr lang="en-US" dirty="0" smtClean="0"/>
              <a:t>March 13, 2014</a:t>
            </a:r>
          </a:p>
          <a:p>
            <a:pPr lvl="1"/>
            <a:r>
              <a:rPr lang="en-US" dirty="0" smtClean="0"/>
              <a:t>79-Page Complaint</a:t>
            </a:r>
          </a:p>
          <a:p>
            <a:r>
              <a:rPr lang="en-US" dirty="0" smtClean="0"/>
              <a:t>Attorneys </a:t>
            </a:r>
            <a:r>
              <a:rPr lang="en-US" u="sng" dirty="0" smtClean="0"/>
              <a:t>Overlap</a:t>
            </a:r>
            <a:r>
              <a:rPr lang="en-US" dirty="0" smtClean="0"/>
              <a:t> with Other Lawsuits</a:t>
            </a:r>
          </a:p>
          <a:p>
            <a:r>
              <a:rPr lang="en-US" u="sng" dirty="0" smtClean="0"/>
              <a:t>Defendants</a:t>
            </a:r>
          </a:p>
          <a:p>
            <a:pPr lvl="1"/>
            <a:r>
              <a:rPr lang="en-US" dirty="0" smtClean="0"/>
              <a:t>Oglethorpe Power Corporation (“OPC”)</a:t>
            </a:r>
          </a:p>
          <a:p>
            <a:pPr lvl="1"/>
            <a:r>
              <a:rPr lang="en-US" dirty="0" smtClean="0"/>
              <a:t>Georgia Transmission Corporation (“GTC”)</a:t>
            </a:r>
          </a:p>
          <a:p>
            <a:pPr lvl="1"/>
            <a:r>
              <a:rPr lang="en-US" dirty="0" smtClean="0"/>
              <a:t>Alleged Class of OPC and GTC Electric Membership Corporation </a:t>
            </a:r>
            <a:r>
              <a:rPr lang="en-US" u="sng" dirty="0" smtClean="0"/>
              <a:t>Members</a:t>
            </a:r>
            <a:r>
              <a:rPr lang="en-US" dirty="0" smtClean="0"/>
              <a:t>, other than Cobb EMC (“EMCs”)</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162995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normAutofit lnSpcReduction="10000"/>
          </a:bodyPr>
          <a:lstStyle/>
          <a:p>
            <a:r>
              <a:rPr lang="en-US" dirty="0" smtClean="0"/>
              <a:t>Plaintiffs</a:t>
            </a:r>
          </a:p>
          <a:p>
            <a:pPr lvl="1"/>
            <a:r>
              <a:rPr lang="en-US" dirty="0" smtClean="0"/>
              <a:t>Alleged Class of </a:t>
            </a:r>
            <a:r>
              <a:rPr lang="en-US" u="sng" dirty="0" smtClean="0"/>
              <a:t>Former</a:t>
            </a:r>
            <a:r>
              <a:rPr lang="en-US" dirty="0" smtClean="0"/>
              <a:t> EMC Members with </a:t>
            </a:r>
            <a:r>
              <a:rPr lang="en-US" u="sng" dirty="0" smtClean="0"/>
              <a:t>Unretired</a:t>
            </a:r>
            <a:r>
              <a:rPr lang="en-US" dirty="0" smtClean="0"/>
              <a:t> Capital Credits</a:t>
            </a:r>
          </a:p>
          <a:p>
            <a:r>
              <a:rPr lang="en-US" u="sng" dirty="0" smtClean="0"/>
              <a:t>General</a:t>
            </a:r>
            <a:r>
              <a:rPr lang="en-US" dirty="0" smtClean="0"/>
              <a:t> Allegation</a:t>
            </a:r>
          </a:p>
          <a:p>
            <a:pPr lvl="1"/>
            <a:r>
              <a:rPr lang="en-US" dirty="0" smtClean="0"/>
              <a:t>When EMC Member </a:t>
            </a:r>
            <a:r>
              <a:rPr lang="en-US" u="sng" dirty="0" smtClean="0"/>
              <a:t>Terminates</a:t>
            </a:r>
            <a:r>
              <a:rPr lang="en-US" dirty="0" smtClean="0"/>
              <a:t> Service, EMC Must </a:t>
            </a:r>
            <a:r>
              <a:rPr lang="en-US" u="sng" dirty="0" smtClean="0"/>
              <a:t>Retire</a:t>
            </a:r>
            <a:r>
              <a:rPr lang="en-US" dirty="0" smtClean="0"/>
              <a:t> Member’s EMC, OPC, and GTC Capital Credits</a:t>
            </a:r>
          </a:p>
          <a:p>
            <a:pPr lvl="1"/>
            <a:r>
              <a:rPr lang="en-US" dirty="0" smtClean="0"/>
              <a:t>Retire </a:t>
            </a:r>
            <a:r>
              <a:rPr lang="en-US" u="sng" dirty="0" smtClean="0"/>
              <a:t>Immediately</a:t>
            </a:r>
            <a:r>
              <a:rPr lang="en-US" dirty="0" smtClean="0"/>
              <a:t> (or by Next Accounting Period) or, Alternatively, on </a:t>
            </a:r>
            <a:r>
              <a:rPr lang="en-US" u="sng" dirty="0" smtClean="0"/>
              <a:t>13-Year</a:t>
            </a:r>
            <a:r>
              <a:rPr lang="en-US" dirty="0" smtClean="0"/>
              <a:t> Cycle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3064638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normAutofit lnSpcReduction="10000"/>
          </a:bodyPr>
          <a:lstStyle/>
          <a:p>
            <a:r>
              <a:rPr lang="en-US" dirty="0" smtClean="0"/>
              <a:t>Alleged Violations or Breaches</a:t>
            </a:r>
          </a:p>
          <a:p>
            <a:pPr lvl="1"/>
            <a:r>
              <a:rPr lang="en-US" dirty="0" smtClean="0"/>
              <a:t>Georgia Electric Membership Corporation Act (Ga. Code Ann. § 46-3-340)</a:t>
            </a:r>
          </a:p>
          <a:p>
            <a:pPr lvl="1"/>
            <a:r>
              <a:rPr lang="en-US" dirty="0" smtClean="0"/>
              <a:t>Federal Cooperative Tax Law</a:t>
            </a:r>
          </a:p>
          <a:p>
            <a:pPr lvl="1"/>
            <a:r>
              <a:rPr lang="en-US" dirty="0" smtClean="0"/>
              <a:t>Fiduciary Duty</a:t>
            </a:r>
          </a:p>
          <a:p>
            <a:pPr lvl="1"/>
            <a:r>
              <a:rPr lang="en-US" dirty="0" smtClean="0"/>
              <a:t>Contract</a:t>
            </a:r>
          </a:p>
          <a:p>
            <a:r>
              <a:rPr lang="en-US" dirty="0" smtClean="0"/>
              <a:t>Alleged Unjust </a:t>
            </a:r>
            <a:r>
              <a:rPr lang="en-US" u="sng" dirty="0" smtClean="0"/>
              <a:t>Enrichment</a:t>
            </a:r>
          </a:p>
          <a:p>
            <a:r>
              <a:rPr lang="en-US" dirty="0" smtClean="0"/>
              <a:t>Alleged </a:t>
            </a:r>
            <a:r>
              <a:rPr lang="en-US" u="sng" dirty="0" smtClean="0"/>
              <a:t>Conspiracy</a:t>
            </a:r>
          </a:p>
          <a:p>
            <a:pPr marL="457200" lvl="1" indent="0">
              <a:buNone/>
            </a:pP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62308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Capital Credit and Governance Lawsuits (Since Early 2009) (14)</a:t>
            </a:r>
            <a:endParaRPr lang="en-US" dirty="0"/>
          </a:p>
        </p:txBody>
      </p:sp>
      <p:sp>
        <p:nvSpPr>
          <p:cNvPr id="3" name="Content Placeholder 2"/>
          <p:cNvSpPr>
            <a:spLocks noGrp="1"/>
          </p:cNvSpPr>
          <p:nvPr>
            <p:ph sz="half" idx="1"/>
          </p:nvPr>
        </p:nvSpPr>
        <p:spPr/>
        <p:txBody>
          <a:bodyPr>
            <a:normAutofit fontScale="62500" lnSpcReduction="20000"/>
          </a:bodyPr>
          <a:lstStyle/>
          <a:p>
            <a:pPr lvl="0"/>
            <a:r>
              <a:rPr lang="en-US" b="1" i="1" u="sng" dirty="0" smtClean="0"/>
              <a:t>Alabama</a:t>
            </a:r>
            <a:r>
              <a:rPr lang="en-US" b="1" i="1" dirty="0" smtClean="0"/>
              <a:t> (3)</a:t>
            </a:r>
          </a:p>
          <a:p>
            <a:pPr lvl="1"/>
            <a:r>
              <a:rPr lang="en-US" i="1" dirty="0" smtClean="0"/>
              <a:t>June 2012</a:t>
            </a:r>
            <a:r>
              <a:rPr lang="en-US" i="1" dirty="0"/>
              <a:t> </a:t>
            </a:r>
            <a:r>
              <a:rPr lang="en-US" i="1" dirty="0" smtClean="0"/>
              <a:t>(2) (</a:t>
            </a:r>
            <a:r>
              <a:rPr lang="en-US" i="1" u="sng" dirty="0" smtClean="0"/>
              <a:t>pending</a:t>
            </a:r>
            <a:r>
              <a:rPr lang="en-US" i="1" dirty="0" smtClean="0"/>
              <a:t>) (May 2014 intervention by former member class)</a:t>
            </a:r>
          </a:p>
          <a:p>
            <a:pPr lvl="1"/>
            <a:r>
              <a:rPr lang="en-US" i="1" dirty="0" smtClean="0"/>
              <a:t>April 2014 (</a:t>
            </a:r>
            <a:r>
              <a:rPr lang="en-US" i="1" u="sng" dirty="0" smtClean="0"/>
              <a:t>pending</a:t>
            </a:r>
            <a:r>
              <a:rPr lang="en-US" i="1" dirty="0" smtClean="0"/>
              <a:t>)</a:t>
            </a:r>
          </a:p>
          <a:p>
            <a:pPr lvl="0"/>
            <a:r>
              <a:rPr lang="en-US" u="sng" dirty="0" smtClean="0"/>
              <a:t>Arkansas</a:t>
            </a:r>
            <a:r>
              <a:rPr lang="en-US" dirty="0" smtClean="0"/>
              <a:t> (1)</a:t>
            </a:r>
          </a:p>
          <a:p>
            <a:pPr lvl="1"/>
            <a:r>
              <a:rPr lang="en-US" i="1" dirty="0" smtClean="0"/>
              <a:t>June 2009 (dismissal without prejudice November 2012)</a:t>
            </a:r>
            <a:endParaRPr lang="en-US" b="1" dirty="0" smtClean="0"/>
          </a:p>
          <a:p>
            <a:r>
              <a:rPr lang="en-US" b="1" i="1" u="sng" dirty="0" smtClean="0"/>
              <a:t>Georgia</a:t>
            </a:r>
            <a:r>
              <a:rPr lang="en-US" b="1" i="1" dirty="0" smtClean="0"/>
              <a:t> (2)</a:t>
            </a:r>
          </a:p>
          <a:p>
            <a:pPr lvl="1"/>
            <a:r>
              <a:rPr lang="en-US" i="1" dirty="0" smtClean="0"/>
              <a:t>January 2010  (settlement approval February 2014)</a:t>
            </a:r>
          </a:p>
          <a:p>
            <a:pPr lvl="1"/>
            <a:r>
              <a:rPr lang="en-US" i="1" dirty="0" smtClean="0"/>
              <a:t>March 2014 (</a:t>
            </a:r>
            <a:r>
              <a:rPr lang="en-US" i="1" u="sng" dirty="0" smtClean="0"/>
              <a:t>pending</a:t>
            </a:r>
            <a:r>
              <a:rPr lang="en-US" i="1" dirty="0" smtClean="0"/>
              <a:t>)</a:t>
            </a:r>
            <a:endParaRPr lang="en-US" dirty="0"/>
          </a:p>
          <a:p>
            <a:pPr lvl="0"/>
            <a:r>
              <a:rPr lang="en-US" u="sng" dirty="0" smtClean="0"/>
              <a:t>Missouri</a:t>
            </a:r>
            <a:r>
              <a:rPr lang="en-US" dirty="0" smtClean="0"/>
              <a:t> (1)</a:t>
            </a:r>
          </a:p>
          <a:p>
            <a:pPr lvl="1"/>
            <a:r>
              <a:rPr lang="en-US" i="1" dirty="0" smtClean="0"/>
              <a:t>September 2009</a:t>
            </a:r>
            <a:r>
              <a:rPr lang="en-US" dirty="0" smtClean="0"/>
              <a:t> </a:t>
            </a:r>
            <a:r>
              <a:rPr lang="en-US" i="1" dirty="0" smtClean="0"/>
              <a:t>(second voluntary dismissal March 2011)</a:t>
            </a:r>
            <a:endParaRPr lang="en-US" b="1" i="1" dirty="0" smtClean="0"/>
          </a:p>
          <a:p>
            <a:r>
              <a:rPr lang="en-US" u="sng" dirty="0" smtClean="0"/>
              <a:t>New Mexico</a:t>
            </a:r>
            <a:r>
              <a:rPr lang="en-US" dirty="0" smtClean="0"/>
              <a:t> (1)</a:t>
            </a:r>
          </a:p>
          <a:p>
            <a:pPr lvl="1"/>
            <a:r>
              <a:rPr lang="en-US" i="1" dirty="0" smtClean="0"/>
              <a:t>August 2010 (dismissal September 2013</a:t>
            </a:r>
            <a:r>
              <a:rPr lang="en-US" dirty="0" smtClean="0"/>
              <a:t>)</a:t>
            </a:r>
            <a:endParaRPr lang="en-US" i="1" dirty="0" smtClean="0"/>
          </a:p>
        </p:txBody>
      </p:sp>
      <p:sp>
        <p:nvSpPr>
          <p:cNvPr id="11" name="Content Placeholder 10"/>
          <p:cNvSpPr>
            <a:spLocks noGrp="1"/>
          </p:cNvSpPr>
          <p:nvPr>
            <p:ph sz="half" idx="2"/>
          </p:nvPr>
        </p:nvSpPr>
        <p:spPr/>
        <p:txBody>
          <a:bodyPr>
            <a:normAutofit fontScale="62500" lnSpcReduction="20000"/>
          </a:bodyPr>
          <a:lstStyle/>
          <a:p>
            <a:pPr lvl="0"/>
            <a:r>
              <a:rPr lang="en-US" b="1" i="1" u="sng" dirty="0" smtClean="0"/>
              <a:t>North Carolina</a:t>
            </a:r>
            <a:r>
              <a:rPr lang="en-US" b="1" i="1" dirty="0" smtClean="0"/>
              <a:t> (1</a:t>
            </a:r>
            <a:r>
              <a:rPr lang="en-US" dirty="0" smtClean="0"/>
              <a:t>)</a:t>
            </a:r>
          </a:p>
          <a:p>
            <a:pPr lvl="1"/>
            <a:r>
              <a:rPr lang="en-US" i="1" dirty="0" smtClean="0"/>
              <a:t>February 2011 (</a:t>
            </a:r>
            <a:r>
              <a:rPr lang="en-US" i="1" u="sng" dirty="0" smtClean="0"/>
              <a:t>pending</a:t>
            </a:r>
            <a:r>
              <a:rPr lang="en-US" i="1" dirty="0" smtClean="0"/>
              <a:t>)</a:t>
            </a:r>
          </a:p>
          <a:p>
            <a:pPr lvl="0"/>
            <a:r>
              <a:rPr lang="en-US" u="sng" dirty="0" smtClean="0"/>
              <a:t>South Carolina</a:t>
            </a:r>
            <a:r>
              <a:rPr lang="en-US" dirty="0" smtClean="0"/>
              <a:t> (3)</a:t>
            </a:r>
          </a:p>
          <a:p>
            <a:pPr lvl="1"/>
            <a:r>
              <a:rPr lang="en-US" i="1" dirty="0" smtClean="0"/>
              <a:t>May 2009 (conditional settlement January 2013)</a:t>
            </a:r>
          </a:p>
          <a:p>
            <a:pPr lvl="1"/>
            <a:r>
              <a:rPr lang="en-US" i="1" dirty="0" smtClean="0"/>
              <a:t>June 2010 (conditional settlement January 2013) </a:t>
            </a:r>
          </a:p>
          <a:p>
            <a:pPr lvl="1"/>
            <a:r>
              <a:rPr lang="en-US" i="1" dirty="0" smtClean="0"/>
              <a:t>August 2010 (settlement January 2014)</a:t>
            </a:r>
            <a:endParaRPr lang="en-US" dirty="0" smtClean="0"/>
          </a:p>
          <a:p>
            <a:pPr lvl="0"/>
            <a:r>
              <a:rPr lang="en-US" u="sng" dirty="0" smtClean="0"/>
              <a:t>Texas</a:t>
            </a:r>
            <a:r>
              <a:rPr lang="en-US" dirty="0" smtClean="0"/>
              <a:t> (2)</a:t>
            </a:r>
          </a:p>
          <a:p>
            <a:pPr lvl="1"/>
            <a:r>
              <a:rPr lang="en-US" i="1" dirty="0" smtClean="0"/>
              <a:t>February 2009 (settlement and dismissal May 2013)</a:t>
            </a:r>
            <a:endParaRPr lang="en-US" dirty="0" smtClean="0"/>
          </a:p>
          <a:p>
            <a:pPr lvl="1"/>
            <a:r>
              <a:rPr lang="en-US" i="1" dirty="0" smtClean="0"/>
              <a:t>March 2010 (dismissal October 2013)</a:t>
            </a:r>
            <a:endParaRPr lang="en-US" dirty="0" smtClean="0"/>
          </a:p>
          <a:p>
            <a:endParaRPr lang="en-US" dirty="0"/>
          </a:p>
        </p:txBody>
      </p:sp>
      <p:sp>
        <p:nvSpPr>
          <p:cNvPr id="6" name="Date Placeholder 5"/>
          <p:cNvSpPr>
            <a:spLocks noGrp="1"/>
          </p:cNvSpPr>
          <p:nvPr>
            <p:ph type="dt" sz="half" idx="10"/>
          </p:nvPr>
        </p:nvSpPr>
        <p:spPr/>
        <p:txBody>
          <a:bodyPr/>
          <a:lstStyle/>
          <a:p>
            <a:r>
              <a:rPr lang="en-US" smtClean="0"/>
              <a:t>August 6, 2014</a:t>
            </a:r>
            <a:endParaRPr lang="en-US" dirty="0"/>
          </a:p>
        </p:txBody>
      </p:sp>
      <p:sp>
        <p:nvSpPr>
          <p:cNvPr id="8" name="Footer Placeholder 7"/>
          <p:cNvSpPr>
            <a:spLocks noGrp="1"/>
          </p:cNvSpPr>
          <p:nvPr>
            <p:ph type="ftr" sz="quarter" idx="11"/>
          </p:nvPr>
        </p:nvSpPr>
        <p:spPr/>
        <p:txBody>
          <a:bodyPr/>
          <a:lstStyle/>
          <a:p>
            <a:r>
              <a:rPr lang="en-US" dirty="0" smtClean="0"/>
              <a:t>NRECA Voting Members Only ©NRECA 2014</a:t>
            </a:r>
            <a:endParaRPr lang="en-US" dirty="0"/>
          </a:p>
        </p:txBody>
      </p:sp>
      <p:sp>
        <p:nvSpPr>
          <p:cNvPr id="5" name="Slide Number Placeholder 4"/>
          <p:cNvSpPr>
            <a:spLocks noGrp="1"/>
          </p:cNvSpPr>
          <p:nvPr>
            <p:ph type="sldNum" sz="quarter" idx="12"/>
          </p:nvPr>
        </p:nvSpPr>
        <p:spPr/>
        <p:txBody>
          <a:bodyPr/>
          <a:lstStyle/>
          <a:p>
            <a:fld id="{8507389F-862C-4E51-9580-F04C669BBAD0}" type="slidenum">
              <a:rPr lang="en-US" smtClean="0"/>
              <a:pPr/>
              <a:t>2</a:t>
            </a:fld>
            <a:endParaRPr lang="en-US" dirty="0"/>
          </a:p>
        </p:txBody>
      </p:sp>
    </p:spTree>
    <p:extLst>
      <p:ext uri="{BB962C8B-B14F-4D97-AF65-F5344CB8AC3E}">
        <p14:creationId xmlns:p14="http://schemas.microsoft.com/office/powerpoint/2010/main" val="20029156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normAutofit fontScale="92500" lnSpcReduction="10000"/>
          </a:bodyPr>
          <a:lstStyle/>
          <a:p>
            <a:r>
              <a:rPr lang="en-US" u="sng" dirty="0" smtClean="0"/>
              <a:t>Specific</a:t>
            </a:r>
            <a:r>
              <a:rPr lang="en-US" dirty="0" smtClean="0"/>
              <a:t> Allegations – </a:t>
            </a:r>
            <a:r>
              <a:rPr lang="en-US" u="sng" dirty="0" smtClean="0"/>
              <a:t>Former</a:t>
            </a:r>
            <a:r>
              <a:rPr lang="en-US" dirty="0" smtClean="0"/>
              <a:t> Members</a:t>
            </a:r>
          </a:p>
          <a:p>
            <a:pPr lvl="1"/>
            <a:r>
              <a:rPr lang="en-US" dirty="0" smtClean="0"/>
              <a:t>OPC, GTC, and EMCs have $2 Billion in Unretired Capital Credits, with $600 Million Owed to Former Members</a:t>
            </a:r>
          </a:p>
          <a:p>
            <a:pPr lvl="1"/>
            <a:r>
              <a:rPr lang="en-US" dirty="0" smtClean="0"/>
              <a:t>Former Members Receive no </a:t>
            </a:r>
            <a:r>
              <a:rPr lang="en-US" u="sng" dirty="0" smtClean="0"/>
              <a:t>Service</a:t>
            </a:r>
            <a:r>
              <a:rPr lang="en-US" dirty="0" smtClean="0"/>
              <a:t> and Have no </a:t>
            </a:r>
            <a:r>
              <a:rPr lang="en-US" u="sng" dirty="0" smtClean="0"/>
              <a:t>Vote</a:t>
            </a:r>
          </a:p>
          <a:p>
            <a:pPr lvl="1"/>
            <a:r>
              <a:rPr lang="en-US" dirty="0" smtClean="0"/>
              <a:t>Former Members </a:t>
            </a:r>
            <a:r>
              <a:rPr lang="en-US" u="sng" dirty="0" smtClean="0"/>
              <a:t>Subsidize</a:t>
            </a:r>
            <a:r>
              <a:rPr lang="en-US" dirty="0" smtClean="0"/>
              <a:t> Current Members by Providing Interest Free Capital</a:t>
            </a:r>
          </a:p>
          <a:p>
            <a:pPr lvl="1"/>
            <a:r>
              <a:rPr lang="en-US" dirty="0" smtClean="0"/>
              <a:t>EMC </a:t>
            </a:r>
            <a:r>
              <a:rPr lang="en-US" u="sng" dirty="0" smtClean="0"/>
              <a:t>Directors</a:t>
            </a:r>
            <a:r>
              <a:rPr lang="en-US" dirty="0" smtClean="0"/>
              <a:t> have </a:t>
            </a:r>
            <a:r>
              <a:rPr lang="en-US" u="sng" dirty="0" smtClean="0"/>
              <a:t>Conflict</a:t>
            </a:r>
            <a:r>
              <a:rPr lang="en-US" dirty="0" smtClean="0"/>
              <a:t> because Only Current Members </a:t>
            </a:r>
            <a:r>
              <a:rPr lang="en-US" u="sng" dirty="0" smtClean="0"/>
              <a:t>Vote</a:t>
            </a:r>
            <a:r>
              <a:rPr lang="en-US" dirty="0" smtClean="0"/>
              <a:t> and </a:t>
            </a:r>
            <a:r>
              <a:rPr lang="en-US" u="sng" dirty="0" smtClean="0"/>
              <a:t>Pay</a:t>
            </a:r>
            <a:r>
              <a:rPr lang="en-US" dirty="0" smtClean="0"/>
              <a:t> Bills</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477275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lstStyle/>
          <a:p>
            <a:r>
              <a:rPr lang="en-US" dirty="0" smtClean="0"/>
              <a:t>Specific Allegations – Capital Credit </a:t>
            </a:r>
            <a:r>
              <a:rPr lang="en-US" u="sng" dirty="0" smtClean="0"/>
              <a:t>Ownership</a:t>
            </a:r>
          </a:p>
          <a:p>
            <a:pPr lvl="1"/>
            <a:r>
              <a:rPr lang="en-US" dirty="0" smtClean="0"/>
              <a:t>EMC Members, not EMC, Own EMC </a:t>
            </a:r>
            <a:r>
              <a:rPr lang="en-US" u="sng" dirty="0" smtClean="0"/>
              <a:t>Allocations</a:t>
            </a:r>
          </a:p>
          <a:p>
            <a:pPr lvl="1"/>
            <a:r>
              <a:rPr lang="en-US" dirty="0" smtClean="0"/>
              <a:t>EMC Members are Beneficial </a:t>
            </a:r>
            <a:r>
              <a:rPr lang="en-US" u="sng" dirty="0" smtClean="0"/>
              <a:t>Owners</a:t>
            </a:r>
            <a:r>
              <a:rPr lang="en-US" dirty="0" smtClean="0"/>
              <a:t> of OPC and GTC </a:t>
            </a:r>
            <a:r>
              <a:rPr lang="en-US" u="sng" dirty="0" smtClean="0"/>
              <a:t>Allocations</a:t>
            </a:r>
          </a:p>
          <a:p>
            <a:pPr lvl="1"/>
            <a:r>
              <a:rPr lang="en-US" dirty="0" smtClean="0"/>
              <a:t>EMC Members Have Vested </a:t>
            </a:r>
            <a:r>
              <a:rPr lang="en-US" u="sng" dirty="0" smtClean="0"/>
              <a:t>Possessory</a:t>
            </a:r>
            <a:r>
              <a:rPr lang="en-US" dirty="0" smtClean="0"/>
              <a:t> Interest in OPC and GTC </a:t>
            </a:r>
            <a:r>
              <a:rPr lang="en-US" u="sng" dirty="0" smtClean="0"/>
              <a:t>Retirements</a:t>
            </a:r>
          </a:p>
          <a:p>
            <a:pPr lvl="1"/>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2245116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Specific Allegations – Capital Credit </a:t>
            </a:r>
            <a:r>
              <a:rPr lang="en-US" u="sng" dirty="0" smtClean="0"/>
              <a:t>Retirements</a:t>
            </a:r>
          </a:p>
          <a:p>
            <a:pPr lvl="1"/>
            <a:r>
              <a:rPr lang="en-US" dirty="0" smtClean="0"/>
              <a:t>Electric Cooperatives </a:t>
            </a:r>
            <a:r>
              <a:rPr lang="en-US" u="sng" dirty="0" smtClean="0"/>
              <a:t>Obligated</a:t>
            </a:r>
            <a:r>
              <a:rPr lang="en-US" dirty="0" smtClean="0"/>
              <a:t> to Retire</a:t>
            </a:r>
          </a:p>
          <a:p>
            <a:pPr lvl="1"/>
            <a:r>
              <a:rPr lang="en-US" dirty="0" smtClean="0"/>
              <a:t>When OPC or GTC Retires, EMC </a:t>
            </a:r>
            <a:r>
              <a:rPr lang="en-US" u="sng" dirty="0" smtClean="0"/>
              <a:t>Must</a:t>
            </a:r>
            <a:r>
              <a:rPr lang="en-US" dirty="0" smtClean="0"/>
              <a:t> Retire</a:t>
            </a:r>
          </a:p>
          <a:p>
            <a:pPr lvl="1"/>
            <a:r>
              <a:rPr lang="en-US" dirty="0" smtClean="0"/>
              <a:t>EMC Must Retire OPC or GTC Allocations, </a:t>
            </a:r>
            <a:r>
              <a:rPr lang="en-US" u="sng" dirty="0" smtClean="0"/>
              <a:t>Regardless</a:t>
            </a:r>
            <a:r>
              <a:rPr lang="en-US" dirty="0" smtClean="0"/>
              <a:t> of whether OPC or GTC </a:t>
            </a:r>
            <a:r>
              <a:rPr lang="en-US" u="sng" dirty="0" smtClean="0"/>
              <a:t>Retires</a:t>
            </a:r>
          </a:p>
          <a:p>
            <a:pPr lvl="1"/>
            <a:r>
              <a:rPr lang="en-US" dirty="0" smtClean="0"/>
              <a:t>OPC, GTC, and EMCs </a:t>
            </a:r>
            <a:r>
              <a:rPr lang="en-US" u="sng" dirty="0" smtClean="0"/>
              <a:t>Conspired</a:t>
            </a:r>
            <a:r>
              <a:rPr lang="en-US" dirty="0" smtClean="0"/>
              <a:t> to Stop Retiring OPC and GTC Capital Credits</a:t>
            </a:r>
          </a:p>
          <a:p>
            <a:pPr lvl="1"/>
            <a:r>
              <a:rPr lang="en-US" dirty="0" smtClean="0"/>
              <a:t>OPC, GTC, and EMCs </a:t>
            </a:r>
            <a:r>
              <a:rPr lang="en-US" u="sng" dirty="0" smtClean="0"/>
              <a:t>Retained</a:t>
            </a:r>
            <a:r>
              <a:rPr lang="en-US" dirty="0" smtClean="0"/>
              <a:t> Former Member Capital Credits </a:t>
            </a:r>
            <a:r>
              <a:rPr lang="en-US" u="sng" dirty="0" smtClean="0"/>
              <a:t>Indefinitely</a:t>
            </a:r>
            <a:r>
              <a:rPr lang="en-US" dirty="0" smtClean="0"/>
              <a:t> or for </a:t>
            </a:r>
            <a:r>
              <a:rPr lang="en-US" u="sng" dirty="0" smtClean="0"/>
              <a:t>Unreasonably</a:t>
            </a:r>
            <a:r>
              <a:rPr lang="en-US" dirty="0" smtClean="0"/>
              <a:t> Long Period</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22</a:t>
            </a:fld>
            <a:endParaRPr lang="en-US" dirty="0">
              <a:solidFill>
                <a:srgbClr val="000000"/>
              </a:solidFill>
            </a:endParaRPr>
          </a:p>
        </p:txBody>
      </p:sp>
    </p:spTree>
    <p:extLst>
      <p:ext uri="{BB962C8B-B14F-4D97-AF65-F5344CB8AC3E}">
        <p14:creationId xmlns:p14="http://schemas.microsoft.com/office/powerpoint/2010/main" val="1843852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Specific Allegations – </a:t>
            </a:r>
            <a:r>
              <a:rPr lang="en-US" u="sng" dirty="0" smtClean="0"/>
              <a:t>Rates</a:t>
            </a:r>
            <a:r>
              <a:rPr lang="en-US" dirty="0" smtClean="0"/>
              <a:t> and </a:t>
            </a:r>
            <a:r>
              <a:rPr lang="en-US" u="sng" dirty="0" smtClean="0"/>
              <a:t>Notice</a:t>
            </a:r>
          </a:p>
          <a:p>
            <a:pPr lvl="1"/>
            <a:r>
              <a:rPr lang="en-US" dirty="0" smtClean="0"/>
              <a:t>OPC, GTC, and EMCs must Charge </a:t>
            </a:r>
            <a:r>
              <a:rPr lang="en-US" u="sng" dirty="0" smtClean="0"/>
              <a:t>Rates</a:t>
            </a:r>
            <a:r>
              <a:rPr lang="en-US" dirty="0" smtClean="0"/>
              <a:t> Sufficient to Pay </a:t>
            </a:r>
            <a:r>
              <a:rPr lang="en-US" u="sng" dirty="0" smtClean="0"/>
              <a:t>Obligations</a:t>
            </a:r>
            <a:r>
              <a:rPr lang="en-US" dirty="0" smtClean="0"/>
              <a:t>, including Capital Credit </a:t>
            </a:r>
            <a:r>
              <a:rPr lang="en-US" u="sng" dirty="0" smtClean="0"/>
              <a:t>Retirements</a:t>
            </a:r>
          </a:p>
          <a:p>
            <a:pPr lvl="1"/>
            <a:r>
              <a:rPr lang="en-US" dirty="0" smtClean="0"/>
              <a:t>OPC, GTC, and EMCs </a:t>
            </a:r>
            <a:r>
              <a:rPr lang="en-US" u="sng" dirty="0" smtClean="0"/>
              <a:t>Conspired</a:t>
            </a:r>
            <a:r>
              <a:rPr lang="en-US" dirty="0" smtClean="0"/>
              <a:t> to Stop OPC and GTC from Charging </a:t>
            </a:r>
            <a:r>
              <a:rPr lang="en-US" u="sng" dirty="0" smtClean="0"/>
              <a:t>Rates</a:t>
            </a:r>
            <a:r>
              <a:rPr lang="en-US" dirty="0" smtClean="0"/>
              <a:t> Sufficient to Retire Capital Credits</a:t>
            </a:r>
          </a:p>
          <a:p>
            <a:pPr lvl="1"/>
            <a:r>
              <a:rPr lang="en-US" dirty="0" smtClean="0"/>
              <a:t>EMCs must Maintain </a:t>
            </a:r>
            <a:r>
              <a:rPr lang="en-US" u="sng" dirty="0" smtClean="0"/>
              <a:t>Records</a:t>
            </a:r>
            <a:r>
              <a:rPr lang="en-US" dirty="0" smtClean="0"/>
              <a:t> and Annually </a:t>
            </a:r>
            <a:r>
              <a:rPr lang="en-US" u="sng" dirty="0" smtClean="0"/>
              <a:t>Disclose</a:t>
            </a:r>
            <a:r>
              <a:rPr lang="en-US" dirty="0" smtClean="0"/>
              <a:t> to Former Members their Unretired OPC, GTC, and EMC Capital Credit </a:t>
            </a:r>
            <a:r>
              <a:rPr lang="en-US" u="sng" dirty="0" smtClean="0"/>
              <a:t>Balances</a:t>
            </a:r>
            <a:endParaRPr lang="en-US" u="sng"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23</a:t>
            </a:fld>
            <a:endParaRPr lang="en-US" dirty="0">
              <a:solidFill>
                <a:srgbClr val="000000"/>
              </a:solidFill>
            </a:endParaRPr>
          </a:p>
        </p:txBody>
      </p:sp>
    </p:spTree>
    <p:extLst>
      <p:ext uri="{BB962C8B-B14F-4D97-AF65-F5344CB8AC3E}">
        <p14:creationId xmlns:p14="http://schemas.microsoft.com/office/powerpoint/2010/main" val="638835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Oglethorpe Power Corporation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Specific Allegations – </a:t>
            </a:r>
            <a:r>
              <a:rPr lang="en-US" u="sng" dirty="0" smtClean="0"/>
              <a:t>Bylaws</a:t>
            </a:r>
          </a:p>
          <a:p>
            <a:pPr lvl="1"/>
            <a:r>
              <a:rPr lang="en-US" dirty="0" smtClean="0"/>
              <a:t>EMC Bylaws Prohibiting Retirement of OGC or GTC Capital Credits until OGC or GTC </a:t>
            </a:r>
            <a:r>
              <a:rPr lang="en-US" u="sng" dirty="0" smtClean="0"/>
              <a:t>Retires</a:t>
            </a:r>
            <a:r>
              <a:rPr lang="en-US" dirty="0" smtClean="0"/>
              <a:t> are Unlawful</a:t>
            </a:r>
          </a:p>
          <a:p>
            <a:pPr lvl="1"/>
            <a:r>
              <a:rPr lang="en-US" dirty="0" smtClean="0"/>
              <a:t>OGC, GTC, and EMC Bylaws Granting “Great </a:t>
            </a:r>
            <a:r>
              <a:rPr lang="en-US" u="sng" dirty="0" smtClean="0"/>
              <a:t>Discretion</a:t>
            </a:r>
            <a:r>
              <a:rPr lang="en-US" dirty="0" smtClean="0"/>
              <a:t>” to Retire Capital Credits are Unfair and Unenforceable</a:t>
            </a:r>
          </a:p>
          <a:p>
            <a:pPr lvl="1"/>
            <a:r>
              <a:rPr lang="en-US" dirty="0" smtClean="0"/>
              <a:t>OGC, GTC, and EMC Bylaws Prohibiting Capital Credit Retirements that Financially </a:t>
            </a:r>
            <a:r>
              <a:rPr lang="en-US" u="sng" dirty="0" smtClean="0"/>
              <a:t>Impair</a:t>
            </a:r>
            <a:r>
              <a:rPr lang="en-US" dirty="0" smtClean="0"/>
              <a:t> Cooperative are Unenforceable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24</a:t>
            </a:fld>
            <a:endParaRPr lang="en-US" dirty="0">
              <a:solidFill>
                <a:srgbClr val="000000"/>
              </a:solidFill>
            </a:endParaRPr>
          </a:p>
        </p:txBody>
      </p:sp>
    </p:spTree>
    <p:extLst>
      <p:ext uri="{BB962C8B-B14F-4D97-AF65-F5344CB8AC3E}">
        <p14:creationId xmlns:p14="http://schemas.microsoft.com/office/powerpoint/2010/main" val="1373263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Fuelberg v. State</a:t>
            </a:r>
            <a:endParaRPr lang="en-US" u="sng" dirty="0"/>
          </a:p>
        </p:txBody>
      </p:sp>
      <p:sp>
        <p:nvSpPr>
          <p:cNvPr id="3" name="Content Placeholder 2"/>
          <p:cNvSpPr>
            <a:spLocks noGrp="1"/>
          </p:cNvSpPr>
          <p:nvPr>
            <p:ph idx="1"/>
          </p:nvPr>
        </p:nvSpPr>
        <p:spPr/>
        <p:txBody>
          <a:bodyPr>
            <a:normAutofit fontScale="85000" lnSpcReduction="20000"/>
          </a:bodyPr>
          <a:lstStyle/>
          <a:p>
            <a:r>
              <a:rPr lang="en-US" dirty="0" smtClean="0"/>
              <a:t>Court of Appeals of Texas (August 2013)</a:t>
            </a:r>
          </a:p>
          <a:p>
            <a:r>
              <a:rPr lang="en-US" dirty="0" smtClean="0"/>
              <a:t>Former electric cooperative </a:t>
            </a:r>
            <a:r>
              <a:rPr lang="en-US" u="sng" dirty="0" smtClean="0"/>
              <a:t>manager</a:t>
            </a:r>
            <a:r>
              <a:rPr lang="en-US" dirty="0" smtClean="0"/>
              <a:t> charged with </a:t>
            </a:r>
            <a:r>
              <a:rPr lang="en-US" u="sng" dirty="0" smtClean="0"/>
              <a:t>theft</a:t>
            </a:r>
            <a:r>
              <a:rPr lang="en-US" dirty="0" smtClean="0"/>
              <a:t> – allegedly diverted over $200,000 in cooperative funds to brother</a:t>
            </a:r>
          </a:p>
          <a:p>
            <a:r>
              <a:rPr lang="en-US" dirty="0" smtClean="0"/>
              <a:t>Trial </a:t>
            </a:r>
            <a:r>
              <a:rPr lang="en-US" u="sng" dirty="0" smtClean="0"/>
              <a:t>judge</a:t>
            </a:r>
            <a:r>
              <a:rPr lang="en-US" dirty="0" smtClean="0"/>
              <a:t> was cooperative </a:t>
            </a:r>
            <a:r>
              <a:rPr lang="en-US" u="sng" dirty="0" smtClean="0"/>
              <a:t>member</a:t>
            </a:r>
          </a:p>
          <a:p>
            <a:pPr lvl="1"/>
            <a:r>
              <a:rPr lang="en-US" dirty="0" smtClean="0"/>
              <a:t>Trial judge refused to </a:t>
            </a:r>
            <a:r>
              <a:rPr lang="en-US" u="sng" dirty="0" smtClean="0"/>
              <a:t>disqualify</a:t>
            </a:r>
            <a:r>
              <a:rPr lang="en-US" dirty="0" smtClean="0"/>
              <a:t> or </a:t>
            </a:r>
            <a:r>
              <a:rPr lang="en-US" u="sng" dirty="0" smtClean="0"/>
              <a:t>recuse</a:t>
            </a:r>
          </a:p>
          <a:p>
            <a:pPr lvl="1"/>
            <a:r>
              <a:rPr lang="en-US" dirty="0" smtClean="0"/>
              <a:t>Another judge </a:t>
            </a:r>
            <a:r>
              <a:rPr lang="en-US" u="sng" dirty="0" smtClean="0"/>
              <a:t>denied</a:t>
            </a:r>
            <a:r>
              <a:rPr lang="en-US" dirty="0" smtClean="0"/>
              <a:t> motion to disqualify or recuse</a:t>
            </a:r>
          </a:p>
          <a:p>
            <a:r>
              <a:rPr lang="en-US" u="sng" dirty="0" smtClean="0"/>
              <a:t>Jury</a:t>
            </a:r>
            <a:r>
              <a:rPr lang="en-US" dirty="0" smtClean="0"/>
              <a:t> found manager </a:t>
            </a:r>
            <a:r>
              <a:rPr lang="en-US" u="sng" dirty="0" smtClean="0"/>
              <a:t>guilty</a:t>
            </a:r>
          </a:p>
          <a:p>
            <a:pPr lvl="1"/>
            <a:r>
              <a:rPr lang="en-US" dirty="0" smtClean="0"/>
              <a:t>Trial judge sentenced and ordered </a:t>
            </a:r>
            <a:r>
              <a:rPr lang="en-US" u="sng" dirty="0" smtClean="0"/>
              <a:t>restitution</a:t>
            </a:r>
          </a:p>
          <a:p>
            <a:pPr lvl="1"/>
            <a:r>
              <a:rPr lang="en-US" dirty="0" smtClean="0"/>
              <a:t>Manager appealed</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1178536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Fuelberg v. State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Capital credits are a </a:t>
            </a:r>
            <a:r>
              <a:rPr lang="en-US" u="sng" dirty="0" smtClean="0"/>
              <a:t>refund</a:t>
            </a:r>
            <a:r>
              <a:rPr lang="en-US" dirty="0" smtClean="0"/>
              <a:t> for an overcharge</a:t>
            </a:r>
          </a:p>
          <a:p>
            <a:pPr lvl="1"/>
            <a:r>
              <a:rPr lang="en-US" dirty="0" smtClean="0"/>
              <a:t>More similar to </a:t>
            </a:r>
            <a:r>
              <a:rPr lang="en-US" u="sng" dirty="0" smtClean="0"/>
              <a:t>tax</a:t>
            </a:r>
            <a:r>
              <a:rPr lang="en-US" dirty="0" smtClean="0"/>
              <a:t> rebate or </a:t>
            </a:r>
            <a:r>
              <a:rPr lang="en-US" u="sng" dirty="0" smtClean="0"/>
              <a:t>rate</a:t>
            </a:r>
            <a:r>
              <a:rPr lang="en-US" dirty="0" smtClean="0"/>
              <a:t> reduction than </a:t>
            </a:r>
            <a:r>
              <a:rPr lang="en-US" u="sng" dirty="0" smtClean="0"/>
              <a:t>dividend</a:t>
            </a:r>
            <a:r>
              <a:rPr lang="en-US" dirty="0" smtClean="0"/>
              <a:t> paid based on profits</a:t>
            </a:r>
          </a:p>
          <a:p>
            <a:pPr lvl="1"/>
            <a:r>
              <a:rPr lang="en-US" dirty="0" smtClean="0"/>
              <a:t>Although </a:t>
            </a:r>
            <a:r>
              <a:rPr lang="en-US" u="sng" dirty="0" smtClean="0"/>
              <a:t>restitution</a:t>
            </a:r>
            <a:r>
              <a:rPr lang="en-US" dirty="0" smtClean="0"/>
              <a:t> could increase capital credits, trial judge lacked </a:t>
            </a:r>
            <a:r>
              <a:rPr lang="en-US" u="sng" dirty="0" smtClean="0"/>
              <a:t>direct</a:t>
            </a:r>
            <a:r>
              <a:rPr lang="en-US" dirty="0" smtClean="0"/>
              <a:t> financial interest</a:t>
            </a:r>
          </a:p>
          <a:p>
            <a:r>
              <a:rPr lang="en-US" dirty="0" smtClean="0"/>
              <a:t>Trial judge not a named </a:t>
            </a:r>
            <a:r>
              <a:rPr lang="en-US" u="sng" dirty="0" smtClean="0"/>
              <a:t>victim</a:t>
            </a:r>
          </a:p>
          <a:p>
            <a:r>
              <a:rPr lang="en-US" dirty="0" smtClean="0"/>
              <a:t>But, if </a:t>
            </a:r>
            <a:r>
              <a:rPr lang="en-US" u="sng" dirty="0" smtClean="0"/>
              <a:t>reasonable</a:t>
            </a:r>
            <a:r>
              <a:rPr lang="en-US" dirty="0" smtClean="0"/>
              <a:t> person would question trial judge’s </a:t>
            </a:r>
            <a:r>
              <a:rPr lang="en-US" u="sng" dirty="0" smtClean="0"/>
              <a:t>impartiality</a:t>
            </a:r>
            <a:r>
              <a:rPr lang="en-US" dirty="0" smtClean="0"/>
              <a:t>, then disqualified or recused</a:t>
            </a:r>
          </a:p>
          <a:p>
            <a:r>
              <a:rPr lang="en-US" dirty="0" smtClean="0"/>
              <a:t>Appeal </a:t>
            </a:r>
            <a:r>
              <a:rPr lang="en-US" u="sng" dirty="0" smtClean="0"/>
              <a:t>abated</a:t>
            </a:r>
            <a:r>
              <a:rPr lang="en-US" dirty="0" smtClean="0"/>
              <a:t> and case </a:t>
            </a:r>
            <a:r>
              <a:rPr lang="en-US" u="sng" dirty="0" smtClean="0"/>
              <a:t>remanded</a:t>
            </a:r>
            <a:r>
              <a:rPr lang="en-US" dirty="0" smtClean="0"/>
              <a:t> for reasonable person determination</a:t>
            </a:r>
          </a:p>
          <a:p>
            <a:endParaRPr lang="en-US" dirty="0" smtClean="0"/>
          </a:p>
          <a:p>
            <a:endParaRPr lang="en-US" dirty="0" smtClean="0"/>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65326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Primary Capital Credit Allegations</a:t>
            </a:r>
            <a:endParaRPr lang="en-US" dirty="0"/>
          </a:p>
        </p:txBody>
      </p:sp>
      <p:sp>
        <p:nvSpPr>
          <p:cNvPr id="8" name="Content Placeholder 7"/>
          <p:cNvSpPr>
            <a:spLocks noGrp="1"/>
          </p:cNvSpPr>
          <p:nvPr>
            <p:ph idx="1"/>
          </p:nvPr>
        </p:nvSpPr>
        <p:spPr/>
        <p:txBody>
          <a:bodyPr>
            <a:normAutofit lnSpcReduction="10000"/>
          </a:bodyPr>
          <a:lstStyle/>
          <a:p>
            <a:pPr lvl="0"/>
            <a:r>
              <a:rPr lang="en-US" dirty="0" smtClean="0"/>
              <a:t>Insufficient </a:t>
            </a:r>
            <a:r>
              <a:rPr lang="en-US" u="sng" dirty="0" smtClean="0"/>
              <a:t>General</a:t>
            </a:r>
            <a:r>
              <a:rPr lang="en-US" dirty="0" smtClean="0"/>
              <a:t> Retirements</a:t>
            </a:r>
          </a:p>
          <a:p>
            <a:pPr lvl="0"/>
            <a:r>
              <a:rPr lang="en-US" dirty="0" smtClean="0"/>
              <a:t>No </a:t>
            </a:r>
            <a:r>
              <a:rPr lang="en-US" u="sng" dirty="0" smtClean="0"/>
              <a:t>Special</a:t>
            </a:r>
            <a:r>
              <a:rPr lang="en-US" dirty="0" smtClean="0"/>
              <a:t> Retirements to </a:t>
            </a:r>
            <a:r>
              <a:rPr lang="en-US" u="sng" dirty="0" smtClean="0"/>
              <a:t>Former</a:t>
            </a:r>
            <a:r>
              <a:rPr lang="en-US" dirty="0" smtClean="0"/>
              <a:t> Members (No </a:t>
            </a:r>
            <a:r>
              <a:rPr lang="en-US" u="sng" dirty="0" smtClean="0"/>
              <a:t>Former</a:t>
            </a:r>
            <a:r>
              <a:rPr lang="en-US" dirty="0" smtClean="0"/>
              <a:t> Member Service, Vote, or Retirement)</a:t>
            </a:r>
          </a:p>
          <a:p>
            <a:r>
              <a:rPr lang="en-US" dirty="0" smtClean="0"/>
              <a:t>Without </a:t>
            </a:r>
            <a:r>
              <a:rPr lang="en-US" dirty="0"/>
              <a:t>Estate’s </a:t>
            </a:r>
            <a:r>
              <a:rPr lang="en-US" u="sng" dirty="0"/>
              <a:t>Informed Consent</a:t>
            </a:r>
            <a:r>
              <a:rPr lang="en-US" dirty="0"/>
              <a:t>, </a:t>
            </a:r>
            <a:r>
              <a:rPr lang="en-US" u="sng" dirty="0"/>
              <a:t>Discounting</a:t>
            </a:r>
            <a:r>
              <a:rPr lang="en-US" dirty="0"/>
              <a:t> Retirements to </a:t>
            </a:r>
            <a:r>
              <a:rPr lang="en-US" u="sng" dirty="0"/>
              <a:t>Deceased</a:t>
            </a:r>
            <a:r>
              <a:rPr lang="en-US" dirty="0"/>
              <a:t> Member </a:t>
            </a:r>
            <a:r>
              <a:rPr lang="en-US" u="sng" dirty="0"/>
              <a:t>Estates</a:t>
            </a:r>
            <a:r>
              <a:rPr lang="en-US" dirty="0"/>
              <a:t> and Converting Retained Amount to </a:t>
            </a:r>
            <a:r>
              <a:rPr lang="en-US" u="sng" dirty="0"/>
              <a:t>Permanent Equity</a:t>
            </a:r>
            <a:endParaRPr lang="en-US" dirty="0"/>
          </a:p>
          <a:p>
            <a:pPr lvl="1"/>
            <a:endParaRPr lang="en-US" dirty="0" smtClean="0"/>
          </a:p>
          <a:p>
            <a:pPr lvl="1"/>
            <a:endParaRPr lang="en-US" dirty="0"/>
          </a:p>
          <a:p>
            <a:pPr lvl="0"/>
            <a:endParaRPr lang="en-US" dirty="0"/>
          </a:p>
          <a:p>
            <a:endParaRPr lang="en-US" dirty="0" smtClean="0"/>
          </a:p>
          <a:p>
            <a:pPr marL="0" indent="0">
              <a:buNone/>
            </a:pPr>
            <a:endParaRPr lang="en-US" dirty="0" smtClean="0"/>
          </a:p>
        </p:txBody>
      </p:sp>
      <p:sp>
        <p:nvSpPr>
          <p:cNvPr id="9" name="Date Placeholder 8"/>
          <p:cNvSpPr>
            <a:spLocks noGrp="1"/>
          </p:cNvSpPr>
          <p:nvPr>
            <p:ph type="dt" sz="half" idx="10"/>
          </p:nvPr>
        </p:nvSpPr>
        <p:spPr/>
        <p:txBody>
          <a:bodyPr/>
          <a:lstStyle/>
          <a:p>
            <a:r>
              <a:rPr lang="en-US" smtClean="0"/>
              <a:t>August 6, 2014</a:t>
            </a:r>
            <a:endParaRPr lang="en-US" dirty="0"/>
          </a:p>
        </p:txBody>
      </p:sp>
      <p:sp>
        <p:nvSpPr>
          <p:cNvPr id="10" name="Footer Placeholder 9"/>
          <p:cNvSpPr>
            <a:spLocks noGrp="1"/>
          </p:cNvSpPr>
          <p:nvPr>
            <p:ph type="ftr" sz="quarter" idx="11"/>
          </p:nvPr>
        </p:nvSpPr>
        <p:spPr/>
        <p:txBody>
          <a:bodyPr/>
          <a:lstStyle/>
          <a:p>
            <a:r>
              <a:rPr lang="en-US" dirty="0" smtClean="0"/>
              <a:t>NRECA Voting Members Only ©NRECA 2014</a:t>
            </a:r>
            <a:endParaRPr lang="en-US" dirty="0"/>
          </a:p>
        </p:txBody>
      </p:sp>
      <p:sp>
        <p:nvSpPr>
          <p:cNvPr id="6" name="Slide Number Placeholder 5"/>
          <p:cNvSpPr>
            <a:spLocks noGrp="1"/>
          </p:cNvSpPr>
          <p:nvPr>
            <p:ph type="sldNum" sz="quarter" idx="12"/>
          </p:nvPr>
        </p:nvSpPr>
        <p:spPr/>
        <p:txBody>
          <a:bodyPr/>
          <a:lstStyle/>
          <a:p>
            <a:fld id="{8507389F-862C-4E51-9580-F04C669BBAD0}" type="slidenum">
              <a:rPr lang="en-US" smtClean="0"/>
              <a:pPr/>
              <a:t>3</a:t>
            </a:fld>
            <a:endParaRPr lang="en-US" dirty="0"/>
          </a:p>
        </p:txBody>
      </p:sp>
    </p:spTree>
    <p:extLst>
      <p:ext uri="{BB962C8B-B14F-4D97-AF65-F5344CB8AC3E}">
        <p14:creationId xmlns:p14="http://schemas.microsoft.com/office/powerpoint/2010/main" val="2279149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Alabama Lawsuits</a:t>
            </a:r>
            <a:endParaRPr lang="en-US" dirty="0"/>
          </a:p>
        </p:txBody>
      </p:sp>
      <p:sp>
        <p:nvSpPr>
          <p:cNvPr id="9" name="Content Placeholder 8"/>
          <p:cNvSpPr>
            <a:spLocks noGrp="1"/>
          </p:cNvSpPr>
          <p:nvPr>
            <p:ph idx="1"/>
          </p:nvPr>
        </p:nvSpPr>
        <p:spPr/>
        <p:txBody>
          <a:bodyPr>
            <a:normAutofit fontScale="92500" lnSpcReduction="20000"/>
          </a:bodyPr>
          <a:lstStyle/>
          <a:p>
            <a:r>
              <a:rPr lang="en-US" dirty="0" smtClean="0"/>
              <a:t>Alabama Code § 37-6-20</a:t>
            </a:r>
          </a:p>
          <a:p>
            <a:pPr lvl="1"/>
            <a:r>
              <a:rPr lang="en-US" dirty="0" smtClean="0"/>
              <a:t>“</a:t>
            </a:r>
            <a:r>
              <a:rPr lang="en-US" u="sng" dirty="0" smtClean="0"/>
              <a:t>Revenues</a:t>
            </a:r>
            <a:r>
              <a:rPr lang="en-US" dirty="0" smtClean="0"/>
              <a:t> of a cooperative for any fiscal year in </a:t>
            </a:r>
            <a:r>
              <a:rPr lang="en-US" u="sng" dirty="0" smtClean="0"/>
              <a:t>excess</a:t>
            </a:r>
            <a:r>
              <a:rPr lang="en-US" dirty="0" smtClean="0"/>
              <a:t> of the amount thereof necessary to …</a:t>
            </a:r>
          </a:p>
          <a:p>
            <a:pPr lvl="1"/>
            <a:r>
              <a:rPr lang="en-US" dirty="0" smtClean="0"/>
              <a:t>Shall be </a:t>
            </a:r>
            <a:r>
              <a:rPr lang="en-US" u="sng" dirty="0" smtClean="0"/>
              <a:t>distributed</a:t>
            </a:r>
            <a:r>
              <a:rPr lang="en-US" dirty="0" smtClean="0"/>
              <a:t> by the cooperative to its members as, and in the manner, provided in the bylaws, either as </a:t>
            </a:r>
            <a:r>
              <a:rPr lang="en-US" u="sng" dirty="0" smtClean="0"/>
              <a:t>patronage refunds</a:t>
            </a:r>
            <a:r>
              <a:rPr lang="en-US" dirty="0" smtClean="0"/>
              <a:t> prorated in accordance with the patronage of the cooperative by the respective members paid for during such fiscal year or by way of </a:t>
            </a:r>
            <a:r>
              <a:rPr lang="en-US" u="sng" dirty="0" smtClean="0"/>
              <a:t>general rate reductions</a:t>
            </a:r>
            <a:r>
              <a:rPr lang="en-US" dirty="0" smtClean="0"/>
              <a:t>, or by </a:t>
            </a:r>
            <a:r>
              <a:rPr lang="en-US" u="sng" dirty="0" smtClean="0"/>
              <a:t>combination</a:t>
            </a:r>
            <a:r>
              <a:rPr lang="en-US" dirty="0" smtClean="0"/>
              <a:t> of such methods.”</a:t>
            </a:r>
            <a:endParaRPr lang="en-US" dirty="0"/>
          </a:p>
        </p:txBody>
      </p:sp>
      <p:sp>
        <p:nvSpPr>
          <p:cNvPr id="5" name="Date Placeholder 4"/>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581E5038-492B-4F43-AEA4-6A3BF8E0E115}"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4060512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Alabama Lawsuits</a:t>
            </a:r>
            <a:endParaRPr lang="en-US" dirty="0"/>
          </a:p>
        </p:txBody>
      </p:sp>
      <p:sp>
        <p:nvSpPr>
          <p:cNvPr id="3" name="Content Placeholder 2"/>
          <p:cNvSpPr>
            <a:spLocks noGrp="1"/>
          </p:cNvSpPr>
          <p:nvPr>
            <p:ph idx="1"/>
          </p:nvPr>
        </p:nvSpPr>
        <p:spPr/>
        <p:txBody>
          <a:bodyPr>
            <a:normAutofit lnSpcReduction="10000"/>
          </a:bodyPr>
          <a:lstStyle/>
          <a:p>
            <a:r>
              <a:rPr lang="en-US" dirty="0" smtClean="0"/>
              <a:t>Alabama Class Action </a:t>
            </a:r>
            <a:r>
              <a:rPr lang="en-US" u="sng" dirty="0" smtClean="0"/>
              <a:t>Lawsuits</a:t>
            </a:r>
          </a:p>
          <a:p>
            <a:pPr lvl="1"/>
            <a:r>
              <a:rPr lang="en-US" dirty="0" smtClean="0"/>
              <a:t>Dixie Electric Cooperative (June 2012)</a:t>
            </a:r>
          </a:p>
          <a:p>
            <a:pPr lvl="1"/>
            <a:r>
              <a:rPr lang="en-US" dirty="0" smtClean="0"/>
              <a:t>Baldwin County Electric Membership Corporation (June 2012)</a:t>
            </a:r>
          </a:p>
          <a:p>
            <a:pPr lvl="1"/>
            <a:r>
              <a:rPr lang="en-US" dirty="0" smtClean="0"/>
              <a:t>Wiregrass Electric Cooperative (April </a:t>
            </a:r>
            <a:r>
              <a:rPr lang="en-US" u="sng" dirty="0" smtClean="0"/>
              <a:t>2014</a:t>
            </a:r>
            <a:r>
              <a:rPr lang="en-US" dirty="0" smtClean="0"/>
              <a:t>)</a:t>
            </a:r>
          </a:p>
          <a:p>
            <a:r>
              <a:rPr lang="en-US" dirty="0" smtClean="0"/>
              <a:t>Alleged Class</a:t>
            </a:r>
          </a:p>
          <a:p>
            <a:pPr lvl="1"/>
            <a:r>
              <a:rPr lang="en-US" dirty="0" smtClean="0"/>
              <a:t>Current Members</a:t>
            </a:r>
          </a:p>
          <a:p>
            <a:pPr lvl="1"/>
            <a:r>
              <a:rPr lang="en-US" dirty="0" smtClean="0"/>
              <a:t>Former Members</a:t>
            </a:r>
          </a:p>
          <a:p>
            <a:pPr lvl="1"/>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53207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Alabama Lawsuits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Alabama </a:t>
            </a:r>
            <a:r>
              <a:rPr lang="en-US" u="sng" dirty="0" smtClean="0"/>
              <a:t>Statute</a:t>
            </a:r>
            <a:r>
              <a:rPr lang="en-US" dirty="0" smtClean="0"/>
              <a:t> Requires “Patronage Capital refunds be made on”</a:t>
            </a:r>
          </a:p>
          <a:p>
            <a:pPr lvl="1"/>
            <a:r>
              <a:rPr lang="en-US" dirty="0" smtClean="0"/>
              <a:t>“an </a:t>
            </a:r>
            <a:r>
              <a:rPr lang="en-US" u="sng" dirty="0" smtClean="0"/>
              <a:t>annual</a:t>
            </a:r>
            <a:r>
              <a:rPr lang="en-US" dirty="0" smtClean="0"/>
              <a:t> basis” or</a:t>
            </a:r>
          </a:p>
          <a:p>
            <a:pPr lvl="1"/>
            <a:r>
              <a:rPr lang="en-US" dirty="0" smtClean="0"/>
              <a:t>“within a </a:t>
            </a:r>
            <a:r>
              <a:rPr lang="en-US" u="sng" dirty="0" smtClean="0"/>
              <a:t>reasonable</a:t>
            </a:r>
            <a:r>
              <a:rPr lang="en-US" dirty="0" smtClean="0"/>
              <a:t> time”</a:t>
            </a:r>
          </a:p>
          <a:p>
            <a:r>
              <a:rPr lang="en-US" dirty="0" smtClean="0"/>
              <a:t>Cooperative </a:t>
            </a:r>
            <a:r>
              <a:rPr lang="en-US" u="sng" dirty="0" smtClean="0"/>
              <a:t>Violating</a:t>
            </a:r>
            <a:r>
              <a:rPr lang="en-US" dirty="0" smtClean="0"/>
              <a:t> Alabama Statute</a:t>
            </a:r>
          </a:p>
          <a:p>
            <a:pPr lvl="1"/>
            <a:r>
              <a:rPr lang="en-US" dirty="0" smtClean="0"/>
              <a:t>Dixie (27 Years)</a:t>
            </a:r>
          </a:p>
          <a:p>
            <a:pPr lvl="1"/>
            <a:r>
              <a:rPr lang="en-US" dirty="0" smtClean="0"/>
              <a:t>Baldwin County (“many years”)</a:t>
            </a:r>
          </a:p>
          <a:p>
            <a:pPr lvl="1"/>
            <a:r>
              <a:rPr lang="en-US" dirty="0" smtClean="0"/>
              <a:t>Wiregrass (“over three decades”)</a:t>
            </a:r>
          </a:p>
          <a:p>
            <a:r>
              <a:rPr lang="en-US" dirty="0" smtClean="0"/>
              <a:t>Require Refund on “</a:t>
            </a:r>
            <a:r>
              <a:rPr lang="en-US" u="sng" dirty="0" smtClean="0"/>
              <a:t>Annual</a:t>
            </a:r>
            <a:r>
              <a:rPr lang="en-US" dirty="0" smtClean="0"/>
              <a:t> Basis”</a:t>
            </a:r>
          </a:p>
          <a:p>
            <a:pPr lvl="1"/>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2750203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Alabama Lawsuits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“Distributed” as “Patronage Refunds”</a:t>
            </a:r>
          </a:p>
          <a:p>
            <a:r>
              <a:rPr lang="en-US" dirty="0" smtClean="0"/>
              <a:t>Layperson Meaning</a:t>
            </a:r>
          </a:p>
          <a:p>
            <a:pPr lvl="1"/>
            <a:r>
              <a:rPr lang="en-US" dirty="0" smtClean="0"/>
              <a:t>Member, Judge, Jury</a:t>
            </a:r>
          </a:p>
          <a:p>
            <a:pPr lvl="1"/>
            <a:r>
              <a:rPr lang="en-US" u="sng" dirty="0" smtClean="0"/>
              <a:t>Annual</a:t>
            </a:r>
            <a:r>
              <a:rPr lang="en-US" dirty="0" smtClean="0"/>
              <a:t> and </a:t>
            </a:r>
            <a:r>
              <a:rPr lang="en-US" u="sng" dirty="0" smtClean="0"/>
              <a:t>Immediate</a:t>
            </a:r>
            <a:r>
              <a:rPr lang="en-US" dirty="0" smtClean="0"/>
              <a:t> Allocation </a:t>
            </a:r>
            <a:r>
              <a:rPr lang="en-US" u="sng" dirty="0" smtClean="0"/>
              <a:t>and</a:t>
            </a:r>
            <a:r>
              <a:rPr lang="en-US" dirty="0" smtClean="0"/>
              <a:t> Retirement (?)</a:t>
            </a:r>
          </a:p>
          <a:p>
            <a:r>
              <a:rPr lang="en-US" dirty="0" smtClean="0"/>
              <a:t>Cooperative and Legal Meaning</a:t>
            </a:r>
          </a:p>
          <a:p>
            <a:pPr lvl="1"/>
            <a:r>
              <a:rPr lang="en-US" dirty="0" smtClean="0"/>
              <a:t>Cooperative Attorney, Accountant, Director, Management</a:t>
            </a:r>
          </a:p>
          <a:p>
            <a:pPr lvl="1"/>
            <a:r>
              <a:rPr lang="en-US" dirty="0" smtClean="0"/>
              <a:t>Annual and Immediate </a:t>
            </a:r>
            <a:r>
              <a:rPr lang="en-US" u="sng" dirty="0" smtClean="0"/>
              <a:t>Allocation</a:t>
            </a:r>
            <a:r>
              <a:rPr lang="en-US" dirty="0" smtClean="0"/>
              <a:t>, and Later </a:t>
            </a:r>
            <a:r>
              <a:rPr lang="en-US" u="sng" dirty="0" smtClean="0"/>
              <a:t>Retirement</a:t>
            </a:r>
            <a:endParaRPr lang="en-US" u="sng"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2851656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Alabama Lawsuits</a:t>
            </a:r>
            <a:endParaRPr lang="en-US" dirty="0"/>
          </a:p>
        </p:txBody>
      </p:sp>
      <p:sp>
        <p:nvSpPr>
          <p:cNvPr id="3" name="Content Placeholder 2"/>
          <p:cNvSpPr>
            <a:spLocks noGrp="1"/>
          </p:cNvSpPr>
          <p:nvPr>
            <p:ph idx="1"/>
          </p:nvPr>
        </p:nvSpPr>
        <p:spPr/>
        <p:txBody>
          <a:bodyPr/>
          <a:lstStyle/>
          <a:p>
            <a:r>
              <a:rPr lang="en-US" dirty="0" smtClean="0"/>
              <a:t>“Distributed” and “Patronage Refunds”</a:t>
            </a:r>
          </a:p>
          <a:p>
            <a:pPr lvl="1"/>
            <a:r>
              <a:rPr lang="en-US" dirty="0" smtClean="0"/>
              <a:t>Words </a:t>
            </a:r>
            <a:r>
              <a:rPr lang="en-US" u="sng" dirty="0" smtClean="0"/>
              <a:t>Matter</a:t>
            </a:r>
          </a:p>
          <a:p>
            <a:r>
              <a:rPr lang="en-US" dirty="0" smtClean="0"/>
              <a:t>Cooperative Documents and Communications</a:t>
            </a:r>
          </a:p>
          <a:p>
            <a:pPr lvl="1"/>
            <a:r>
              <a:rPr lang="en-US" dirty="0" smtClean="0"/>
              <a:t>Bylaws</a:t>
            </a:r>
          </a:p>
          <a:p>
            <a:pPr lvl="1"/>
            <a:r>
              <a:rPr lang="en-US" dirty="0" smtClean="0"/>
              <a:t>Website</a:t>
            </a:r>
          </a:p>
          <a:p>
            <a:pPr lvl="1"/>
            <a:r>
              <a:rPr lang="en-US" dirty="0" smtClean="0"/>
              <a:t>Newsletters</a:t>
            </a:r>
          </a:p>
          <a:p>
            <a:pPr lvl="1"/>
            <a:r>
              <a:rPr lang="en-US" dirty="0" smtClean="0"/>
              <a:t>Letters</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420862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Florida Considerations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Fla. Stat. § 425.21 (“</a:t>
            </a:r>
            <a:r>
              <a:rPr lang="en-US" u="sng" dirty="0" smtClean="0"/>
              <a:t>Refunds</a:t>
            </a:r>
            <a:r>
              <a:rPr lang="en-US" dirty="0" smtClean="0"/>
              <a:t> to members”)</a:t>
            </a:r>
          </a:p>
          <a:p>
            <a:pPr lvl="1"/>
            <a:r>
              <a:rPr lang="en-US" dirty="0" smtClean="0"/>
              <a:t>“Revenues of a cooperative for any fiscal year in </a:t>
            </a:r>
            <a:r>
              <a:rPr lang="en-US" u="sng" dirty="0" smtClean="0"/>
              <a:t>excess</a:t>
            </a:r>
            <a:r>
              <a:rPr lang="en-US" dirty="0" smtClean="0"/>
              <a:t> of the amount thereof necessary …</a:t>
            </a:r>
          </a:p>
          <a:p>
            <a:pPr lvl="1"/>
            <a:r>
              <a:rPr lang="en-US" dirty="0" smtClean="0"/>
              <a:t>Shall, </a:t>
            </a:r>
            <a:r>
              <a:rPr lang="en-US" u="sng" dirty="0" smtClean="0"/>
              <a:t>unless</a:t>
            </a:r>
            <a:r>
              <a:rPr lang="en-US" dirty="0" smtClean="0"/>
              <a:t> otherwise </a:t>
            </a:r>
            <a:r>
              <a:rPr lang="en-US" u="sng" dirty="0" smtClean="0"/>
              <a:t>determined</a:t>
            </a:r>
            <a:r>
              <a:rPr lang="en-US" dirty="0" smtClean="0"/>
              <a:t> by a </a:t>
            </a:r>
            <a:r>
              <a:rPr lang="en-US" u="sng" dirty="0" smtClean="0"/>
              <a:t>vote</a:t>
            </a:r>
            <a:r>
              <a:rPr lang="en-US" dirty="0" smtClean="0"/>
              <a:t> of the </a:t>
            </a:r>
            <a:r>
              <a:rPr lang="en-US" u="sng" dirty="0" smtClean="0"/>
              <a:t>members</a:t>
            </a:r>
            <a:r>
              <a:rPr lang="en-US" dirty="0" smtClean="0"/>
              <a:t>, be </a:t>
            </a:r>
            <a:r>
              <a:rPr lang="en-US" u="sng" dirty="0" smtClean="0"/>
              <a:t>distributed</a:t>
            </a:r>
            <a:r>
              <a:rPr lang="en-US" dirty="0" smtClean="0"/>
              <a:t> by the cooperative to its members as </a:t>
            </a:r>
            <a:r>
              <a:rPr lang="en-US" u="sng" dirty="0" smtClean="0"/>
              <a:t>patronage refunds</a:t>
            </a:r>
            <a:r>
              <a:rPr lang="en-US" dirty="0" smtClean="0"/>
              <a:t> in accordance with the patronage of the cooperative by the respective members paid for during such fiscal year.”</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6, 2014</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NRECA Voting Members Only ©NRECA 2014</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64793CA-A259-4244-9D36-6C20F921FA68}"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3037827857"/>
      </p:ext>
    </p:extLst>
  </p:cSld>
  <p:clrMapOvr>
    <a:masterClrMapping/>
  </p:clrMapOvr>
</p:sld>
</file>

<file path=ppt/theme/theme1.xml><?xml version="1.0" encoding="utf-8"?>
<a:theme xmlns:a="http://schemas.openxmlformats.org/drawingml/2006/main" name="CEO Conference_Telecom Regulatory Challenges">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339933"/>
    </a:lt1>
    <a:dk2>
      <a:srgbClr val="000000"/>
    </a:dk2>
    <a:lt2>
      <a:srgbClr val="808080"/>
    </a:lt2>
    <a:accent1>
      <a:srgbClr val="00CC99"/>
    </a:accent1>
    <a:accent2>
      <a:srgbClr val="3333CC"/>
    </a:accent2>
    <a:accent3>
      <a:srgbClr val="ADCAAD"/>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2273</TotalTime>
  <Words>3845</Words>
  <Application>Microsoft Office PowerPoint</Application>
  <PresentationFormat>On-screen Show (4:3)</PresentationFormat>
  <Paragraphs>349</Paragraphs>
  <Slides>26</Slides>
  <Notes>17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CEO Conference_Telecom Regulatory Challenges</vt:lpstr>
      <vt:lpstr>Capital Credits Class Action Lawsuits Trickling Down to Florida</vt:lpstr>
      <vt:lpstr>Capital Credit and Governance Lawsuits (Since Early 2009) (14)</vt:lpstr>
      <vt:lpstr>Primary Capital Credit Allegations</vt:lpstr>
      <vt:lpstr>Alabama Lawsuits</vt:lpstr>
      <vt:lpstr>Alabama Lawsuits</vt:lpstr>
      <vt:lpstr>Alabama Lawsuits</vt:lpstr>
      <vt:lpstr>Alabama Lawsuits</vt:lpstr>
      <vt:lpstr>Alabama Lawsuits</vt:lpstr>
      <vt:lpstr>Florida Considerations</vt:lpstr>
      <vt:lpstr>Florida Considerations</vt:lpstr>
      <vt:lpstr>Florida Considerations</vt:lpstr>
      <vt:lpstr>Florida Considerations</vt:lpstr>
      <vt:lpstr>South River Electric Membership Corporation</vt:lpstr>
      <vt:lpstr>South River Electric Membership Corporation</vt:lpstr>
      <vt:lpstr>Cobb Electric Membership Corporation</vt:lpstr>
      <vt:lpstr>Cobb Electric Membership Corporation</vt:lpstr>
      <vt:lpstr>Oglethorpe Power Corporation</vt:lpstr>
      <vt:lpstr>Oglethorpe Power Corporation</vt:lpstr>
      <vt:lpstr>Oglethorpe Power Corporation</vt:lpstr>
      <vt:lpstr>Oglethorpe Power Corporation</vt:lpstr>
      <vt:lpstr>Oglethorpe Power Corporation</vt:lpstr>
      <vt:lpstr>Oglethorpe Power Corporation</vt:lpstr>
      <vt:lpstr>Oglethorpe Power Corporation</vt:lpstr>
      <vt:lpstr>Oglethorpe Power Corporation</vt:lpstr>
      <vt:lpstr>Fuelberg v. State</vt:lpstr>
      <vt:lpstr>Fuelberg v. State</vt:lpstr>
    </vt:vector>
  </TitlesOfParts>
  <Company>NRECA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DePuy, Melissa C.</dc:creator>
  <cp:lastModifiedBy>Thompson, Ty H.</cp:lastModifiedBy>
  <cp:revision>183</cp:revision>
  <cp:lastPrinted>2014-03-31T17:47:00Z</cp:lastPrinted>
  <dcterms:created xsi:type="dcterms:W3CDTF">2012-02-28T19:13:31Z</dcterms:created>
  <dcterms:modified xsi:type="dcterms:W3CDTF">2014-07-25T16:17:08Z</dcterms:modified>
</cp:coreProperties>
</file>