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8016B0F-702D-4458-96F2-B417184787F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A91FE9-40C4-4CDB-AAFA-834E4A3E2C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175351" cy="5334000"/>
          </a:xfrm>
        </p:spPr>
        <p:txBody>
          <a:bodyPr/>
          <a:lstStyle/>
          <a:p>
            <a:pPr marL="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en-US" sz="2800" dirty="0" smtClean="0"/>
              <a:t>Florida Electric Cooperative Finance and Accounting Conference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Thursday, September 18, 2014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4000" b="0" dirty="0">
                <a:solidFill>
                  <a:srgbClr val="212745"/>
                </a:solidFill>
                <a:effectLst/>
                <a:ea typeface="+mn-ea"/>
                <a:cs typeface="+mn-cs"/>
              </a:rPr>
              <a:t>Cyber Security </a:t>
            </a:r>
            <a:br>
              <a:rPr lang="en-US" sz="4000" b="0" dirty="0">
                <a:solidFill>
                  <a:srgbClr val="212745"/>
                </a:solidFill>
                <a:effectLst/>
                <a:ea typeface="+mn-ea"/>
                <a:cs typeface="+mn-cs"/>
              </a:rPr>
            </a:br>
            <a:r>
              <a:rPr lang="en-US" sz="4000" b="0" dirty="0">
                <a:solidFill>
                  <a:srgbClr val="212745"/>
                </a:solidFill>
                <a:effectLst/>
                <a:ea typeface="+mn-ea"/>
                <a:cs typeface="+mn-cs"/>
              </a:rPr>
              <a:t>What do you need to know?</a:t>
            </a:r>
            <a:br>
              <a:rPr lang="en-US" sz="4000" b="0" dirty="0">
                <a:solidFill>
                  <a:srgbClr val="212745"/>
                </a:solidFill>
                <a:effectLst/>
                <a:ea typeface="+mn-ea"/>
                <a:cs typeface="+mn-cs"/>
              </a:rPr>
            </a:br>
            <a:r>
              <a:rPr lang="en-US" sz="4000" b="0" dirty="0" smtClean="0">
                <a:solidFill>
                  <a:srgbClr val="212745"/>
                </a:solidFill>
                <a:effectLst/>
                <a:ea typeface="+mn-ea"/>
                <a:cs typeface="+mn-cs"/>
              </a:rPr>
              <a:t/>
            </a:r>
            <a:br>
              <a:rPr lang="en-US" sz="4000" b="0" dirty="0" smtClean="0">
                <a:solidFill>
                  <a:srgbClr val="212745"/>
                </a:solidFill>
                <a:effectLst/>
                <a:ea typeface="+mn-ea"/>
                <a:cs typeface="+mn-cs"/>
              </a:rPr>
            </a:br>
            <a:r>
              <a:rPr lang="en-US" sz="2000" b="0" dirty="0" smtClean="0">
                <a:solidFill>
                  <a:srgbClr val="212745"/>
                </a:solidFill>
                <a:effectLst/>
                <a:ea typeface="+mn-ea"/>
                <a:cs typeface="+mn-cs"/>
              </a:rPr>
              <a:t>Presenters:</a:t>
            </a:r>
            <a:br>
              <a:rPr lang="en-US" sz="2000" b="0" dirty="0" smtClean="0">
                <a:solidFill>
                  <a:srgbClr val="212745"/>
                </a:solidFill>
                <a:effectLst/>
                <a:ea typeface="+mn-ea"/>
                <a:cs typeface="+mn-cs"/>
              </a:rPr>
            </a:br>
            <a:r>
              <a:rPr lang="en-US" sz="2000" b="0" dirty="0" smtClean="0">
                <a:solidFill>
                  <a:srgbClr val="212745"/>
                </a:solidFill>
                <a:effectLst/>
                <a:ea typeface="+mn-ea"/>
                <a:cs typeface="+mn-cs"/>
              </a:rPr>
              <a:t>Will Simmons, Seminole Electric</a:t>
            </a:r>
            <a:r>
              <a:rPr lang="en-US" sz="2000" b="0" smtClean="0">
                <a:solidFill>
                  <a:srgbClr val="212745"/>
                </a:solidFill>
                <a:effectLst/>
                <a:ea typeface="+mn-ea"/>
                <a:cs typeface="+mn-cs"/>
              </a:rPr>
              <a:t/>
            </a:r>
            <a:br>
              <a:rPr lang="en-US" sz="2000" b="0" smtClean="0">
                <a:solidFill>
                  <a:srgbClr val="212745"/>
                </a:solidFill>
                <a:effectLst/>
                <a:ea typeface="+mn-ea"/>
                <a:cs typeface="+mn-cs"/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01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6512511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One Last Thought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4572000"/>
          </a:xfrm>
        </p:spPr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Want to play a game … WAR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4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6512511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4572000"/>
          </a:xfrm>
        </p:spPr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Did you know?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752600"/>
            <a:ext cx="7696200" cy="4114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000" dirty="0" smtClean="0"/>
              <a:t>Every </a:t>
            </a:r>
            <a:r>
              <a:rPr lang="en-US" sz="2000" dirty="0" smtClean="0">
                <a:solidFill>
                  <a:srgbClr val="FFFF00"/>
                </a:solidFill>
              </a:rPr>
              <a:t>1 minute </a:t>
            </a:r>
            <a:r>
              <a:rPr lang="en-US" sz="2000" dirty="0" smtClean="0"/>
              <a:t>a host accesses a Malicious Website</a:t>
            </a:r>
          </a:p>
          <a:p>
            <a:pPr marL="45720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000" dirty="0" smtClean="0"/>
              <a:t>Every </a:t>
            </a:r>
            <a:r>
              <a:rPr lang="en-US" sz="2000" dirty="0" smtClean="0">
                <a:solidFill>
                  <a:srgbClr val="FFC000"/>
                </a:solidFill>
              </a:rPr>
              <a:t>9 minutes </a:t>
            </a:r>
            <a:r>
              <a:rPr lang="en-US" sz="2000" dirty="0" smtClean="0"/>
              <a:t>a High Risk application is being used</a:t>
            </a:r>
          </a:p>
          <a:p>
            <a:pPr marL="45720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000" dirty="0" smtClean="0"/>
              <a:t>Every </a:t>
            </a:r>
            <a:r>
              <a:rPr lang="en-US" sz="2000" dirty="0" smtClean="0">
                <a:solidFill>
                  <a:srgbClr val="FFC000"/>
                </a:solidFill>
              </a:rPr>
              <a:t>27 minutes </a:t>
            </a:r>
            <a:r>
              <a:rPr lang="en-US" sz="2000" dirty="0" smtClean="0"/>
              <a:t>Unknown Malware is being downloaded</a:t>
            </a:r>
          </a:p>
          <a:p>
            <a:pPr marL="45720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000" dirty="0" smtClean="0"/>
              <a:t>Every </a:t>
            </a:r>
            <a:r>
              <a:rPr lang="en-US" sz="2000" dirty="0" smtClean="0">
                <a:solidFill>
                  <a:srgbClr val="FF0000"/>
                </a:solidFill>
              </a:rPr>
              <a:t>49 minutes </a:t>
            </a:r>
            <a:r>
              <a:rPr lang="en-US" sz="2000" dirty="0" smtClean="0"/>
              <a:t>sensitive data is Sent Outside the organization</a:t>
            </a:r>
          </a:p>
          <a:p>
            <a:pPr marL="45720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000" dirty="0" smtClean="0"/>
              <a:t>Every </a:t>
            </a:r>
            <a:r>
              <a:rPr lang="en-US" sz="2000" dirty="0" smtClean="0">
                <a:solidFill>
                  <a:srgbClr val="FF0000"/>
                </a:solidFill>
              </a:rPr>
              <a:t>24 hours </a:t>
            </a:r>
            <a:r>
              <a:rPr lang="en-US" sz="2000" dirty="0" smtClean="0"/>
              <a:t>a host is infected with a BOT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838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6512511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University of Toronto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4572000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/>
              <a:t>According to a recent study, there is </a:t>
            </a:r>
            <a:r>
              <a:rPr lang="en-US" dirty="0"/>
              <a:t>a growing trend toward sophisticated attacks focused on consumer and citizen data.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However the same study indicated, government entities are experiencing twice the number of breaches than the private sector,  with a 73+ percent increase in one year.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The increase can be explained by a significant investment in detection and response capabilities, which enable greater visibility into breaches.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12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6512511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From Hacker to Attacker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4572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Hacking is incredibly easy.  Survey data shows 80-90 percent of successful corporate network breaches use tools acquired from the Internet, including tools that “crack” passwords in minutes.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Attackers historically have delivered malware via e-mail.  They are now delivering malware via FTP and Web pages.  Web pages load instantly and can be modified quickly.</a:t>
            </a:r>
          </a:p>
          <a:p>
            <a:pPr marL="45720" indent="0">
              <a:buNone/>
            </a:pPr>
            <a:r>
              <a:rPr lang="en-US" sz="2000" dirty="0" smtClean="0"/>
              <a:t>94% of undetected malware comes from web browsing</a:t>
            </a:r>
          </a:p>
          <a:p>
            <a:pPr marL="45720" indent="0">
              <a:buNone/>
            </a:pPr>
            <a:r>
              <a:rPr lang="en-US" sz="2000" dirty="0" smtClean="0"/>
              <a:t>95% of FTP based exploits are never detected by anti-virus</a:t>
            </a:r>
          </a:p>
          <a:p>
            <a:pPr marL="45720" indent="0">
              <a:buNone/>
            </a:pPr>
            <a:r>
              <a:rPr lang="en-US" sz="2000" dirty="0" smtClean="0"/>
              <a:t>97% use non-standard ports to infect systems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545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6512511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Measures that Block Most Attacks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45720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smtClean="0"/>
              <a:t>Application whitelisting, allowing only authorized software to run on a computer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Very rapid patching of Operating Systems and software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Very rapid patching of Application software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Minimize the number of people on a network with “Administrator” privileges.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Implementing these measures reduce risk by 85 percent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6512511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Traditional Enterprise Security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4572000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/>
              <a:t>Firewalls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IPS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Secure Web Gateways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Anti-Spam Gateways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Desktop Anti-Virus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4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A New Model – Advance Threat Protection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45720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smtClean="0"/>
              <a:t>Real-time threat analysis of Web, E-mail and File security to stop advanced targeted attacks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Global Threat Awareness and dynamic threat intelligence provides unique, zero-day intelligence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Centralized management reporting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Data theft and loss prevention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Automation ensures higher detection accuracy and low TCO</a:t>
            </a:r>
          </a:p>
        </p:txBody>
      </p:sp>
    </p:spTree>
    <p:extLst>
      <p:ext uri="{BB962C8B-B14F-4D97-AF65-F5344CB8AC3E}">
        <p14:creationId xmlns:p14="http://schemas.microsoft.com/office/powerpoint/2010/main" val="54224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6512511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Cyber Resilience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45720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smtClean="0"/>
              <a:t>The ability to return to the original position or recover readily from adversity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In order for a company to achieve cyber resilience, a company-wide awareness is required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Parameters:</a:t>
            </a:r>
            <a:endParaRPr lang="en-US" dirty="0"/>
          </a:p>
          <a:p>
            <a:pPr marL="45720" indent="0">
              <a:buNone/>
            </a:pPr>
            <a:r>
              <a:rPr lang="en-US" dirty="0" smtClean="0"/>
              <a:t>Recognition of interdependence</a:t>
            </a:r>
          </a:p>
          <a:p>
            <a:pPr marL="45720" indent="0">
              <a:buNone/>
            </a:pPr>
            <a:r>
              <a:rPr lang="en-US" dirty="0" smtClean="0"/>
              <a:t>Role of leadership</a:t>
            </a:r>
          </a:p>
          <a:p>
            <a:pPr marL="45720" indent="0">
              <a:buNone/>
            </a:pPr>
            <a:r>
              <a:rPr lang="en-US" dirty="0" smtClean="0"/>
              <a:t>Integrated risk management</a:t>
            </a:r>
          </a:p>
          <a:p>
            <a:pPr marL="45720" indent="0">
              <a:buNone/>
            </a:pPr>
            <a:r>
              <a:rPr lang="en-US" dirty="0" smtClean="0"/>
              <a:t>Extended security chain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51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6512511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dirty="0" smtClean="0"/>
              <a:t>Where Cyber Resilience Starts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16002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smtClean="0"/>
              <a:t>Company management support of a cybersecurity program is fundamental, without it there is no program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Steps of maturation with regards to cyber resilience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4" name="Picture 3" descr="cyber-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429000"/>
            <a:ext cx="64008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5451631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198</TotalTime>
  <Words>425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Georgia</vt:lpstr>
      <vt:lpstr>Trebuchet MS</vt:lpstr>
      <vt:lpstr>Slipstream</vt:lpstr>
      <vt:lpstr>Florida Electric Cooperative Finance and Accounting Conference  Thursday, September 18, 2014   Cyber Security  What do you need to know?  Presenters: Will Simmons, Seminole Electric </vt:lpstr>
      <vt:lpstr>Did you know?</vt:lpstr>
      <vt:lpstr>University of Toronto</vt:lpstr>
      <vt:lpstr>From Hacker to Attacker</vt:lpstr>
      <vt:lpstr>Measures that Block Most Attacks</vt:lpstr>
      <vt:lpstr>Traditional Enterprise Security</vt:lpstr>
      <vt:lpstr>A New Model – Advance Threat Protection</vt:lpstr>
      <vt:lpstr>Cyber Resilience</vt:lpstr>
      <vt:lpstr>Where Cyber Resilience Starts</vt:lpstr>
      <vt:lpstr>One Last Thought</vt:lpstr>
      <vt:lpstr>QUESTIONS</vt:lpstr>
    </vt:vector>
  </TitlesOfParts>
  <Company>Seminole Electric Cooperative,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Simmons</dc:creator>
  <cp:lastModifiedBy>Ray</cp:lastModifiedBy>
  <cp:revision>23</cp:revision>
  <dcterms:created xsi:type="dcterms:W3CDTF">2014-09-16T23:12:50Z</dcterms:created>
  <dcterms:modified xsi:type="dcterms:W3CDTF">2014-09-18T15:28:28Z</dcterms:modified>
</cp:coreProperties>
</file>