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74" r:id="rId1"/>
  </p:sldMasterIdLst>
  <p:notesMasterIdLst>
    <p:notesMasterId r:id="rId13"/>
  </p:notesMasterIdLst>
  <p:handoutMasterIdLst>
    <p:handoutMasterId r:id="rId14"/>
  </p:handoutMasterIdLst>
  <p:sldIdLst>
    <p:sldId id="522" r:id="rId2"/>
    <p:sldId id="563" r:id="rId3"/>
    <p:sldId id="564" r:id="rId4"/>
    <p:sldId id="565" r:id="rId5"/>
    <p:sldId id="566" r:id="rId6"/>
    <p:sldId id="576" r:id="rId7"/>
    <p:sldId id="577" r:id="rId8"/>
    <p:sldId id="578" r:id="rId9"/>
    <p:sldId id="579" r:id="rId10"/>
    <p:sldId id="580" r:id="rId11"/>
    <p:sldId id="549" r:id="rId1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 baseline="-250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 baseline="-250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 baseline="-250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 baseline="-250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 baseline="-250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 baseline="-250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 baseline="-250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 baseline="-250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 baseline="-250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anker, Stephen" initials="SS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00CC00"/>
    <a:srgbClr val="66FF66"/>
    <a:srgbClr val="FFFF99"/>
    <a:srgbClr val="FFFF66"/>
    <a:srgbClr val="FFFF00"/>
    <a:srgbClr val="800000"/>
    <a:srgbClr val="FFCC99"/>
    <a:srgbClr val="FF7C80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86" autoAdjust="0"/>
    <p:restoredTop sz="88792" autoAdjust="0"/>
  </p:normalViewPr>
  <p:slideViewPr>
    <p:cSldViewPr snapToGrid="0">
      <p:cViewPr>
        <p:scale>
          <a:sx n="90" d="100"/>
          <a:sy n="90" d="100"/>
        </p:scale>
        <p:origin x="-2244" y="-3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33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2064" y="576"/>
      </p:cViewPr>
      <p:guideLst>
        <p:guide orient="horz" pos="2927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38476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55" tIns="45829" rIns="91655" bIns="45829" numCol="1" anchor="t" anchorCtr="0" compatLnSpc="1">
            <a:prstTxWarp prst="textNoShape">
              <a:avLst/>
            </a:prstTxWarp>
          </a:bodyPr>
          <a:lstStyle>
            <a:lvl1pPr defTabSz="917448" eaLnBrk="0" hangingPunct="0">
              <a:defRPr sz="1200" b="0">
                <a:latin typeface="Times" pitchFamily="18" charset="0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7" y="1"/>
            <a:ext cx="3038476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55" tIns="45829" rIns="91655" bIns="45829" numCol="1" anchor="t" anchorCtr="0" compatLnSpc="1">
            <a:prstTxWarp prst="textNoShape">
              <a:avLst/>
            </a:prstTxWarp>
          </a:bodyPr>
          <a:lstStyle>
            <a:lvl1pPr algn="r" defTabSz="917448" eaLnBrk="0" hangingPunct="0">
              <a:defRPr sz="1200" b="0">
                <a:latin typeface="Times" pitchFamily="18" charset="0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8831264"/>
            <a:ext cx="3038476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55" tIns="45829" rIns="91655" bIns="45829" numCol="1" anchor="b" anchorCtr="0" compatLnSpc="1">
            <a:prstTxWarp prst="textNoShape">
              <a:avLst/>
            </a:prstTxWarp>
          </a:bodyPr>
          <a:lstStyle>
            <a:lvl1pPr defTabSz="917448" eaLnBrk="0" hangingPunct="0">
              <a:defRPr sz="1200" b="0">
                <a:latin typeface="Times" pitchFamily="18" charset="0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7" y="8831264"/>
            <a:ext cx="3038476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55" tIns="45829" rIns="91655" bIns="45829" numCol="1" anchor="b" anchorCtr="0" compatLnSpc="1">
            <a:prstTxWarp prst="textNoShape">
              <a:avLst/>
            </a:prstTxWarp>
          </a:bodyPr>
          <a:lstStyle>
            <a:lvl1pPr algn="r" defTabSz="917448" eaLnBrk="0" hangingPunct="0">
              <a:defRPr sz="1200" b="0">
                <a:latin typeface="Times" pitchFamily="18" charset="0"/>
              </a:defRPr>
            </a:lvl1pPr>
          </a:lstStyle>
          <a:p>
            <a:pPr>
              <a:defRPr/>
            </a:pPr>
            <a:fld id="{EA582C26-03B2-485D-B83B-4196A923923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345246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050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2"/>
            <a:ext cx="3038476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55" tIns="45829" rIns="91655" bIns="45829" numCol="1" anchor="t" anchorCtr="0" compatLnSpc="1">
            <a:prstTxWarp prst="textNoShape">
              <a:avLst/>
            </a:prstTxWarp>
          </a:bodyPr>
          <a:lstStyle>
            <a:lvl1pPr defTabSz="917448">
              <a:defRPr sz="1200" b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23" name="Rectangle 2051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7" y="2"/>
            <a:ext cx="3038476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55" tIns="45829" rIns="91655" bIns="45829" numCol="1" anchor="t" anchorCtr="0" compatLnSpc="1">
            <a:prstTxWarp prst="textNoShape">
              <a:avLst/>
            </a:prstTxWarp>
          </a:bodyPr>
          <a:lstStyle>
            <a:lvl1pPr algn="r" defTabSz="917448">
              <a:defRPr sz="1200" b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3796" name="Rectangle 205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5388" y="692150"/>
            <a:ext cx="4622800" cy="3467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25" name="Rectangle 205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389437"/>
            <a:ext cx="5140325" cy="423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55" tIns="45829" rIns="91655" bIns="4582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26" name="Rectangle 205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8855077"/>
            <a:ext cx="3038476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55" tIns="45829" rIns="91655" bIns="45829" numCol="1" anchor="b" anchorCtr="0" compatLnSpc="1">
            <a:prstTxWarp prst="textNoShape">
              <a:avLst/>
            </a:prstTxWarp>
          </a:bodyPr>
          <a:lstStyle>
            <a:lvl1pPr defTabSz="917448">
              <a:defRPr sz="1200" b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27" name="Rectangle 205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7" y="8855077"/>
            <a:ext cx="3038476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55" tIns="45829" rIns="91655" bIns="45829" numCol="1" anchor="b" anchorCtr="0" compatLnSpc="1">
            <a:prstTxWarp prst="textNoShape">
              <a:avLst/>
            </a:prstTxWarp>
          </a:bodyPr>
          <a:lstStyle>
            <a:lvl1pPr algn="r" defTabSz="917448">
              <a:defRPr sz="1200" b="0"/>
            </a:lvl1pPr>
          </a:lstStyle>
          <a:p>
            <a:pPr>
              <a:defRPr/>
            </a:pPr>
            <a:fld id="{26893AEF-56BD-4671-AB2F-3428C6CC90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06453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893AEF-56BD-4671-AB2F-3428C6CC90BD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86610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Cooper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728F17-6201-4F09-82DB-DAD38D3D23C3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3750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8824D07-8991-4E04-8B88-2FE785C95537}" type="slidenum">
              <a:rPr lang="en-US" smtClean="0"/>
              <a:pPr/>
              <a:t>6</a:t>
            </a:fld>
            <a:endParaRPr lang="en-US" dirty="0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96913"/>
            <a:ext cx="4651375" cy="3487737"/>
          </a:xfrm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6" y="4414840"/>
            <a:ext cx="5607050" cy="4184650"/>
          </a:xfrm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334C014-EEB0-417F-A351-80F87E4CA08B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7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76268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3E5599-0E4F-4438-8211-A589D113D5F6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grpSp>
        <p:nvGrpSpPr>
          <p:cNvPr id="11" name="Group 10"/>
          <p:cNvGrpSpPr/>
          <p:nvPr userDrawn="1"/>
        </p:nvGrpSpPr>
        <p:grpSpPr>
          <a:xfrm>
            <a:off x="-1588" y="0"/>
            <a:ext cx="9145588" cy="6858000"/>
            <a:chOff x="-1588" y="0"/>
            <a:chExt cx="9145588" cy="6858000"/>
          </a:xfrm>
        </p:grpSpPr>
        <p:pic>
          <p:nvPicPr>
            <p:cNvPr id="6" name="Picture 4" descr="Lines"/>
            <p:cNvPicPr>
              <a:picLocks noChangeAspect="1" noChangeArrowheads="1"/>
            </p:cNvPicPr>
            <p:nvPr/>
          </p:nvPicPr>
          <p:blipFill rotWithShape="1">
            <a:blip r:embed="rId2" cstate="print"/>
            <a:srcRect t="7750"/>
            <a:stretch/>
          </p:blipFill>
          <p:spPr bwMode="auto">
            <a:xfrm>
              <a:off x="-1588" y="0"/>
              <a:ext cx="9145588" cy="6858000"/>
            </a:xfrm>
            <a:prstGeom prst="rect">
              <a:avLst/>
            </a:prstGeom>
            <a:noFill/>
          </p:spPr>
        </p:pic>
        <p:pic>
          <p:nvPicPr>
            <p:cNvPr id="7" name="Picture 1027" descr="NRECA_short_4-c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867400" y="5562600"/>
              <a:ext cx="2743200" cy="849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18162776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0358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8025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7950" y="304800"/>
            <a:ext cx="200025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58483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8047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848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2057400"/>
            <a:ext cx="38100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495800" y="2057400"/>
            <a:ext cx="38100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 dirty="0" smtClean="0"/>
              <a:t>Click icon to add clip art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10"/>
          </p:nvPr>
        </p:nvSpPr>
        <p:spPr>
          <a:xfrm>
            <a:off x="457200" y="1752600"/>
            <a:ext cx="85344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600"/>
              </a:spcBef>
              <a:spcAft>
                <a:spcPts val="300"/>
              </a:spcAft>
              <a:defRPr/>
            </a:lvl1pPr>
            <a:lvl2pPr>
              <a:spcBef>
                <a:spcPts val="600"/>
              </a:spcBef>
              <a:spcAft>
                <a:spcPts val="300"/>
              </a:spcAft>
              <a:defRPr/>
            </a:lvl2pPr>
            <a:lvl3pPr>
              <a:spcBef>
                <a:spcPts val="600"/>
              </a:spcBef>
              <a:spcAft>
                <a:spcPts val="300"/>
              </a:spcAft>
              <a:defRPr/>
            </a:lvl3pPr>
            <a:lvl4pPr>
              <a:spcBef>
                <a:spcPts val="600"/>
              </a:spcBef>
              <a:spcAft>
                <a:spcPts val="300"/>
              </a:spcAft>
              <a:defRPr/>
            </a:lvl4pPr>
            <a:lvl5pPr>
              <a:spcBef>
                <a:spcPts val="600"/>
              </a:spcBef>
              <a:spcAft>
                <a:spcPts val="300"/>
              </a:spcAft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5E1FDB-4318-4DD4-A3EF-8E83B9DF9B38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5" name="Picture 7" descr="Foot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172200"/>
            <a:ext cx="9145588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347757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NO Bottom Graphi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370135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80843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1600200"/>
            <a:ext cx="34671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91100" y="1600200"/>
            <a:ext cx="34671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258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377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4954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805314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3651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8" descr="Top Bar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0" y="0"/>
            <a:ext cx="9145588" cy="113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04800"/>
            <a:ext cx="800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8706" y="1472604"/>
            <a:ext cx="8102009" cy="4598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28600" y="64008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000">
                <a:solidFill>
                  <a:schemeClr val="bg1"/>
                </a:solidFill>
                <a:latin typeface="Lucida Grande" charset="0"/>
                <a:ea typeface="ヒラギノ角ゴ Pro W3" charset="-128"/>
                <a:cs typeface="ヒラギノ角ゴ Pro W3" charset="-128"/>
              </a:defRPr>
            </a:lvl1pPr>
          </a:lstStyle>
          <a:p>
            <a:pPr>
              <a:defRPr/>
            </a:pPr>
            <a:fld id="{66685D5F-3AE4-4D15-AAC5-56226A6E3DFD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6" name="Picture 7" descr="Footer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0" y="6182833"/>
            <a:ext cx="9145588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98398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75" r:id="rId1"/>
    <p:sldLayoutId id="2147484176" r:id="rId2"/>
    <p:sldLayoutId id="2147484177" r:id="rId3"/>
    <p:sldLayoutId id="2147484178" r:id="rId4"/>
    <p:sldLayoutId id="2147484179" r:id="rId5"/>
    <p:sldLayoutId id="2147484180" r:id="rId6"/>
    <p:sldLayoutId id="2147484181" r:id="rId7"/>
    <p:sldLayoutId id="2147484182" r:id="rId8"/>
    <p:sldLayoutId id="2147484183" r:id="rId9"/>
    <p:sldLayoutId id="2147484184" r:id="rId10"/>
    <p:sldLayoutId id="2147484185" r:id="rId11"/>
    <p:sldLayoutId id="2147484186" r:id="rId12"/>
    <p:sldLayoutId id="2147484194" r:id="rId13"/>
    <p:sldLayoutId id="2147484145" r:id="rId14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-BoldMT" pitchFamily="-60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-BoldMT" pitchFamily="-60" charset="0"/>
          <a:ea typeface="ヒラギノ角ゴ Pro W3" charset="-128"/>
          <a:cs typeface="ヒラギノ角ゴ Pro W3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-BoldMT" pitchFamily="-60" charset="0"/>
          <a:ea typeface="ヒラギノ角ゴ Pro W3" charset="-128"/>
          <a:cs typeface="ヒラギノ角ゴ Pro W3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-BoldMT" pitchFamily="-60" charset="0"/>
          <a:ea typeface="ヒラギノ角ゴ Pro W3" charset="-128"/>
          <a:cs typeface="ヒラギノ角ゴ Pro W3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-BoldMT" pitchFamily="-60" charset="0"/>
          <a:ea typeface="ヒラギノ角ゴ Pro W3" charset="-128"/>
          <a:cs typeface="ヒラギノ角ゴ Pro W3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Lucida Grande" charset="0"/>
          <a:ea typeface="ヒラギノ角ゴ Pro W3" charset="-128"/>
          <a:cs typeface="ヒラギノ角ゴ Pro W3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Lucida Grande" charset="0"/>
          <a:ea typeface="ヒラギノ角ゴ Pro W3" charset="-128"/>
          <a:cs typeface="ヒラギノ角ゴ Pro W3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Lucida Grande" charset="0"/>
          <a:ea typeface="ヒラギノ角ゴ Pro W3" charset="-128"/>
          <a:cs typeface="ヒラギノ角ゴ Pro W3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Lucida Grande" charset="0"/>
          <a:ea typeface="ヒラギノ角ゴ Pro W3" charset="-128"/>
          <a:cs typeface="ヒラギノ角ゴ Pro W3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1F673A"/>
        </a:buClr>
        <a:buChar char="•"/>
        <a:defRPr sz="2400">
          <a:solidFill>
            <a:schemeClr val="tx1"/>
          </a:solidFill>
          <a:latin typeface="Arial" pitchFamily="-60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1F673A"/>
        </a:buClr>
        <a:buChar char="–"/>
        <a:defRPr sz="2000">
          <a:solidFill>
            <a:schemeClr val="tx1"/>
          </a:solidFill>
          <a:latin typeface="Arial" pitchFamily="-60" charset="0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1F673A"/>
        </a:buClr>
        <a:buChar char="•"/>
        <a:defRPr>
          <a:solidFill>
            <a:schemeClr val="tx1"/>
          </a:solidFill>
          <a:latin typeface="Arial" pitchFamily="-60" charset="0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1F673A"/>
        </a:buClr>
        <a:buChar char="–"/>
        <a:defRPr sz="1600">
          <a:solidFill>
            <a:schemeClr val="tx1"/>
          </a:solidFill>
          <a:latin typeface="Arial" pitchFamily="-60" charset="0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1F673A"/>
        </a:buClr>
        <a:buChar char="»"/>
        <a:defRPr sz="1600">
          <a:solidFill>
            <a:schemeClr val="tx1"/>
          </a:solidFill>
          <a:latin typeface="Arial" pitchFamily="-60" charset="0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1F673A"/>
        </a:buClr>
        <a:buChar char="»"/>
        <a:defRPr sz="16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1F673A"/>
        </a:buClr>
        <a:buChar char="»"/>
        <a:defRPr sz="16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1F673A"/>
        </a:buClr>
        <a:buChar char="»"/>
        <a:defRPr sz="16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1F673A"/>
        </a:buClr>
        <a:buChar char="»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3888" y="3211034"/>
            <a:ext cx="7304568" cy="1371600"/>
          </a:xfrm>
        </p:spPr>
        <p:txBody>
          <a:bodyPr/>
          <a:lstStyle/>
          <a:p>
            <a:r>
              <a:rPr lang="en-US" sz="3200" dirty="0" smtClean="0">
                <a:solidFill>
                  <a:srgbClr val="FFFFFF"/>
                </a:solidFill>
                <a:latin typeface="Arial-BoldMT" pitchFamily="-60" charset="0"/>
              </a:rPr>
              <a:t>NRECA Employee Benefits Update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18438" y="5204629"/>
            <a:ext cx="61137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0" kern="0" baseline="0" dirty="0" smtClean="0">
                <a:latin typeface="Arial-BoldMT" pitchFamily="-60" charset="0"/>
              </a:rPr>
              <a:t>FECA </a:t>
            </a:r>
            <a:r>
              <a:rPr lang="en-US" sz="3200" b="0" kern="0" baseline="0" dirty="0" smtClean="0">
                <a:latin typeface="Arial-BoldMT" pitchFamily="-60" charset="0"/>
              </a:rPr>
              <a:t>Finance and Accounting </a:t>
            </a:r>
            <a:r>
              <a:rPr lang="en-US" sz="3200" b="0" kern="0" baseline="0" dirty="0" smtClean="0">
                <a:latin typeface="Arial-BoldMT" pitchFamily="-60" charset="0"/>
              </a:rPr>
              <a:t>Conference</a:t>
            </a:r>
            <a:endParaRPr lang="en-US" sz="3200" dirty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 flipH="1">
            <a:off x="9399181" y="1488552"/>
            <a:ext cx="3981894" cy="818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-BoldMT" pitchFamily="-60" charset="0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-BoldMT" pitchFamily="-60" charset="0"/>
                <a:ea typeface="ヒラギノ角ゴ Pro W3" charset="-128"/>
                <a:cs typeface="ヒラギノ角ゴ Pro W3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-BoldMT" pitchFamily="-60" charset="0"/>
                <a:ea typeface="ヒラギノ角ゴ Pro W3" charset="-128"/>
                <a:cs typeface="ヒラギノ角ゴ Pro W3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-BoldMT" pitchFamily="-60" charset="0"/>
                <a:ea typeface="ヒラギノ角ゴ Pro W3" charset="-128"/>
                <a:cs typeface="ヒラギノ角ゴ Pro W3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-BoldMT" pitchFamily="-60" charset="0"/>
                <a:ea typeface="ヒラギノ角ゴ Pro W3" charset="-128"/>
                <a:cs typeface="ヒラギノ角ゴ Pro W3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Lucida Grande" charset="0"/>
                <a:ea typeface="ヒラギノ角ゴ Pro W3" charset="-128"/>
                <a:cs typeface="ヒラギノ角ゴ Pro W3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Lucida Grande" charset="0"/>
                <a:ea typeface="ヒラギノ角ゴ Pro W3" charset="-128"/>
                <a:cs typeface="ヒラギノ角ゴ Pro W3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Lucida Grande" charset="0"/>
                <a:ea typeface="ヒラギノ角ゴ Pro W3" charset="-128"/>
                <a:cs typeface="ヒラギノ角ゴ Pro W3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Lucida Grande" charset="0"/>
                <a:ea typeface="ヒラギノ角ゴ Pro W3" charset="-128"/>
                <a:cs typeface="ヒラギノ角ゴ Pro W3" charset="-128"/>
              </a:defRPr>
            </a:lvl9pPr>
          </a:lstStyle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6244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304800"/>
            <a:ext cx="9067800" cy="533400"/>
          </a:xfrm>
        </p:spPr>
        <p:txBody>
          <a:bodyPr/>
          <a:lstStyle/>
          <a:p>
            <a:r>
              <a:rPr lang="en-US" sz="4000" dirty="0" smtClean="0"/>
              <a:t>With CSEC, was it wise to pre-pay?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72604"/>
            <a:ext cx="8311115" cy="4598588"/>
          </a:xfrm>
        </p:spPr>
        <p:txBody>
          <a:bodyPr/>
          <a:lstStyle/>
          <a:p>
            <a:r>
              <a:rPr lang="en-US" dirty="0" smtClean="0"/>
              <a:t>Prepayment program was a major factor in securing the CSEC legislation</a:t>
            </a:r>
          </a:p>
          <a:p>
            <a:r>
              <a:rPr lang="en-US" dirty="0" smtClean="0"/>
              <a:t>Co-ops continue to receive the financial advantages of prepaying that was part of their analysis of the prepayment program</a:t>
            </a:r>
          </a:p>
          <a:p>
            <a:r>
              <a:rPr lang="en-US" dirty="0" smtClean="0"/>
              <a:t>Prepaying co-ops will continue to have lower billing rates than non-prepaying co-ops (until non prepaying co-ops catch up)</a:t>
            </a:r>
          </a:p>
          <a:p>
            <a:r>
              <a:rPr lang="en-US" dirty="0" smtClean="0"/>
              <a:t>Co-ops were able to take advantage of the very low interest rates of 2013 and arbitrage them for the expected higher rates of return in the RS plan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25E1FDB-4318-4DD4-A3EF-8E83B9DF9B38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10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3239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533400"/>
          </a:xfrm>
        </p:spPr>
        <p:txBody>
          <a:bodyPr/>
          <a:lstStyle/>
          <a:p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sz="3200" b="1" dirty="0" smtClean="0"/>
              <a:t>National Network Strategy Results</a:t>
            </a:r>
            <a:endParaRPr lang="en-US" sz="3200" b="1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77672" y="1366203"/>
            <a:ext cx="3831861" cy="4585864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US" sz="2200" dirty="0" smtClean="0"/>
              <a:t>In-Network Discounts from UHC Choice Plus PPO providers are </a:t>
            </a:r>
            <a:r>
              <a:rPr lang="en-US" sz="2200" b="1" dirty="0" smtClean="0">
                <a:solidFill>
                  <a:srgbClr val="00B050"/>
                </a:solidFill>
              </a:rPr>
              <a:t>45.3% </a:t>
            </a:r>
            <a:r>
              <a:rPr lang="en-US" sz="2200" dirty="0" smtClean="0"/>
              <a:t>of eligible charges. (Average PPO discounts in 2013 was </a:t>
            </a:r>
            <a:r>
              <a:rPr lang="en-US" sz="2200" u="sng" dirty="0" smtClean="0"/>
              <a:t>30%</a:t>
            </a:r>
            <a:r>
              <a:rPr lang="en-US" sz="2200" dirty="0" smtClean="0"/>
              <a:t> of charges)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200" dirty="0" smtClean="0"/>
              <a:t>In-Network Utilization for UHC Choice Plus providers is </a:t>
            </a:r>
            <a:r>
              <a:rPr lang="en-US" sz="2200" b="1" dirty="0" smtClean="0">
                <a:solidFill>
                  <a:srgbClr val="00B050"/>
                </a:solidFill>
              </a:rPr>
              <a:t>93%</a:t>
            </a:r>
            <a:r>
              <a:rPr lang="en-US" sz="2200" dirty="0" smtClean="0"/>
              <a:t> of eligible charges.  (Choice Plus in-network usage was projected to be </a:t>
            </a:r>
            <a:r>
              <a:rPr lang="en-US" sz="2200" u="sng" dirty="0" smtClean="0"/>
              <a:t>93%</a:t>
            </a:r>
            <a:r>
              <a:rPr lang="en-US" sz="2200" dirty="0" smtClean="0"/>
              <a:t> of charges)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sz="2200" dirty="0" smtClean="0"/>
          </a:p>
        </p:txBody>
      </p:sp>
      <p:pic>
        <p:nvPicPr>
          <p:cNvPr id="4" name="Picture 2" descr="C:\Users\mpa0\Pictures\group-health-insuranc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7649" y="2286000"/>
            <a:ext cx="3699322" cy="2455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3855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dirty="0" smtClean="0"/>
              <a:t>RS Plan Prepayment Program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686800" cy="4851992"/>
          </a:xfrm>
        </p:spPr>
        <p:txBody>
          <a:bodyPr/>
          <a:lstStyle/>
          <a:p>
            <a:pPr marL="342900" lvl="1" indent="-342900">
              <a:spcBef>
                <a:spcPts val="900"/>
              </a:spcBef>
              <a:spcAft>
                <a:spcPts val="600"/>
              </a:spcAft>
              <a:buFontTx/>
              <a:buChar char="•"/>
            </a:pPr>
            <a:r>
              <a:rPr lang="en-US" sz="2200" dirty="0">
                <a:cs typeface="+mn-cs"/>
              </a:rPr>
              <a:t>Nearly $1.8 Billion in prepayment contributions</a:t>
            </a:r>
          </a:p>
          <a:p>
            <a:pPr marL="342900" lvl="1" indent="-342900">
              <a:spcBef>
                <a:spcPts val="900"/>
              </a:spcBef>
              <a:spcAft>
                <a:spcPts val="600"/>
              </a:spcAft>
              <a:buFontTx/>
              <a:buChar char="•"/>
            </a:pPr>
            <a:r>
              <a:rPr lang="en-US" sz="2200" dirty="0">
                <a:cs typeface="+mn-cs"/>
              </a:rPr>
              <a:t>75% of co-ops participated</a:t>
            </a:r>
          </a:p>
          <a:p>
            <a:pPr marL="342900" lvl="1" indent="-342900">
              <a:spcBef>
                <a:spcPts val="900"/>
              </a:spcBef>
              <a:spcAft>
                <a:spcPts val="600"/>
              </a:spcAft>
              <a:buFontTx/>
              <a:buChar char="•"/>
            </a:pPr>
            <a:r>
              <a:rPr lang="en-US" sz="2200" dirty="0">
                <a:cs typeface="+mn-cs"/>
              </a:rPr>
              <a:t>Market Value of Assets up from $</a:t>
            </a:r>
            <a:r>
              <a:rPr lang="en-US" sz="2200" dirty="0" smtClean="0">
                <a:cs typeface="+mn-cs"/>
              </a:rPr>
              <a:t>5.1 billion </a:t>
            </a:r>
            <a:r>
              <a:rPr lang="en-US" sz="2200" dirty="0">
                <a:cs typeface="+mn-cs"/>
              </a:rPr>
              <a:t>as of 12/31/2012 to  $7.7 </a:t>
            </a:r>
            <a:r>
              <a:rPr lang="en-US" sz="2200" dirty="0" smtClean="0">
                <a:cs typeface="+mn-cs"/>
              </a:rPr>
              <a:t>billion </a:t>
            </a:r>
            <a:r>
              <a:rPr lang="en-US" sz="2200" dirty="0">
                <a:cs typeface="+mn-cs"/>
              </a:rPr>
              <a:t>as of 12/31/2013</a:t>
            </a:r>
          </a:p>
          <a:p>
            <a:pPr marL="342900" lvl="1" indent="-342900">
              <a:spcBef>
                <a:spcPts val="900"/>
              </a:spcBef>
              <a:spcAft>
                <a:spcPts val="600"/>
              </a:spcAft>
              <a:buFontTx/>
              <a:buChar char="•"/>
            </a:pPr>
            <a:r>
              <a:rPr lang="en-US" sz="2200" dirty="0">
                <a:cs typeface="+mn-cs"/>
              </a:rPr>
              <a:t>Over $13 Million in PBGC premium savings realized for 2013 and $16 Million for 2014</a:t>
            </a:r>
          </a:p>
          <a:p>
            <a:pPr marL="342900" lvl="1" indent="-342900">
              <a:spcBef>
                <a:spcPts val="900"/>
              </a:spcBef>
              <a:spcAft>
                <a:spcPts val="600"/>
              </a:spcAft>
              <a:buFontTx/>
              <a:buChar char="•"/>
            </a:pPr>
            <a:r>
              <a:rPr lang="en-US" sz="2200" dirty="0">
                <a:cs typeface="+mn-cs"/>
              </a:rPr>
              <a:t>Funded ratios increased significantly</a:t>
            </a:r>
          </a:p>
          <a:p>
            <a:pPr marL="342900" lvl="1" indent="-342900">
              <a:spcBef>
                <a:spcPts val="900"/>
              </a:spcBef>
              <a:spcAft>
                <a:spcPts val="600"/>
              </a:spcAft>
              <a:buFontTx/>
              <a:buChar char="•"/>
            </a:pPr>
            <a:r>
              <a:rPr lang="en-US" sz="2200" dirty="0">
                <a:cs typeface="+mn-cs"/>
              </a:rPr>
              <a:t>Co-ops banding together to make the prepayment program work was a key argument in obtaining pension funding legislation</a:t>
            </a:r>
          </a:p>
          <a:p>
            <a:pPr marL="342900" lvl="1" indent="-342900">
              <a:spcBef>
                <a:spcPts val="900"/>
              </a:spcBef>
              <a:spcAft>
                <a:spcPts val="600"/>
              </a:spcAft>
              <a:buFontTx/>
              <a:buChar char="•"/>
            </a:pPr>
            <a:r>
              <a:rPr lang="en-US" sz="2200" dirty="0">
                <a:cs typeface="+mn-cs"/>
              </a:rPr>
              <a:t>Non-prepaying co-ops can still participate in </a:t>
            </a:r>
            <a:r>
              <a:rPr lang="en-US" sz="2200" dirty="0" smtClean="0">
                <a:cs typeface="+mn-cs"/>
              </a:rPr>
              <a:t>2014</a:t>
            </a:r>
            <a:endParaRPr lang="en-US" sz="2200" dirty="0"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25E1FDB-4318-4DD4-A3EF-8E83B9DF9B38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2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0379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dirty="0" smtClean="0"/>
              <a:t>RS Plan </a:t>
            </a:r>
            <a:r>
              <a:rPr lang="en-US" sz="4000" dirty="0"/>
              <a:t>Valuation Results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387315" cy="4775792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There will be no change in base billing rates for 2015, but an individual co-op may have a change in its rate if the co-op’s average age </a:t>
            </a:r>
            <a:r>
              <a:rPr lang="en-US" dirty="0" smtClean="0"/>
              <a:t>changes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sz="800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Funded ratio </a:t>
            </a:r>
            <a:r>
              <a:rPr lang="en-US" dirty="0" smtClean="0"/>
              <a:t>using </a:t>
            </a:r>
            <a:r>
              <a:rPr lang="en-US" dirty="0"/>
              <a:t>valuation </a:t>
            </a:r>
            <a:r>
              <a:rPr lang="en-US" dirty="0" smtClean="0"/>
              <a:t>assumptions without accrued contributions:</a:t>
            </a:r>
          </a:p>
          <a:p>
            <a:pPr marL="0" indent="0">
              <a:buNone/>
            </a:pPr>
            <a:endParaRPr lang="en-US" sz="800" dirty="0" smtClean="0"/>
          </a:p>
          <a:p>
            <a:pPr marL="457200" lvl="1" indent="0">
              <a:buNone/>
            </a:pPr>
            <a:r>
              <a:rPr lang="en-US" dirty="0" smtClean="0"/>
              <a:t>		            		</a:t>
            </a:r>
            <a:r>
              <a:rPr lang="en-US" u="sng" dirty="0" smtClean="0"/>
              <a:t>1/1/2013</a:t>
            </a:r>
            <a:r>
              <a:rPr lang="en-US" dirty="0"/>
              <a:t>	</a:t>
            </a:r>
            <a:r>
              <a:rPr lang="en-US" u="sng" dirty="0" smtClean="0"/>
              <a:t>1/1/2014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Funded Ratio – MVA*         70%	        	   105%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Funded </a:t>
            </a:r>
            <a:r>
              <a:rPr lang="en-US" dirty="0"/>
              <a:t>Ratio </a:t>
            </a:r>
            <a:r>
              <a:rPr lang="en-US" dirty="0" smtClean="0"/>
              <a:t>– AVA*	     69%		     98%</a:t>
            </a:r>
            <a:r>
              <a:rPr lang="en-US" dirty="0"/>
              <a:t>	</a:t>
            </a:r>
            <a:endParaRPr lang="en-US" sz="800" dirty="0" smtClean="0"/>
          </a:p>
          <a:p>
            <a:endParaRPr lang="en-US" sz="800" dirty="0" smtClean="0"/>
          </a:p>
          <a:p>
            <a:endParaRPr lang="en-US" sz="800" dirty="0"/>
          </a:p>
          <a:p>
            <a:pPr marL="457200" lvl="1" indent="0">
              <a:buNone/>
            </a:pPr>
            <a:r>
              <a:rPr lang="en-US" dirty="0" smtClean="0"/>
              <a:t>   </a:t>
            </a:r>
            <a:r>
              <a:rPr lang="en-US" sz="1600" dirty="0" smtClean="0"/>
              <a:t>* MVA = Market Value of Assets and AVA = Actuarial Value of Assets</a:t>
            </a:r>
          </a:p>
          <a:p>
            <a:pPr marL="0" indent="0">
              <a:buNone/>
            </a:pPr>
            <a:endParaRPr lang="en-US" sz="800" dirty="0" smtClean="0"/>
          </a:p>
        </p:txBody>
      </p:sp>
    </p:spTree>
    <p:extLst>
      <p:ext uri="{BB962C8B-B14F-4D97-AF65-F5344CB8AC3E}">
        <p14:creationId xmlns:p14="http://schemas.microsoft.com/office/powerpoint/2010/main" val="2338433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dirty="0" smtClean="0"/>
              <a:t>Pre </a:t>
            </a:r>
            <a:r>
              <a:rPr lang="en-US" sz="4000" dirty="0" smtClean="0"/>
              <a:t>– CSEC RS Plan Funding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839200" cy="5105400"/>
          </a:xfrm>
        </p:spPr>
        <p:txBody>
          <a:bodyPr/>
          <a:lstStyle/>
          <a:p>
            <a:r>
              <a:rPr lang="en-US" sz="2200" dirty="0" smtClean="0"/>
              <a:t>Current Plan Funding Rules – until 2017</a:t>
            </a:r>
          </a:p>
          <a:p>
            <a:pPr lvl="1"/>
            <a:r>
              <a:rPr lang="en-US" sz="1800" dirty="0" smtClean="0"/>
              <a:t>Long term assumptions are used</a:t>
            </a:r>
          </a:p>
          <a:p>
            <a:pPr lvl="1"/>
            <a:r>
              <a:rPr lang="en-US" sz="1800" dirty="0" smtClean="0"/>
              <a:t>Smoothing of asset and liability changes reduces volatility in contribution rates</a:t>
            </a:r>
          </a:p>
          <a:p>
            <a:pPr lvl="2"/>
            <a:r>
              <a:rPr lang="en-US" sz="1600" dirty="0" smtClean="0"/>
              <a:t>Asset returns </a:t>
            </a:r>
            <a:r>
              <a:rPr lang="en-US" sz="1600" dirty="0"/>
              <a:t>above or below the assumed rate of 8.0% are phased in over 5 </a:t>
            </a:r>
            <a:r>
              <a:rPr lang="en-US" sz="1600" dirty="0" smtClean="0"/>
              <a:t>years</a:t>
            </a:r>
          </a:p>
          <a:p>
            <a:pPr lvl="2"/>
            <a:r>
              <a:rPr lang="en-US" sz="1600" dirty="0" smtClean="0"/>
              <a:t>Liability changes are spread over the expected future working lifetime – about 14 years</a:t>
            </a:r>
            <a:endParaRPr lang="en-US" sz="1600" dirty="0"/>
          </a:p>
          <a:p>
            <a:pPr lvl="1"/>
            <a:r>
              <a:rPr lang="en-US" sz="1800" dirty="0" smtClean="0"/>
              <a:t>Deficit </a:t>
            </a:r>
            <a:r>
              <a:rPr lang="en-US" sz="1800" dirty="0"/>
              <a:t>R</a:t>
            </a:r>
            <a:r>
              <a:rPr lang="en-US" sz="1800" dirty="0" smtClean="0"/>
              <a:t>eduction Contribution (DRC) may apply</a:t>
            </a:r>
          </a:p>
          <a:p>
            <a:pPr lvl="2"/>
            <a:r>
              <a:rPr lang="en-US" sz="1600" dirty="0" smtClean="0"/>
              <a:t>Uses </a:t>
            </a:r>
            <a:r>
              <a:rPr lang="en-US" sz="1600" dirty="0"/>
              <a:t>current interest rates and short funding </a:t>
            </a:r>
            <a:r>
              <a:rPr lang="en-US" sz="1600" dirty="0" smtClean="0"/>
              <a:t>periods</a:t>
            </a:r>
          </a:p>
          <a:p>
            <a:pPr lvl="2"/>
            <a:r>
              <a:rPr lang="en-US" sz="1600" dirty="0" smtClean="0"/>
              <a:t>Can </a:t>
            </a:r>
            <a:r>
              <a:rPr lang="en-US" sz="1600" dirty="0"/>
              <a:t>cause severe contribution </a:t>
            </a:r>
            <a:r>
              <a:rPr lang="en-US" sz="1600" dirty="0" smtClean="0"/>
              <a:t>increases</a:t>
            </a:r>
          </a:p>
          <a:p>
            <a:r>
              <a:rPr lang="en-US" sz="2200" dirty="0" smtClean="0"/>
              <a:t>PPA Funding Rules</a:t>
            </a:r>
          </a:p>
          <a:p>
            <a:pPr lvl="1"/>
            <a:r>
              <a:rPr lang="en-US" sz="1800" dirty="0" smtClean="0"/>
              <a:t>Short term approach with limited smoothing and current market values and assumptions – asset declines compound the problem</a:t>
            </a:r>
          </a:p>
          <a:p>
            <a:pPr lvl="1"/>
            <a:r>
              <a:rPr lang="en-US" sz="1800" dirty="0" smtClean="0"/>
              <a:t>Significant volatility in contribution rates from year to year</a:t>
            </a:r>
          </a:p>
          <a:p>
            <a:pPr lvl="1"/>
            <a:r>
              <a:rPr lang="en-US" sz="1800" dirty="0" smtClean="0"/>
              <a:t>When interest rates are low, contributions can be very high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25E1FDB-4318-4DD4-A3EF-8E83B9DF9B38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4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4959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dirty="0" smtClean="0"/>
              <a:t>What does CSEC do and not do?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4928192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/>
              <a:t>Makes RS Plan’s PPA exemption </a:t>
            </a:r>
            <a:r>
              <a:rPr lang="en-US" b="1" u="sng" dirty="0"/>
              <a:t>PERMANENT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/>
              <a:t>Permanently applies the pre-PPA rules to us </a:t>
            </a:r>
            <a:r>
              <a:rPr lang="en-US" b="1" u="sng" dirty="0"/>
              <a:t>WITHOUT THE </a:t>
            </a:r>
            <a:r>
              <a:rPr lang="en-US" b="1" u="sng" dirty="0" smtClean="0"/>
              <a:t>DRC</a:t>
            </a:r>
            <a:endParaRPr lang="en-US" dirty="0" smtClean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Possibility of benefit restrictions under PPA are eliminated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/>
              <a:t>Reduces cost pressures by controlling volatility in </a:t>
            </a:r>
            <a:r>
              <a:rPr lang="en-US" dirty="0" smtClean="0"/>
              <a:t>billing rates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Does not lower RS Plan billing rates but helps prevent huge spike in rates from a DRC or PPA</a:t>
            </a:r>
            <a:endParaRPr lang="en-US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>
                <a:latin typeface="Arial" pitchFamily="34" charset="0"/>
                <a:cs typeface="Arial" pitchFamily="34" charset="0"/>
              </a:rPr>
              <a:t>Still subject to accelerated funding, but under more reasonable methods and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assumptions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Proper long-term funding will continue with less likelihood of huge spikes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25E1FDB-4318-4DD4-A3EF-8E83B9DF9B38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5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6383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382000" cy="533400"/>
          </a:xfrm>
        </p:spPr>
        <p:txBody>
          <a:bodyPr/>
          <a:lstStyle/>
          <a:p>
            <a:pPr algn="ctr" eaLnBrk="1" hangingPunct="1"/>
            <a:r>
              <a:rPr lang="en-US" sz="4000" dirty="0" smtClean="0"/>
              <a:t>RS Plan Investment Return History</a:t>
            </a:r>
          </a:p>
        </p:txBody>
      </p:sp>
      <p:sp>
        <p:nvSpPr>
          <p:cNvPr id="20482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228600" y="6477000"/>
            <a:ext cx="1905000" cy="228600"/>
          </a:xfrm>
          <a:noFill/>
        </p:spPr>
        <p:txBody>
          <a:bodyPr/>
          <a:lstStyle/>
          <a:p>
            <a:fld id="{279FE143-9B5B-418A-AFA0-E7AF7F91EDA8}" type="slidenum">
              <a:rPr lang="en-US" smtClean="0"/>
              <a:pPr/>
              <a:t>6</a:t>
            </a:fld>
            <a:endParaRPr lang="en-US" dirty="0" smtClean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126" y="1143001"/>
            <a:ext cx="7256074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99575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F2797F1F-1AB8-4E68-AFB7-673076C333AE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7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119188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3200" dirty="0">
                <a:latin typeface="Arial-BoldMT" pitchFamily="-105" charset="0"/>
              </a:rPr>
              <a:t>RS Plan </a:t>
            </a:r>
            <a:r>
              <a:rPr lang="en-US" sz="3200" dirty="0" smtClean="0">
                <a:latin typeface="Arial-BoldMT" pitchFamily="-105" charset="0"/>
              </a:rPr>
              <a:t>Provision Elections</a:t>
            </a:r>
            <a:r>
              <a:rPr lang="en-US" sz="3200" dirty="0">
                <a:latin typeface="Arial-BoldMT" pitchFamily="-105" charset="0"/>
              </a:rPr>
              <a:t>: 1982 to </a:t>
            </a:r>
            <a:r>
              <a:rPr lang="en-US" sz="3200" dirty="0" smtClean="0">
                <a:latin typeface="Arial-BoldMT" pitchFamily="-105" charset="0"/>
              </a:rPr>
              <a:t>2014 </a:t>
            </a:r>
            <a:endParaRPr lang="en-US" sz="3200" dirty="0">
              <a:latin typeface="Arial-BoldMT" pitchFamily="-105" charset="0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4294967295"/>
          </p:nvPr>
        </p:nvSpPr>
        <p:spPr>
          <a:xfrm>
            <a:off x="287338" y="1519238"/>
            <a:ext cx="8705850" cy="4119562"/>
          </a:xfrm>
        </p:spPr>
        <p:txBody>
          <a:bodyPr/>
          <a:lstStyle/>
          <a:p>
            <a:pPr>
              <a:buFontTx/>
              <a:buNone/>
              <a:tabLst>
                <a:tab pos="3886200" algn="ctr"/>
                <a:tab pos="5715000" algn="ctr"/>
                <a:tab pos="7543800" algn="ctr"/>
              </a:tabLst>
              <a:defRPr/>
            </a:pP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		</a:t>
            </a:r>
            <a:r>
              <a:rPr lang="en-US" sz="2000" b="1" u="sng" dirty="0" smtClean="0">
                <a:latin typeface="Arial" pitchFamily="34" charset="0"/>
                <a:cs typeface="Arial" pitchFamily="34" charset="0"/>
              </a:rPr>
              <a:t>1982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sz="2000" b="1" u="sng" dirty="0" smtClean="0">
                <a:latin typeface="Arial" pitchFamily="34" charset="0"/>
                <a:cs typeface="Arial" pitchFamily="34" charset="0"/>
              </a:rPr>
              <a:t>2009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sz="2000" b="1" u="sng" dirty="0" smtClean="0">
                <a:latin typeface="Arial" pitchFamily="34" charset="0"/>
                <a:cs typeface="Arial" pitchFamily="34" charset="0"/>
              </a:rPr>
              <a:t>2014</a:t>
            </a:r>
          </a:p>
          <a:p>
            <a:pPr>
              <a:buFontTx/>
              <a:buNone/>
              <a:defRPr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Full Retirement Age: </a:t>
            </a:r>
          </a:p>
          <a:p>
            <a:pPr>
              <a:buFontTx/>
              <a:buNone/>
              <a:tabLst>
                <a:tab pos="3886200" algn="dec"/>
                <a:tab pos="5715000" algn="dec"/>
                <a:tab pos="7543800" algn="dec"/>
              </a:tabLst>
              <a:defRPr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  Age 65	65.8%	12.4%	15.7%</a:t>
            </a:r>
          </a:p>
          <a:p>
            <a:pPr>
              <a:buFontTx/>
              <a:buNone/>
              <a:tabLst>
                <a:tab pos="3886200" algn="dec"/>
                <a:tab pos="5715000" algn="dec"/>
                <a:tab pos="7543800" algn="dec"/>
              </a:tabLst>
              <a:defRPr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  Age 62	15.7%	52.0%	52.7%</a:t>
            </a:r>
          </a:p>
          <a:p>
            <a:pPr>
              <a:buFontTx/>
              <a:buNone/>
              <a:tabLst>
                <a:tab pos="3886200" algn="dec"/>
                <a:tab pos="5715000" algn="dec"/>
                <a:tab pos="7543800" algn="dec"/>
              </a:tabLst>
              <a:defRPr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  Age 62/30 Year	18.5% 	34.0%	30.0%</a:t>
            </a:r>
          </a:p>
          <a:p>
            <a:pPr>
              <a:buFontTx/>
              <a:buNone/>
              <a:tabLst>
                <a:tab pos="3886200" algn="ctr"/>
                <a:tab pos="5715000" algn="dec"/>
                <a:tab pos="7543800" algn="dec"/>
              </a:tabLst>
              <a:defRPr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  Age 60	------ *	1.6%	1.6%</a:t>
            </a:r>
          </a:p>
          <a:p>
            <a:pPr>
              <a:buFontTx/>
              <a:buNone/>
              <a:defRPr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>
              <a:buFontTx/>
              <a:buNone/>
              <a:tabLst>
                <a:tab pos="3886200" algn="dec"/>
                <a:tab pos="5715000" algn="dec"/>
                <a:tab pos="7543800" algn="dec"/>
              </a:tabLst>
              <a:defRPr/>
            </a:pPr>
            <a:r>
              <a:rPr lang="en-US" sz="2000" spc="-100" dirty="0" smtClean="0">
                <a:latin typeface="Arial" pitchFamily="34" charset="0"/>
                <a:cs typeface="Arial" pitchFamily="34" charset="0"/>
              </a:rPr>
              <a:t>COLA                                                 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	 ------ *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	19.8%	17.9%</a:t>
            </a:r>
          </a:p>
          <a:p>
            <a:pPr>
              <a:buFontTx/>
              <a:buNone/>
              <a:tabLst>
                <a:tab pos="3886200" algn="dec"/>
                <a:tab pos="5715000" algn="dec"/>
                <a:tab pos="7543800" algn="dec"/>
              </a:tabLst>
              <a:defRPr/>
            </a:pPr>
            <a:endParaRPr lang="en-US" sz="2000" b="1" dirty="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None/>
              <a:tabLst>
                <a:tab pos="3886200" algn="dec"/>
                <a:tab pos="5599113" algn="dec"/>
                <a:tab pos="7427913" algn="dec"/>
              </a:tabLst>
              <a:defRPr/>
            </a:pPr>
            <a:r>
              <a:rPr lang="en-US" sz="2000" spc="-100" dirty="0" smtClean="0">
                <a:latin typeface="Arial" pitchFamily="34" charset="0"/>
                <a:cs typeface="Arial" pitchFamily="34" charset="0"/>
              </a:rPr>
              <a:t>Average Benefit Level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	1.6%	1.79%	1.74%</a:t>
            </a:r>
            <a:r>
              <a:rPr lang="en-US" sz="2000" dirty="0" smtClean="0">
                <a:cs typeface="Times" pitchFamily="18" charset="0"/>
              </a:rPr>
              <a:t>	</a:t>
            </a:r>
          </a:p>
          <a:p>
            <a:pPr>
              <a:buFontTx/>
              <a:buNone/>
              <a:tabLst>
                <a:tab pos="3886200" algn="dec"/>
                <a:tab pos="5599113" algn="dec"/>
                <a:tab pos="7427913" algn="dec"/>
              </a:tabLst>
              <a:defRPr/>
            </a:pPr>
            <a:r>
              <a:rPr lang="en-US" sz="2000" dirty="0" smtClean="0">
                <a:cs typeface="Times" pitchFamily="18" charset="0"/>
              </a:rPr>
              <a:t>			</a:t>
            </a:r>
          </a:p>
          <a:p>
            <a:pPr>
              <a:buFontTx/>
              <a:buNone/>
              <a:tabLst>
                <a:tab pos="3886200" algn="dec"/>
                <a:tab pos="5599113" algn="dec"/>
                <a:tab pos="7427913" algn="dec"/>
              </a:tabLst>
              <a:defRPr/>
            </a:pPr>
            <a:r>
              <a:rPr lang="en-US" sz="1200" i="1" dirty="0" smtClean="0">
                <a:solidFill>
                  <a:srgbClr val="0070C0"/>
                </a:solidFill>
                <a:cs typeface="Times" pitchFamily="18" charset="0"/>
              </a:rPr>
              <a:t>*Was not an option in 1982</a:t>
            </a:r>
            <a:endParaRPr lang="en-US" sz="1200" i="1" dirty="0">
              <a:solidFill>
                <a:srgbClr val="0070C0"/>
              </a:solidFill>
              <a:cs typeface="Times" pitchFamily="18" charset="0"/>
            </a:endParaRP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7162800" y="4648200"/>
            <a:ext cx="1600200" cy="685800"/>
          </a:xfrm>
          <a:prstGeom prst="ellips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</a:pPr>
            <a:endParaRPr lang="en-US" sz="2400" dirty="0">
              <a:solidFill>
                <a:srgbClr val="000000"/>
              </a:solidFill>
              <a:latin typeface="Lucida Grande"/>
            </a:endParaRPr>
          </a:p>
        </p:txBody>
      </p:sp>
    </p:spTree>
    <p:extLst>
      <p:ext uri="{BB962C8B-B14F-4D97-AF65-F5344CB8AC3E}">
        <p14:creationId xmlns:p14="http://schemas.microsoft.com/office/powerpoint/2010/main" val="301388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001000" cy="1066800"/>
          </a:xfrm>
        </p:spPr>
        <p:txBody>
          <a:bodyPr/>
          <a:lstStyle/>
          <a:p>
            <a:pPr algn="ctr"/>
            <a:r>
              <a:rPr lang="en-US" dirty="0" smtClean="0"/>
              <a:t>Is Funding Still Needed with a Funded Ratio of 100%?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Billing rates are set to accumulate assets to fund </a:t>
            </a:r>
            <a:r>
              <a:rPr lang="en-US" b="1" u="sng" dirty="0" smtClean="0"/>
              <a:t>projected benefits</a:t>
            </a:r>
            <a:r>
              <a:rPr lang="en-US" b="1" dirty="0" smtClean="0"/>
              <a:t> </a:t>
            </a:r>
            <a:r>
              <a:rPr lang="en-US" dirty="0" smtClean="0"/>
              <a:t>at participants’ expected retirement ages, including future service and future salary increases</a:t>
            </a:r>
          </a:p>
          <a:p>
            <a:r>
              <a:rPr lang="en-US" dirty="0" smtClean="0"/>
              <a:t>Funded ratios are a snapshot in time, using </a:t>
            </a:r>
            <a:r>
              <a:rPr lang="en-US" b="1" u="sng" dirty="0" smtClean="0"/>
              <a:t>current benefits</a:t>
            </a:r>
            <a:r>
              <a:rPr lang="en-US" dirty="0" smtClean="0"/>
              <a:t> earned to date</a:t>
            </a:r>
          </a:p>
          <a:p>
            <a:r>
              <a:rPr lang="en-US" dirty="0" smtClean="0"/>
              <a:t>A funded ratio of 100% means current benefits are funded based on the assumptions used, but funding is still needed to pay for future salary increases and future service</a:t>
            </a:r>
          </a:p>
          <a:p>
            <a:r>
              <a:rPr lang="en-US" dirty="0" smtClean="0"/>
              <a:t>Funding is still needed with a funded ratio of 100%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25E1FDB-4318-4DD4-A3EF-8E83B9DF9B38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8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70410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Is a Future Moratorium Likely?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463515" cy="4775792"/>
          </a:xfrm>
        </p:spPr>
        <p:txBody>
          <a:bodyPr/>
          <a:lstStyle/>
          <a:p>
            <a:r>
              <a:rPr lang="en-US" dirty="0" smtClean="0"/>
              <a:t>Moratorium rules</a:t>
            </a:r>
            <a:r>
              <a:rPr lang="en-US" dirty="0"/>
              <a:t> in the late 80’s and early 90’s</a:t>
            </a:r>
            <a:endParaRPr lang="en-US" dirty="0" smtClean="0"/>
          </a:p>
          <a:p>
            <a:pPr lvl="1"/>
            <a:r>
              <a:rPr lang="en-US" dirty="0" smtClean="0"/>
              <a:t>Based on 150% of present value of accrued benefits </a:t>
            </a:r>
            <a:r>
              <a:rPr lang="en-US" u="sng" dirty="0" smtClean="0"/>
              <a:t>using the </a:t>
            </a:r>
            <a:r>
              <a:rPr lang="en-US" u="sng" dirty="0"/>
              <a:t>much higher interest rates</a:t>
            </a:r>
            <a:r>
              <a:rPr lang="en-US" dirty="0"/>
              <a:t> of that time period </a:t>
            </a:r>
            <a:endParaRPr lang="en-US" dirty="0" smtClean="0"/>
          </a:p>
          <a:p>
            <a:pPr lvl="1"/>
            <a:r>
              <a:rPr lang="en-US" dirty="0" smtClean="0"/>
              <a:t>The impact of future salary increases </a:t>
            </a:r>
            <a:r>
              <a:rPr lang="en-US" u="sng" dirty="0" smtClean="0"/>
              <a:t>was not</a:t>
            </a:r>
            <a:r>
              <a:rPr lang="en-US" dirty="0" smtClean="0"/>
              <a:t> included</a:t>
            </a:r>
          </a:p>
          <a:p>
            <a:pPr lvl="1"/>
            <a:endParaRPr lang="en-US" sz="800" dirty="0" smtClean="0"/>
          </a:p>
          <a:p>
            <a:r>
              <a:rPr lang="en-US" dirty="0" smtClean="0"/>
              <a:t>Current </a:t>
            </a:r>
            <a:r>
              <a:rPr lang="en-US" dirty="0"/>
              <a:t>moratorium </a:t>
            </a:r>
            <a:r>
              <a:rPr lang="en-US" dirty="0" smtClean="0"/>
              <a:t>rules</a:t>
            </a:r>
          </a:p>
          <a:p>
            <a:pPr lvl="1"/>
            <a:r>
              <a:rPr lang="en-US" dirty="0" smtClean="0"/>
              <a:t>Based on 150% of present value of accrued benefits using the PPA rules which currently reflect the </a:t>
            </a:r>
            <a:r>
              <a:rPr lang="en-US" u="sng" dirty="0" smtClean="0"/>
              <a:t>much lower interest rates of today</a:t>
            </a:r>
          </a:p>
          <a:p>
            <a:pPr lvl="1"/>
            <a:r>
              <a:rPr lang="en-US" dirty="0" smtClean="0"/>
              <a:t>The impact of future salary increases </a:t>
            </a:r>
            <a:r>
              <a:rPr lang="en-US" u="sng" dirty="0" smtClean="0"/>
              <a:t>is</a:t>
            </a:r>
            <a:r>
              <a:rPr lang="en-US" dirty="0" smtClean="0"/>
              <a:t> included</a:t>
            </a:r>
          </a:p>
          <a:p>
            <a:pPr lvl="1"/>
            <a:r>
              <a:rPr lang="en-US" dirty="0" smtClean="0"/>
              <a:t>As of 1/1/2014 assets would need to be 236% of the asset value on that date to trigger a moratorium – assets of $18 billion instead of $7.7 billion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25E1FDB-4318-4DD4-A3EF-8E83B9DF9B38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9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0917029"/>
      </p:ext>
    </p:extLst>
  </p:cSld>
  <p:clrMapOvr>
    <a:masterClrMapping/>
  </p:clrMapOvr>
</p:sld>
</file>

<file path=ppt/theme/theme1.xml><?xml version="1.0" encoding="utf-8"?>
<a:theme xmlns:a="http://schemas.openxmlformats.org/drawingml/2006/main" name="NRECA 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Lucida Grande"/>
        <a:ea typeface="ヒラギノ角ゴ Pro W3"/>
        <a:cs typeface="ヒラギノ角ゴ Pro W3"/>
      </a:majorFont>
      <a:minorFont>
        <a:latin typeface="Lucida Grande"/>
        <a:ea typeface="ヒラギノ角ゴ Pro W3"/>
        <a:cs typeface="ヒラギノ角ゴ Pro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Grande" charset="0"/>
            <a:ea typeface="ヒラギノ角ゴ Pro W3" charset="-128"/>
            <a:cs typeface="ヒラギノ角ゴ Pro W3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Grande" charset="0"/>
            <a:ea typeface="ヒラギノ角ゴ Pro W3" charset="-128"/>
            <a:cs typeface="ヒラギノ角ゴ Pro W3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NRECA Template</Template>
  <TotalTime>1555</TotalTime>
  <Words>714</Words>
  <Application>Microsoft Office PowerPoint</Application>
  <PresentationFormat>On-screen Show (4:3)</PresentationFormat>
  <Paragraphs>91</Paragraphs>
  <Slides>11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NRECA Template</vt:lpstr>
      <vt:lpstr>PowerPoint Presentation</vt:lpstr>
      <vt:lpstr>RS Plan Prepayment Program</vt:lpstr>
      <vt:lpstr>RS Plan Valuation Results</vt:lpstr>
      <vt:lpstr>Pre – CSEC RS Plan Funding</vt:lpstr>
      <vt:lpstr>What does CSEC do and not do?</vt:lpstr>
      <vt:lpstr>RS Plan Investment Return History</vt:lpstr>
      <vt:lpstr>RS Plan Provision Elections: 1982 to 2014 </vt:lpstr>
      <vt:lpstr>Is Funding Still Needed with a Funded Ratio of 100%?</vt:lpstr>
      <vt:lpstr>Is a Future Moratorium Likely?</vt:lpstr>
      <vt:lpstr>With CSEC, was it wise to pre-pay?</vt:lpstr>
      <vt:lpstr>    National Network Strategy Results</vt:lpstr>
    </vt:vector>
  </TitlesOfParts>
  <Company>NRECA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bmf0</dc:creator>
  <cp:lastModifiedBy>Sharpe, Dan</cp:lastModifiedBy>
  <cp:revision>83</cp:revision>
  <cp:lastPrinted>2014-07-16T15:51:58Z</cp:lastPrinted>
  <dcterms:created xsi:type="dcterms:W3CDTF">2012-10-29T16:02:41Z</dcterms:created>
  <dcterms:modified xsi:type="dcterms:W3CDTF">2014-09-18T15:41:34Z</dcterms:modified>
</cp:coreProperties>
</file>