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Override PartName="/docProps/app.xml" ContentType="application/vnd.openxmlformats-officedocument.extended-properties+xml"/>
  <Override PartName="/docProps/core.xml" ContentType="application/vnd.openxmlformats-package.core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20.1-->
<p:presentation xmlns:r="http://schemas.openxmlformats.org/officeDocument/2006/relationships" xmlns:a="http://schemas.openxmlformats.org/drawingml/2006/main" xmlns:p="http://schemas.openxmlformats.org/presentationml/2006/main" removePersonalInfoOnSave="1" saveSubsetFonts="1">
  <p:sldMasterIdLst>
    <p:sldMasterId id="2147483649" r:id="rId1"/>
    <p:sldMasterId id="2147484134" r:id="rId2"/>
    <p:sldMasterId id="2147484142" r:id="rId3"/>
  </p:sldMasterIdLst>
  <p:notesMasterIdLst>
    <p:notesMasterId r:id="rId4"/>
  </p:notesMasterIdLst>
  <p:handoutMasterIdLst>
    <p:handoutMasterId r:id="rId5"/>
  </p:handoutMasterIdLst>
  <p:sldIdLst>
    <p:sldId id="431" r:id="rId6"/>
    <p:sldId id="433" r:id="rId7"/>
    <p:sldId id="461" r:id="rId8"/>
    <p:sldId id="476" r:id="rId9"/>
    <p:sldId id="500" r:id="rId10"/>
    <p:sldId id="477" r:id="rId11"/>
    <p:sldId id="478" r:id="rId12"/>
    <p:sldId id="493" r:id="rId13"/>
    <p:sldId id="495" r:id="rId14"/>
    <p:sldId id="492" r:id="rId15"/>
    <p:sldId id="490" r:id="rId16"/>
    <p:sldId id="479" r:id="rId17"/>
    <p:sldId id="480" r:id="rId18"/>
    <p:sldId id="481" r:id="rId19"/>
    <p:sldId id="482" r:id="rId20"/>
    <p:sldId id="483" r:id="rId21"/>
    <p:sldId id="484" r:id="rId22"/>
    <p:sldId id="485" r:id="rId23"/>
    <p:sldId id="489" r:id="rId24"/>
    <p:sldId id="487" r:id="rId25"/>
    <p:sldId id="488" r:id="rId26"/>
    <p:sldId id="498" r:id="rId27"/>
    <p:sldId id="499" r:id="rId28"/>
    <p:sldId id="307" r:id="rId29"/>
    <p:sldId id="501" r:id="rId30"/>
  </p:sldIdLst>
  <p:sldSz cx="9144000" cy="6858000" type="screen4x3"/>
  <p:notesSz cx="6881813" cy="9296400"/>
  <p:custDataLst>
    <p:tags r:id="rId31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Arial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Arial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Arial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Arial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176">
          <p15:clr>
            <a:srgbClr val="A4A3A4"/>
          </p15:clr>
        </p15:guide>
        <p15:guide id="2" orient="horz" pos="144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912">
          <p15:clr>
            <a:srgbClr val="A4A3A4"/>
          </p15:clr>
        </p15:guide>
        <p15:guide id="5" pos="2880">
          <p15:clr>
            <a:srgbClr val="A4A3A4"/>
          </p15:clr>
        </p15:guide>
        <p15:guide id="6" pos="288">
          <p15:clr>
            <a:srgbClr val="A4A3A4"/>
          </p15:clr>
        </p15:guide>
        <p15:guide id="7" pos="5472">
          <p15:clr>
            <a:srgbClr val="A4A3A4"/>
          </p15:clr>
        </p15:guide>
        <p15:guide id="8" pos="86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B1E"/>
    <a:srgbClr val="006983"/>
    <a:srgbClr val="FFFFFF"/>
    <a:srgbClr val="140183"/>
    <a:srgbClr val="A2A4A3"/>
    <a:srgbClr val="6C6F70"/>
    <a:srgbClr val="739600"/>
    <a:srgbClr val="669A20"/>
    <a:srgbClr val="4EAD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86014" autoAdjust="0"/>
  </p:normalViewPr>
  <p:slideViewPr>
    <p:cSldViewPr>
      <p:cViewPr varScale="1">
        <p:scale>
          <a:sx n="88" d="100"/>
          <a:sy n="88" d="100"/>
        </p:scale>
        <p:origin x="936" y="78"/>
      </p:cViewPr>
      <p:guideLst>
        <p:guide orient="horz" pos="4176"/>
        <p:guide orient="horz" pos="144"/>
        <p:guide orient="horz" pos="2160"/>
        <p:guide orient="horz" pos="912"/>
        <p:guide pos="2880"/>
        <p:guide pos="288"/>
        <p:guide pos="5472"/>
        <p:guide pos="8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08" y="-84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3.xml" /><Relationship Id="rId30" Type="http://schemas.openxmlformats.org/officeDocument/2006/relationships/slide" Target="slides/slide25.xml" /><Relationship Id="rId31" Type="http://schemas.openxmlformats.org/officeDocument/2006/relationships/tags" Target="tags/tag1.xml" /><Relationship Id="rId32" Type="http://schemas.openxmlformats.org/officeDocument/2006/relationships/presProps" Target="presProps.xml" /><Relationship Id="rId33" Type="http://schemas.openxmlformats.org/officeDocument/2006/relationships/viewProps" Target="viewProps.xml" /><Relationship Id="rId34" Type="http://schemas.openxmlformats.org/officeDocument/2006/relationships/theme" Target="theme/theme1.xml" /><Relationship Id="rId35" Type="http://schemas.openxmlformats.org/officeDocument/2006/relationships/tableStyles" Target="tableStyles.xml" /><Relationship Id="rId4" Type="http://schemas.openxmlformats.org/officeDocument/2006/relationships/notesMaster" Target="notesMasters/notesMaster1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5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641" cy="464184"/>
          </a:xfrm>
          <a:prstGeom prst="rect">
            <a:avLst/>
          </a:prstGeom>
        </p:spPr>
        <p:txBody>
          <a:bodyPr vert="horz" lIns="90288" tIns="45144" rIns="90288" bIns="45144" rtlCol="0"/>
          <a:lstStyle>
            <a:defPPr>
              <a:defRPr kern="1200"/>
            </a:defPPr>
            <a:lvl1pPr algn="l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610" y="0"/>
            <a:ext cx="2982641" cy="464184"/>
          </a:xfrm>
          <a:prstGeom prst="rect">
            <a:avLst/>
          </a:prstGeom>
        </p:spPr>
        <p:txBody>
          <a:bodyPr vert="horz" lIns="90288" tIns="45144" rIns="90288" bIns="45144" rtlCol="0"/>
          <a:lstStyle>
            <a:defPPr>
              <a:defRPr kern="1200"/>
            </a:defPPr>
            <a:lvl1pPr algn="r">
              <a:defRPr sz="1100"/>
            </a:lvl1pPr>
          </a:lstStyle>
          <a:p>
            <a:pPr>
              <a:defRPr/>
            </a:pPr>
            <a:fld id="{11F86FA6-30F0-4EBE-9776-2BA82CC7BA28}" type="datetimeFigureOut">
              <a:rPr lang="en-US"/>
              <a:pPr>
                <a:defRPr/>
              </a:pPr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30628"/>
            <a:ext cx="2982641" cy="464184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defPPr>
              <a:defRPr kern="1200"/>
            </a:defPPr>
            <a:lvl1pPr algn="l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610" y="8830628"/>
            <a:ext cx="2982641" cy="464184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defPPr>
              <a:defRPr kern="1200"/>
            </a:defPPr>
            <a:lvl1pPr algn="r">
              <a:defRPr sz="1100"/>
            </a:lvl1pPr>
          </a:lstStyle>
          <a:p>
            <a:pPr>
              <a:defRPr/>
            </a:pPr>
            <a:fld id="{161E632E-3849-4CE2-96B1-45097444BF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355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641" cy="464184"/>
          </a:xfrm>
          <a:prstGeom prst="rect">
            <a:avLst/>
          </a:prstGeom>
        </p:spPr>
        <p:txBody>
          <a:bodyPr vert="horz" lIns="90288" tIns="45144" rIns="90288" bIns="45144" rtlCol="0"/>
          <a:lstStyle>
            <a:defPPr>
              <a:defRPr kern="1200"/>
            </a:defPPr>
            <a:lvl1pPr algn="l">
              <a:defRPr sz="11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610" y="0"/>
            <a:ext cx="2982641" cy="464184"/>
          </a:xfrm>
          <a:prstGeom prst="rect">
            <a:avLst/>
          </a:prstGeom>
        </p:spPr>
        <p:txBody>
          <a:bodyPr vert="horz" lIns="90288" tIns="45144" rIns="90288" bIns="45144" rtlCol="0"/>
          <a:lstStyle>
            <a:defPPr>
              <a:defRPr kern="1200"/>
            </a:defPPr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1D30E61F-7F72-46A9-8195-A7AC5D5A5E99}" type="datetimeFigureOut">
              <a:rPr lang="en-US"/>
              <a:pPr>
                <a:defRPr/>
              </a:pPr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8500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4519"/>
            <a:ext cx="5505450" cy="4184016"/>
          </a:xfrm>
          <a:prstGeom prst="rect">
            <a:avLst/>
          </a:prstGeom>
        </p:spPr>
        <p:txBody>
          <a:bodyPr vert="horz" lIns="90288" tIns="45144" rIns="90288" bIns="45144" rtlCol="0"/>
          <a:lstStyle>
            <a:defPPr>
              <a:defRPr kern="1200"/>
            </a:def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30628"/>
            <a:ext cx="2982641" cy="464184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defPPr>
              <a:defRPr kern="1200"/>
            </a:defPPr>
            <a:lvl1pPr algn="l">
              <a:defRPr sz="11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610" y="8830628"/>
            <a:ext cx="2982641" cy="464184"/>
          </a:xfrm>
          <a:prstGeom prst="rect">
            <a:avLst/>
          </a:prstGeom>
        </p:spPr>
        <p:txBody>
          <a:bodyPr vert="horz" lIns="90288" tIns="45144" rIns="90288" bIns="45144" rtlCol="0" anchor="b"/>
          <a:lstStyle>
            <a:defPPr>
              <a:defRPr kern="1200"/>
            </a:defPPr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E3E4BB34-5612-4B6A-B91D-2B9F17889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592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4BB34-5612-4B6A-B91D-2B9F1788970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959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4BB34-5612-4B6A-B91D-2B9F1788970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9783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4BB34-5612-4B6A-B91D-2B9F1788970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0916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kern="1200"/>
            </a:defPPr>
          </a:lstStyle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kern="1200"/>
            </a:defPPr>
          </a:lstStyle>
          <a:p>
            <a:pPr defTabSz="874441">
              <a:defRPr/>
            </a:pPr>
            <a:fld id="{E3E4BB34-5612-4B6A-B91D-2B9F1788970F}" type="slidenum">
              <a:rPr lang="en-US">
                <a:solidFill>
                  <a:prstClr val="black"/>
                </a:solidFill>
                <a:cs typeface="Arial"/>
              </a:rPr>
              <a:pPr defTabSz="874441">
                <a:defRPr/>
              </a:pPr>
              <a:t>12</a:t>
            </a:fld>
            <a:endParaRPr lang="en-US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6524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kern="1200"/>
            </a:defPPr>
          </a:lstStyle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kern="1200"/>
            </a:defPPr>
          </a:lstStyle>
          <a:p>
            <a:pPr defTabSz="874441">
              <a:defRPr/>
            </a:pPr>
            <a:fld id="{E3E4BB34-5612-4B6A-B91D-2B9F1788970F}" type="slidenum">
              <a:rPr lang="en-US">
                <a:solidFill>
                  <a:prstClr val="black"/>
                </a:solidFill>
                <a:cs typeface="Arial"/>
              </a:rPr>
              <a:pPr defTabSz="874441">
                <a:defRPr/>
              </a:pPr>
              <a:t>13</a:t>
            </a:fld>
            <a:endParaRPr lang="en-US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52455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kern="1200"/>
            </a:defPPr>
          </a:lstStyle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kern="1200"/>
            </a:defPPr>
          </a:lstStyle>
          <a:p>
            <a:pPr defTabSz="874441">
              <a:defRPr/>
            </a:pPr>
            <a:fld id="{E3E4BB34-5612-4B6A-B91D-2B9F1788970F}" type="slidenum">
              <a:rPr lang="en-US">
                <a:solidFill>
                  <a:prstClr val="black"/>
                </a:solidFill>
                <a:cs typeface="Arial"/>
              </a:rPr>
              <a:pPr defTabSz="874441">
                <a:defRPr/>
              </a:pPr>
              <a:t>14</a:t>
            </a:fld>
            <a:endParaRPr lang="en-US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88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4BB34-5612-4B6A-B91D-2B9F1788970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09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4BB34-5612-4B6A-B91D-2B9F1788970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897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4BB34-5612-4B6A-B91D-2B9F1788970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675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4BB34-5612-4B6A-B91D-2B9F1788970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5410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4BB34-5612-4B6A-B91D-2B9F1788970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63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4BB34-5612-4B6A-B91D-2B9F178897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71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4BB34-5612-4B6A-B91D-2B9F1788970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47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4BB34-5612-4B6A-B91D-2B9F1788970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2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4BB34-5612-4B6A-B91D-2B9F1788970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24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4BB34-5612-4B6A-B91D-2B9F1788970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5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</a:lstStyle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Ctr="0" compatLnSpc="1">
            <a:prstTxWarp prst="textNoShape">
              <a:avLst/>
            </a:prstTxWarp>
          </a:bodyPr>
          <a:lstStyle>
            <a:defPPr>
              <a:defRPr kern="1200"/>
            </a:defPPr>
            <a:lvl1pPr>
              <a:defRPr>
                <a:solidFill>
                  <a:schemeClr val="tx1"/>
                </a:solidFill>
                <a:latin typeface="Arial"/>
              </a:defRPr>
            </a:lvl1pPr>
            <a:lvl2pPr marL="733588" indent="-282150">
              <a:defRPr>
                <a:solidFill>
                  <a:schemeClr val="tx1"/>
                </a:solidFill>
                <a:latin typeface="Arial"/>
              </a:defRPr>
            </a:lvl2pPr>
            <a:lvl3pPr marL="1128598" indent="-225720">
              <a:defRPr>
                <a:solidFill>
                  <a:schemeClr val="tx1"/>
                </a:solidFill>
                <a:latin typeface="Arial"/>
              </a:defRPr>
            </a:lvl3pPr>
            <a:lvl4pPr marL="1580038" indent="-225720">
              <a:defRPr>
                <a:solidFill>
                  <a:schemeClr val="tx1"/>
                </a:solidFill>
                <a:latin typeface="Arial"/>
              </a:defRPr>
            </a:lvl4pPr>
            <a:lvl5pPr marL="2031477" indent="-225720">
              <a:defRPr>
                <a:solidFill>
                  <a:schemeClr val="tx1"/>
                </a:solidFill>
                <a:latin typeface="Arial"/>
              </a:defRPr>
            </a:lvl5pPr>
            <a:lvl6pPr marL="2482917" indent="-2257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34356" indent="-2257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385795" indent="-2257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37235" indent="-22572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>
              <a:defRPr/>
            </a:pPr>
            <a:fld id="{2F984E6F-0DA4-40E4-A966-629DE9D3952D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>
                <a:defRPr/>
              </a:pPr>
              <a:t>24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E4BB34-5612-4B6A-B91D-2B9F1788970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72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kern="1200"/>
            </a:defPPr>
          </a:lstStyle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kern="1200"/>
            </a:defPPr>
          </a:lstStyle>
          <a:p>
            <a:pPr defTabSz="874441">
              <a:defRPr/>
            </a:pPr>
            <a:fld id="{E3E4BB34-5612-4B6A-B91D-2B9F1788970F}" type="slidenum">
              <a:rPr lang="en-US">
                <a:solidFill>
                  <a:prstClr val="black"/>
                </a:solidFill>
                <a:cs typeface="Arial"/>
              </a:rPr>
              <a:pPr defTabSz="874441">
                <a:defRPr/>
              </a:pPr>
              <a:t>3</a:t>
            </a:fld>
            <a:endParaRPr lang="en-US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177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kern="1200"/>
            </a:defPPr>
          </a:lstStyle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kern="1200"/>
            </a:defPPr>
          </a:lstStyle>
          <a:p>
            <a:pPr defTabSz="874441">
              <a:defRPr/>
            </a:pPr>
            <a:fld id="{E3E4BB34-5612-4B6A-B91D-2B9F1788970F}" type="slidenum">
              <a:rPr lang="en-US">
                <a:solidFill>
                  <a:prstClr val="black"/>
                </a:solidFill>
                <a:cs typeface="Arial"/>
              </a:rPr>
              <a:pPr defTabSz="874441">
                <a:defRPr/>
              </a:pPr>
              <a:t>4</a:t>
            </a:fld>
            <a:endParaRPr lang="en-US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723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kern="1200"/>
            </a:defPPr>
          </a:lstStyle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kern="1200"/>
            </a:defPPr>
          </a:lstStyle>
          <a:p>
            <a:pPr defTabSz="874441">
              <a:defRPr/>
            </a:pPr>
            <a:fld id="{E3E4BB34-5612-4B6A-B91D-2B9F1788970F}" type="slidenum">
              <a:rPr lang="en-US">
                <a:solidFill>
                  <a:prstClr val="black"/>
                </a:solidFill>
                <a:cs typeface="Arial"/>
              </a:rPr>
              <a:pPr defTabSz="874441">
                <a:defRPr/>
              </a:pPr>
              <a:t>5</a:t>
            </a:fld>
            <a:endParaRPr lang="en-US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8388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kern="1200"/>
            </a:defPPr>
          </a:lstStyle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kern="1200"/>
            </a:defPPr>
          </a:lstStyle>
          <a:p>
            <a:pPr defTabSz="874441">
              <a:defRPr/>
            </a:pPr>
            <a:fld id="{E3E4BB34-5612-4B6A-B91D-2B9F1788970F}" type="slidenum">
              <a:rPr lang="en-US">
                <a:solidFill>
                  <a:prstClr val="black"/>
                </a:solidFill>
                <a:cs typeface="Arial"/>
              </a:rPr>
              <a:pPr defTabSz="874441">
                <a:defRPr/>
              </a:pPr>
              <a:t>6</a:t>
            </a:fld>
            <a:endParaRPr lang="en-US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7647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kern="1200"/>
            </a:defPPr>
          </a:lstStyle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kern="1200"/>
            </a:defPPr>
          </a:lstStyle>
          <a:p>
            <a:pPr defTabSz="874441">
              <a:defRPr/>
            </a:pPr>
            <a:fld id="{E3E4BB34-5612-4B6A-B91D-2B9F1788970F}" type="slidenum">
              <a:rPr lang="en-US">
                <a:solidFill>
                  <a:prstClr val="black"/>
                </a:solidFill>
                <a:cs typeface="Arial"/>
              </a:rPr>
              <a:pPr defTabSz="874441">
                <a:defRPr/>
              </a:pPr>
              <a:t>7</a:t>
            </a:fld>
            <a:endParaRPr lang="en-US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810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kern="1200"/>
            </a:defPPr>
          </a:lstStyle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kern="1200"/>
            </a:defPPr>
          </a:lstStyle>
          <a:p>
            <a:pPr defTabSz="874441">
              <a:defRPr/>
            </a:pPr>
            <a:fld id="{E3E4BB34-5612-4B6A-B91D-2B9F1788970F}" type="slidenum">
              <a:rPr lang="en-US">
                <a:solidFill>
                  <a:prstClr val="black"/>
                </a:solidFill>
                <a:cs typeface="Arial"/>
              </a:rPr>
              <a:pPr defTabSz="874441">
                <a:defRPr/>
              </a:pPr>
              <a:t>8</a:t>
            </a:fld>
            <a:endParaRPr lang="en-US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8895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>
              <a:defRPr kern="1200"/>
            </a:defPPr>
          </a:lstStyle>
          <a:p>
            <a:pPr lvl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>
              <a:defRPr kern="1200"/>
            </a:defPPr>
          </a:lstStyle>
          <a:p>
            <a:pPr defTabSz="874441">
              <a:defRPr/>
            </a:pPr>
            <a:fld id="{E3E4BB34-5612-4B6A-B91D-2B9F1788970F}" type="slidenum">
              <a:rPr lang="en-US">
                <a:solidFill>
                  <a:prstClr val="black"/>
                </a:solidFill>
                <a:cs typeface="Arial"/>
              </a:rPr>
              <a:pPr defTabSz="874441">
                <a:defRPr/>
              </a:pPr>
              <a:t>9</a:t>
            </a:fld>
            <a:endParaRPr lang="en-US">
              <a:solidFill>
                <a:prstClr val="black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55844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jpeg" /><Relationship Id="rId2" Type="http://schemas.openxmlformats.org/officeDocument/2006/relationships/slideMaster" Target="../slideMasters/slideMaster3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jpeg" /><Relationship Id="rId2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/>
          <a:stretch>
            <a:fillRect/>
          </a:stretch>
        </p:blipFill>
        <p:spPr bwMode="auto">
          <a:xfrm>
            <a:off x="0" y="233363"/>
            <a:ext cx="896938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25"/>
          <a:stretch>
            <a:fillRect/>
          </a:stretch>
        </p:blipFill>
        <p:spPr bwMode="auto">
          <a:xfrm>
            <a:off x="1371600" y="6418263"/>
            <a:ext cx="2743200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4"/>
          <p:cNvSpPr>
            <a:spLocks noChangeShapeType="1"/>
          </p:cNvSpPr>
          <p:nvPr userDrawn="1"/>
        </p:nvSpPr>
        <p:spPr bwMode="auto">
          <a:xfrm rot="5400000">
            <a:off x="-2273300" y="3429000"/>
            <a:ext cx="6400800" cy="0"/>
          </a:xfrm>
          <a:prstGeom prst="line">
            <a:avLst/>
          </a:prstGeom>
          <a:noFill/>
          <a:ln w="25400" cap="rnd">
            <a:solidFill>
              <a:srgbClr val="D52B1E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kern="1200"/>
            </a:defPPr>
          </a:lstStyle>
          <a:p>
            <a:endParaRPr lang="en-US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6496050"/>
            <a:ext cx="2503488" cy="12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1247775" y="1676400"/>
            <a:ext cx="7304088" cy="1470025"/>
          </a:xfrm>
        </p:spPr>
        <p:txBody>
          <a:bodyPr/>
          <a:lstStyle>
            <a:defPPr>
              <a:defRPr kern="1200"/>
            </a:defPPr>
            <a:lvl1pPr>
              <a:defRPr sz="3200">
                <a:solidFill>
                  <a:srgbClr val="D52B1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57300" y="3429000"/>
            <a:ext cx="7304088" cy="838200"/>
          </a:xfrm>
        </p:spPr>
        <p:txBody>
          <a:bodyPr/>
          <a:lstStyle>
            <a:defPPr>
              <a:defRPr kern="1200"/>
            </a:defPPr>
            <a:lvl1pPr marL="0" indent="0">
              <a:buFontTx/>
              <a:buNone/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8575324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2140969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3400"/>
            <a:ext cx="8229600" cy="1930400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14600"/>
            <a:ext cx="8229600" cy="1500187"/>
          </a:xfrm>
        </p:spPr>
        <p:txBody>
          <a:bodyPr anchor="b"/>
          <a:lstStyle>
            <a:lvl1pPr marL="0" indent="0" algn="ct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457523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86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86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312925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8166395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1838474035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069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0069" y="1371601"/>
            <a:ext cx="5486400" cy="3355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006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44021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Rectangle 3"/>
          <p:cNvSpPr/>
          <p:nvPr userDrawn="1"/>
        </p:nvSpPr>
        <p:spPr>
          <a:xfrm>
            <a:off x="-9525" y="128588"/>
            <a:ext cx="9153525" cy="243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122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397625"/>
            <a:ext cx="30527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"/>
          <p:cNvSpPr>
            <a:spLocks noChangeShapeType="1"/>
          </p:cNvSpPr>
          <p:nvPr userDrawn="1"/>
        </p:nvSpPr>
        <p:spPr bwMode="auto">
          <a:xfrm>
            <a:off x="457200" y="6248400"/>
            <a:ext cx="8229600" cy="0"/>
          </a:xfrm>
          <a:prstGeom prst="line">
            <a:avLst/>
          </a:prstGeom>
          <a:noFill/>
          <a:ln w="25400" cap="rnd">
            <a:solidFill>
              <a:srgbClr val="D52B1E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5724525" y="6465888"/>
            <a:ext cx="3048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r" eaLnBrk="1" hangingPunct="1">
              <a:defRPr/>
            </a:pPr>
            <a:r>
              <a:rPr lang="en-US" sz="900" b="1">
                <a:solidFill>
                  <a:srgbClr val="D52B1E"/>
                </a:solidFill>
                <a:cs typeface="Arial"/>
              </a:rPr>
              <a:t>www.bakerdonelson.com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57200" y="3022600"/>
            <a:ext cx="8229600" cy="2844800"/>
          </a:xfrm>
        </p:spPr>
        <p:txBody>
          <a:bodyPr/>
          <a:lstStyle>
            <a:lvl1pPr marL="0" indent="0" algn="ctr">
              <a:buFontTx/>
              <a:buNone/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613729"/>
            <a:ext cx="8229600" cy="14700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5772392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0827701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3400"/>
            <a:ext cx="8229600" cy="1930400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514600"/>
            <a:ext cx="8229600" cy="1500187"/>
          </a:xfrm>
        </p:spPr>
        <p:txBody>
          <a:bodyPr anchor="b"/>
          <a:lstStyle>
            <a:lvl1pPr marL="0" indent="0" algn="ct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1157942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886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8862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7349100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7400463"/>
      </p:ext>
    </p:extLst>
  </p:cSld>
  <p:clrMapOvr>
    <a:masterClrMapping/>
  </p:clrMapOvr>
  <p:transition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3458648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932649039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069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0069" y="1371601"/>
            <a:ext cx="5486400" cy="33559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006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9010939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140" y="4406900"/>
            <a:ext cx="7772400" cy="1362075"/>
          </a:xfrm>
        </p:spPr>
        <p:txBody>
          <a:bodyPr anchor="t"/>
          <a:lstStyle>
            <a:defPPr>
              <a:defRPr kern="1200"/>
            </a:defPPr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140" y="2906713"/>
            <a:ext cx="7772400" cy="1500187"/>
          </a:xfrm>
        </p:spPr>
        <p:txBody>
          <a:bodyPr anchor="b"/>
          <a:lstStyle>
            <a:defPPr>
              <a:defRPr kern="1200"/>
            </a:defPPr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826900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0660" y="1600200"/>
            <a:ext cx="4038600" cy="4343400"/>
          </a:xfrm>
        </p:spPr>
        <p:txBody>
          <a:bodyPr/>
          <a:lstStyle>
            <a:defPPr>
              <a:defRPr kern="1200"/>
            </a:defPPr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5460" y="1600200"/>
            <a:ext cx="4038600" cy="4343400"/>
          </a:xfrm>
        </p:spPr>
        <p:txBody>
          <a:bodyPr/>
          <a:lstStyle>
            <a:defPPr>
              <a:defRPr kern="1200"/>
            </a:defPPr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5113603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6313995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</p:spTree>
    <p:extLst>
      <p:ext uri="{BB962C8B-B14F-4D97-AF65-F5344CB8AC3E}">
        <p14:creationId xmlns:p14="http://schemas.microsoft.com/office/powerpoint/2010/main" val="3372207867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defPPr>
              <a:defRPr kern="1200"/>
            </a:defPPr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371599"/>
            <a:ext cx="5486400" cy="3355975"/>
          </a:xfrm>
        </p:spPr>
        <p:txBody>
          <a:bodyPr/>
          <a:lstStyle>
            <a:defPPr>
              <a:defRPr kern="1200"/>
            </a:defPPr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defPPr>
              <a:defRPr kern="1200"/>
            </a:defPPr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4396146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defPPr>
              <a:defRPr kern="1200"/>
            </a:def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3224446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4" name="Rectangle 3"/>
          <p:cNvSpPr/>
          <p:nvPr userDrawn="1"/>
        </p:nvSpPr>
        <p:spPr>
          <a:xfrm>
            <a:off x="-9525" y="128588"/>
            <a:ext cx="9153525" cy="2438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122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397625"/>
            <a:ext cx="305276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4"/>
          <p:cNvSpPr>
            <a:spLocks noChangeShapeType="1"/>
          </p:cNvSpPr>
          <p:nvPr userDrawn="1"/>
        </p:nvSpPr>
        <p:spPr bwMode="auto">
          <a:xfrm>
            <a:off x="457200" y="6248400"/>
            <a:ext cx="8229600" cy="0"/>
          </a:xfrm>
          <a:prstGeom prst="line">
            <a:avLst/>
          </a:prstGeom>
          <a:noFill/>
          <a:ln w="25400" cap="rnd">
            <a:solidFill>
              <a:srgbClr val="D52B1E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5724525" y="6465888"/>
            <a:ext cx="30480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r" eaLnBrk="1" hangingPunct="1">
              <a:defRPr/>
            </a:pPr>
            <a:r>
              <a:rPr lang="en-US" sz="900" b="1">
                <a:solidFill>
                  <a:srgbClr val="D52B1E"/>
                </a:solidFill>
                <a:cs typeface="Arial"/>
              </a:rPr>
              <a:t>www.bakerdonelson.com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57200" y="3022600"/>
            <a:ext cx="8229600" cy="2844800"/>
          </a:xfrm>
        </p:spPr>
        <p:txBody>
          <a:bodyPr/>
          <a:lstStyle>
            <a:lvl1pPr marL="0" indent="0" algn="ctr">
              <a:buFontTx/>
              <a:buNone/>
              <a:defRPr sz="2000" b="1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613729"/>
            <a:ext cx="8229600" cy="147002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9754497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slideLayout" Target="../slideLayouts/slideLayout10.xml" /><Relationship Id="rId3" Type="http://schemas.openxmlformats.org/officeDocument/2006/relationships/slideLayout" Target="../slideLayouts/slideLayout11.xml" /><Relationship Id="rId4" Type="http://schemas.openxmlformats.org/officeDocument/2006/relationships/slideLayout" Target="../slideLayouts/slideLayout12.xml" /><Relationship Id="rId5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4.xml" /><Relationship Id="rId7" Type="http://schemas.openxmlformats.org/officeDocument/2006/relationships/slideLayout" Target="../slideLayouts/slideLayout15.xml" /><Relationship Id="rId8" Type="http://schemas.openxmlformats.org/officeDocument/2006/relationships/theme" Target="../theme/theme2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6.xml" /><Relationship Id="rId2" Type="http://schemas.openxmlformats.org/officeDocument/2006/relationships/slideLayout" Target="../slideLayouts/slideLayout17.xml" /><Relationship Id="rId3" Type="http://schemas.openxmlformats.org/officeDocument/2006/relationships/slideLayout" Target="../slideLayouts/slideLayout18.xml" /><Relationship Id="rId4" Type="http://schemas.openxmlformats.org/officeDocument/2006/relationships/slideLayout" Target="../slideLayouts/slideLayout19.xml" /><Relationship Id="rId5" Type="http://schemas.openxmlformats.org/officeDocument/2006/relationships/slideLayout" Target="../slideLayouts/slideLayout20.xml" /><Relationship Id="rId6" Type="http://schemas.openxmlformats.org/officeDocument/2006/relationships/slideLayout" Target="../slideLayouts/slideLayout21.xml" /><Relationship Id="rId7" Type="http://schemas.openxmlformats.org/officeDocument/2006/relationships/slideLayout" Target="../slideLayouts/slideLayout22.xml" /><Relationship Id="rId8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3538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ctr" anchorCtr="0" compatLnSpc="1">
            <a:prstTxWarp prst="textNoShape">
              <a:avLst/>
            </a:prstTxWarp>
          </a:bodyPr>
          <a:lstStyle>
            <a:defPPr>
              <a:defRPr kern="1200"/>
            </a:defPPr>
          </a:lstStyle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9250" y="1600200"/>
            <a:ext cx="8229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>
            <a:defPPr>
              <a:defRPr kern="1200"/>
            </a:defPPr>
          </a:lstStyle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457200" y="1219200"/>
            <a:ext cx="8458200" cy="0"/>
          </a:xfrm>
          <a:prstGeom prst="line">
            <a:avLst/>
          </a:prstGeom>
          <a:noFill/>
          <a:ln w="25400" cap="rnd">
            <a:solidFill>
              <a:srgbClr val="D52B1E"/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kern="1200"/>
            </a:defPPr>
          </a:lstStyle>
          <a:p>
            <a:endParaRPr lang="en-US"/>
          </a:p>
        </p:txBody>
      </p:sp>
      <p:sp>
        <p:nvSpPr>
          <p:cNvPr id="1029" name="TextBox 7"/>
          <p:cNvSpPr txBox="1">
            <a:spLocks noChangeArrowheads="1"/>
          </p:cNvSpPr>
          <p:nvPr/>
        </p:nvSpPr>
        <p:spPr bwMode="auto">
          <a:xfrm>
            <a:off x="7315200" y="6459538"/>
            <a:ext cx="1676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kern="1200"/>
            </a:defPPr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r" eaLnBrk="1" hangingPunct="1">
              <a:defRPr/>
            </a:pPr>
            <a:fld id="{51B36165-31EF-41A1-BA1A-5B54D2CF494F}" type="slidenum">
              <a:rPr lang="en-US" sz="1000" smtClean="0">
                <a:solidFill>
                  <a:srgbClr val="7F7F7F"/>
                </a:solidFill>
                <a:cs typeface="+mn-cs"/>
              </a:rPr>
              <a:pPr algn="r" eaLnBrk="1" hangingPunct="1">
                <a:defRPr/>
              </a:pPr>
              <a:t>‹#›</a:t>
            </a:fld>
            <a:endParaRPr lang="en-US" sz="1000">
              <a:solidFill>
                <a:srgbClr val="7F7F7F"/>
              </a:solidFill>
              <a:cs typeface="+mn-cs"/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61950" y="6332538"/>
            <a:ext cx="30480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kern="1200"/>
            </a:defPPr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>
              <a:defRPr/>
            </a:pPr>
            <a:r>
              <a:rPr lang="en-US" sz="900" b="1">
                <a:solidFill>
                  <a:srgbClr val="A2A4A3"/>
                </a:solidFill>
                <a:cs typeface="+mn-cs"/>
              </a:rPr>
              <a:t>www.bakerdonelson.com</a:t>
            </a:r>
          </a:p>
          <a:p>
            <a:pPr eaLnBrk="1" hangingPunct="1">
              <a:defRPr/>
            </a:pPr>
            <a:r>
              <a:rPr lang="en-US" sz="800">
                <a:solidFill>
                  <a:srgbClr val="A2A4A3"/>
                </a:solidFill>
                <a:cs typeface="+mn-cs"/>
              </a:rPr>
              <a:t>© 2014 Baker, Donelson, Bearman, Caldwell &amp; Berkowitz, PC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3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</p:sldLayoutIdLst>
  <p:transition/>
  <p:timing/>
  <p:txStyles>
    <p:titleStyle>
      <a:defPPr>
        <a:defRPr kern="1200"/>
      </a:defPPr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/>
          <a:cs typeface="Arial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/>
          <a:cs typeface="Arial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/>
          <a:cs typeface="Arial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/>
          <a:cs typeface="Arial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9pPr>
    </p:titleStyle>
    <p:bodyStyle>
      <a:defPPr>
        <a:defRPr kern="1200"/>
      </a:defPPr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Char char="•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90563" indent="-349250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Font typeface="Tahoma" pitchFamily="34" charset="0"/>
        <a:buChar char="−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030288" indent="-341313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Font typeface="Wingdings" pitchFamily="2" charset="2"/>
        <a:buChar char="§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371600" indent="-341313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Font typeface="Tahoma" pitchFamily="34" charset="0"/>
        <a:buChar char="▫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712913" indent="-341313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Font typeface="Tahoma" pitchFamily="34" charset="0"/>
        <a:buChar char="◦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Tahoma" pitchFamily="34" charset="0"/>
        <a:buChar char="◦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Tahoma" pitchFamily="34" charset="0"/>
        <a:buChar char="◦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Tahoma" pitchFamily="34" charset="0"/>
        <a:buChar char="◦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Tahoma" pitchFamily="34" charset="0"/>
        <a:buChar char="◦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25400" cap="rnd">
            <a:solidFill>
              <a:srgbClr val="D52B1E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29" name="TextBox 7"/>
          <p:cNvSpPr txBox="1">
            <a:spLocks noChangeArrowheads="1"/>
          </p:cNvSpPr>
          <p:nvPr/>
        </p:nvSpPr>
        <p:spPr bwMode="auto">
          <a:xfrm>
            <a:off x="7105650" y="6459538"/>
            <a:ext cx="1676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r" eaLnBrk="1" hangingPunct="1">
              <a:defRPr/>
            </a:pPr>
            <a:fld id="{5B794147-447C-4FCD-BFE7-2F4D291A186B}" type="slidenum">
              <a:rPr lang="en-US" sz="1000" smtClean="0">
                <a:solidFill>
                  <a:srgbClr val="7F7F7F"/>
                </a:solidFill>
                <a:cs typeface="Arial"/>
              </a:rPr>
              <a:pPr algn="r" eaLnBrk="1" hangingPunct="1">
                <a:defRPr/>
              </a:pPr>
              <a:t>‹#›</a:t>
            </a:fld>
            <a:endParaRPr lang="en-US" sz="1000">
              <a:solidFill>
                <a:srgbClr val="7F7F7F"/>
              </a:solidFill>
              <a:cs typeface="Arial"/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61950" y="6332538"/>
            <a:ext cx="30480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>
              <a:defRPr/>
            </a:pPr>
            <a:r>
              <a:rPr lang="en-US" sz="900" b="1">
                <a:solidFill>
                  <a:srgbClr val="A2A4A3"/>
                </a:solidFill>
                <a:cs typeface="Arial"/>
              </a:rPr>
              <a:t>www.bakerdonelson.com</a:t>
            </a:r>
          </a:p>
          <a:p>
            <a:pPr eaLnBrk="1" hangingPunct="1">
              <a:defRPr/>
            </a:pPr>
            <a:r>
              <a:rPr lang="en-US" sz="800">
                <a:solidFill>
                  <a:srgbClr val="A2A4A3"/>
                </a:solidFill>
                <a:cs typeface="Arial"/>
              </a:rPr>
              <a:t>© 2018 Baker, Donelson, Bearman, Caldwell &amp; Berkowitz, PC</a:t>
            </a:r>
          </a:p>
        </p:txBody>
      </p:sp>
    </p:spTree>
    <p:extLst>
      <p:ext uri="{BB962C8B-B14F-4D97-AF65-F5344CB8AC3E}">
        <p14:creationId xmlns:p14="http://schemas.microsoft.com/office/powerpoint/2010/main" val="65049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</p:sldLayoutIdLst>
  <p:transition/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/>
          <a:cs typeface="Arial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/>
          <a:cs typeface="Arial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/>
          <a:cs typeface="Arial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/>
          <a:cs typeface="Arial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90563" indent="-349250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Font typeface="Tahoma" pitchFamily="34" charset="0"/>
        <a:buChar char="−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030288" indent="-341313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Font typeface="Wingdings" pitchFamily="2" charset="2"/>
        <a:buChar char="§"/>
        <a:defRPr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371600" indent="-341313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Font typeface="Tahoma" pitchFamily="34" charset="0"/>
        <a:buChar char="▫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712913" indent="-341313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Font typeface="Tahoma" pitchFamily="34" charset="0"/>
        <a:buChar char="◦"/>
        <a:defRPr sz="1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Tahoma" pitchFamily="34" charset="0"/>
        <a:buChar char="◦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Tahoma" pitchFamily="34" charset="0"/>
        <a:buChar char="◦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Tahoma" pitchFamily="34" charset="0"/>
        <a:buChar char="◦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Tahoma" pitchFamily="34" charset="0"/>
        <a:buChar char="◦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Line 4"/>
          <p:cNvSpPr>
            <a:spLocks noChangeShapeType="1"/>
          </p:cNvSpPr>
          <p:nvPr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25400" cap="rnd">
            <a:solidFill>
              <a:srgbClr val="D52B1E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029" name="TextBox 7"/>
          <p:cNvSpPr txBox="1">
            <a:spLocks noChangeArrowheads="1"/>
          </p:cNvSpPr>
          <p:nvPr/>
        </p:nvSpPr>
        <p:spPr bwMode="auto">
          <a:xfrm>
            <a:off x="7105650" y="6459538"/>
            <a:ext cx="16764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algn="r" eaLnBrk="1" hangingPunct="1">
              <a:defRPr/>
            </a:pPr>
            <a:fld id="{5B794147-447C-4FCD-BFE7-2F4D291A186B}" type="slidenum">
              <a:rPr lang="en-US" sz="1000" smtClean="0">
                <a:solidFill>
                  <a:srgbClr val="7F7F7F"/>
                </a:solidFill>
                <a:cs typeface="Arial"/>
              </a:rPr>
              <a:pPr algn="r" eaLnBrk="1" hangingPunct="1">
                <a:defRPr/>
              </a:pPr>
              <a:t>‹#›</a:t>
            </a:fld>
            <a:endParaRPr lang="en-US" sz="1000">
              <a:solidFill>
                <a:srgbClr val="7F7F7F"/>
              </a:solidFill>
              <a:cs typeface="Arial"/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61950" y="6332538"/>
            <a:ext cx="30480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/>
              </a:defRPr>
            </a:lvl9pPr>
          </a:lstStyle>
          <a:p>
            <a:pPr eaLnBrk="1" hangingPunct="1">
              <a:defRPr/>
            </a:pPr>
            <a:r>
              <a:rPr lang="en-US" sz="900" b="1">
                <a:solidFill>
                  <a:srgbClr val="A2A4A3"/>
                </a:solidFill>
                <a:cs typeface="Arial"/>
              </a:rPr>
              <a:t>www.bakerdonelson.com</a:t>
            </a:r>
          </a:p>
          <a:p>
            <a:pPr eaLnBrk="1" hangingPunct="1">
              <a:defRPr/>
            </a:pPr>
            <a:r>
              <a:rPr lang="en-US" sz="800">
                <a:solidFill>
                  <a:srgbClr val="A2A4A3"/>
                </a:solidFill>
                <a:cs typeface="Arial"/>
              </a:rPr>
              <a:t>© 2018 Baker, Donelson, Bearman, Caldwell &amp; Berkowitz, PC</a:t>
            </a:r>
          </a:p>
        </p:txBody>
      </p:sp>
    </p:spTree>
    <p:extLst>
      <p:ext uri="{BB962C8B-B14F-4D97-AF65-F5344CB8AC3E}">
        <p14:creationId xmlns:p14="http://schemas.microsoft.com/office/powerpoint/2010/main" val="423094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</p:sldLayoutIdLst>
  <p:transition/>
  <p:timing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/>
          <a:cs typeface="Arial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/>
          <a:cs typeface="Arial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/>
          <a:cs typeface="Arial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/>
          <a:cs typeface="Arial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90563" indent="-349250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Font typeface="Tahoma" pitchFamily="34" charset="0"/>
        <a:buChar char="−"/>
        <a:defRPr sz="2000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1030288" indent="-341313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Font typeface="Wingdings" pitchFamily="2" charset="2"/>
        <a:buChar char="§"/>
        <a:defRPr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371600" indent="-341313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Font typeface="Tahoma" pitchFamily="34" charset="0"/>
        <a:buChar char="▫"/>
        <a:defRPr sz="1600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1712913" indent="-341313" algn="l" rtl="0" eaLnBrk="0" fontAlgn="base" hangingPunct="0">
        <a:spcBef>
          <a:spcPct val="20000"/>
        </a:spcBef>
        <a:spcAft>
          <a:spcPct val="0"/>
        </a:spcAft>
        <a:buClr>
          <a:srgbClr val="D52B1E"/>
        </a:buClr>
        <a:buFont typeface="Tahoma" pitchFamily="34" charset="0"/>
        <a:buChar char="◦"/>
        <a:defRPr sz="1400">
          <a:solidFill>
            <a:schemeClr val="tx1"/>
          </a:solidFill>
          <a:latin typeface="Arial" pitchFamily="34" charset="0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Tahoma" pitchFamily="34" charset="0"/>
        <a:buChar char="◦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Tahoma" pitchFamily="34" charset="0"/>
        <a:buChar char="◦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Tahoma" pitchFamily="34" charset="0"/>
        <a:buChar char="◦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FF0000"/>
        </a:buClr>
        <a:buFont typeface="Tahoma" pitchFamily="34" charset="0"/>
        <a:buChar char="◦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6.png" /><Relationship Id="rId4" Type="http://schemas.openxmlformats.org/officeDocument/2006/relationships/image" Target="../media/image7.jpe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0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2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5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8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9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notesSlide" Target="../notesSlides/notesSlide2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0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1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2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3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9.gif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6.png" /><Relationship Id="rId4" Type="http://schemas.openxmlformats.org/officeDocument/2006/relationships/image" Target="../media/image7.jpe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4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5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8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9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4" name="Title 1"/>
          <p:cNvSpPr>
            <a:spLocks noGrp="1"/>
          </p:cNvSpPr>
          <p:nvPr>
            <p:ph type="ctrTitle" sz="quarter"/>
          </p:nvPr>
        </p:nvSpPr>
        <p:spPr>
          <a:xfrm>
            <a:off x="457200" y="228600"/>
            <a:ext cx="8229600" cy="1468437"/>
          </a:xfrm>
        </p:spPr>
        <p:txBody>
          <a:bodyPr/>
          <a:lstStyle/>
          <a:p>
            <a:r>
              <a:rPr lang="en-US" altLang="en-US" sz="2800">
                <a:latin typeface="Arial"/>
                <a:cs typeface="Arial"/>
              </a:rPr>
              <a:t>PREPARING FOR HURRICANE SEASON</a:t>
            </a:r>
            <a:br>
              <a:rPr lang="en-US" altLang="en-US" sz="2800">
                <a:latin typeface="Arial"/>
                <a:cs typeface="Arial"/>
              </a:rPr>
            </a:br>
            <a:r>
              <a:rPr lang="en-US" altLang="en-US" sz="2000">
                <a:latin typeface="Arial"/>
                <a:cs typeface="Arial"/>
              </a:rPr>
              <a:t>FEMA Public Assistance Program: Programmatic Nuances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28800"/>
            <a:ext cx="914400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81200" y="4952999"/>
            <a:ext cx="4648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en-US">
                <a:solidFill>
                  <a:srgbClr val="000000"/>
                </a:solidFill>
              </a:rPr>
              <a:t>Wendy Huff Ellard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en-US">
                <a:solidFill>
                  <a:srgbClr val="000000"/>
                </a:solidFill>
              </a:rPr>
              <a:t>601.969.4681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altLang="en-US">
                <a:solidFill>
                  <a:srgbClr val="000000"/>
                </a:solidFill>
              </a:rPr>
              <a:t>wellard@bakerdonelson.com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9F2FE-7909-4C56-9638-5AFFA3ACD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0"/>
          <a:stretch>
            <a:fillRect/>
          </a:stretch>
        </p:blipFill>
        <p:spPr>
          <a:xfrm>
            <a:off x="3573780" y="3392032"/>
            <a:ext cx="1463040" cy="1423179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04825657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D3E8-857F-457A-8CD6-F1DEAE58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Funding Opp - Management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E178B-6A7C-4B27-878C-AA4328CDB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295400"/>
            <a:ext cx="8229600" cy="452596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Based on actual costs incurred up to 5% of total award amount</a:t>
            </a:r>
          </a:p>
          <a:p>
            <a:pPr>
              <a:spcAft>
                <a:spcPts val="1200"/>
              </a:spcAft>
            </a:pPr>
            <a:r>
              <a:rPr lang="en-US"/>
              <a:t>“Total award amount” includes Federal share, but not insurance or other reductions</a:t>
            </a:r>
          </a:p>
          <a:p>
            <a:pPr>
              <a:spcAft>
                <a:spcPts val="1200"/>
              </a:spcAft>
            </a:pPr>
            <a:r>
              <a:rPr lang="en-US"/>
              <a:t>Obligated via Category Z PW and funded at 100% federal share</a:t>
            </a:r>
          </a:p>
          <a:p>
            <a:pPr>
              <a:spcAft>
                <a:spcPts val="1200"/>
              </a:spcAft>
            </a:pPr>
            <a:r>
              <a:rPr lang="en-US"/>
              <a:t>Cat Z PW is obligated with project obligations</a:t>
            </a:r>
          </a:p>
          <a:p>
            <a:pPr>
              <a:spcAft>
                <a:spcPts val="1200"/>
              </a:spcAft>
            </a:pPr>
            <a:r>
              <a:rPr lang="en-US"/>
              <a:t>FEMA may process additional versions on a quarterly basis</a:t>
            </a:r>
          </a:p>
          <a:p>
            <a:pPr marL="341313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531346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D3E8-857F-457A-8CD6-F1DEAE58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Management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E178B-6A7C-4B27-878C-AA4328CDB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295400"/>
            <a:ext cx="8566150" cy="4525962"/>
          </a:xfrm>
        </p:spPr>
        <p:txBody>
          <a:bodyPr/>
          <a:lstStyle/>
          <a:p>
            <a:r>
              <a:rPr lang="en-US"/>
              <a:t>Documentation Requirements:</a:t>
            </a:r>
          </a:p>
          <a:p>
            <a:pPr lvl="1"/>
            <a:r>
              <a:rPr lang="en-US" sz="1800"/>
              <a:t>Payroll data</a:t>
            </a:r>
          </a:p>
          <a:p>
            <a:pPr lvl="1"/>
            <a:r>
              <a:rPr lang="en-US" sz="1800"/>
              <a:t>Procurement procedures</a:t>
            </a:r>
          </a:p>
          <a:p>
            <a:pPr lvl="1"/>
            <a:r>
              <a:rPr lang="en-US" sz="1800"/>
              <a:t>Contracts</a:t>
            </a:r>
          </a:p>
          <a:p>
            <a:pPr lvl="1"/>
            <a:r>
              <a:rPr lang="en-US" sz="1800"/>
              <a:t>Invoices</a:t>
            </a:r>
          </a:p>
          <a:p>
            <a:pPr lvl="1"/>
            <a:r>
              <a:rPr lang="en-US" sz="1800"/>
              <a:t>Explanation of activities performed (e.g., purpose of meeting or site inspection)</a:t>
            </a:r>
          </a:p>
          <a:p>
            <a:pPr lvl="1"/>
            <a:r>
              <a:rPr lang="en-US" sz="1800"/>
              <a:t>Representative sample of daily logs/activity reports</a:t>
            </a:r>
          </a:p>
          <a:p>
            <a:pPr lvl="1"/>
            <a:r>
              <a:rPr lang="en-US" sz="1800"/>
              <a:t>Demonstration of cost reasonableness</a:t>
            </a:r>
          </a:p>
        </p:txBody>
      </p:sp>
    </p:spTree>
    <p:extLst>
      <p:ext uri="{BB962C8B-B14F-4D97-AF65-F5344CB8AC3E}">
        <p14:creationId xmlns:p14="http://schemas.microsoft.com/office/powerpoint/2010/main" val="3816287013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Eligibility Issue – Reconductoring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8C7729-CDFA-4836-B976-B77FF633ED9A}"/>
              </a:ext>
            </a:extLst>
          </p:cNvPr>
          <p:cNvSpPr/>
          <p:nvPr/>
        </p:nvSpPr>
        <p:spPr>
          <a:xfrm>
            <a:off x="363538" y="3352800"/>
            <a:ext cx="8229600" cy="36933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5D27E6-3A61-41CA-99CE-3A3B5F9ED2BE}"/>
              </a:ext>
            </a:extLst>
          </p:cNvPr>
          <p:cNvSpPr/>
          <p:nvPr/>
        </p:nvSpPr>
        <p:spPr>
          <a:xfrm>
            <a:off x="363538" y="1371600"/>
            <a:ext cx="8229600" cy="4745915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Tx/>
              <a:buChar char="•"/>
            </a:pPr>
            <a:r>
              <a:rPr lang="en-US" ker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Must meet one of six criteria within a line section.</a:t>
            </a:r>
          </a:p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Tx/>
              <a:buChar char="•"/>
            </a:pPr>
            <a:r>
              <a:rPr lang="en-US" ker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What is a line section?</a:t>
            </a:r>
          </a:p>
          <a:p>
            <a:pPr marL="690563" lvl="1" indent="-349250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 typeface="Tahoma" pitchFamily="34" charset="0"/>
              <a:buChar char="−"/>
            </a:pPr>
            <a:r>
              <a:rPr lang="en-US" ker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group of contiguous spans selected for evaluation.</a:t>
            </a:r>
          </a:p>
          <a:p>
            <a:pPr marL="690563" lvl="1" indent="-349250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 typeface="Tahoma" pitchFamily="34" charset="0"/>
              <a:buChar char="−"/>
            </a:pPr>
            <a:r>
              <a:rPr lang="en-US" ker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span is the distance between two poles or structures.</a:t>
            </a:r>
          </a:p>
          <a:p>
            <a:pPr marL="690563" lvl="1" indent="-349250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 typeface="Tahoma" pitchFamily="34" charset="0"/>
              <a:buChar char="−"/>
            </a:pPr>
            <a:r>
              <a:rPr lang="en-US" ker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line section can be:</a:t>
            </a:r>
          </a:p>
          <a:p>
            <a:pPr marL="1147763" lvl="2" indent="-349250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 typeface="Wingdings" pitchFamily="2" charset="2"/>
              <a:buChar char="§"/>
            </a:pPr>
            <a:r>
              <a:rPr lang="en-US"/>
              <a:t>A single span</a:t>
            </a:r>
          </a:p>
          <a:p>
            <a:pPr marL="1147763" lvl="2" indent="-349250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 typeface="Wingdings" pitchFamily="2" charset="2"/>
              <a:buChar char="§"/>
            </a:pPr>
            <a:r>
              <a:rPr lang="en-US"/>
              <a:t>All the spans between two dead-end structures</a:t>
            </a:r>
          </a:p>
          <a:p>
            <a:pPr marL="1147763" lvl="2" indent="-349250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 typeface="Wingdings" pitchFamily="2" charset="2"/>
              <a:buChar char="§"/>
            </a:pPr>
            <a:r>
              <a:rPr lang="en-US"/>
              <a:t>All the spans on a feeder</a:t>
            </a:r>
          </a:p>
          <a:p>
            <a:pPr marL="1147763" lvl="2" indent="-349250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 typeface="Wingdings" pitchFamily="2" charset="2"/>
              <a:buChar char="§"/>
            </a:pPr>
            <a:r>
              <a:rPr lang="en-US"/>
              <a:t>All the spans on a tap</a:t>
            </a:r>
          </a:p>
          <a:p>
            <a:pPr marL="1147763" lvl="2" indent="-349250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 typeface="Wingdings" pitchFamily="2" charset="2"/>
              <a:buChar char="§"/>
            </a:pPr>
            <a:r>
              <a:rPr lang="en-US"/>
              <a:t>Any other group of contiguous spans that are evaluated together</a:t>
            </a:r>
            <a:endParaRPr lang="en-US" ker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207793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Eligibility – Reconductoring Criteria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8C7729-CDFA-4836-B976-B77FF633ED9A}"/>
              </a:ext>
            </a:extLst>
          </p:cNvPr>
          <p:cNvSpPr/>
          <p:nvPr/>
        </p:nvSpPr>
        <p:spPr>
          <a:xfrm>
            <a:off x="363538" y="3352800"/>
            <a:ext cx="8229600" cy="36933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5D27E6-3A61-41CA-99CE-3A3B5F9ED2BE}"/>
              </a:ext>
            </a:extLst>
          </p:cNvPr>
          <p:cNvSpPr/>
          <p:nvPr/>
        </p:nvSpPr>
        <p:spPr>
          <a:xfrm>
            <a:off x="363538" y="1453074"/>
            <a:ext cx="8229600" cy="3170099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33363" indent="-237744" eaLnBrk="0" hangingPunct="0">
              <a:spcBef>
                <a:spcPts val="1200"/>
              </a:spcBef>
              <a:spcAft>
                <a:spcPts val="1200"/>
              </a:spcAft>
              <a:buClr>
                <a:srgbClr val="D52B1E"/>
              </a:buClr>
              <a:buFont typeface="Arial" pitchFamily="34" charset="0"/>
              <a:buChar char="•"/>
            </a:pPr>
            <a:r>
              <a:rPr lang="en-US" sz="2000" ker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25%+ </a:t>
            </a:r>
            <a:r>
              <a:rPr lang="en-US" sz="2000"/>
              <a:t>of conductor spans have visible damage, e.g., broken strands, splices, sleeves (installed as a result of the incident), severe pitting, burns, or kinks</a:t>
            </a:r>
          </a:p>
          <a:p>
            <a:pPr marL="233363" indent="-237744" eaLnBrk="0" hangingPunct="0">
              <a:spcBef>
                <a:spcPts val="1200"/>
              </a:spcBef>
              <a:spcAft>
                <a:spcPts val="1200"/>
              </a:spcAft>
              <a:buClr>
                <a:srgbClr val="D52B1E"/>
              </a:buClr>
              <a:buFont typeface="Arial" pitchFamily="34" charset="0"/>
              <a:buChar char="•"/>
            </a:pPr>
            <a:r>
              <a:rPr lang="en-US" sz="2000"/>
              <a:t>30%+ of line spans are visually stretched (out of sag), or do not meet clearance requirements, e.g., conductor-to-conductor or conductor-to-ground clearance</a:t>
            </a:r>
          </a:p>
          <a:p>
            <a:pPr marL="233363" indent="-237744" eaLnBrk="0" hangingPunct="0">
              <a:spcBef>
                <a:spcPts val="1200"/>
              </a:spcBef>
              <a:spcAft>
                <a:spcPts val="1200"/>
              </a:spcAft>
              <a:buClr>
                <a:srgbClr val="D52B1E"/>
              </a:buClr>
              <a:buFont typeface="Arial" pitchFamily="34" charset="0"/>
              <a:buChar char="•"/>
            </a:pPr>
            <a:r>
              <a:rPr lang="en-US" sz="2000"/>
              <a:t>40%+ of supporting poles need to be replaced or plumbed (straightened).  Test:  leaning such that it is unsafe to climb</a:t>
            </a:r>
          </a:p>
        </p:txBody>
      </p:sp>
    </p:spTree>
    <p:extLst>
      <p:ext uri="{BB962C8B-B14F-4D97-AF65-F5344CB8AC3E}">
        <p14:creationId xmlns:p14="http://schemas.microsoft.com/office/powerpoint/2010/main" val="2176972096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Eligibility – Reconductoring Criteria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8C7729-CDFA-4836-B976-B77FF633ED9A}"/>
              </a:ext>
            </a:extLst>
          </p:cNvPr>
          <p:cNvSpPr/>
          <p:nvPr/>
        </p:nvSpPr>
        <p:spPr>
          <a:xfrm>
            <a:off x="363538" y="3352800"/>
            <a:ext cx="8229600" cy="369332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/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5D27E6-3A61-41CA-99CE-3A3B5F9ED2BE}"/>
              </a:ext>
            </a:extLst>
          </p:cNvPr>
          <p:cNvSpPr/>
          <p:nvPr/>
        </p:nvSpPr>
        <p:spPr>
          <a:xfrm>
            <a:off x="363538" y="1295400"/>
            <a:ext cx="8229600" cy="4339650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marL="233363" indent="-237744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 typeface="Arial" pitchFamily="34" charset="0"/>
              <a:buChar char="•"/>
            </a:pPr>
            <a:r>
              <a:rPr lang="en-US" sz="2000"/>
              <a:t>40%+ of supporting structures (other than poles) have damage, e.g., broken cross-arms, braces, ties, insulators, guys, pulled anchors, or bent pins;</a:t>
            </a:r>
          </a:p>
          <a:p>
            <a:pPr marL="627063" lvl="1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 typeface="Arial" pitchFamily="34" charset="0"/>
              <a:buChar char="–"/>
            </a:pPr>
            <a:r>
              <a:rPr lang="en-US" sz="2000"/>
              <a:t>If more than one element of the support structure is damaged, it still only counts as one damaged support structure.</a:t>
            </a:r>
          </a:p>
          <a:p>
            <a:pPr marL="627063" lvl="1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 typeface="Arial" pitchFamily="34" charset="0"/>
              <a:buChar char="–"/>
            </a:pPr>
            <a:r>
              <a:rPr lang="en-US" sz="2000"/>
              <a:t>If a pole is counted under the previous bullet, FEMA does not count the supporting structure under this criterion</a:t>
            </a:r>
          </a:p>
          <a:p>
            <a:pPr marL="233363" indent="-237744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 typeface="Arial" pitchFamily="34" charset="0"/>
              <a:buChar char="•"/>
            </a:pPr>
            <a:r>
              <a:rPr lang="en-US" sz="2000"/>
              <a:t>65% or more of any combination of the damage described in the bullets above; or</a:t>
            </a:r>
          </a:p>
          <a:p>
            <a:pPr marL="233363" indent="-237744" eaLnBrk="0" hangingPunct="0">
              <a:spcBef>
                <a:spcPct val="20000"/>
              </a:spcBef>
              <a:spcAft>
                <a:spcPts val="1200"/>
              </a:spcAft>
              <a:buClr>
                <a:srgbClr val="D52B1E"/>
              </a:buClr>
              <a:buFont typeface="Arial" pitchFamily="34" charset="0"/>
              <a:buChar char="•"/>
            </a:pPr>
            <a:r>
              <a:rPr lang="en-US" sz="2000">
                <a:solidFill>
                  <a:srgbClr val="D52B1E"/>
                </a:solidFill>
              </a:rPr>
              <a:t>Evidence provided by a licensed Professional Engineer that demonstrates the conductor is damaged beyond repair.</a:t>
            </a:r>
            <a:endParaRPr lang="en-US" sz="2400" kern="0">
              <a:solidFill>
                <a:srgbClr val="D52B1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687681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0877-AC86-4736-AFCF-19C1C4C0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Eligibility – Reconductoring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5597D-D87B-4FBE-8806-2412FC28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67" y="1600200"/>
            <a:ext cx="8229600" cy="4343400"/>
          </a:xfrm>
        </p:spPr>
        <p:txBody>
          <a:bodyPr/>
          <a:lstStyle/>
          <a:p>
            <a:r>
              <a:rPr lang="en-US"/>
              <a:t>Applicant must provide </a:t>
            </a:r>
            <a:r>
              <a:rPr lang="en-US">
                <a:solidFill>
                  <a:srgbClr val="D52B1E"/>
                </a:solidFill>
              </a:rPr>
              <a:t>sufficient document </a:t>
            </a:r>
            <a:r>
              <a:rPr lang="en-US"/>
              <a:t>to establish:</a:t>
            </a:r>
          </a:p>
          <a:p>
            <a:pPr lvl="1"/>
            <a:r>
              <a:rPr lang="en-US"/>
              <a:t>Pre-disaster condition</a:t>
            </a:r>
          </a:p>
          <a:p>
            <a:pPr lvl="1"/>
            <a:r>
              <a:rPr lang="en-US"/>
              <a:t>A line section of its system meets one of the six criteria above</a:t>
            </a:r>
          </a:p>
          <a:p>
            <a:pPr lvl="1"/>
            <a:endParaRPr lang="en-US"/>
          </a:p>
          <a:p>
            <a:r>
              <a:rPr lang="en-US"/>
              <a:t>What is “</a:t>
            </a:r>
            <a:r>
              <a:rPr lang="en-US">
                <a:solidFill>
                  <a:srgbClr val="D52B1E"/>
                </a:solidFill>
              </a:rPr>
              <a:t>sufficient documentation</a:t>
            </a:r>
            <a:r>
              <a:rPr lang="en-US"/>
              <a:t>” of pre-disaster condition?</a:t>
            </a:r>
          </a:p>
          <a:p>
            <a:pPr lvl="1"/>
            <a:r>
              <a:rPr lang="en-US"/>
              <a:t>A signed, dated, and stamped letter from a licensed PE with direct experience with the damaged electrical transmission or distribution system</a:t>
            </a:r>
          </a:p>
          <a:p>
            <a:pPr lvl="2"/>
            <a:r>
              <a:rPr lang="en-US"/>
              <a:t>Certifying the pre-disaster capacity and condition of the conductor </a:t>
            </a:r>
          </a:p>
          <a:p>
            <a:pPr lvl="2"/>
            <a:r>
              <a:rPr lang="en-US"/>
              <a:t>With records providing satisfactory evidence of the pre-disaster capacity and condition of the conductor</a:t>
            </a:r>
          </a:p>
        </p:txBody>
      </p:sp>
    </p:spTree>
    <p:extLst>
      <p:ext uri="{BB962C8B-B14F-4D97-AF65-F5344CB8AC3E}">
        <p14:creationId xmlns:p14="http://schemas.microsoft.com/office/powerpoint/2010/main" val="481048652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0877-AC86-4736-AFCF-19C1C4C0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Eligibility – Reconductoring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5597D-D87B-4FBE-8806-2412FC28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67" y="1371600"/>
            <a:ext cx="8229600" cy="4343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Records may include, but are not limited to:</a:t>
            </a:r>
          </a:p>
          <a:p>
            <a:pPr lvl="1">
              <a:spcAft>
                <a:spcPts val="600"/>
              </a:spcAft>
            </a:pPr>
            <a:r>
              <a:rPr lang="en-US"/>
              <a:t>Maintenance records, contract documents, work orders, inspection logs, or a description of past inspection and maintenance activities certified by a licensed PE.</a:t>
            </a:r>
          </a:p>
          <a:p>
            <a:pPr lvl="1">
              <a:spcAft>
                <a:spcPts val="600"/>
              </a:spcAft>
            </a:pPr>
            <a:r>
              <a:rPr lang="en-US"/>
              <a:t>If available, copies of construction work plans demonstrating past practices and current and future projects.</a:t>
            </a:r>
          </a:p>
          <a:p>
            <a:pPr lvl="1">
              <a:spcAft>
                <a:spcPts val="600"/>
              </a:spcAft>
            </a:pPr>
            <a:r>
              <a:rPr lang="en-US"/>
              <a:t>If required by RUS, a copy of any corrective action plans submitted to RUS in compliance with 7 C.F.R. § 1730.25, Corrective action (RUS borrowers only).</a:t>
            </a:r>
          </a:p>
          <a:p>
            <a:pPr lvl="1">
              <a:spcAft>
                <a:spcPts val="600"/>
              </a:spcAft>
            </a:pPr>
            <a:r>
              <a:rPr lang="en-US"/>
              <a:t>Staking sheets. </a:t>
            </a:r>
          </a:p>
          <a:p>
            <a:pPr lvl="1">
              <a:spcAft>
                <a:spcPts val="600"/>
              </a:spcAft>
            </a:pPr>
            <a:r>
              <a:rPr lang="en-US"/>
              <a:t>The Applicant is not precluded from substantiating the pre-disaster condition with other documentation if it is unable to provide the documentation described above.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191137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0877-AC86-4736-AFCF-19C1C4C0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Eligibility – Reconductoring with #2 ACSR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5597D-D87B-4FBE-8806-2412FC28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67" y="1371600"/>
            <a:ext cx="8229600" cy="4343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FEMA considers #2 ACSR a lower cost alternative to conductor with equal or lesser amperage capacity, e.g.,</a:t>
            </a:r>
          </a:p>
          <a:p>
            <a:pPr lvl="1">
              <a:spcAft>
                <a:spcPts val="600"/>
              </a:spcAft>
            </a:pPr>
            <a:r>
              <a:rPr lang="en-US"/>
              <a:t>Copper weld conductor</a:t>
            </a:r>
          </a:p>
          <a:p>
            <a:pPr lvl="1">
              <a:spcAft>
                <a:spcPts val="600"/>
              </a:spcAft>
            </a:pPr>
            <a:r>
              <a:rPr lang="en-US"/>
              <a:t>Hard and soft drawn copper wire</a:t>
            </a:r>
          </a:p>
          <a:p>
            <a:pPr lvl="1">
              <a:spcAft>
                <a:spcPts val="600"/>
              </a:spcAft>
            </a:pPr>
            <a:r>
              <a:rPr lang="en-US"/>
              <a:t>Smaller ACSR</a:t>
            </a:r>
            <a:endParaRPr lang="en-US"/>
          </a:p>
          <a:p>
            <a:pPr lvl="1">
              <a:spcAft>
                <a:spcPts val="600"/>
              </a:spcAft>
            </a:pPr>
            <a:r>
              <a:rPr lang="en-US" err="1"/>
              <a:t>Amerductor</a:t>
            </a:r>
            <a:endParaRPr lang="en-US"/>
          </a:p>
          <a:p>
            <a:pPr>
              <a:spcAft>
                <a:spcPts val="600"/>
              </a:spcAft>
            </a:pPr>
            <a:r>
              <a:rPr lang="en-US"/>
              <a:t>Adjustments to other components of the electric distribution and transmission systems to accommodate #2 ACSR are eligible, e.g.,</a:t>
            </a:r>
          </a:p>
          <a:p>
            <a:pPr lvl="1">
              <a:spcAft>
                <a:spcPts val="600"/>
              </a:spcAft>
            </a:pPr>
            <a:r>
              <a:rPr lang="en-US"/>
              <a:t>Adjusting span lengths between utility poles</a:t>
            </a:r>
          </a:p>
          <a:p>
            <a:pPr lvl="1">
              <a:spcAft>
                <a:spcPts val="600"/>
              </a:spcAft>
            </a:pPr>
            <a:r>
              <a:rPr lang="en-US"/>
              <a:t>Increasing pole heights and standards</a:t>
            </a:r>
          </a:p>
          <a:p>
            <a:pPr>
              <a:spcAft>
                <a:spcPts val="600"/>
              </a:spcAft>
            </a:pPr>
            <a:r>
              <a:rPr lang="en-US"/>
              <a:t>No need to cite a code or standard for this additional work</a:t>
            </a:r>
          </a:p>
        </p:txBody>
      </p:sp>
    </p:spTree>
    <p:extLst>
      <p:ext uri="{BB962C8B-B14F-4D97-AF65-F5344CB8AC3E}">
        <p14:creationId xmlns:p14="http://schemas.microsoft.com/office/powerpoint/2010/main" val="95720759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0877-AC86-4736-AFCF-19C1C4C0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Eligibility – Reconductoring with #2 ACSR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5597D-D87B-4FBE-8806-2412FC28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67" y="1371600"/>
            <a:ext cx="8229600" cy="4343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Choosing a conductor with </a:t>
            </a:r>
            <a:r>
              <a:rPr lang="en-US">
                <a:solidFill>
                  <a:srgbClr val="006983"/>
                </a:solidFill>
              </a:rPr>
              <a:t>less amperage </a:t>
            </a:r>
            <a:r>
              <a:rPr lang="en-US"/>
              <a:t>than #2 ACSR:</a:t>
            </a:r>
          </a:p>
          <a:p>
            <a:pPr lvl="1">
              <a:spcAft>
                <a:spcPts val="600"/>
              </a:spcAft>
            </a:pPr>
            <a:r>
              <a:rPr lang="en-US"/>
              <a:t>Eligible if cost is less than conductoring with #2 ACSR</a:t>
            </a:r>
            <a:endParaRPr lang="en-US"/>
          </a:p>
          <a:p>
            <a:pPr marL="341313" lvl="1" indent="0">
              <a:spcAft>
                <a:spcPts val="600"/>
              </a:spcAft>
              <a:buNone/>
            </a:pPr>
            <a:endParaRPr lang="en-US"/>
          </a:p>
          <a:p>
            <a:pPr>
              <a:spcAft>
                <a:spcPts val="600"/>
              </a:spcAft>
            </a:pPr>
            <a:r>
              <a:rPr lang="en-US"/>
              <a:t>Choosing a conductor with </a:t>
            </a:r>
            <a:r>
              <a:rPr lang="en-US">
                <a:solidFill>
                  <a:srgbClr val="006983"/>
                </a:solidFill>
              </a:rPr>
              <a:t>more amperage </a:t>
            </a:r>
            <a:r>
              <a:rPr lang="en-US"/>
              <a:t>than #2 ACSR:</a:t>
            </a:r>
          </a:p>
          <a:p>
            <a:pPr lvl="1">
              <a:spcAft>
                <a:spcPts val="600"/>
              </a:spcAft>
            </a:pPr>
            <a:r>
              <a:rPr lang="en-US"/>
              <a:t>If not required by code or standard meeting eligibility requirements, then must be requested as Improved Project.</a:t>
            </a:r>
          </a:p>
        </p:txBody>
      </p:sp>
    </p:spTree>
    <p:extLst>
      <p:ext uri="{BB962C8B-B14F-4D97-AF65-F5344CB8AC3E}">
        <p14:creationId xmlns:p14="http://schemas.microsoft.com/office/powerpoint/2010/main" val="2045812608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40877-AC86-4736-AFCF-19C1C4C0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Eligibility – Example of Reconductoring with #2 ACSR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5597D-D87B-4FBE-8806-2412FC28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767" y="1371600"/>
            <a:ext cx="8229600" cy="4343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/>
              <a:t>Conductor 1 is a #4 ACSR supported by utility poles with a long span. </a:t>
            </a:r>
          </a:p>
          <a:p>
            <a:pPr lvl="1">
              <a:spcAft>
                <a:spcPts val="600"/>
              </a:spcAft>
            </a:pPr>
            <a:r>
              <a:rPr lang="en-US" sz="1800"/>
              <a:t>FEMA should fund replacement of the damaged conductor with #2 ACSR because FEMA has pre-determined that #2 ACSR is a lower cost equivalent to #4 ACSR.</a:t>
            </a:r>
            <a:endParaRPr lang="en-US" sz="1800" u="sng"/>
          </a:p>
          <a:p>
            <a:pPr lvl="1">
              <a:spcAft>
                <a:spcPts val="600"/>
              </a:spcAft>
            </a:pPr>
            <a:r>
              <a:rPr lang="en-US" sz="1800"/>
              <a:t>FEMA should also fund work to adjust the span lengths to support the new #2 ACSR.  </a:t>
            </a:r>
          </a:p>
          <a:p>
            <a:pPr>
              <a:spcAft>
                <a:spcPts val="600"/>
              </a:spcAft>
            </a:pPr>
            <a:r>
              <a:rPr lang="en-US" sz="1800"/>
              <a:t>Conductor 2 is an Amerductor with an equivalent amperage capacity to #2 ACSR.  </a:t>
            </a:r>
          </a:p>
          <a:p>
            <a:pPr lvl="1">
              <a:spcAft>
                <a:spcPts val="600"/>
              </a:spcAft>
            </a:pPr>
            <a:r>
              <a:rPr lang="en-US" sz="1800"/>
              <a:t>FEMA should also fund replacement of the damaged conductor with #2 ACSR if the applicant prefers because, despite being the same amperage capacity, FEMA has pre-determined that #2 ACSR is a lower cost equivalent to replacing the Amerductor with equivalent or lesser amperage capacity.</a:t>
            </a:r>
          </a:p>
          <a:p>
            <a:pPr>
              <a:spcAft>
                <a:spcPts val="600"/>
              </a:spcAft>
            </a:pPr>
            <a:r>
              <a:rPr lang="en-US" sz="1800"/>
              <a:t>Neither of these replacements requires the existence of or the applicant to cite to a code or standard.</a:t>
            </a:r>
          </a:p>
        </p:txBody>
      </p:sp>
    </p:spTree>
    <p:extLst>
      <p:ext uri="{BB962C8B-B14F-4D97-AF65-F5344CB8AC3E}">
        <p14:creationId xmlns:p14="http://schemas.microsoft.com/office/powerpoint/2010/main" val="2587973641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Today’s 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4D8BDC-805F-4885-9FFF-11F00353F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343400"/>
          </a:xfrm>
        </p:spPr>
        <p:txBody>
          <a:bodyPr/>
          <a:lstStyle/>
          <a:p>
            <a:r>
              <a:rPr lang="en-US" sz="2000"/>
              <a:t>Session 1: Procurement and Documentation</a:t>
            </a:r>
          </a:p>
          <a:p>
            <a:r>
              <a:rPr lang="en-US" sz="2000"/>
              <a:t>Session 2: Mutual Aid and COVID-19</a:t>
            </a:r>
          </a:p>
          <a:p>
            <a:r>
              <a:rPr lang="en-US" sz="2000"/>
              <a:t>Session 3: Programmatic Nuances </a:t>
            </a:r>
          </a:p>
          <a:p>
            <a:pPr lvl="1"/>
            <a:r>
              <a:rPr lang="en-US" sz="1600"/>
              <a:t>Types of Projects</a:t>
            </a:r>
          </a:p>
          <a:p>
            <a:pPr lvl="2"/>
            <a:r>
              <a:rPr lang="en-US" sz="1600"/>
              <a:t>Standard</a:t>
            </a:r>
          </a:p>
          <a:p>
            <a:pPr lvl="2"/>
            <a:r>
              <a:rPr lang="en-US" sz="1600"/>
              <a:t>Capped</a:t>
            </a:r>
          </a:p>
          <a:p>
            <a:pPr lvl="2"/>
            <a:r>
              <a:rPr lang="en-US" sz="1600"/>
              <a:t>Categories: B vs. F</a:t>
            </a:r>
          </a:p>
          <a:p>
            <a:pPr lvl="1"/>
            <a:r>
              <a:rPr lang="en-US" sz="1600"/>
              <a:t>Mitigation</a:t>
            </a:r>
          </a:p>
          <a:p>
            <a:pPr lvl="2"/>
            <a:r>
              <a:rPr lang="en-US" sz="1600"/>
              <a:t>Public Assistance Program (§ 406)</a:t>
            </a:r>
          </a:p>
          <a:p>
            <a:pPr lvl="2"/>
            <a:r>
              <a:rPr lang="en-US" sz="1600"/>
              <a:t>Hazard Mitigation Grant Program (§ 404)</a:t>
            </a:r>
          </a:p>
          <a:p>
            <a:pPr lvl="2"/>
            <a:r>
              <a:rPr lang="en-US" sz="1600"/>
              <a:t>BRIC (§ 203)</a:t>
            </a:r>
          </a:p>
          <a:p>
            <a:pPr lvl="1"/>
            <a:r>
              <a:rPr lang="en-US" sz="1600"/>
              <a:t>Reconductoring Eligibility Requirements</a:t>
            </a:r>
          </a:p>
          <a:p>
            <a:pPr lvl="1"/>
            <a:r>
              <a:rPr lang="en-US" sz="1600"/>
              <a:t>Management Costs</a:t>
            </a:r>
          </a:p>
          <a:p>
            <a:pPr lvl="1"/>
            <a:r>
              <a:rPr lang="en-US" sz="1600"/>
              <a:t>Emergency Work / Logistics </a:t>
            </a:r>
          </a:p>
          <a:p>
            <a:pPr lvl="1"/>
            <a:r>
              <a:rPr lang="en-US" sz="1600"/>
              <a:t>Broadband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2978970317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D3E8-857F-457A-8CD6-F1DEAE58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Appeals – Reconductoring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E178B-6A7C-4B27-878C-AA4328CDB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417638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Lyon Rural Electric Cooperative, FEMA-4114 (Mar. 17, 2016)</a:t>
            </a:r>
          </a:p>
          <a:p>
            <a:pPr marL="0" indent="0">
              <a:buNone/>
            </a:pPr>
            <a:endParaRPr lang="en-US" sz="1400"/>
          </a:p>
          <a:p>
            <a:r>
              <a:rPr lang="en-US"/>
              <a:t>Pre-disaster condition demonstrated by:</a:t>
            </a:r>
          </a:p>
          <a:p>
            <a:pPr lvl="1"/>
            <a:r>
              <a:rPr lang="en-US" sz="1800"/>
              <a:t>PE certification that lines were “maintained in good repair and in intact operating condition” to general industry and Iowa Utilities Board (IUB) requirements prior to the disaster.</a:t>
            </a:r>
          </a:p>
          <a:p>
            <a:pPr lvl="1"/>
            <a:r>
              <a:rPr lang="en-US" sz="1800" err="1"/>
              <a:t>IUB inspection reports for previous years.</a:t>
            </a:r>
          </a:p>
          <a:p>
            <a:pPr lvl="1"/>
            <a:r>
              <a:rPr lang="en-US" sz="1800"/>
              <a:t>Planning study with 5-, 10-, 20-year construction plans.</a:t>
            </a:r>
          </a:p>
          <a:p>
            <a:pPr lvl="1"/>
            <a:r>
              <a:rPr lang="en-US" sz="1800"/>
              <a:t>Capital expenditure budgets.</a:t>
            </a:r>
          </a:p>
          <a:p>
            <a:pPr lvl="1"/>
            <a:r>
              <a:rPr lang="en-US" sz="1800"/>
              <a:t>RUS corrective action plans were not provided, because applicant was not RUS borrower.</a:t>
            </a:r>
          </a:p>
          <a:p>
            <a:pPr marL="341313" lvl="1" indent="0">
              <a:buNone/>
            </a:pPr>
            <a:endParaRPr lang="en-US" sz="1200"/>
          </a:p>
          <a:p>
            <a:r>
              <a:rPr lang="en-US"/>
              <a:t>Conductor replacement satisfied by:</a:t>
            </a:r>
          </a:p>
          <a:p>
            <a:pPr lvl="1"/>
            <a:r>
              <a:rPr lang="en-US" sz="1800"/>
              <a:t>PE certification that line section met at least one criteria.</a:t>
            </a:r>
          </a:p>
          <a:p>
            <a:pPr lvl="1"/>
            <a:r>
              <a:rPr lang="en-US" sz="1800"/>
              <a:t>Corresponding inspection reports.</a:t>
            </a:r>
          </a:p>
        </p:txBody>
      </p:sp>
    </p:spTree>
    <p:extLst>
      <p:ext uri="{BB962C8B-B14F-4D97-AF65-F5344CB8AC3E}">
        <p14:creationId xmlns:p14="http://schemas.microsoft.com/office/powerpoint/2010/main" val="2057333855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D3E8-857F-457A-8CD6-F1DEAE58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Appeals – Reconductoring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E178B-6A7C-4B27-878C-AA4328CDB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417638"/>
            <a:ext cx="8229600" cy="4525962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Lyon Rural Electric Cooperative, FEMA-4114 (Mar. 17, 2016)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FEMA contractor performed an independent inspection, which differed from applicants, but:</a:t>
            </a:r>
          </a:p>
          <a:p>
            <a:pPr lvl="1"/>
            <a:r>
              <a:rPr lang="en-US"/>
              <a:t>…FEMA Region VII’s Technical Report reflects the highly subjective nature of inspecting conductor lines and provides a reasonable explanation for the variances.  As such, the Applicant’s provision of conductor replacement certifications specifying the line sections that qualify for conductor replacement, which were signed and stamped by a professional engineer and substantially verified by FEMA, are sufficient to meet the requirements of DAP 9580.6.</a:t>
            </a:r>
          </a:p>
          <a:p>
            <a:pPr lvl="1"/>
            <a:endParaRPr lang="en-US"/>
          </a:p>
          <a:p>
            <a:pPr marL="341313" lvl="1" indent="0">
              <a:buNone/>
            </a:pPr>
            <a:endParaRPr lang="en-US"/>
          </a:p>
          <a:p>
            <a:pPr marL="341313" lvl="1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885879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D3E8-857F-457A-8CD6-F1DEAE58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Eligibility Issue - Emergency Work Issues /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E178B-6A7C-4B27-878C-AA4328CDB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295400"/>
            <a:ext cx="8566150" cy="45259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/>
              <a:t>Major Current Issue: Logistics / Base Camps</a:t>
            </a:r>
          </a:p>
          <a:p>
            <a:pPr>
              <a:spcAft>
                <a:spcPts val="600"/>
              </a:spcAft>
            </a:pPr>
            <a:r>
              <a:rPr lang="en-US" sz="1800"/>
              <a:t>Ensure that you document the nature of the restoration work / need</a:t>
            </a:r>
          </a:p>
          <a:p>
            <a:pPr>
              <a:spcAft>
                <a:spcPts val="600"/>
              </a:spcAft>
            </a:pPr>
            <a:r>
              <a:rPr lang="en-US" sz="1800"/>
              <a:t>Document Anticipated Use</a:t>
            </a:r>
          </a:p>
          <a:p>
            <a:pPr>
              <a:spcAft>
                <a:spcPts val="600"/>
              </a:spcAft>
            </a:pPr>
            <a:r>
              <a:rPr lang="en-US" sz="1800"/>
              <a:t>Document Support for Location, Configuration, Alternatives</a:t>
            </a:r>
          </a:p>
          <a:p>
            <a:pPr>
              <a:spcAft>
                <a:spcPts val="600"/>
              </a:spcAft>
            </a:pPr>
            <a:r>
              <a:rPr lang="en-US" sz="1800"/>
              <a:t>Consider your procurement, is it compliant?</a:t>
            </a:r>
          </a:p>
          <a:p>
            <a:pPr lvl="1">
              <a:spcAft>
                <a:spcPts val="600"/>
              </a:spcAft>
            </a:pPr>
            <a:r>
              <a:rPr lang="en-US" sz="1800"/>
              <a:t>Must have a NTE for Time and Materials Contract</a:t>
            </a:r>
          </a:p>
          <a:p>
            <a:pPr lvl="1">
              <a:spcAft>
                <a:spcPts val="600"/>
              </a:spcAft>
            </a:pPr>
            <a:r>
              <a:rPr lang="en-US" sz="1800"/>
              <a:t>Must have a Termination for Convenience Clause </a:t>
            </a:r>
          </a:p>
          <a:p>
            <a:pPr lvl="1">
              <a:spcAft>
                <a:spcPts val="600"/>
              </a:spcAft>
            </a:pPr>
            <a:r>
              <a:rPr lang="en-US" sz="1800" b="1">
                <a:solidFill>
                  <a:srgbClr val="FF0000"/>
                </a:solidFill>
              </a:rPr>
              <a:t>NOTE</a:t>
            </a:r>
            <a:r>
              <a:rPr lang="en-US" sz="1800"/>
              <a:t>:  Minimums are a current high risk area</a:t>
            </a:r>
          </a:p>
          <a:p>
            <a:pPr>
              <a:spcAft>
                <a:spcPts val="600"/>
              </a:spcAft>
            </a:pPr>
            <a:r>
              <a:rPr lang="en-US" sz="1800"/>
              <a:t>Document a Cost or Price Analysis</a:t>
            </a:r>
          </a:p>
          <a:p>
            <a:pPr lvl="1">
              <a:spcAft>
                <a:spcPts val="600"/>
              </a:spcAft>
            </a:pPr>
            <a:r>
              <a:rPr lang="en-US" sz="1800"/>
              <a:t>Compile and Keep Documentation of Reach-outs / Rates</a:t>
            </a:r>
          </a:p>
          <a:p>
            <a:pPr>
              <a:spcAft>
                <a:spcPts val="600"/>
              </a:spcAft>
            </a:pPr>
            <a:r>
              <a:rPr lang="en-US" sz="1800"/>
              <a:t>Document Actual Use</a:t>
            </a:r>
          </a:p>
        </p:txBody>
      </p:sp>
    </p:spTree>
    <p:extLst>
      <p:ext uri="{BB962C8B-B14F-4D97-AF65-F5344CB8AC3E}">
        <p14:creationId xmlns:p14="http://schemas.microsoft.com/office/powerpoint/2010/main" val="3895295981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9FD3E8-857F-457A-8CD6-F1DEAE58C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Eligibility Issue - Broadband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E178B-6A7C-4B27-878C-AA4328CDB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295400"/>
            <a:ext cx="8566150" cy="45259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800"/>
              <a:t>Critical Services – Include Utility and Communications Services</a:t>
            </a:r>
          </a:p>
          <a:p>
            <a:pPr>
              <a:spcAft>
                <a:spcPts val="600"/>
              </a:spcAft>
            </a:pPr>
            <a:r>
              <a:rPr lang="en-US" sz="1800"/>
              <a:t>Communications includes “communications transmission and switching, and distribution of telecommunications traffic”</a:t>
            </a:r>
          </a:p>
          <a:p>
            <a:pPr>
              <a:spcAft>
                <a:spcPts val="600"/>
              </a:spcAft>
            </a:pPr>
            <a:r>
              <a:rPr lang="en-US" sz="1800"/>
              <a:t>FCC 2017 Classification: Broadband is an Information Service</a:t>
            </a:r>
          </a:p>
          <a:p>
            <a:pPr lvl="1">
              <a:spcAft>
                <a:spcPts val="600"/>
              </a:spcAft>
            </a:pPr>
            <a:r>
              <a:rPr lang="en-US" sz="1800"/>
              <a:t>Intended to lighten regulation but what impact on FEMA eligibility?</a:t>
            </a:r>
          </a:p>
          <a:p>
            <a:pPr>
              <a:spcAft>
                <a:spcPts val="600"/>
              </a:spcAft>
            </a:pPr>
            <a:r>
              <a:rPr lang="en-US" sz="1800"/>
              <a:t>For YOUR use to operate/provide power – Eligible</a:t>
            </a:r>
          </a:p>
          <a:p>
            <a:pPr>
              <a:spcAft>
                <a:spcPts val="600"/>
              </a:spcAft>
            </a:pPr>
            <a:r>
              <a:rPr lang="en-US" sz="1800"/>
              <a:t>Providing as a service to public – Likely Eligible </a:t>
            </a:r>
          </a:p>
          <a:p>
            <a:pPr lvl="1">
              <a:spcAft>
                <a:spcPts val="600"/>
              </a:spcAft>
            </a:pPr>
            <a:r>
              <a:rPr lang="en-US" sz="1800"/>
              <a:t>Sheltering includes internet, IPAWS, First Net, critical for communications, now critical for work/school/health</a:t>
            </a:r>
          </a:p>
          <a:p>
            <a:pPr>
              <a:spcAft>
                <a:spcPts val="600"/>
              </a:spcAft>
            </a:pPr>
            <a:r>
              <a:rPr lang="en-US" sz="1800"/>
              <a:t>Careful about Partnerships</a:t>
            </a:r>
          </a:p>
          <a:p>
            <a:pPr lvl="1">
              <a:spcAft>
                <a:spcPts val="600"/>
              </a:spcAft>
            </a:pPr>
            <a:r>
              <a:rPr lang="en-US" sz="1800"/>
              <a:t>Sharing lines with for-profit entities</a:t>
            </a:r>
          </a:p>
          <a:p>
            <a:pPr lvl="1">
              <a:spcAft>
                <a:spcPts val="600"/>
              </a:spcAft>
            </a:pPr>
            <a:r>
              <a:rPr lang="en-US" sz="1800"/>
              <a:t>Lease considerations</a:t>
            </a:r>
          </a:p>
          <a:p>
            <a:pPr lvl="1">
              <a:spcAft>
                <a:spcPts val="600"/>
              </a:spcAft>
            </a:pPr>
            <a:r>
              <a:rPr lang="en-US" sz="1800"/>
              <a:t>Careful re Non-Profit Status / Subsidiary Arrangements</a:t>
            </a:r>
          </a:p>
        </p:txBody>
      </p:sp>
    </p:spTree>
    <p:extLst>
      <p:ext uri="{BB962C8B-B14F-4D97-AF65-F5344CB8AC3E}">
        <p14:creationId xmlns:p14="http://schemas.microsoft.com/office/powerpoint/2010/main" val="3621530928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 altLang="en-US">
                <a:latin typeface="Arial"/>
                <a:cs typeface="Arial"/>
              </a:rPr>
              <a:t>Questions?</a:t>
            </a:r>
            <a:endParaRPr lang="en-US" altLang="en-US" b="0">
              <a:latin typeface="Arial"/>
              <a:cs typeface="Arial"/>
            </a:endParaRPr>
          </a:p>
        </p:txBody>
      </p:sp>
      <p:sp>
        <p:nvSpPr>
          <p:cNvPr id="61443" name="Subtitle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defPPr>
              <a:defRPr kern="1200"/>
            </a:defPPr>
          </a:lstStyle>
          <a:p>
            <a:pPr marL="0" indent="0" eaLnBrk="1" hangingPunct="1">
              <a:buFontTx/>
              <a:buNone/>
            </a:pPr>
            <a:endParaRPr lang="en-US" altLang="en-US" b="1">
              <a:latin typeface="Arial"/>
              <a:cs typeface="Arial"/>
            </a:endParaRPr>
          </a:p>
          <a:p>
            <a:pPr marL="0" indent="0" eaLnBrk="1" hangingPunct="1">
              <a:buFontTx/>
              <a:buNone/>
            </a:pPr>
            <a:r>
              <a:rPr lang="en-US" altLang="en-US">
                <a:latin typeface="Arial"/>
                <a:cs typeface="Arial"/>
              </a:rPr>
              <a:t>		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B162F3-E58E-4020-AB99-EA594D569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50" y="1833562"/>
            <a:ext cx="5168900" cy="387667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074" name="Title 1"/>
          <p:cNvSpPr>
            <a:spLocks noGrp="1"/>
          </p:cNvSpPr>
          <p:nvPr>
            <p:ph type="ctrTitle" sz="quarter"/>
          </p:nvPr>
        </p:nvSpPr>
        <p:spPr>
          <a:xfrm>
            <a:off x="457200" y="228600"/>
            <a:ext cx="8229600" cy="1468437"/>
          </a:xfrm>
        </p:spPr>
        <p:txBody>
          <a:bodyPr/>
          <a:lstStyle/>
          <a:p>
            <a:r>
              <a:rPr lang="en-US" altLang="en-US" sz="2800">
                <a:latin typeface="Arial"/>
                <a:cs typeface="Arial"/>
              </a:rPr>
              <a:t>PREPARING FOR HURRICANE SEASON</a:t>
            </a:r>
            <a:br>
              <a:rPr lang="en-US" altLang="en-US" sz="2800">
                <a:latin typeface="Arial"/>
                <a:cs typeface="Arial"/>
              </a:rPr>
            </a:br>
            <a:r>
              <a:rPr lang="en-US" altLang="en-US" sz="2000">
                <a:latin typeface="Arial"/>
                <a:cs typeface="Arial"/>
              </a:rPr>
              <a:t>FEMA Public Assistance Program: Programmatic Nuances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828800"/>
            <a:ext cx="914400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81200" y="4952999"/>
            <a:ext cx="4648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Wendy Huff Ellard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601.969.4681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wellard@bakerdonelson.com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4A9F2FE-7909-4C56-9638-5AFFA3ACD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80"/>
          <a:stretch>
            <a:fillRect/>
          </a:stretch>
        </p:blipFill>
        <p:spPr>
          <a:xfrm>
            <a:off x="3573780" y="3392032"/>
            <a:ext cx="1463040" cy="1423179"/>
          </a:xfrm>
          <a:prstGeom prst="ellipse">
            <a:avLst/>
          </a:prstGeom>
          <a:ln w="63500" cap="rnd"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3105418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Standard Projects – Reimbursed at Actual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35E71-E981-465B-9D02-B54E33BF2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Standard Reimbursed Project</a:t>
            </a:r>
          </a:p>
          <a:p>
            <a:pPr lvl="1">
              <a:spcAft>
                <a:spcPts val="1200"/>
              </a:spcAft>
            </a:pPr>
            <a:r>
              <a:rPr lang="en-US"/>
              <a:t>Repair / Restore / Replace to Pre-Existing Condition</a:t>
            </a:r>
          </a:p>
          <a:p>
            <a:pPr lvl="1">
              <a:spcAft>
                <a:spcPts val="1200"/>
              </a:spcAft>
            </a:pPr>
            <a:r>
              <a:rPr lang="en-US"/>
              <a:t>For buildings and electric power, consensus-based codes, specifications and standards must be incorporated</a:t>
            </a:r>
          </a:p>
          <a:p>
            <a:pPr lvl="2">
              <a:spcAft>
                <a:spcPts val="1200"/>
              </a:spcAft>
            </a:pPr>
            <a:r>
              <a:rPr lang="en-US"/>
              <a:t>Codes for Electric Power available at FEMA’s Feb. 2020 FAQ</a:t>
            </a:r>
          </a:p>
          <a:p>
            <a:pPr lvl="2">
              <a:spcAft>
                <a:spcPts val="1200"/>
              </a:spcAft>
            </a:pPr>
            <a:r>
              <a:rPr lang="en-US"/>
              <a:t>Exceptions:  technically infeasible, extraordinary burden</a:t>
            </a:r>
          </a:p>
          <a:p>
            <a:pPr lvl="1">
              <a:spcAft>
                <a:spcPts val="1200"/>
              </a:spcAft>
            </a:pPr>
            <a:r>
              <a:rPr lang="en-US"/>
              <a:t>Project is obligated based on actual cost or estimated and then adjusted up/down to reflect actual cost</a:t>
            </a:r>
          </a:p>
        </p:txBody>
      </p:sp>
    </p:spTree>
    <p:extLst>
      <p:ext uri="{BB962C8B-B14F-4D97-AF65-F5344CB8AC3E}">
        <p14:creationId xmlns:p14="http://schemas.microsoft.com/office/powerpoint/2010/main" val="3997343379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Capped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35E71-E981-465B-9D02-B54E33BF2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371600"/>
            <a:ext cx="8229600" cy="43434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/>
              <a:t>Improved Projects</a:t>
            </a:r>
          </a:p>
          <a:p>
            <a:pPr lvl="1">
              <a:spcAft>
                <a:spcPct val="0"/>
              </a:spcAft>
            </a:pPr>
            <a:r>
              <a:rPr lang="en-US" sz="1800"/>
              <a:t>Incorporates changes to the pre-disaster design and function (changes are not required by applicable codes or standards)</a:t>
            </a:r>
          </a:p>
          <a:p>
            <a:pPr lvl="1">
              <a:spcAft>
                <a:spcPct val="0"/>
              </a:spcAft>
            </a:pPr>
            <a:r>
              <a:rPr lang="en-US" sz="1800"/>
              <a:t>E.g., relocation, increased capacity, upgraded finishes</a:t>
            </a:r>
          </a:p>
          <a:p>
            <a:pPr lvl="1">
              <a:spcAft>
                <a:spcPct val="0"/>
              </a:spcAft>
            </a:pPr>
            <a:r>
              <a:rPr lang="en-US" sz="1800"/>
              <a:t>Requires Recipient and sometimes FEMA pre-approval</a:t>
            </a:r>
          </a:p>
          <a:p>
            <a:pPr lvl="1">
              <a:spcAft>
                <a:spcPct val="0"/>
              </a:spcAft>
            </a:pPr>
            <a:endParaRPr lang="en-US" sz="1800"/>
          </a:p>
          <a:p>
            <a:pPr>
              <a:spcAft>
                <a:spcPct val="0"/>
              </a:spcAft>
            </a:pPr>
            <a:r>
              <a:rPr lang="en-US"/>
              <a:t>Alternate Projects</a:t>
            </a:r>
          </a:p>
          <a:p>
            <a:pPr lvl="1">
              <a:spcAft>
                <a:spcPct val="0"/>
              </a:spcAft>
            </a:pPr>
            <a:r>
              <a:rPr lang="en-US" sz="1800"/>
              <a:t>Damaged facility is abandoned and funding is put toward a different eligible facility or facilities or another approved use</a:t>
            </a:r>
          </a:p>
          <a:p>
            <a:pPr lvl="1">
              <a:spcAft>
                <a:spcPct val="0"/>
              </a:spcAft>
            </a:pPr>
            <a:r>
              <a:rPr lang="en-US" sz="1800"/>
              <a:t>Requires FEMA pre-approval if alternate project involves construction</a:t>
            </a:r>
          </a:p>
          <a:p>
            <a:pPr lvl="1">
              <a:spcAft>
                <a:spcPct val="0"/>
              </a:spcAft>
            </a:pPr>
            <a:endParaRPr lang="en-US" sz="1800"/>
          </a:p>
          <a:p>
            <a:pPr>
              <a:spcAft>
                <a:spcPct val="0"/>
              </a:spcAft>
            </a:pPr>
            <a:r>
              <a:rPr lang="en-US"/>
              <a:t>Fixed Cost Project (§ 428 Alternative Procedures)</a:t>
            </a:r>
          </a:p>
          <a:p>
            <a:pPr lvl="1">
              <a:spcAft>
                <a:spcPct val="0"/>
              </a:spcAft>
            </a:pPr>
            <a:r>
              <a:rPr lang="en-US" sz="1800"/>
              <a:t>FEMA and applicant agree to fixed cost estimate; applicant can use funds on any § 428 project and can use excess funds for certain eligible purposes; FEMA will not fund overruns</a:t>
            </a:r>
          </a:p>
        </p:txBody>
      </p:sp>
    </p:spTree>
    <p:extLst>
      <p:ext uri="{BB962C8B-B14F-4D97-AF65-F5344CB8AC3E}">
        <p14:creationId xmlns:p14="http://schemas.microsoft.com/office/powerpoint/2010/main" val="2726491184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Category of Work – Trend to Re-Classify Projects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35E71-E981-465B-9D02-B54E33BF2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295400"/>
            <a:ext cx="8229600" cy="51054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/>
              <a:t>Considerations of Category B vs. F</a:t>
            </a:r>
          </a:p>
          <a:p>
            <a:pPr>
              <a:spcAft>
                <a:spcPct val="0"/>
              </a:spcAft>
            </a:pPr>
            <a:r>
              <a:rPr lang="en-US"/>
              <a:t>Cost Share </a:t>
            </a:r>
          </a:p>
          <a:p>
            <a:pPr lvl="1">
              <a:spcAft>
                <a:spcPct val="0"/>
              </a:spcAft>
            </a:pPr>
            <a:r>
              <a:rPr lang="en-US" sz="1800"/>
              <a:t>Frequently there are different cost shares applicable to Emergency and Permanent Work</a:t>
            </a:r>
          </a:p>
          <a:p>
            <a:pPr lvl="1">
              <a:spcAft>
                <a:spcPct val="0"/>
              </a:spcAft>
            </a:pPr>
            <a:r>
              <a:rPr lang="en-US" sz="1800"/>
              <a:t>Hurricane Michael – </a:t>
            </a:r>
          </a:p>
          <a:p>
            <a:pPr lvl="2">
              <a:spcAft>
                <a:spcPct val="0"/>
              </a:spcAft>
            </a:pPr>
            <a:r>
              <a:rPr lang="en-US" sz="1800"/>
              <a:t>100% FEMA share for Category A and B October 10, 2018 through November 24, 2018</a:t>
            </a:r>
          </a:p>
          <a:p>
            <a:pPr lvl="2">
              <a:spcAft>
                <a:spcPct val="0"/>
              </a:spcAft>
            </a:pPr>
            <a:r>
              <a:rPr lang="en-US" sz="1800"/>
              <a:t>90% for Category A and B After</a:t>
            </a:r>
          </a:p>
          <a:p>
            <a:pPr lvl="2">
              <a:spcAft>
                <a:spcPct val="0"/>
              </a:spcAft>
            </a:pPr>
            <a:r>
              <a:rPr lang="en-US" sz="1800"/>
              <a:t>75% for Permanent Work inc. Category F</a:t>
            </a:r>
          </a:p>
          <a:p>
            <a:pPr>
              <a:spcAft>
                <a:spcPct val="0"/>
              </a:spcAft>
            </a:pPr>
            <a:r>
              <a:rPr lang="en-US"/>
              <a:t>Force Account Labor Eligibility</a:t>
            </a:r>
          </a:p>
          <a:p>
            <a:pPr lvl="1">
              <a:spcAft>
                <a:spcPct val="0"/>
              </a:spcAft>
            </a:pPr>
            <a:r>
              <a:rPr lang="en-US" sz="1800"/>
              <a:t>Emergency Work – Only OT </a:t>
            </a:r>
          </a:p>
          <a:p>
            <a:pPr lvl="1">
              <a:spcAft>
                <a:spcPct val="0"/>
              </a:spcAft>
            </a:pPr>
            <a:r>
              <a:rPr lang="en-US" sz="1800"/>
              <a:t>Permanent – Regular Time and OT</a:t>
            </a:r>
          </a:p>
          <a:p>
            <a:pPr>
              <a:spcAft>
                <a:spcPct val="0"/>
              </a:spcAft>
            </a:pPr>
            <a:r>
              <a:rPr lang="en-US" sz="1800"/>
              <a:t>Contracting Considerations – No formal impact but presumption</a:t>
            </a:r>
          </a:p>
          <a:p>
            <a:pPr>
              <a:spcAft>
                <a:spcPct val="0"/>
              </a:spcAft>
            </a:pPr>
            <a:r>
              <a:rPr lang="en-US" sz="1800"/>
              <a:t>Mutual Aid – Policy now confirms both eligible</a:t>
            </a:r>
          </a:p>
          <a:p>
            <a:pPr>
              <a:spcAft>
                <a:spcPct val="0"/>
              </a:spcAft>
            </a:pPr>
            <a:r>
              <a:rPr lang="en-US" sz="1800"/>
              <a:t>Eligibility / Duplication of Work</a:t>
            </a:r>
          </a:p>
          <a:p>
            <a:pPr lvl="1">
              <a:spcAft>
                <a:spcPts val="1200"/>
              </a:spcAft>
            </a:pPr>
            <a:endParaRPr lang="en-US"/>
          </a:p>
          <a:p>
            <a:pPr>
              <a:spcAft>
                <a:spcPts val="12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5743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Funding Opp - Mitigation – Public Assistance (§ 406)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35E71-E981-465B-9D02-B54E33BF2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371600"/>
            <a:ext cx="8229600" cy="4343400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en-US"/>
              <a:t>Public Assistance Hazard Mitigation (§ 406)</a:t>
            </a:r>
          </a:p>
          <a:p>
            <a:pPr marL="0" indent="0">
              <a:spcAft>
                <a:spcPct val="0"/>
              </a:spcAft>
              <a:buNone/>
            </a:pPr>
            <a:endParaRPr lang="en-US" sz="1200"/>
          </a:p>
          <a:p>
            <a:pPr lvl="1">
              <a:spcAft>
                <a:spcPct val="0"/>
              </a:spcAft>
            </a:pPr>
            <a:r>
              <a:rPr lang="en-US"/>
              <a:t>Mitigation of incident-caused damage</a:t>
            </a:r>
          </a:p>
          <a:p>
            <a:pPr marL="341313" lvl="1" indent="0">
              <a:spcAft>
                <a:spcPct val="0"/>
              </a:spcAft>
              <a:buNone/>
            </a:pPr>
            <a:endParaRPr lang="en-US" sz="1200"/>
          </a:p>
          <a:p>
            <a:pPr lvl="1">
              <a:spcAft>
                <a:spcPct val="0"/>
              </a:spcAft>
            </a:pPr>
            <a:r>
              <a:rPr lang="en-US"/>
              <a:t>Generally available only for disaster-damaged facilities</a:t>
            </a:r>
          </a:p>
          <a:p>
            <a:pPr lvl="2">
              <a:spcAft>
                <a:spcPct val="0"/>
              </a:spcAft>
            </a:pPr>
            <a:r>
              <a:rPr lang="en-US"/>
              <a:t>Exception:  § 428 Alternative Procedures</a:t>
            </a:r>
          </a:p>
          <a:p>
            <a:pPr marL="688975" lvl="2" indent="0">
              <a:spcAft>
                <a:spcPct val="0"/>
              </a:spcAft>
              <a:buNone/>
            </a:pPr>
            <a:endParaRPr lang="en-US" sz="1200"/>
          </a:p>
          <a:p>
            <a:pPr lvl="1">
              <a:spcAft>
                <a:spcPct val="0"/>
              </a:spcAft>
            </a:pPr>
            <a:r>
              <a:rPr lang="en-US"/>
              <a:t>FEMA evaluates proposals for:</a:t>
            </a:r>
          </a:p>
          <a:p>
            <a:pPr lvl="2">
              <a:spcAft>
                <a:spcPct val="0"/>
              </a:spcAft>
            </a:pPr>
            <a:r>
              <a:rPr lang="en-US"/>
              <a:t>eligibility</a:t>
            </a:r>
          </a:p>
          <a:p>
            <a:pPr lvl="2">
              <a:spcAft>
                <a:spcPct val="0"/>
              </a:spcAft>
            </a:pPr>
            <a:r>
              <a:rPr lang="en-US"/>
              <a:t>cost-effectiveness (15%, 100%, or BCA)</a:t>
            </a:r>
          </a:p>
          <a:p>
            <a:pPr lvl="2">
              <a:spcAft>
                <a:spcPct val="0"/>
              </a:spcAft>
            </a:pPr>
            <a:r>
              <a:rPr lang="en-US"/>
              <a:t>technical feasibility and effectiveness</a:t>
            </a:r>
          </a:p>
          <a:p>
            <a:pPr lvl="2">
              <a:spcAft>
                <a:spcPct val="0"/>
              </a:spcAft>
            </a:pPr>
            <a:r>
              <a:rPr lang="en-US"/>
              <a:t>compliance with EHP laws, regulations, and EOs</a:t>
            </a:r>
            <a:endParaRPr lang="en-US"/>
          </a:p>
          <a:p>
            <a:pPr marL="688975" lvl="2" indent="0">
              <a:spcAft>
                <a:spcPct val="0"/>
              </a:spcAft>
              <a:buNone/>
            </a:pPr>
            <a:endParaRPr lang="en-US" sz="1200"/>
          </a:p>
          <a:p>
            <a:pPr lvl="1">
              <a:spcAft>
                <a:spcPct val="0"/>
              </a:spcAft>
            </a:pPr>
            <a:r>
              <a:rPr lang="en-US"/>
              <a:t>Generally must be applied to damaged portions of the facility</a:t>
            </a:r>
          </a:p>
          <a:p>
            <a:pPr lvl="2">
              <a:spcAft>
                <a:spcPct val="0"/>
              </a:spcAft>
            </a:pPr>
            <a:r>
              <a:rPr lang="en-US"/>
              <a:t>Exception: e.g., floodwalls, sprinkler system</a:t>
            </a:r>
          </a:p>
        </p:txBody>
      </p:sp>
    </p:spTree>
    <p:extLst>
      <p:ext uri="{BB962C8B-B14F-4D97-AF65-F5344CB8AC3E}">
        <p14:creationId xmlns:p14="http://schemas.microsoft.com/office/powerpoint/2010/main" val="18442551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Mitigation – Hazard Mitigation Grant Program (§ 404)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35E71-E981-465B-9D02-B54E33BF2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371600"/>
            <a:ext cx="8229600" cy="43434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Hazard Mitigation Grant Program (§ 404)</a:t>
            </a:r>
          </a:p>
          <a:p>
            <a:pPr lvl="1">
              <a:spcAft>
                <a:spcPts val="1200"/>
              </a:spcAft>
            </a:pPr>
            <a:r>
              <a:rPr lang="en-US"/>
              <a:t>Funding is limited; not all projects selected</a:t>
            </a:r>
          </a:p>
          <a:p>
            <a:pPr lvl="1">
              <a:spcAft>
                <a:spcPts val="1200"/>
              </a:spcAft>
            </a:pPr>
            <a:r>
              <a:rPr lang="en-US"/>
              <a:t>To be considered for funding under HMGP, a project must:</a:t>
            </a:r>
          </a:p>
          <a:p>
            <a:pPr lvl="2">
              <a:spcAft>
                <a:spcPts val="1200"/>
              </a:spcAft>
            </a:pPr>
            <a:r>
              <a:rPr lang="en-US" sz="1800"/>
              <a:t>Conform with the approved state and local mitigation plan</a:t>
            </a:r>
          </a:p>
          <a:p>
            <a:pPr lvl="2">
              <a:spcAft>
                <a:spcPts val="1200"/>
              </a:spcAft>
            </a:pPr>
            <a:r>
              <a:rPr lang="en-US" sz="1800"/>
              <a:t>Benefit the disaster area</a:t>
            </a:r>
          </a:p>
          <a:p>
            <a:pPr lvl="2">
              <a:spcAft>
                <a:spcPts val="1200"/>
              </a:spcAft>
            </a:pPr>
            <a:r>
              <a:rPr lang="en-US" sz="1800"/>
              <a:t>Conform with environmental regulations</a:t>
            </a:r>
          </a:p>
          <a:p>
            <a:pPr lvl="2">
              <a:spcAft>
                <a:spcPts val="1200"/>
              </a:spcAft>
            </a:pPr>
            <a:r>
              <a:rPr lang="en-US" sz="1800"/>
              <a:t>Solve a problem and be technically feasible</a:t>
            </a:r>
          </a:p>
          <a:p>
            <a:pPr lvl="2">
              <a:spcAft>
                <a:spcPts val="1200"/>
              </a:spcAft>
            </a:pPr>
            <a:r>
              <a:rPr lang="en-US" sz="1800"/>
              <a:t>Meet all applicable state and local codes and standards</a:t>
            </a:r>
          </a:p>
          <a:p>
            <a:pPr lvl="2">
              <a:spcAft>
                <a:spcPts val="1200"/>
              </a:spcAft>
            </a:pPr>
            <a:r>
              <a:rPr lang="en-US" sz="1800"/>
              <a:t>Demonstrate cost-effectiveness</a:t>
            </a:r>
          </a:p>
          <a:p>
            <a:pPr lvl="2">
              <a:spcAft>
                <a:spcPct val="0"/>
              </a:spcAft>
            </a:pPr>
            <a:r>
              <a:rPr lang="en-US" sz="1800"/>
              <a:t>Consider a range of alternatives</a:t>
            </a:r>
          </a:p>
        </p:txBody>
      </p:sp>
    </p:spTree>
    <p:extLst>
      <p:ext uri="{BB962C8B-B14F-4D97-AF65-F5344CB8AC3E}">
        <p14:creationId xmlns:p14="http://schemas.microsoft.com/office/powerpoint/2010/main" val="4108011055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EDC553-984C-411C-8066-D0FC2C2D4F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333" b="22222"/>
          <a:stretch>
            <a:fillRect/>
          </a:stretch>
        </p:blipFill>
        <p:spPr>
          <a:xfrm>
            <a:off x="0" y="4114800"/>
            <a:ext cx="9144000" cy="213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Mitigation – BRIC (§ 203)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35E71-E981-465B-9D02-B54E33BF2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371600"/>
            <a:ext cx="8229600" cy="15240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/>
              <a:t>Building Resilient Infrastructure and Communities (§ 203)</a:t>
            </a:r>
          </a:p>
          <a:p>
            <a:pPr lvl="1">
              <a:spcAft>
                <a:spcPts val="1200"/>
              </a:spcAft>
            </a:pPr>
            <a:r>
              <a:rPr lang="en-US"/>
              <a:t>New program replaces Pre-disaster Hazard Mitigation Program</a:t>
            </a:r>
          </a:p>
          <a:p>
            <a:pPr lvl="1">
              <a:spcAft>
                <a:spcPts val="1200"/>
              </a:spcAft>
            </a:pPr>
            <a:r>
              <a:rPr lang="en-US" err="1"/>
              <a:t>NOFO Issued August 4, </a:t>
            </a:r>
            <a:r>
              <a:rPr lang="en-US" b="1">
                <a:solidFill>
                  <a:srgbClr val="FF0000"/>
                </a:solidFill>
              </a:rPr>
              <a:t>Applications Open Sept 30</a:t>
            </a:r>
          </a:p>
          <a:p>
            <a:pPr lvl="1">
              <a:spcAft>
                <a:spcPts val="1200"/>
              </a:spcAft>
            </a:pPr>
            <a:r>
              <a:rPr lang="en-US"/>
              <a:t>FEMA will fund BRIC from a 6% set-aside of estimated disaster expenses for each major disaster</a:t>
            </a:r>
          </a:p>
          <a:p>
            <a:pPr lvl="1">
              <a:spcAft>
                <a:spcPts val="1200"/>
              </a:spcAft>
            </a:pPr>
            <a:r>
              <a:rPr lang="en-US"/>
              <a:t>Current Funding of $500 million, </a:t>
            </a:r>
            <a:r>
              <a:rPr lang="en-US" b="1">
                <a:solidFill>
                  <a:srgbClr val="FF0000"/>
                </a:solidFill>
              </a:rPr>
              <a:t>$446.4 million </a:t>
            </a:r>
            <a:r>
              <a:rPr lang="en-US"/>
              <a:t>available through “National Competition”, $50 million cap per project</a:t>
            </a:r>
          </a:p>
        </p:txBody>
      </p:sp>
    </p:spTree>
    <p:extLst>
      <p:ext uri="{BB962C8B-B14F-4D97-AF65-F5344CB8AC3E}">
        <p14:creationId xmlns:p14="http://schemas.microsoft.com/office/powerpoint/2010/main" val="189215398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kern="1200"/>
            </a:defPPr>
          </a:lstStyle>
          <a:p>
            <a:r>
              <a:rPr lang="en-US"/>
              <a:t>Mitigation – BRIC (§ 203)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35E71-E981-465B-9D02-B54E33BF26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250" y="1371600"/>
            <a:ext cx="8229600" cy="46482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>
                <a:solidFill>
                  <a:srgbClr val="000000"/>
                </a:solidFill>
              </a:rPr>
              <a:t>Application Deadline: </a:t>
            </a:r>
            <a:r>
              <a:rPr lang="en-US" b="1">
                <a:solidFill>
                  <a:srgbClr val="FF0000"/>
                </a:solidFill>
              </a:rPr>
              <a:t>January 29, 2021 (3:00 p.m. ET</a:t>
            </a:r>
            <a:r>
              <a:rPr lang="en-US">
                <a:solidFill>
                  <a:srgbClr val="000000"/>
                </a:solidFill>
              </a:rPr>
              <a:t>) </a:t>
            </a:r>
          </a:p>
          <a:p>
            <a:pPr>
              <a:spcAft>
                <a:spcPts val="1200"/>
              </a:spcAft>
            </a:pPr>
            <a:r>
              <a:rPr lang="en-US"/>
              <a:t>Mitigation Projects</a:t>
            </a:r>
          </a:p>
          <a:p>
            <a:pPr lvl="1">
              <a:spcAft>
                <a:spcPts val="1200"/>
              </a:spcAft>
            </a:pPr>
            <a:r>
              <a:rPr lang="en-US"/>
              <a:t>Cost-effective mitigation projects designed to increase resilience and public safety; reduce injuries and loss of life; and reduce damage and destruction to property, critical services, facilities, and infrastructure</a:t>
            </a:r>
          </a:p>
          <a:p>
            <a:pPr>
              <a:spcAft>
                <a:spcPts val="1200"/>
              </a:spcAft>
            </a:pPr>
            <a:r>
              <a:rPr lang="en-US" sz="1800"/>
              <a:t>Have to be in a state with a declaration in past 7 years (All – thanks CV19)</a:t>
            </a:r>
          </a:p>
          <a:p>
            <a:pPr>
              <a:spcAft>
                <a:spcPts val="1200"/>
              </a:spcAft>
            </a:pPr>
            <a:r>
              <a:rPr lang="en-US" sz="1800"/>
              <a:t>Management Costs - Up to 15% (10% rec. / 5% subrec. split) </a:t>
            </a:r>
          </a:p>
          <a:p>
            <a:pPr>
              <a:spcAft>
                <a:spcPts val="1200"/>
              </a:spcAft>
            </a:pPr>
            <a:r>
              <a:rPr lang="en-US" sz="1800">
                <a:solidFill>
                  <a:srgbClr val="000000"/>
                </a:solidFill>
              </a:rPr>
              <a:t>Subject to 75% Cost Share</a:t>
            </a:r>
          </a:p>
          <a:p>
            <a:pPr>
              <a:spcAft>
                <a:spcPts val="1200"/>
              </a:spcAft>
            </a:pPr>
            <a:r>
              <a:rPr lang="en-US" sz="1800"/>
              <a:t>https://www.fema.gov/grants/mitigation/building-resilient-infrastructure-communities</a:t>
            </a:r>
          </a:p>
        </p:txBody>
      </p:sp>
    </p:spTree>
    <p:extLst>
      <p:ext uri="{BB962C8B-B14F-4D97-AF65-F5344CB8AC3E}">
        <p14:creationId xmlns:p14="http://schemas.microsoft.com/office/powerpoint/2010/main" val="2355490185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10.0.17763.0"/>
  <p:tag name="AS_RELEASE_DATE" val="2020.01.14"/>
  <p:tag name="AS_TITLE" val="Aspose.Slides for .NET 4.0 Client Profile"/>
  <p:tag name="AS_VERSION" val="20.1"/>
</p:tagLst>
</file>

<file path=ppt/theme/theme1.xml><?xml version="1.0" encoding="utf-8"?>
<a:theme xmlns:r="http://schemas.openxmlformats.org/officeDocument/2006/relationships" xmlns:a="http://schemas.openxmlformats.org/drawingml/2006/main" name="BD_PowerPoint_Template_12.13.2012">
  <a:themeElements>
    <a:clrScheme name="Baker Donelson">
      <a:dk1>
        <a:srgbClr val="000000"/>
      </a:dk1>
      <a:lt1>
        <a:srgbClr val="FFFFFF"/>
      </a:lt1>
      <a:dk2>
        <a:srgbClr val="000000"/>
      </a:dk2>
      <a:lt2>
        <a:srgbClr val="6C6F70"/>
      </a:lt2>
      <a:accent1>
        <a:srgbClr val="D52B1E"/>
      </a:accent1>
      <a:accent2>
        <a:srgbClr val="6C6F70"/>
      </a:accent2>
      <a:accent3>
        <a:srgbClr val="006983"/>
      </a:accent3>
      <a:accent4>
        <a:srgbClr val="A2A4A3"/>
      </a:accent4>
      <a:accent5>
        <a:srgbClr val="FFFFFF"/>
      </a:accent5>
      <a:accent6>
        <a:srgbClr val="000000"/>
      </a:accent6>
      <a:hlink>
        <a:srgbClr val="D52B1E"/>
      </a:hlink>
      <a:folHlink>
        <a:srgbClr val="006983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r="http://schemas.openxmlformats.org/officeDocument/2006/relationships" xmlns:a="http://schemas.openxmlformats.org/drawingml/2006/main" name="1_BD_PowerPoint_Template_12.13.2012">
  <a:themeElements>
    <a:clrScheme name="Baker Donelson">
      <a:dk1>
        <a:srgbClr val="000000"/>
      </a:dk1>
      <a:lt1>
        <a:srgbClr val="FFFFFF"/>
      </a:lt1>
      <a:dk2>
        <a:srgbClr val="000000"/>
      </a:dk2>
      <a:lt2>
        <a:srgbClr val="6C6F70"/>
      </a:lt2>
      <a:accent1>
        <a:srgbClr val="D52B1E"/>
      </a:accent1>
      <a:accent2>
        <a:srgbClr val="6C6F70"/>
      </a:accent2>
      <a:accent3>
        <a:srgbClr val="006983"/>
      </a:accent3>
      <a:accent4>
        <a:srgbClr val="A2A4A3"/>
      </a:accent4>
      <a:accent5>
        <a:srgbClr val="FFFFFF"/>
      </a:accent5>
      <a:accent6>
        <a:srgbClr val="000000"/>
      </a:accent6>
      <a:hlink>
        <a:srgbClr val="D52B1E"/>
      </a:hlink>
      <a:folHlink>
        <a:srgbClr val="006983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r="http://schemas.openxmlformats.org/officeDocument/2006/relationships" xmlns:a="http://schemas.openxmlformats.org/drawingml/2006/main" name="2_BD_PowerPoint_Template_12.13.2012">
  <a:themeElements>
    <a:clrScheme name="Baker Donelson">
      <a:dk1>
        <a:srgbClr val="000000"/>
      </a:dk1>
      <a:lt1>
        <a:srgbClr val="FFFFFF"/>
      </a:lt1>
      <a:dk2>
        <a:srgbClr val="000000"/>
      </a:dk2>
      <a:lt2>
        <a:srgbClr val="6C6F70"/>
      </a:lt2>
      <a:accent1>
        <a:srgbClr val="D52B1E"/>
      </a:accent1>
      <a:accent2>
        <a:srgbClr val="6C6F70"/>
      </a:accent2>
      <a:accent3>
        <a:srgbClr val="006983"/>
      </a:accent3>
      <a:accent4>
        <a:srgbClr val="A2A4A3"/>
      </a:accent4>
      <a:accent5>
        <a:srgbClr val="FFFFFF"/>
      </a:accent5>
      <a:accent6>
        <a:srgbClr val="000000"/>
      </a:accent6>
      <a:hlink>
        <a:srgbClr val="D52B1E"/>
      </a:hlink>
      <a:folHlink>
        <a:srgbClr val="006983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l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l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l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5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Template>BD_PowerPoint_Template_12.13.2012</Template>
  <Company/>
  <PresentationFormat>On-screen Show (4:3)</PresentationFormat>
  <Paragraphs>0</Paragraphs>
  <Slides>0</Slides>
  <Notes>0</Notes>
  <TotalTime>0</TotalTime>
  <HiddenSlides>0</HiddenSlides>
  <MMClips>0</MMClips>
  <ScaleCrop>0</ScaleCrop>
  <LinksUpToDate>0</LinksUpToDate>
  <SharedDoc>0</SharedDoc>
  <HyperlinkBase> </HyperlinkBase>
  <HyperlinksChanged>0</HyperlinksChanged>
  <Application>Aspose.Slides for .NET</Application>
  <AppVersion>20.0100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revision>1</cp:revision>
  <cp:lastPrinted>1601-01-01T00:00:00.000</cp:lastPrinted>
  <dcterms:created xsi:type="dcterms:W3CDTF">1601-01-01T00:00:00Z</dcterms:created>
  <dcterms:modified xsi:type="dcterms:W3CDTF">1601-01-01T00:00:00Z</dcterms:modified>
</cp:coreProperties>
</file>