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 id="2147483900" r:id="rId2"/>
  </p:sldMasterIdLst>
  <p:notesMasterIdLst>
    <p:notesMasterId r:id="rId28"/>
  </p:notesMasterIdLst>
  <p:sldIdLst>
    <p:sldId id="281" r:id="rId3"/>
    <p:sldId id="294" r:id="rId4"/>
    <p:sldId id="293" r:id="rId5"/>
    <p:sldId id="292" r:id="rId6"/>
    <p:sldId id="256" r:id="rId7"/>
    <p:sldId id="274"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3" r:id="rId23"/>
    <p:sldId id="275" r:id="rId24"/>
    <p:sldId id="276" r:id="rId25"/>
    <p:sldId id="277" r:id="rId26"/>
    <p:sldId id="27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0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7423BC-E915-4D40-A7B8-DB3DF78011D1}" type="datetimeFigureOut">
              <a:rPr lang="en-US" smtClean="0"/>
              <a:t>3/22/2019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5133AA-F436-4FC4-A074-E2750A2B1901}" type="slidenum">
              <a:rPr lang="en-US" smtClean="0"/>
              <a:t>‹#›</a:t>
            </a:fld>
            <a:endParaRPr lang="en-US" dirty="0"/>
          </a:p>
        </p:txBody>
      </p:sp>
    </p:spTree>
    <p:extLst>
      <p:ext uri="{BB962C8B-B14F-4D97-AF65-F5344CB8AC3E}">
        <p14:creationId xmlns:p14="http://schemas.microsoft.com/office/powerpoint/2010/main" val="2176908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133AA-F436-4FC4-A074-E2750A2B1901}" type="slidenum">
              <a:rPr lang="en-US" smtClean="0"/>
              <a:t>5</a:t>
            </a:fld>
            <a:endParaRPr lang="en-US" dirty="0"/>
          </a:p>
        </p:txBody>
      </p:sp>
    </p:spTree>
    <p:extLst>
      <p:ext uri="{BB962C8B-B14F-4D97-AF65-F5344CB8AC3E}">
        <p14:creationId xmlns:p14="http://schemas.microsoft.com/office/powerpoint/2010/main" val="2527616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15</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3818214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16</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2866411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17</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396862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18</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23843615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19</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641622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20</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4192231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22</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4274342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23</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748419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24</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4236268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7</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3473167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8</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3805527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9</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4203112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10</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630680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11</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2493517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12</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456449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13</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302208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14</a:t>
            </a:fld>
            <a:endParaRPr lang="en-US" altLang="en-US" dirty="0"/>
          </a:p>
        </p:txBody>
      </p:sp>
      <p:sp>
        <p:nvSpPr>
          <p:cNvPr id="69635" name="Rectangle 2"/>
          <p:cNvSpPr>
            <a:spLocks noGrp="1" noRot="1" noChangeAspect="1" noChangeArrowheads="1" noTextEdit="1"/>
          </p:cNvSpPr>
          <p:nvPr>
            <p:ph type="sldImg"/>
          </p:nvPr>
        </p:nvSpPr>
        <p:spPr>
          <a:xfrm>
            <a:off x="457200" y="720725"/>
            <a:ext cx="64008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8402413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410322" y="2014537"/>
            <a:ext cx="9144000" cy="2100263"/>
          </a:xfrm>
        </p:spPr>
        <p:txBody>
          <a:bodyPr lIns="0" tIns="0" rIns="0" anchor="b" anchorCtr="0"/>
          <a:lstStyle>
            <a:lvl1pPr algn="r">
              <a:defRPr sz="6000"/>
            </a:lvl1pPr>
          </a:lstStyle>
          <a:p>
            <a:r>
              <a:rPr lang="en-US" dirty="0"/>
              <a:t>Click to edit Title</a:t>
            </a:r>
          </a:p>
        </p:txBody>
      </p:sp>
      <p:sp>
        <p:nvSpPr>
          <p:cNvPr id="3" name="Subtitle 2"/>
          <p:cNvSpPr>
            <a:spLocks noGrp="1"/>
          </p:cNvSpPr>
          <p:nvPr>
            <p:ph type="subTitle" idx="1" hasCustomPrompt="1"/>
          </p:nvPr>
        </p:nvSpPr>
        <p:spPr>
          <a:xfrm>
            <a:off x="2410322" y="4212191"/>
            <a:ext cx="9144000" cy="1045608"/>
          </a:xfrm>
        </p:spPr>
        <p:txBody>
          <a:bodyPr lIns="0" tIns="0" rIns="0" bIns="0">
            <a:normAutofit/>
          </a:bodyPr>
          <a:lstStyle>
            <a:lvl1pPr marL="0" indent="0" algn="r">
              <a:buNone/>
              <a:defRPr sz="2200" b="0" i="0">
                <a:solidFill>
                  <a:schemeClr val="bg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4" name="Date Placeholder 3"/>
          <p:cNvSpPr>
            <a:spLocks noGrp="1"/>
          </p:cNvSpPr>
          <p:nvPr>
            <p:ph type="dt" sz="half" idx="10"/>
          </p:nvPr>
        </p:nvSpPr>
        <p:spPr>
          <a:xfrm>
            <a:off x="9701711" y="6243320"/>
            <a:ext cx="1852611" cy="365125"/>
          </a:xfrm>
          <a:prstGeom prst="rect">
            <a:avLst/>
          </a:prstGeom>
        </p:spPr>
        <p:txBody>
          <a:bodyPr/>
          <a:lstStyle/>
          <a:p>
            <a:fld id="{8F205B49-6B55-8648-B204-2004A0C66CA2}" type="datetime4">
              <a:rPr lang="en-US" smtClean="0"/>
              <a:t>March 22, 2019</a:t>
            </a:fld>
            <a:endParaRPr lang="en-US" dirty="0"/>
          </a:p>
        </p:txBody>
      </p:sp>
      <p:sp>
        <p:nvSpPr>
          <p:cNvPr id="8" name="Text Placeholder 7"/>
          <p:cNvSpPr>
            <a:spLocks noGrp="1"/>
          </p:cNvSpPr>
          <p:nvPr>
            <p:ph type="body" sz="quarter" idx="11" hasCustomPrompt="1"/>
          </p:nvPr>
        </p:nvSpPr>
        <p:spPr>
          <a:xfrm>
            <a:off x="4515347" y="342899"/>
            <a:ext cx="7038975" cy="573087"/>
          </a:xfrm>
        </p:spPr>
        <p:txBody>
          <a:bodyPr rIns="0"/>
          <a:lstStyle>
            <a:lvl1pPr marL="0" indent="0" algn="r">
              <a:buFontTx/>
              <a:buNone/>
              <a:defRPr b="0" i="0">
                <a:solidFill>
                  <a:schemeClr val="bg1"/>
                </a:solidFill>
                <a:latin typeface="Arial" charset="0"/>
                <a:ea typeface="Arial" charset="0"/>
                <a:cs typeface="Arial" charset="0"/>
              </a:defRPr>
            </a:lvl1pPr>
            <a:lvl2pPr marL="457200" indent="0" algn="r">
              <a:buFontTx/>
              <a:buNone/>
              <a:defRPr b="0" i="0">
                <a:solidFill>
                  <a:schemeClr val="bg1"/>
                </a:solidFill>
                <a:latin typeface="Arial" charset="0"/>
                <a:ea typeface="Arial" charset="0"/>
                <a:cs typeface="Arial" charset="0"/>
              </a:defRPr>
            </a:lvl2pPr>
            <a:lvl3pPr marL="914400" indent="0" algn="r">
              <a:buFontTx/>
              <a:buNone/>
              <a:defRPr/>
            </a:lvl3pPr>
            <a:lvl4pPr marL="1371600" indent="0" algn="r">
              <a:buFontTx/>
              <a:buNone/>
              <a:defRPr/>
            </a:lvl4pPr>
            <a:lvl5pPr marL="1828800" indent="0" algn="r">
              <a:buFontTx/>
              <a:buNone/>
              <a:defRPr/>
            </a:lvl5pPr>
          </a:lstStyle>
          <a:p>
            <a:pPr lvl="0"/>
            <a:r>
              <a:rPr lang="en-US" dirty="0"/>
              <a:t>Click to edit Report Title</a:t>
            </a:r>
          </a:p>
        </p:txBody>
      </p:sp>
      <p:sp>
        <p:nvSpPr>
          <p:cNvPr id="6" name="Text Placeholder 5"/>
          <p:cNvSpPr>
            <a:spLocks noGrp="1"/>
          </p:cNvSpPr>
          <p:nvPr>
            <p:ph type="body" sz="quarter" idx="13" hasCustomPrompt="1"/>
          </p:nvPr>
        </p:nvSpPr>
        <p:spPr>
          <a:xfrm>
            <a:off x="2410322" y="5922645"/>
            <a:ext cx="9144000" cy="320675"/>
          </a:xfrm>
        </p:spPr>
        <p:txBody>
          <a:bodyPr tIns="0" rIns="0" bIns="0" anchor="b" anchorCtr="0">
            <a:noAutofit/>
          </a:bodyPr>
          <a:lstStyle>
            <a:lvl1pPr marL="0" indent="0" algn="r">
              <a:buFontTx/>
              <a:buNone/>
              <a:defRPr sz="1800" b="0" i="0">
                <a:latin typeface="Arial" charset="0"/>
                <a:ea typeface="Arial" charset="0"/>
                <a:cs typeface="Arial" charset="0"/>
              </a:defRPr>
            </a:lvl1pPr>
          </a:lstStyle>
          <a:p>
            <a:pPr lvl="0"/>
            <a:r>
              <a:rPr lang="en-US" dirty="0"/>
              <a:t>Click to edit Name</a:t>
            </a:r>
          </a:p>
        </p:txBody>
      </p:sp>
    </p:spTree>
    <p:extLst>
      <p:ext uri="{BB962C8B-B14F-4D97-AF65-F5344CB8AC3E}">
        <p14:creationId xmlns:p14="http://schemas.microsoft.com/office/powerpoint/2010/main" val="2069439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3_Title Onl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a:t>Click to edit Title</a:t>
            </a:r>
          </a:p>
        </p:txBody>
      </p:sp>
      <p:sp>
        <p:nvSpPr>
          <p:cNvPr id="15"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6" name="Slide Number Placeholder 3"/>
          <p:cNvSpPr>
            <a:spLocks noGrp="1"/>
          </p:cNvSpPr>
          <p:nvPr>
            <p:ph type="sldNum" sz="quarter" idx="4"/>
          </p:nvPr>
        </p:nvSpPr>
        <p:spPr>
          <a:xfrm>
            <a:off x="10946224"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cxnSp>
        <p:nvCxnSpPr>
          <p:cNvPr id="5" name="Straight Connector 4">
            <a:extLst>
              <a:ext uri="{FF2B5EF4-FFF2-40B4-BE49-F238E27FC236}">
                <a16:creationId xmlns:a16="http://schemas.microsoft.com/office/drawing/2014/main" id="{B2796C85-7915-4F56-8837-858996F6537C}"/>
              </a:ext>
            </a:extLst>
          </p:cNvPr>
          <p:cNvCxnSpPr/>
          <p:nvPr userDrawn="1"/>
        </p:nvCxnSpPr>
        <p:spPr>
          <a:xfrm>
            <a:off x="637562" y="1047750"/>
            <a:ext cx="10945368" cy="0"/>
          </a:xfrm>
          <a:prstGeom prst="line">
            <a:avLst/>
          </a:prstGeom>
          <a:ln w="28575">
            <a:solidFill>
              <a:srgbClr val="068B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226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4_Blank Slide">
    <p:bg>
      <p:bgPr>
        <a:solidFill>
          <a:schemeClr val="bg2"/>
        </a:solidFill>
        <a:effectLst/>
      </p:bgPr>
    </p:bg>
    <p:spTree>
      <p:nvGrpSpPr>
        <p:cNvPr id="1" name=""/>
        <p:cNvGrpSpPr/>
        <p:nvPr/>
      </p:nvGrpSpPr>
      <p:grpSpPr>
        <a:xfrm>
          <a:off x="0" y="0"/>
          <a:ext cx="0" cy="0"/>
          <a:chOff x="0" y="0"/>
          <a:chExt cx="0" cy="0"/>
        </a:xfrm>
      </p:grpSpPr>
      <p:sp>
        <p:nvSpPr>
          <p:cNvPr id="15"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6" name="Slide Number Placeholder 3"/>
          <p:cNvSpPr>
            <a:spLocks noGrp="1"/>
          </p:cNvSpPr>
          <p:nvPr>
            <p:ph type="sldNum" sz="quarter" idx="4"/>
          </p:nvPr>
        </p:nvSpPr>
        <p:spPr>
          <a:xfrm>
            <a:off x="10946224"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spTree>
    <p:extLst>
      <p:ext uri="{BB962C8B-B14F-4D97-AF65-F5344CB8AC3E}">
        <p14:creationId xmlns:p14="http://schemas.microsoft.com/office/powerpoint/2010/main" val="1547047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3/21/2019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9CD995-E4DD-4D8C-AEB0-29720816A1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984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3/21/2019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711314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3/21/2019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9CD995-E4DD-4D8C-AEB0-29720816A1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0831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3/21/2019</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4105182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3/21/2019</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1789639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3/21/2019</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233898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3/21/2019</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629458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a:t>3/21/2019</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79CD995-E4DD-4D8C-AEB0-29720816A1BC}" type="slidenum">
              <a:rPr lang="en-US" smtClean="0"/>
              <a:t>‹#›</a:t>
            </a:fld>
            <a:endParaRPr lang="en-US" dirty="0"/>
          </a:p>
        </p:txBody>
      </p:sp>
    </p:spTree>
    <p:extLst>
      <p:ext uri="{BB962C8B-B14F-4D97-AF65-F5344CB8AC3E}">
        <p14:creationId xmlns:p14="http://schemas.microsoft.com/office/powerpoint/2010/main" val="2306689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40080" y="0"/>
            <a:ext cx="11013047" cy="1051560"/>
          </a:xfrm>
        </p:spPr>
        <p:txBody>
          <a:bodyPr/>
          <a:lstStyle>
            <a:lvl1pPr>
              <a:defRPr b="1" i="0">
                <a:solidFill>
                  <a:schemeClr val="bg1"/>
                </a:solidFill>
                <a:latin typeface="Arial" charset="0"/>
                <a:ea typeface="Arial" charset="0"/>
                <a:cs typeface="Arial" charset="0"/>
              </a:defRPr>
            </a:lvl1pPr>
          </a:lstStyle>
          <a:p>
            <a:r>
              <a:rPr lang="en-US" dirty="0"/>
              <a:t>Click to edit Title</a:t>
            </a:r>
          </a:p>
        </p:txBody>
      </p:sp>
      <p:sp>
        <p:nvSpPr>
          <p:cNvPr id="11" name="Content Placeholder 2"/>
          <p:cNvSpPr>
            <a:spLocks noGrp="1"/>
          </p:cNvSpPr>
          <p:nvPr>
            <p:ph idx="1"/>
          </p:nvPr>
        </p:nvSpPr>
        <p:spPr>
          <a:xfrm>
            <a:off x="640080" y="2009774"/>
            <a:ext cx="11014710" cy="37195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
          <p:cNvSpPr>
            <a:spLocks noGrp="1"/>
          </p:cNvSpPr>
          <p:nvPr>
            <p:ph type="body" idx="13" hasCustomPrompt="1"/>
          </p:nvPr>
        </p:nvSpPr>
        <p:spPr>
          <a:xfrm>
            <a:off x="640080" y="1370807"/>
            <a:ext cx="11013046" cy="476250"/>
          </a:xfrm>
        </p:spPr>
        <p:txBody>
          <a:bodyPr anchor="b">
            <a:normAutofit/>
          </a:bodyPr>
          <a:lstStyle>
            <a:lvl1pPr marL="0" indent="0">
              <a:buNone/>
              <a:defRPr sz="28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Subtitle</a:t>
            </a:r>
          </a:p>
        </p:txBody>
      </p:sp>
      <p:sp>
        <p:nvSpPr>
          <p:cNvPr id="15"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6" name="Slide Number Placeholder 3"/>
          <p:cNvSpPr>
            <a:spLocks noGrp="1"/>
          </p:cNvSpPr>
          <p:nvPr>
            <p:ph type="sldNum" sz="quarter" idx="4"/>
          </p:nvPr>
        </p:nvSpPr>
        <p:spPr>
          <a:xfrm>
            <a:off x="10946852"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spTree>
    <p:extLst>
      <p:ext uri="{BB962C8B-B14F-4D97-AF65-F5344CB8AC3E}">
        <p14:creationId xmlns:p14="http://schemas.microsoft.com/office/powerpoint/2010/main" val="10608536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3/21/2019</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1319923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3/21/2019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2676739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3/21/2019</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9CD995-E4DD-4D8C-AEB0-29720816A1BC}" type="slidenum">
              <a:rPr lang="en-US" smtClean="0"/>
              <a:t>‹#›</a:t>
            </a:fld>
            <a:endParaRPr lang="en-US" dirty="0"/>
          </a:p>
        </p:txBody>
      </p:sp>
    </p:spTree>
    <p:extLst>
      <p:ext uri="{BB962C8B-B14F-4D97-AF65-F5344CB8AC3E}">
        <p14:creationId xmlns:p14="http://schemas.microsoft.com/office/powerpoint/2010/main" val="351984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40080" y="1373187"/>
            <a:ext cx="5383212" cy="476250"/>
          </a:xfrm>
        </p:spPr>
        <p:txBody>
          <a:bodyPr anchor="b"/>
          <a:lstStyle>
            <a:lvl1pPr marL="0" indent="0">
              <a:buNone/>
              <a:defRPr sz="24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Subtitle</a:t>
            </a:r>
          </a:p>
        </p:txBody>
      </p:sp>
      <p:sp>
        <p:nvSpPr>
          <p:cNvPr id="4" name="Content Placeholder 3"/>
          <p:cNvSpPr>
            <a:spLocks noGrp="1"/>
          </p:cNvSpPr>
          <p:nvPr>
            <p:ph sz="half" idx="2"/>
          </p:nvPr>
        </p:nvSpPr>
        <p:spPr>
          <a:xfrm>
            <a:off x="640080" y="2071688"/>
            <a:ext cx="53832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70610" y="1373187"/>
            <a:ext cx="5387977" cy="476250"/>
          </a:xfrm>
        </p:spPr>
        <p:txBody>
          <a:bodyPr anchor="b"/>
          <a:lstStyle>
            <a:lvl1pPr marL="0" indent="0">
              <a:buNone/>
              <a:defRPr sz="24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Subtitle</a:t>
            </a:r>
          </a:p>
        </p:txBody>
      </p:sp>
      <p:sp>
        <p:nvSpPr>
          <p:cNvPr id="6" name="Content Placeholder 5"/>
          <p:cNvSpPr>
            <a:spLocks noGrp="1"/>
          </p:cNvSpPr>
          <p:nvPr>
            <p:ph sz="quarter" idx="4"/>
          </p:nvPr>
        </p:nvSpPr>
        <p:spPr>
          <a:xfrm>
            <a:off x="6170610" y="2071688"/>
            <a:ext cx="538797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hasCustomPrompt="1"/>
          </p:nvPr>
        </p:nvSpPr>
        <p:spPr>
          <a:xfrm>
            <a:off x="640080" y="0"/>
            <a:ext cx="10944224" cy="1047749"/>
          </a:xfrm>
        </p:spPr>
        <p:txBody>
          <a:bodyPr/>
          <a:lstStyle>
            <a:lvl1pPr>
              <a:defRPr b="1" i="0">
                <a:solidFill>
                  <a:schemeClr val="bg1"/>
                </a:solidFill>
                <a:latin typeface="Arial" charset="0"/>
                <a:ea typeface="Arial" charset="0"/>
                <a:cs typeface="Arial" charset="0"/>
              </a:defRPr>
            </a:lvl1pPr>
          </a:lstStyle>
          <a:p>
            <a:r>
              <a:rPr lang="en-US" dirty="0"/>
              <a:t>Click to edit Title</a:t>
            </a:r>
          </a:p>
        </p:txBody>
      </p:sp>
      <p:sp>
        <p:nvSpPr>
          <p:cNvPr id="21" name="Date Placeholder 3"/>
          <p:cNvSpPr>
            <a:spLocks noGrp="1"/>
          </p:cNvSpPr>
          <p:nvPr>
            <p:ph type="dt" sz="half" idx="10"/>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22" name="Slide Number Placeholder 3"/>
          <p:cNvSpPr>
            <a:spLocks noGrp="1"/>
          </p:cNvSpPr>
          <p:nvPr>
            <p:ph type="sldNum" sz="quarter" idx="11"/>
          </p:nvPr>
        </p:nvSpPr>
        <p:spPr>
          <a:xfrm>
            <a:off x="10945165"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spTree>
    <p:extLst>
      <p:ext uri="{BB962C8B-B14F-4D97-AF65-F5344CB8AC3E}">
        <p14:creationId xmlns:p14="http://schemas.microsoft.com/office/powerpoint/2010/main" val="3420004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sp>
        <p:nvSpPr>
          <p:cNvPr id="15"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6" name="Slide Number Placeholder 3"/>
          <p:cNvSpPr>
            <a:spLocks noGrp="1"/>
          </p:cNvSpPr>
          <p:nvPr>
            <p:ph type="sldNum" sz="quarter" idx="4"/>
          </p:nvPr>
        </p:nvSpPr>
        <p:spPr>
          <a:xfrm>
            <a:off x="10945368"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spTree>
    <p:extLst>
      <p:ext uri="{BB962C8B-B14F-4D97-AF65-F5344CB8AC3E}">
        <p14:creationId xmlns:p14="http://schemas.microsoft.com/office/powerpoint/2010/main" val="275041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No Powerhills)">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0F35A0F-C3E4-40C0-AC59-9D3687765037}"/>
              </a:ext>
            </a:extLst>
          </p:cNvPr>
          <p:cNvSpPr/>
          <p:nvPr userDrawn="1"/>
        </p:nvSpPr>
        <p:spPr>
          <a:xfrm>
            <a:off x="0" y="0"/>
            <a:ext cx="12192000" cy="10881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p>
            <a:r>
              <a:rPr lang="en-US" dirty="0"/>
              <a:t>Click to edit Title</a:t>
            </a:r>
          </a:p>
        </p:txBody>
      </p:sp>
      <p:sp>
        <p:nvSpPr>
          <p:cNvPr id="15"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6" name="Slide Number Placeholder 3"/>
          <p:cNvSpPr>
            <a:spLocks noGrp="1"/>
          </p:cNvSpPr>
          <p:nvPr>
            <p:ph type="sldNum" sz="quarter" idx="4"/>
          </p:nvPr>
        </p:nvSpPr>
        <p:spPr>
          <a:xfrm>
            <a:off x="10945368"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spTree>
    <p:extLst>
      <p:ext uri="{BB962C8B-B14F-4D97-AF65-F5344CB8AC3E}">
        <p14:creationId xmlns:p14="http://schemas.microsoft.com/office/powerpoint/2010/main" val="149962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0"/>
            <a:ext cx="10944225" cy="1051560"/>
          </a:xfrm>
          <a:ln>
            <a:noFill/>
          </a:ln>
        </p:spPr>
        <p:txBody>
          <a:bodyPr/>
          <a:lstStyle>
            <a:lvl1pPr>
              <a:defRPr b="1" i="0">
                <a:solidFill>
                  <a:schemeClr val="tx1"/>
                </a:solidFill>
                <a:latin typeface="Arial" charset="0"/>
                <a:ea typeface="Arial" charset="0"/>
                <a:cs typeface="Arial" charset="0"/>
              </a:defRPr>
            </a:lvl1pPr>
          </a:lstStyle>
          <a:p>
            <a:r>
              <a:rPr lang="en-US" dirty="0"/>
              <a:t>Click to edit Title</a:t>
            </a:r>
          </a:p>
        </p:txBody>
      </p:sp>
      <p:sp>
        <p:nvSpPr>
          <p:cNvPr id="3" name="Content Placeholder 2"/>
          <p:cNvSpPr>
            <a:spLocks noGrp="1"/>
          </p:cNvSpPr>
          <p:nvPr>
            <p:ph idx="1"/>
          </p:nvPr>
        </p:nvSpPr>
        <p:spPr>
          <a:xfrm>
            <a:off x="640080" y="2011680"/>
            <a:ext cx="10945878" cy="37216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2"/>
          <p:cNvSpPr>
            <a:spLocks noGrp="1"/>
          </p:cNvSpPr>
          <p:nvPr>
            <p:ph type="body" idx="13" hasCustomPrompt="1"/>
          </p:nvPr>
        </p:nvSpPr>
        <p:spPr>
          <a:xfrm>
            <a:off x="640080" y="1371600"/>
            <a:ext cx="10944224" cy="476250"/>
          </a:xfrm>
        </p:spPr>
        <p:txBody>
          <a:bodyPr anchor="b">
            <a:normAutofit/>
          </a:bodyPr>
          <a:lstStyle>
            <a:lvl1pPr marL="0" indent="0">
              <a:buNone/>
              <a:defRPr sz="28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Subtitle</a:t>
            </a:r>
          </a:p>
        </p:txBody>
      </p:sp>
      <p:sp>
        <p:nvSpPr>
          <p:cNvPr id="18"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9" name="Slide Number Placeholder 3"/>
          <p:cNvSpPr>
            <a:spLocks noGrp="1"/>
          </p:cNvSpPr>
          <p:nvPr>
            <p:ph type="sldNum" sz="quarter" idx="4"/>
          </p:nvPr>
        </p:nvSpPr>
        <p:spPr>
          <a:xfrm>
            <a:off x="10946228"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cxnSp>
        <p:nvCxnSpPr>
          <p:cNvPr id="5" name="Straight Connector 4">
            <a:extLst>
              <a:ext uri="{FF2B5EF4-FFF2-40B4-BE49-F238E27FC236}">
                <a16:creationId xmlns:a16="http://schemas.microsoft.com/office/drawing/2014/main" id="{FAE84B03-2A24-4DA0-A9AF-976B06D044CF}"/>
              </a:ext>
            </a:extLst>
          </p:cNvPr>
          <p:cNvCxnSpPr/>
          <p:nvPr userDrawn="1"/>
        </p:nvCxnSpPr>
        <p:spPr>
          <a:xfrm>
            <a:off x="637562" y="1047750"/>
            <a:ext cx="10945368" cy="0"/>
          </a:xfrm>
          <a:prstGeom prst="line">
            <a:avLst/>
          </a:prstGeom>
          <a:ln w="28575">
            <a:solidFill>
              <a:srgbClr val="068B54"/>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F7BC5E2D-0406-4A13-81AB-932987A68E30}"/>
              </a:ext>
            </a:extLst>
          </p:cNvPr>
          <p:cNvPicPr>
            <a:picLocks noChangeAspect="1"/>
          </p:cNvPicPr>
          <p:nvPr userDrawn="1"/>
        </p:nvPicPr>
        <p:blipFill>
          <a:blip r:embed="rId3"/>
          <a:stretch>
            <a:fillRect/>
          </a:stretch>
        </p:blipFill>
        <p:spPr>
          <a:xfrm>
            <a:off x="640080" y="6035468"/>
            <a:ext cx="1467175" cy="629587"/>
          </a:xfrm>
          <a:prstGeom prst="rect">
            <a:avLst/>
          </a:prstGeom>
        </p:spPr>
      </p:pic>
    </p:spTree>
    <p:extLst>
      <p:ext uri="{BB962C8B-B14F-4D97-AF65-F5344CB8AC3E}">
        <p14:creationId xmlns:p14="http://schemas.microsoft.com/office/powerpoint/2010/main" val="3468082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40080" y="1371600"/>
            <a:ext cx="5383212" cy="476250"/>
          </a:xfrm>
        </p:spPr>
        <p:txBody>
          <a:bodyPr anchor="b"/>
          <a:lstStyle>
            <a:lvl1pPr marL="0" indent="0">
              <a:buNone/>
              <a:defRPr sz="24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Subtitle</a:t>
            </a:r>
          </a:p>
        </p:txBody>
      </p:sp>
      <p:sp>
        <p:nvSpPr>
          <p:cNvPr id="4" name="Content Placeholder 3"/>
          <p:cNvSpPr>
            <a:spLocks noGrp="1"/>
          </p:cNvSpPr>
          <p:nvPr>
            <p:ph sz="half" idx="2"/>
          </p:nvPr>
        </p:nvSpPr>
        <p:spPr>
          <a:xfrm>
            <a:off x="640080" y="2075688"/>
            <a:ext cx="53832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70610" y="1371600"/>
            <a:ext cx="5387977" cy="476250"/>
          </a:xfrm>
        </p:spPr>
        <p:txBody>
          <a:bodyPr anchor="b"/>
          <a:lstStyle>
            <a:lvl1pPr marL="0" indent="0">
              <a:buNone/>
              <a:defRPr sz="24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Subtitle</a:t>
            </a:r>
          </a:p>
        </p:txBody>
      </p:sp>
      <p:sp>
        <p:nvSpPr>
          <p:cNvPr id="6" name="Content Placeholder 5"/>
          <p:cNvSpPr>
            <a:spLocks noGrp="1"/>
          </p:cNvSpPr>
          <p:nvPr>
            <p:ph sz="quarter" idx="4"/>
          </p:nvPr>
        </p:nvSpPr>
        <p:spPr>
          <a:xfrm>
            <a:off x="6170610" y="2075688"/>
            <a:ext cx="538797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hasCustomPrompt="1"/>
          </p:nvPr>
        </p:nvSpPr>
        <p:spPr>
          <a:xfrm>
            <a:off x="640080" y="0"/>
            <a:ext cx="10944224" cy="1051560"/>
          </a:xfrm>
        </p:spPr>
        <p:txBody>
          <a:bodyPr/>
          <a:lstStyle>
            <a:lvl1pPr>
              <a:defRPr b="1" i="0">
                <a:solidFill>
                  <a:schemeClr val="tx1"/>
                </a:solidFill>
                <a:latin typeface="Arial" charset="0"/>
                <a:ea typeface="Arial" charset="0"/>
                <a:cs typeface="Arial" charset="0"/>
              </a:defRPr>
            </a:lvl1pPr>
          </a:lstStyle>
          <a:p>
            <a:r>
              <a:rPr lang="en-US" dirty="0"/>
              <a:t>Click to edit Title</a:t>
            </a:r>
          </a:p>
        </p:txBody>
      </p:sp>
      <p:sp>
        <p:nvSpPr>
          <p:cNvPr id="20" name="Date Placeholder 3"/>
          <p:cNvSpPr>
            <a:spLocks noGrp="1"/>
          </p:cNvSpPr>
          <p:nvPr>
            <p:ph type="dt" sz="half" idx="10"/>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21" name="Slide Number Placeholder 3"/>
          <p:cNvSpPr>
            <a:spLocks noGrp="1"/>
          </p:cNvSpPr>
          <p:nvPr>
            <p:ph type="sldNum" sz="quarter" idx="11"/>
          </p:nvPr>
        </p:nvSpPr>
        <p:spPr>
          <a:xfrm>
            <a:off x="10945368"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cxnSp>
        <p:nvCxnSpPr>
          <p:cNvPr id="10" name="Straight Connector 9">
            <a:extLst>
              <a:ext uri="{FF2B5EF4-FFF2-40B4-BE49-F238E27FC236}">
                <a16:creationId xmlns:a16="http://schemas.microsoft.com/office/drawing/2014/main" id="{1035E1F9-1D05-4487-B68C-9313F905008B}"/>
              </a:ext>
            </a:extLst>
          </p:cNvPr>
          <p:cNvCxnSpPr/>
          <p:nvPr userDrawn="1"/>
        </p:nvCxnSpPr>
        <p:spPr>
          <a:xfrm>
            <a:off x="637562" y="1047750"/>
            <a:ext cx="10945368" cy="0"/>
          </a:xfrm>
          <a:prstGeom prst="line">
            <a:avLst/>
          </a:prstGeom>
          <a:ln w="28575">
            <a:solidFill>
              <a:srgbClr val="068B54"/>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25FB80F4-30B4-488F-9355-9E7949220E68}"/>
              </a:ext>
            </a:extLst>
          </p:cNvPr>
          <p:cNvPicPr>
            <a:picLocks noChangeAspect="1"/>
          </p:cNvPicPr>
          <p:nvPr userDrawn="1"/>
        </p:nvPicPr>
        <p:blipFill>
          <a:blip r:embed="rId3"/>
          <a:stretch>
            <a:fillRect/>
          </a:stretch>
        </p:blipFill>
        <p:spPr>
          <a:xfrm>
            <a:off x="640080" y="6035468"/>
            <a:ext cx="1467175" cy="629587"/>
          </a:xfrm>
          <a:prstGeom prst="rect">
            <a:avLst/>
          </a:prstGeom>
        </p:spPr>
      </p:pic>
    </p:spTree>
    <p:extLst>
      <p:ext uri="{BB962C8B-B14F-4D97-AF65-F5344CB8AC3E}">
        <p14:creationId xmlns:p14="http://schemas.microsoft.com/office/powerpoint/2010/main" val="373134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a:t>Click to edit Title</a:t>
            </a:r>
          </a:p>
        </p:txBody>
      </p:sp>
      <p:sp>
        <p:nvSpPr>
          <p:cNvPr id="15"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6" name="Slide Number Placeholder 3"/>
          <p:cNvSpPr>
            <a:spLocks noGrp="1"/>
          </p:cNvSpPr>
          <p:nvPr>
            <p:ph type="sldNum" sz="quarter" idx="4"/>
          </p:nvPr>
        </p:nvSpPr>
        <p:spPr>
          <a:xfrm>
            <a:off x="10946226"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cxnSp>
        <p:nvCxnSpPr>
          <p:cNvPr id="6" name="Straight Connector 5">
            <a:extLst>
              <a:ext uri="{FF2B5EF4-FFF2-40B4-BE49-F238E27FC236}">
                <a16:creationId xmlns:a16="http://schemas.microsoft.com/office/drawing/2014/main" id="{660E0C96-B320-40B9-8243-B24D6FE194C1}"/>
              </a:ext>
            </a:extLst>
          </p:cNvPr>
          <p:cNvCxnSpPr/>
          <p:nvPr userDrawn="1"/>
        </p:nvCxnSpPr>
        <p:spPr>
          <a:xfrm>
            <a:off x="637562" y="1047750"/>
            <a:ext cx="10945368" cy="0"/>
          </a:xfrm>
          <a:prstGeom prst="line">
            <a:avLst/>
          </a:prstGeom>
          <a:ln w="28575">
            <a:solidFill>
              <a:srgbClr val="068B54"/>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FE69E49B-FF09-47FE-AD15-CB9CF257B58A}"/>
              </a:ext>
            </a:extLst>
          </p:cNvPr>
          <p:cNvPicPr>
            <a:picLocks noChangeAspect="1"/>
          </p:cNvPicPr>
          <p:nvPr userDrawn="1"/>
        </p:nvPicPr>
        <p:blipFill>
          <a:blip r:embed="rId3"/>
          <a:stretch>
            <a:fillRect/>
          </a:stretch>
        </p:blipFill>
        <p:spPr>
          <a:xfrm>
            <a:off x="640080" y="6035468"/>
            <a:ext cx="1467175" cy="629587"/>
          </a:xfrm>
          <a:prstGeom prst="rect">
            <a:avLst/>
          </a:prstGeom>
        </p:spPr>
      </p:pic>
    </p:spTree>
    <p:extLst>
      <p:ext uri="{BB962C8B-B14F-4D97-AF65-F5344CB8AC3E}">
        <p14:creationId xmlns:p14="http://schemas.microsoft.com/office/powerpoint/2010/main" val="1366365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itle Only">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285749"/>
            <a:ext cx="12192000" cy="60252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Click to edit Title</a:t>
            </a:r>
          </a:p>
        </p:txBody>
      </p:sp>
      <p:sp>
        <p:nvSpPr>
          <p:cNvPr id="15" name="Date Placeholder 3"/>
          <p:cNvSpPr>
            <a:spLocks noGrp="1"/>
          </p:cNvSpPr>
          <p:nvPr>
            <p:ph type="dt" sz="half" idx="2"/>
          </p:nvPr>
        </p:nvSpPr>
        <p:spPr>
          <a:xfrm>
            <a:off x="9061704" y="6199632"/>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16" name="Slide Number Placeholder 3"/>
          <p:cNvSpPr>
            <a:spLocks noGrp="1"/>
          </p:cNvSpPr>
          <p:nvPr>
            <p:ph type="sldNum" sz="quarter" idx="4"/>
          </p:nvPr>
        </p:nvSpPr>
        <p:spPr>
          <a:xfrm>
            <a:off x="10946224" y="6199632"/>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sp>
        <p:nvSpPr>
          <p:cNvPr id="6" name="Content Placeholder 2">
            <a:extLst>
              <a:ext uri="{FF2B5EF4-FFF2-40B4-BE49-F238E27FC236}">
                <a16:creationId xmlns:a16="http://schemas.microsoft.com/office/drawing/2014/main" id="{F169140E-6BBF-434E-9A81-9DAA9577FB55}"/>
              </a:ext>
            </a:extLst>
          </p:cNvPr>
          <p:cNvSpPr>
            <a:spLocks noGrp="1"/>
          </p:cNvSpPr>
          <p:nvPr>
            <p:ph idx="1"/>
          </p:nvPr>
        </p:nvSpPr>
        <p:spPr>
          <a:xfrm>
            <a:off x="640080" y="2009774"/>
            <a:ext cx="11014710" cy="37195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2">
            <a:extLst>
              <a:ext uri="{FF2B5EF4-FFF2-40B4-BE49-F238E27FC236}">
                <a16:creationId xmlns:a16="http://schemas.microsoft.com/office/drawing/2014/main" id="{DAB11913-7FB8-49F6-98D1-AB5BFA06AAE7}"/>
              </a:ext>
            </a:extLst>
          </p:cNvPr>
          <p:cNvSpPr>
            <a:spLocks noGrp="1"/>
          </p:cNvSpPr>
          <p:nvPr>
            <p:ph type="body" idx="13" hasCustomPrompt="1"/>
          </p:nvPr>
        </p:nvSpPr>
        <p:spPr>
          <a:xfrm>
            <a:off x="640080" y="1370807"/>
            <a:ext cx="11013046" cy="476250"/>
          </a:xfrm>
        </p:spPr>
        <p:txBody>
          <a:bodyPr anchor="b">
            <a:normAutofit/>
          </a:bodyPr>
          <a:lstStyle>
            <a:lvl1pPr marL="0" indent="0">
              <a:buNone/>
              <a:defRPr sz="28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Subtitle</a:t>
            </a:r>
          </a:p>
        </p:txBody>
      </p:sp>
    </p:spTree>
    <p:extLst>
      <p:ext uri="{BB962C8B-B14F-4D97-AF65-F5344CB8AC3E}">
        <p14:creationId xmlns:p14="http://schemas.microsoft.com/office/powerpoint/2010/main" val="1133849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1"/>
            <a:ext cx="10972800" cy="1052196"/>
          </a:xfrm>
          <a:prstGeom prst="rect">
            <a:avLst/>
          </a:prstGeom>
        </p:spPr>
        <p:txBody>
          <a:bodyPr vert="horz" lIns="91440" tIns="45720" rIns="91440" bIns="0" rtlCol="0" anchor="ctr">
            <a:normAutofit/>
          </a:bodyPr>
          <a:lstStyle/>
          <a:p>
            <a:r>
              <a:rPr lang="en-US" dirty="0"/>
              <a:t>Click to edit Title</a:t>
            </a:r>
          </a:p>
        </p:txBody>
      </p:sp>
      <p:sp>
        <p:nvSpPr>
          <p:cNvPr id="3" name="Text Placeholder 2"/>
          <p:cNvSpPr>
            <a:spLocks noGrp="1"/>
          </p:cNvSpPr>
          <p:nvPr>
            <p:ph type="body" idx="1"/>
          </p:nvPr>
        </p:nvSpPr>
        <p:spPr>
          <a:xfrm>
            <a:off x="640080" y="1374458"/>
            <a:ext cx="10972800" cy="4498022"/>
          </a:xfrm>
          <a:prstGeom prst="rect">
            <a:avLst/>
          </a:prstGeom>
        </p:spPr>
        <p:txBody>
          <a:bodyPr vert="horz" lIns="91440" tIns="45720" rIns="91440" bIns="45720" rtlCol="0">
            <a:normAutofit/>
          </a:bodyPr>
          <a:lstStyle/>
          <a:p>
            <a:pPr lvl="0"/>
            <a:endParaRPr lang="en-US" dirty="0"/>
          </a:p>
        </p:txBody>
      </p:sp>
      <p:sp>
        <p:nvSpPr>
          <p:cNvPr id="6" name="Date Placeholder 3"/>
          <p:cNvSpPr>
            <a:spLocks noGrp="1"/>
          </p:cNvSpPr>
          <p:nvPr>
            <p:ph type="dt" sz="half" idx="2"/>
          </p:nvPr>
        </p:nvSpPr>
        <p:spPr>
          <a:xfrm>
            <a:off x="9064415" y="6196274"/>
            <a:ext cx="1863468" cy="365125"/>
          </a:xfrm>
          <a:prstGeom prst="rect">
            <a:avLst/>
          </a:prstGeom>
        </p:spPr>
        <p:txBody>
          <a:bodyPr vert="horz" lIns="91440" tIns="45720" rIns="0" bIns="45720" rtlCol="0" anchor="ctr"/>
          <a:lstStyle>
            <a:lvl1pPr algn="r">
              <a:defRPr sz="1200">
                <a:solidFill>
                  <a:schemeClr val="tx1">
                    <a:tint val="75000"/>
                  </a:schemeClr>
                </a:solidFill>
                <a:latin typeface="Arial" charset="0"/>
                <a:ea typeface="Arial" charset="0"/>
                <a:cs typeface="Arial" charset="0"/>
              </a:defRPr>
            </a:lvl1pPr>
          </a:lstStyle>
          <a:p>
            <a:fld id="{A7A3749F-FA74-264E-A1D6-65E17B3CB8B6}" type="datetime4">
              <a:rPr lang="en-US" smtClean="0"/>
              <a:pPr/>
              <a:t>March 22, 2019</a:t>
            </a:fld>
            <a:endParaRPr lang="en-US" dirty="0"/>
          </a:p>
        </p:txBody>
      </p:sp>
      <p:sp>
        <p:nvSpPr>
          <p:cNvPr id="8" name="Slide Number Placeholder 3"/>
          <p:cNvSpPr>
            <a:spLocks noGrp="1"/>
          </p:cNvSpPr>
          <p:nvPr>
            <p:ph type="sldNum" sz="quarter" idx="4"/>
          </p:nvPr>
        </p:nvSpPr>
        <p:spPr>
          <a:xfrm>
            <a:off x="10945290" y="6196274"/>
            <a:ext cx="855572" cy="365125"/>
          </a:xfrm>
          <a:prstGeom prst="rect">
            <a:avLst/>
          </a:prstGeom>
        </p:spPr>
        <p:txBody>
          <a:bodyPr lIns="45720" anchor="ctr" anchorCtr="0"/>
          <a:lstStyle>
            <a:lvl1pPr algn="l">
              <a:defRPr sz="1200" b="1" i="0">
                <a:solidFill>
                  <a:schemeClr val="tx1"/>
                </a:solidFill>
                <a:latin typeface="Arial" charset="0"/>
                <a:ea typeface="Arial" charset="0"/>
                <a:cs typeface="Arial" charset="0"/>
              </a:defRPr>
            </a:lvl1pPr>
          </a:lstStyle>
          <a:p>
            <a:r>
              <a:rPr lang="en-US" dirty="0"/>
              <a:t>| Pg. </a:t>
            </a:r>
            <a:fld id="{818D94B4-8502-5D40-8A2F-77E12E792061}" type="slidenum">
              <a:rPr lang="en-US" smtClean="0"/>
              <a:pPr/>
              <a:t>‹#›</a:t>
            </a:fld>
            <a:endParaRPr lang="en-US" dirty="0"/>
          </a:p>
        </p:txBody>
      </p:sp>
      <p:pic>
        <p:nvPicPr>
          <p:cNvPr id="5" name="Picture 4">
            <a:extLst>
              <a:ext uri="{FF2B5EF4-FFF2-40B4-BE49-F238E27FC236}">
                <a16:creationId xmlns:a16="http://schemas.microsoft.com/office/drawing/2014/main" id="{DF994ABE-5618-42FE-A2F0-B898318572C9}"/>
              </a:ext>
            </a:extLst>
          </p:cNvPr>
          <p:cNvPicPr>
            <a:picLocks noChangeAspect="1"/>
          </p:cNvPicPr>
          <p:nvPr userDrawn="1"/>
        </p:nvPicPr>
        <p:blipFill>
          <a:blip r:embed="rId14"/>
          <a:stretch>
            <a:fillRect/>
          </a:stretch>
        </p:blipFill>
        <p:spPr>
          <a:xfrm>
            <a:off x="640080" y="6035468"/>
            <a:ext cx="1467175" cy="629587"/>
          </a:xfrm>
          <a:prstGeom prst="rect">
            <a:avLst/>
          </a:prstGeom>
        </p:spPr>
      </p:pic>
    </p:spTree>
    <p:extLst>
      <p:ext uri="{BB962C8B-B14F-4D97-AF65-F5344CB8AC3E}">
        <p14:creationId xmlns:p14="http://schemas.microsoft.com/office/powerpoint/2010/main" val="210866805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p:txStyles>
    <p:titleStyle>
      <a:lvl1pPr algn="l" defTabSz="914400" rtl="0" eaLnBrk="1" latinLnBrk="0" hangingPunct="1">
        <a:lnSpc>
          <a:spcPct val="90000"/>
        </a:lnSpc>
        <a:spcBef>
          <a:spcPct val="0"/>
        </a:spcBef>
        <a:buNone/>
        <a:defRPr sz="4000" b="1" i="0" kern="1200">
          <a:solidFill>
            <a:schemeClr val="bg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Times New Roman" charset="0"/>
          <a:ea typeface="Times New Roman" charset="0"/>
          <a:cs typeface="Times New Roman"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Times" charset="0"/>
          <a:ea typeface="Times" charset="0"/>
          <a:cs typeface="Times"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Times" charset="0"/>
          <a:ea typeface="Times" charset="0"/>
          <a:cs typeface="Times"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Times" charset="0"/>
          <a:ea typeface="Times" charset="0"/>
          <a:cs typeface="Times"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Times" charset="0"/>
          <a:ea typeface="Times" charset="0"/>
          <a:cs typeface="Time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7A3749F-FA74-264E-A1D6-65E17B3CB8B6}" type="datetime4">
              <a:rPr lang="en-US" smtClean="0"/>
              <a:pPr/>
              <a:t>March 22, 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r>
              <a:rPr lang="en-US"/>
              <a:t>| Pg. </a:t>
            </a:r>
            <a:fld id="{818D94B4-8502-5D40-8A2F-77E12E792061}"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654228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8F9B2A-E4A1-46FB-B4E0-1F4FB14A3B79}"/>
              </a:ext>
            </a:extLst>
          </p:cNvPr>
          <p:cNvSpPr>
            <a:spLocks noGrp="1"/>
          </p:cNvSpPr>
          <p:nvPr>
            <p:ph type="ctrTitle"/>
          </p:nvPr>
        </p:nvSpPr>
        <p:spPr>
          <a:xfrm>
            <a:off x="128587" y="1236661"/>
            <a:ext cx="11934825" cy="2100263"/>
          </a:xfrm>
        </p:spPr>
        <p:txBody>
          <a:bodyPr>
            <a:normAutofit/>
          </a:bodyPr>
          <a:lstStyle/>
          <a:p>
            <a:pPr algn="ctr"/>
            <a:r>
              <a:rPr lang="en-US" dirty="0"/>
              <a:t>Qualified Parking for Tax Exempt Electric Cooperatives</a:t>
            </a:r>
          </a:p>
        </p:txBody>
      </p:sp>
      <p:sp>
        <p:nvSpPr>
          <p:cNvPr id="5" name="Subtitle 4">
            <a:extLst>
              <a:ext uri="{FF2B5EF4-FFF2-40B4-BE49-F238E27FC236}">
                <a16:creationId xmlns:a16="http://schemas.microsoft.com/office/drawing/2014/main" id="{66E35D6A-DC30-4B65-915E-F65E88937493}"/>
              </a:ext>
            </a:extLst>
          </p:cNvPr>
          <p:cNvSpPr>
            <a:spLocks noGrp="1"/>
          </p:cNvSpPr>
          <p:nvPr>
            <p:ph type="subTitle" idx="1"/>
          </p:nvPr>
        </p:nvSpPr>
        <p:spPr>
          <a:xfrm>
            <a:off x="2600822" y="4106980"/>
            <a:ext cx="9144000" cy="1045608"/>
          </a:xfrm>
        </p:spPr>
        <p:txBody>
          <a:bodyPr/>
          <a:lstStyle/>
          <a:p>
            <a:r>
              <a:rPr lang="en-US" sz="2400" dirty="0"/>
              <a:t>Russ Wasson – NRECA</a:t>
            </a:r>
          </a:p>
          <a:p>
            <a:r>
              <a:rPr lang="en-US" sz="2400" dirty="0"/>
              <a:t>Bill Miller – </a:t>
            </a:r>
            <a:r>
              <a:rPr lang="en-US" sz="2400" dirty="0" err="1"/>
              <a:t>Bolinger</a:t>
            </a:r>
            <a:r>
              <a:rPr lang="en-US" sz="2400" dirty="0"/>
              <a:t>, </a:t>
            </a:r>
            <a:r>
              <a:rPr lang="en-US" sz="2400" dirty="0" err="1"/>
              <a:t>Segars</a:t>
            </a:r>
            <a:r>
              <a:rPr lang="en-US" sz="2400" dirty="0"/>
              <a:t>, Gilbert &amp; Moss LLP</a:t>
            </a:r>
          </a:p>
          <a:p>
            <a:endParaRPr lang="en-US" dirty="0"/>
          </a:p>
        </p:txBody>
      </p:sp>
      <p:sp>
        <p:nvSpPr>
          <p:cNvPr id="4" name="Date Placeholder 3">
            <a:extLst>
              <a:ext uri="{FF2B5EF4-FFF2-40B4-BE49-F238E27FC236}">
                <a16:creationId xmlns:a16="http://schemas.microsoft.com/office/drawing/2014/main" id="{A3039C15-F7C7-41EF-9D85-5A0149114068}"/>
              </a:ext>
            </a:extLst>
          </p:cNvPr>
          <p:cNvSpPr>
            <a:spLocks noGrp="1"/>
          </p:cNvSpPr>
          <p:nvPr>
            <p:ph type="dt" sz="half" idx="10"/>
          </p:nvPr>
        </p:nvSpPr>
        <p:spPr/>
        <p:txBody>
          <a:bodyPr/>
          <a:lstStyle/>
          <a:p>
            <a:endParaRPr lang="en-US" dirty="0">
              <a:solidFill>
                <a:srgbClr val="000000">
                  <a:tint val="75000"/>
                </a:srgbClr>
              </a:solidFill>
            </a:endParaRPr>
          </a:p>
          <a:p>
            <a:r>
              <a:rPr lang="en-US" dirty="0">
                <a:solidFill>
                  <a:srgbClr val="000000">
                    <a:tint val="75000"/>
                  </a:srgbClr>
                </a:solidFill>
              </a:rPr>
              <a:t>March 21, 2019</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tint val="75000"/>
                </a:srgbClr>
              </a:solidFill>
              <a:effectLst/>
              <a:uLnTx/>
              <a:uFillTx/>
              <a:latin typeface="Arial" charset="0"/>
              <a:cs typeface="Arial" charset="0"/>
            </a:endParaRPr>
          </a:p>
        </p:txBody>
      </p:sp>
      <p:sp>
        <p:nvSpPr>
          <p:cNvPr id="6" name="Text Placeholder 5">
            <a:extLst>
              <a:ext uri="{FF2B5EF4-FFF2-40B4-BE49-F238E27FC236}">
                <a16:creationId xmlns:a16="http://schemas.microsoft.com/office/drawing/2014/main" id="{4344E94C-CA87-4EB2-86EC-C7439BD9A0C0}"/>
              </a:ext>
            </a:extLst>
          </p:cNvPr>
          <p:cNvSpPr>
            <a:spLocks noGrp="1"/>
          </p:cNvSpPr>
          <p:nvPr>
            <p:ph type="body" sz="quarter" idx="11"/>
          </p:nvPr>
        </p:nvSpPr>
        <p:spPr/>
        <p:txBody>
          <a:bodyPr/>
          <a:lstStyle/>
          <a:p>
            <a:endParaRPr lang="en-US"/>
          </a:p>
        </p:txBody>
      </p:sp>
      <p:sp>
        <p:nvSpPr>
          <p:cNvPr id="12" name="Text Placeholder 11">
            <a:extLst>
              <a:ext uri="{FF2B5EF4-FFF2-40B4-BE49-F238E27FC236}">
                <a16:creationId xmlns:a16="http://schemas.microsoft.com/office/drawing/2014/main" id="{A5114B1A-41FE-480A-AA83-18E19D98ADF6}"/>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638531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10</a:t>
            </a:fld>
            <a:endParaRPr lang="en-US" dirty="0"/>
          </a:p>
        </p:txBody>
      </p:sp>
      <p:sp>
        <p:nvSpPr>
          <p:cNvPr id="31747" name="Title 1"/>
          <p:cNvSpPr>
            <a:spLocks noGrp="1"/>
          </p:cNvSpPr>
          <p:nvPr>
            <p:ph type="title" idx="4294967295"/>
          </p:nvPr>
        </p:nvSpPr>
        <p:spPr bwMode="auto">
          <a:xfrm>
            <a:off x="0" y="180975"/>
            <a:ext cx="11128375" cy="65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0" y="838200"/>
            <a:ext cx="11128375" cy="5484813"/>
          </a:xfrm>
        </p:spPr>
        <p:txBody>
          <a:bodyPr>
            <a:normAutofit/>
          </a:bodyPr>
          <a:lstStyle/>
          <a:p>
            <a:r>
              <a:rPr lang="en-US" altLang="en-US" sz="2800" dirty="0"/>
              <a:t>As a safe harbor, the Notice offers a four-step methodology to calculate the portion of parking expense that is subject to UBTI rules, such that, if the rules are followed, the organization's determination will be deemed to be “reasonable” for these purposes: </a:t>
            </a:r>
            <a:r>
              <a:rPr lang="en-US" altLang="en-US" sz="2800" u="sng" dirty="0"/>
              <a:t>(1) </a:t>
            </a:r>
            <a:r>
              <a:rPr lang="en-US" altLang="en-US" sz="2800" b="1" u="sng" dirty="0"/>
              <a:t>calculate the disallowance for reserved employee spots</a:t>
            </a:r>
            <a:r>
              <a:rPr lang="en-US" altLang="en-US" sz="2800" u="sng" dirty="0"/>
              <a:t>; (2) </a:t>
            </a:r>
            <a:r>
              <a:rPr lang="en-US" altLang="en-US" sz="2800" b="1" u="sng" dirty="0"/>
              <a:t>determine the primary use of remaining spots</a:t>
            </a:r>
            <a:r>
              <a:rPr lang="en-US" altLang="en-US" sz="2800" u="sng" dirty="0"/>
              <a:t>; (3) </a:t>
            </a:r>
            <a:r>
              <a:rPr lang="en-US" altLang="en-US" sz="2800" b="1" u="sng" dirty="0"/>
              <a:t>calculate the allowance for reserved nonemployee spots</a:t>
            </a:r>
            <a:r>
              <a:rPr lang="en-US" altLang="en-US" sz="2800" u="sng" dirty="0"/>
              <a:t>; and (4) </a:t>
            </a:r>
            <a:r>
              <a:rPr lang="en-US" altLang="en-US" sz="2800" b="1" u="sng" dirty="0"/>
              <a:t>determine remaining use and allocable expenses</a:t>
            </a:r>
            <a:r>
              <a:rPr lang="en-US" altLang="en-US" sz="2800" dirty="0"/>
              <a:t>. Each element is discussed in more detail in the Notice.</a:t>
            </a:r>
          </a:p>
          <a:p>
            <a:r>
              <a:rPr lang="en-US" altLang="en-US" sz="2800" dirty="0"/>
              <a:t>Notably, though, after calculating the number of reserved employee spots in Step 1, </a:t>
            </a:r>
            <a:r>
              <a:rPr lang="en-US" altLang="en-US" sz="2800" b="1" u="sng" dirty="0"/>
              <a:t>if greater than 50% of the remaining parking spots are available for use by the general public on a typical business day (even if frequently empty), the expense incurred for all of the remaining spots is excluded from UBTI. </a:t>
            </a:r>
          </a:p>
          <a:p>
            <a:pPr marL="0" indent="0">
              <a:buNone/>
            </a:pPr>
            <a:endParaRPr lang="en-US" altLang="en-US" dirty="0"/>
          </a:p>
        </p:txBody>
      </p:sp>
    </p:spTree>
    <p:extLst>
      <p:ext uri="{BB962C8B-B14F-4D97-AF65-F5344CB8AC3E}">
        <p14:creationId xmlns:p14="http://schemas.microsoft.com/office/powerpoint/2010/main" val="130991357"/>
      </p:ext>
    </p:extLst>
  </p:cSld>
  <p:clrMapOvr>
    <a:masterClrMapping/>
  </p:clrMapOvr>
  <p:transition spd="slow" advClick="0" advTm="15000"/>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11</a:t>
            </a:fld>
            <a:endParaRPr lang="en-US" dirty="0"/>
          </a:p>
        </p:txBody>
      </p:sp>
      <p:sp>
        <p:nvSpPr>
          <p:cNvPr id="31747" name="Title 1"/>
          <p:cNvSpPr>
            <a:spLocks noGrp="1"/>
          </p:cNvSpPr>
          <p:nvPr>
            <p:ph type="title" idx="4294967295"/>
          </p:nvPr>
        </p:nvSpPr>
        <p:spPr bwMode="auto">
          <a:xfrm>
            <a:off x="1154113" y="180975"/>
            <a:ext cx="11037887" cy="65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1154113" y="838200"/>
            <a:ext cx="11037887" cy="5484813"/>
          </a:xfrm>
        </p:spPr>
        <p:txBody>
          <a:bodyPr>
            <a:normAutofit lnSpcReduction="10000"/>
          </a:bodyPr>
          <a:lstStyle/>
          <a:p>
            <a:r>
              <a:rPr lang="en-US" sz="2400" dirty="0"/>
              <a:t>Step 1. Calculate the disallowance for </a:t>
            </a:r>
            <a:r>
              <a:rPr lang="en-US" sz="2400" b="1" u="sng" dirty="0"/>
              <a:t>reserved employee spots </a:t>
            </a:r>
          </a:p>
          <a:p>
            <a:pPr lvl="1"/>
            <a:r>
              <a:rPr lang="en-US" sz="2400" dirty="0"/>
              <a:t>A taxpayer that owns or leases all or a portion of one or more parking facilities must identify the number of spots in the parking facility, or the taxpayer’s portion thereof, exclusively reserved for the taxpayer’s employees (“reserved employee spots”). </a:t>
            </a:r>
          </a:p>
          <a:p>
            <a:pPr lvl="1"/>
            <a:r>
              <a:rPr lang="en-US" sz="2400" b="1" u="sng" dirty="0"/>
              <a:t>The taxpayer must then determine the percentage of reserved employee spots in relation to total parking spots and multiply that percentage by the taxpayer’s total parking expenses for the parking facility. </a:t>
            </a:r>
          </a:p>
          <a:p>
            <a:pPr lvl="1"/>
            <a:r>
              <a:rPr lang="en-US" sz="2400" b="1" u="sng" dirty="0"/>
              <a:t>The product is the amount of the deduction for total parking expenses that is disallowed under § 274(a)(4) for reserved employee spots. </a:t>
            </a:r>
          </a:p>
          <a:p>
            <a:pPr lvl="1"/>
            <a:r>
              <a:rPr lang="en-US" sz="2400" b="1" u="sng" dirty="0"/>
              <a:t>Until March 31, 2019, taxpayers that have reserved employee spots as defined in the Notice may change their parking arrangements (changing signage, access, etc.) to decrease or eliminate their reserved employee spots and treat those parking spots as not reserved employee spots for purposes of this notice </a:t>
            </a:r>
            <a:r>
              <a:rPr lang="en-US" sz="2400" b="1" i="1" u="sng" dirty="0"/>
              <a:t>retroactively to January 1, 2018</a:t>
            </a:r>
            <a:r>
              <a:rPr lang="en-US" sz="2400" b="1" u="sng" dirty="0"/>
              <a:t>.</a:t>
            </a:r>
          </a:p>
          <a:p>
            <a:pPr lvl="1"/>
            <a:r>
              <a:rPr lang="en-US" sz="2400" b="1" u="sng" dirty="0"/>
              <a:t>According to IRS Notice 2018-99, expenses associated with reserved employee spots will increase UBIT regardless of whether the tax exempt entity meets the 90% threshold test. </a:t>
            </a:r>
          </a:p>
          <a:p>
            <a:endParaRPr lang="en-US" b="1" u="sng" dirty="0"/>
          </a:p>
          <a:p>
            <a:endParaRPr lang="en-US" dirty="0"/>
          </a:p>
        </p:txBody>
      </p:sp>
    </p:spTree>
    <p:extLst>
      <p:ext uri="{BB962C8B-B14F-4D97-AF65-F5344CB8AC3E}">
        <p14:creationId xmlns:p14="http://schemas.microsoft.com/office/powerpoint/2010/main" val="3117116074"/>
      </p:ext>
    </p:extLst>
  </p:cSld>
  <p:clrMapOvr>
    <a:masterClrMapping/>
  </p:clrMapOvr>
  <p:transition spd="slow" advClick="0" advTm="15000"/>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12</a:t>
            </a:fld>
            <a:endParaRPr lang="en-US" dirty="0"/>
          </a:p>
        </p:txBody>
      </p:sp>
      <p:sp>
        <p:nvSpPr>
          <p:cNvPr id="31747" name="Title 1"/>
          <p:cNvSpPr>
            <a:spLocks noGrp="1"/>
          </p:cNvSpPr>
          <p:nvPr>
            <p:ph type="title" idx="4294967295"/>
          </p:nvPr>
        </p:nvSpPr>
        <p:spPr bwMode="auto">
          <a:xfrm>
            <a:off x="1296988" y="166688"/>
            <a:ext cx="10895012"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1296988" y="838200"/>
            <a:ext cx="10895012" cy="5484813"/>
          </a:xfrm>
        </p:spPr>
        <p:txBody>
          <a:bodyPr>
            <a:normAutofit/>
          </a:bodyPr>
          <a:lstStyle/>
          <a:p>
            <a:r>
              <a:rPr lang="en-US" dirty="0"/>
              <a:t>Step 2. </a:t>
            </a:r>
            <a:r>
              <a:rPr lang="en-US" b="1" u="sng" dirty="0"/>
              <a:t>Determine the primary use of remaining spots </a:t>
            </a:r>
            <a:r>
              <a:rPr lang="en-US" dirty="0"/>
              <a:t>(the “primary use test”) </a:t>
            </a:r>
          </a:p>
          <a:p>
            <a:pPr lvl="1"/>
            <a:r>
              <a:rPr lang="en-US" sz="2000" dirty="0"/>
              <a:t>The taxpayer may identify the remaining parking spots in the parking facility and determine whether their primary use is to provide parking to the general public. </a:t>
            </a:r>
            <a:r>
              <a:rPr lang="en-US" sz="2000" b="1" u="sng" dirty="0"/>
              <a:t>If the primary use of the remaining parking spots in the parking facility is to provide parking to the general public, then the remaining total parking expenses for the parking facility are excepted from the § 274(a) disallowance by the general public exception under § 274(e)(7). </a:t>
            </a:r>
          </a:p>
          <a:p>
            <a:pPr lvl="1"/>
            <a:r>
              <a:rPr lang="en-US" sz="2000" dirty="0"/>
              <a:t>“</a:t>
            </a:r>
            <a:r>
              <a:rPr lang="en-US" sz="2000" b="1" u="sng" dirty="0"/>
              <a:t>Primary use” means greater than 50 percent of actual or estimated usage </a:t>
            </a:r>
            <a:r>
              <a:rPr lang="en-US" sz="2000" dirty="0"/>
              <a:t>of the parking spots in the parking facility. </a:t>
            </a:r>
          </a:p>
          <a:p>
            <a:pPr lvl="1"/>
            <a:r>
              <a:rPr lang="en-US" sz="2000" dirty="0"/>
              <a:t>Primary use of the parking spots is tested during </a:t>
            </a:r>
            <a:r>
              <a:rPr lang="en-US" sz="2000" b="1" u="sng" dirty="0"/>
              <a:t>normal business hours on a typical business day.</a:t>
            </a:r>
          </a:p>
          <a:p>
            <a:pPr lvl="1"/>
            <a:r>
              <a:rPr lang="en-US" sz="2000" dirty="0"/>
              <a:t>If the actual or estimated usage of the parking spots </a:t>
            </a:r>
            <a:r>
              <a:rPr lang="en-US" sz="2000" b="1" u="sng" dirty="0"/>
              <a:t>varies significantly </a:t>
            </a:r>
            <a:r>
              <a:rPr lang="en-US" sz="2000" dirty="0"/>
              <a:t>between days of the week or times of the year, the taxpayer may use </a:t>
            </a:r>
            <a:r>
              <a:rPr lang="en-US" sz="2000" b="1" u="sng" dirty="0"/>
              <a:t>any reasonable method </a:t>
            </a:r>
            <a:r>
              <a:rPr lang="en-US" sz="2000" dirty="0"/>
              <a:t>to determine the average actual or estimated usage.  </a:t>
            </a:r>
          </a:p>
          <a:p>
            <a:pPr lvl="1"/>
            <a:r>
              <a:rPr lang="en-US" sz="2000" dirty="0"/>
              <a:t>The “general public” includes, but is not limited to, </a:t>
            </a:r>
            <a:r>
              <a:rPr lang="en-US" sz="2000" b="1" u="sng" dirty="0"/>
              <a:t>customers, clients, visitors, individuals delivering goods or services to the taxpayer, patients of a health care facility, students of an educational institution, and congregants of a religious organization. The general public does not include employees, partners, or independent contractors of the taxpayer. </a:t>
            </a:r>
            <a:endParaRPr lang="en-US" altLang="en-US" sz="2000" b="1" u="sng" dirty="0"/>
          </a:p>
        </p:txBody>
      </p:sp>
    </p:spTree>
    <p:extLst>
      <p:ext uri="{BB962C8B-B14F-4D97-AF65-F5344CB8AC3E}">
        <p14:creationId xmlns:p14="http://schemas.microsoft.com/office/powerpoint/2010/main" val="3996907422"/>
      </p:ext>
    </p:extLst>
  </p:cSld>
  <p:clrMapOvr>
    <a:masterClrMapping/>
  </p:clrMapOvr>
  <p:transition spd="slow" advClick="0" advTm="15000"/>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13</a:t>
            </a:fld>
            <a:endParaRPr lang="en-US" dirty="0"/>
          </a:p>
        </p:txBody>
      </p:sp>
      <p:sp>
        <p:nvSpPr>
          <p:cNvPr id="31747" name="Title 1"/>
          <p:cNvSpPr>
            <a:spLocks noGrp="1"/>
          </p:cNvSpPr>
          <p:nvPr>
            <p:ph type="title" idx="4294967295"/>
          </p:nvPr>
        </p:nvSpPr>
        <p:spPr bwMode="auto">
          <a:xfrm>
            <a:off x="1206500" y="193675"/>
            <a:ext cx="10985500" cy="644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1206500" y="838200"/>
            <a:ext cx="10985500" cy="5524500"/>
          </a:xfrm>
        </p:spPr>
        <p:txBody>
          <a:bodyPr>
            <a:normAutofit lnSpcReduction="10000"/>
          </a:bodyPr>
          <a:lstStyle/>
          <a:p>
            <a:r>
              <a:rPr lang="en-US" sz="2400" dirty="0"/>
              <a:t>Step 3. </a:t>
            </a:r>
            <a:r>
              <a:rPr lang="en-US" sz="2400" b="1" u="sng" dirty="0"/>
              <a:t>Calculate the allowance for reserved nonemployee spots </a:t>
            </a:r>
          </a:p>
          <a:p>
            <a:pPr lvl="1"/>
            <a:r>
              <a:rPr lang="en-US" sz="2400" dirty="0"/>
              <a:t>If the primary use of a taxpayer’s remaining parking spots is not to provide parking to the general public, the taxpayer may identify the number of spots in the parking facility, or the taxpayer’s portion thereof, exclusively reserved for nonemployees (“reserved nonemployee spots”). For example, reserved nonemployee spots include spots reserved for visitors and customers.</a:t>
            </a:r>
          </a:p>
          <a:p>
            <a:pPr lvl="1"/>
            <a:r>
              <a:rPr lang="en-US" sz="2400" dirty="0"/>
              <a:t>The number of reserved nonemployee spots in the parking facility, or portion thereof, may be exclusively reserved for nonemployees by a variety of methods, including, but not limited to, specific signage (for example, “Customer Parking Only”) or a separate facility or portion of a facility segregated by a barrier to entry or limited by terms of access. </a:t>
            </a:r>
          </a:p>
          <a:p>
            <a:pPr lvl="1"/>
            <a:r>
              <a:rPr lang="en-US" sz="2400" b="1" u="sng" dirty="0"/>
              <a:t>If the taxpayer has reserved nonemployee spots, it may determine the percentage of reserved nonemployee spots in relation to the remaining total parking spots and multiply that percentage by the taxpayer’s remaining total parking expenses. The product is the amount of the deduction for remaining total parking expenses that is </a:t>
            </a:r>
            <a:r>
              <a:rPr lang="en-US" sz="2400" b="1" i="1" u="sng" dirty="0"/>
              <a:t>not disallowed </a:t>
            </a:r>
            <a:r>
              <a:rPr lang="en-US" sz="2400" b="1" u="sng" dirty="0"/>
              <a:t>under § 274(a)(4). </a:t>
            </a:r>
            <a:endParaRPr lang="en-US" altLang="en-US" sz="2400" b="1" u="sng" dirty="0"/>
          </a:p>
        </p:txBody>
      </p:sp>
    </p:spTree>
    <p:extLst>
      <p:ext uri="{BB962C8B-B14F-4D97-AF65-F5344CB8AC3E}">
        <p14:creationId xmlns:p14="http://schemas.microsoft.com/office/powerpoint/2010/main" val="3799261164"/>
      </p:ext>
    </p:extLst>
  </p:cSld>
  <p:clrMapOvr>
    <a:masterClrMapping/>
  </p:clrMapOvr>
  <p:transition spd="slow" advClick="0" advTm="15000"/>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14</a:t>
            </a:fld>
            <a:endParaRPr lang="en-US" dirty="0"/>
          </a:p>
        </p:txBody>
      </p:sp>
      <p:sp>
        <p:nvSpPr>
          <p:cNvPr id="31747" name="Title 1"/>
          <p:cNvSpPr>
            <a:spLocks noGrp="1"/>
          </p:cNvSpPr>
          <p:nvPr>
            <p:ph type="title" idx="4294967295"/>
          </p:nvPr>
        </p:nvSpPr>
        <p:spPr bwMode="auto">
          <a:xfrm>
            <a:off x="0" y="180975"/>
            <a:ext cx="10907713" cy="65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0" y="838200"/>
            <a:ext cx="10907713" cy="5511800"/>
          </a:xfrm>
        </p:spPr>
        <p:txBody>
          <a:bodyPr>
            <a:normAutofit lnSpcReduction="10000"/>
          </a:bodyPr>
          <a:lstStyle/>
          <a:p>
            <a:r>
              <a:rPr lang="en-US" sz="2800" dirty="0"/>
              <a:t>Step 4. </a:t>
            </a:r>
            <a:r>
              <a:rPr lang="en-US" sz="2800" b="1" u="sng" dirty="0"/>
              <a:t>Determine remaining use and allocable expenses </a:t>
            </a:r>
          </a:p>
          <a:p>
            <a:pPr lvl="1"/>
            <a:r>
              <a:rPr lang="en-US" sz="2800" dirty="0"/>
              <a:t>If the taxpayer completes Steps 1-3 in the methodology above and has any remaining parking expenses not specifically categorized as deductible or nondeductible, the taxpayer must reasonably determine the employee use of the remaining parking spots during normal business hours on a typical business day (or, in the case of an exempt organization, during the normal hours of the exempt organization’s activities on a typical day) and the related expenses allocable to employee parking spots. </a:t>
            </a:r>
          </a:p>
          <a:p>
            <a:pPr lvl="1"/>
            <a:r>
              <a:rPr lang="en-US" sz="2800" b="1" u="sng" dirty="0"/>
              <a:t>Methods to determine employee use of the remaining parking spots may include specifically identifying the number of employee spots based on actual or estimated usage. Actual or estimated usage may be based on the number of spots, the number of employees, the hours of use, or other measures. </a:t>
            </a:r>
            <a:endParaRPr lang="en-US" altLang="en-US" sz="2800" b="1" u="sng" dirty="0"/>
          </a:p>
        </p:txBody>
      </p:sp>
    </p:spTree>
    <p:extLst>
      <p:ext uri="{BB962C8B-B14F-4D97-AF65-F5344CB8AC3E}">
        <p14:creationId xmlns:p14="http://schemas.microsoft.com/office/powerpoint/2010/main" val="1519234594"/>
      </p:ext>
    </p:extLst>
  </p:cSld>
  <p:clrMapOvr>
    <a:masterClrMapping/>
  </p:clrMapOvr>
  <p:transition spd="slow" advClick="0" advTm="15000"/>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15</a:t>
            </a:fld>
            <a:endParaRPr lang="en-US" dirty="0"/>
          </a:p>
        </p:txBody>
      </p:sp>
      <p:sp>
        <p:nvSpPr>
          <p:cNvPr id="31747" name="Title 1"/>
          <p:cNvSpPr>
            <a:spLocks noGrp="1"/>
          </p:cNvSpPr>
          <p:nvPr>
            <p:ph type="title" idx="4294967295"/>
          </p:nvPr>
        </p:nvSpPr>
        <p:spPr bwMode="auto">
          <a:xfrm>
            <a:off x="1258888" y="166688"/>
            <a:ext cx="10933112"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1258888" y="838200"/>
            <a:ext cx="10933112" cy="5484813"/>
          </a:xfrm>
        </p:spPr>
        <p:txBody>
          <a:bodyPr>
            <a:noAutofit/>
          </a:bodyPr>
          <a:lstStyle/>
          <a:p>
            <a:r>
              <a:rPr lang="en-US" sz="2400" dirty="0"/>
              <a:t>The provision of QTFs that results in an increase in UBTI under § 512(a)(7) </a:t>
            </a:r>
            <a:r>
              <a:rPr lang="en-US" sz="2400" b="1" u="sng" dirty="0"/>
              <a:t>is not an unrelated trade or business.  Query: does this mean that an electric cooperative with no existing UBTI is not required to file a Form 990-T?</a:t>
            </a:r>
          </a:p>
          <a:p>
            <a:r>
              <a:rPr lang="en-US" sz="2400" dirty="0"/>
              <a:t>Any increase in UBTI under § 512(a)(7) is not subject to § 512(a)(6), meaning that an exempt organization with only one unrelated trade or business and an increase in UBTI under § 512(a)(7) does not become an exempt organization with more than one unrelated trade or business subject to § 512(a)(6). </a:t>
            </a:r>
          </a:p>
          <a:p>
            <a:r>
              <a:rPr lang="en-US" sz="2400" dirty="0"/>
              <a:t>Section 512(b)(12) generally provides a specific deduction of $1,000 as a modification to the UBTI otherwise determined under § 512(a), which, after the Act, includes the increase in UBTI determined under § 512(a)(7). Furthermore, tax-exempt organizations are required to file a return on Form 990-T, </a:t>
            </a:r>
            <a:r>
              <a:rPr lang="en-US" sz="2400" i="1" dirty="0"/>
              <a:t>Exempt Organization Business Income Tax Return</a:t>
            </a:r>
            <a:r>
              <a:rPr lang="en-US" sz="2400" dirty="0"/>
              <a:t>, if they have gross income, included in computing UBTI, of $1,000 or more. </a:t>
            </a:r>
            <a:endParaRPr lang="en-US" altLang="en-US" sz="2400" dirty="0"/>
          </a:p>
        </p:txBody>
      </p:sp>
    </p:spTree>
    <p:extLst>
      <p:ext uri="{BB962C8B-B14F-4D97-AF65-F5344CB8AC3E}">
        <p14:creationId xmlns:p14="http://schemas.microsoft.com/office/powerpoint/2010/main" val="2846068489"/>
      </p:ext>
    </p:extLst>
  </p:cSld>
  <p:clrMapOvr>
    <a:masterClrMapping/>
  </p:clrMapOvr>
  <p:transition spd="slow" advClick="0" advTm="15000"/>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16</a:t>
            </a:fld>
            <a:endParaRPr lang="en-US" dirty="0"/>
          </a:p>
        </p:txBody>
      </p:sp>
      <p:sp>
        <p:nvSpPr>
          <p:cNvPr id="31747" name="Title 1"/>
          <p:cNvSpPr>
            <a:spLocks noGrp="1"/>
          </p:cNvSpPr>
          <p:nvPr>
            <p:ph type="title" idx="4294967295"/>
          </p:nvPr>
        </p:nvSpPr>
        <p:spPr bwMode="auto">
          <a:xfrm>
            <a:off x="0" y="193675"/>
            <a:ext cx="10882313" cy="644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0" y="838200"/>
            <a:ext cx="10882313" cy="5524500"/>
          </a:xfrm>
        </p:spPr>
        <p:txBody>
          <a:bodyPr>
            <a:normAutofit/>
          </a:bodyPr>
          <a:lstStyle/>
          <a:p>
            <a:r>
              <a:rPr lang="en-US" sz="2400" dirty="0"/>
              <a:t>This threshold amount for filing Form 990-T also applies to UBTI calculated with respect to § 512(a)(7). </a:t>
            </a:r>
          </a:p>
          <a:p>
            <a:r>
              <a:rPr lang="en-US" sz="2400" dirty="0"/>
              <a:t>Therefore, </a:t>
            </a:r>
            <a:r>
              <a:rPr lang="en-US" sz="2400" b="1" u="sng" dirty="0"/>
              <a:t>organizations for which the sum of (1) gross income from unrelated trades or businesses and (2) the increase of UBTI under § 512(a)(7) is less than $1,000 need not file a Form 990-T. </a:t>
            </a:r>
          </a:p>
          <a:p>
            <a:r>
              <a:rPr lang="en-US" sz="2400" b="1" u="sng" dirty="0"/>
              <a:t>Tax exempt electric cooperatives with over $1000 in disallowed expenses need to file a Form 990-T.</a:t>
            </a:r>
          </a:p>
          <a:p>
            <a:r>
              <a:rPr lang="en-US" sz="2400" b="1" u="sng" dirty="0"/>
              <a:t>What expenses can be deducted on Form 990-T in arriving at net unrelated business taxable income?</a:t>
            </a:r>
          </a:p>
          <a:p>
            <a:r>
              <a:rPr lang="en-US" sz="2400" b="1" u="sng" dirty="0"/>
              <a:t>Form 990-T assumes the entity is carrying on a trade or business.</a:t>
            </a:r>
          </a:p>
          <a:p>
            <a:r>
              <a:rPr lang="en-US" sz="2400" b="1" u="sng" dirty="0"/>
              <a:t>Unfortunately, it is likely that the IRS will maintain that qualified parking is not a trade or business so there may be limited deductions which may be used on Form 990-T.  Perhaps charitable contributions and NOL carryforwards.</a:t>
            </a:r>
          </a:p>
        </p:txBody>
      </p:sp>
    </p:spTree>
    <p:extLst>
      <p:ext uri="{BB962C8B-B14F-4D97-AF65-F5344CB8AC3E}">
        <p14:creationId xmlns:p14="http://schemas.microsoft.com/office/powerpoint/2010/main" val="3347429822"/>
      </p:ext>
    </p:extLst>
  </p:cSld>
  <p:clrMapOvr>
    <a:masterClrMapping/>
  </p:clrMapOvr>
  <p:transition spd="slow" advClick="0" advTm="15000"/>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17</a:t>
            </a:fld>
            <a:endParaRPr lang="en-US" dirty="0"/>
          </a:p>
        </p:txBody>
      </p:sp>
      <p:sp>
        <p:nvSpPr>
          <p:cNvPr id="31747" name="Title 1"/>
          <p:cNvSpPr>
            <a:spLocks noGrp="1"/>
          </p:cNvSpPr>
          <p:nvPr>
            <p:ph type="title" idx="4294967295"/>
          </p:nvPr>
        </p:nvSpPr>
        <p:spPr bwMode="auto">
          <a:xfrm>
            <a:off x="1246188" y="206375"/>
            <a:ext cx="10945812" cy="63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 Income for Employees</a:t>
            </a:r>
          </a:p>
        </p:txBody>
      </p:sp>
      <p:sp>
        <p:nvSpPr>
          <p:cNvPr id="31746" name="Rectangle 3"/>
          <p:cNvSpPr>
            <a:spLocks noGrp="1" noChangeArrowheads="1"/>
          </p:cNvSpPr>
          <p:nvPr>
            <p:ph idx="4294967295"/>
          </p:nvPr>
        </p:nvSpPr>
        <p:spPr>
          <a:xfrm>
            <a:off x="1246188" y="838200"/>
            <a:ext cx="10945812" cy="5511800"/>
          </a:xfrm>
        </p:spPr>
        <p:txBody>
          <a:bodyPr>
            <a:normAutofit/>
          </a:bodyPr>
          <a:lstStyle/>
          <a:p>
            <a:r>
              <a:rPr lang="en-US" sz="2400" dirty="0"/>
              <a:t>Section 132(a)(5) generally provides that gross income does not include any fringe benefit that qualifies as a QTF. </a:t>
            </a:r>
          </a:p>
          <a:p>
            <a:r>
              <a:rPr lang="en-US" sz="2400" dirty="0"/>
              <a:t>Section 132(f)(2) provides that the amount of QTFs provided by an employer to any employee that can be excluded from gross income under § 132(a)(5) cannot exceed a maximum monthly dollar amount, adjusted for inflation. </a:t>
            </a:r>
          </a:p>
          <a:p>
            <a:r>
              <a:rPr lang="en-US" sz="2400" b="1" u="sng" dirty="0"/>
              <a:t>The adjusted maximum monthly excludable amount for 2018 is $260 per employee. </a:t>
            </a:r>
          </a:p>
          <a:p>
            <a:r>
              <a:rPr lang="en-US" altLang="en-US" sz="2400" b="1" u="sng" dirty="0"/>
              <a:t>Therefore, if the cooperative determines that the monthly value of parking to employees exceeds $260, then that amount in excess of $260 would have to be included in the taxable income of the employee.</a:t>
            </a:r>
          </a:p>
          <a:p>
            <a:r>
              <a:rPr lang="en-US" altLang="en-US" sz="2400" dirty="0"/>
              <a:t>Assuming 20 workdays per month, the cooperative would have to conclude that the value for parking for each employee would have to exceed $13 per day ($260/$20 = $13).</a:t>
            </a:r>
          </a:p>
          <a:p>
            <a:r>
              <a:rPr lang="en-US" altLang="en-US" sz="2400" dirty="0"/>
              <a:t>My guess is that this would not be the case in most rural areas.</a:t>
            </a:r>
          </a:p>
        </p:txBody>
      </p:sp>
    </p:spTree>
    <p:extLst>
      <p:ext uri="{BB962C8B-B14F-4D97-AF65-F5344CB8AC3E}">
        <p14:creationId xmlns:p14="http://schemas.microsoft.com/office/powerpoint/2010/main" val="1322981637"/>
      </p:ext>
    </p:extLst>
  </p:cSld>
  <p:clrMapOvr>
    <a:masterClrMapping/>
  </p:clrMapOvr>
  <p:transition spd="slow" advClick="0" advTm="15000"/>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18</a:t>
            </a:fld>
            <a:endParaRPr lang="en-US" dirty="0"/>
          </a:p>
        </p:txBody>
      </p:sp>
      <p:sp>
        <p:nvSpPr>
          <p:cNvPr id="31747" name="Title 1"/>
          <p:cNvSpPr>
            <a:spLocks noGrp="1"/>
          </p:cNvSpPr>
          <p:nvPr>
            <p:ph type="title" idx="4294967295"/>
          </p:nvPr>
        </p:nvSpPr>
        <p:spPr bwMode="auto">
          <a:xfrm>
            <a:off x="1181100" y="180975"/>
            <a:ext cx="11010900" cy="65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1181100" y="838200"/>
            <a:ext cx="11010900" cy="5472113"/>
          </a:xfrm>
        </p:spPr>
        <p:txBody>
          <a:bodyPr>
            <a:normAutofit/>
          </a:bodyPr>
          <a:lstStyle/>
          <a:p>
            <a:r>
              <a:rPr lang="en-US" altLang="en-US" sz="2400" b="1" u="sng" dirty="0"/>
              <a:t>Electric cooperatives should re-evaluate their parking arrangements or lease agreements related to parking facilities to avoid or reduce the deduction disallowance for reserved employee parking spots. </a:t>
            </a:r>
          </a:p>
          <a:p>
            <a:r>
              <a:rPr lang="en-US" altLang="en-US" sz="2400" b="1" u="sng" dirty="0"/>
              <a:t>Cooperatives should also look for ways to reduce expenses associated with parking. </a:t>
            </a:r>
          </a:p>
          <a:p>
            <a:r>
              <a:rPr lang="en-US" altLang="en-US" sz="2400" b="1" u="sng" dirty="0"/>
              <a:t>Also, electric cooperatives should assess whether there are any other reasonable methods for determining the nondeductible portion of parking expenses, which may reduce the cooperative’s exposure to the new rules. </a:t>
            </a:r>
          </a:p>
          <a:p>
            <a:r>
              <a:rPr lang="en-US" altLang="en-US" sz="2400" b="1" u="sng" dirty="0"/>
              <a:t>Areas which are fenced off to provide parking for utility trucks and storage for inventory are not specifically excluded, but because of security concerns and the critical nature of our business, I would argue that these areas do not constitute “qualified parking”.</a:t>
            </a:r>
          </a:p>
          <a:p>
            <a:endParaRPr lang="en-US" altLang="en-US" dirty="0"/>
          </a:p>
        </p:txBody>
      </p:sp>
    </p:spTree>
    <p:extLst>
      <p:ext uri="{BB962C8B-B14F-4D97-AF65-F5344CB8AC3E}">
        <p14:creationId xmlns:p14="http://schemas.microsoft.com/office/powerpoint/2010/main" val="3067120636"/>
      </p:ext>
    </p:extLst>
  </p:cSld>
  <p:clrMapOvr>
    <a:masterClrMapping/>
  </p:clrMapOvr>
  <p:transition spd="slow" advClick="0" advTm="15000"/>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19</a:t>
            </a:fld>
            <a:endParaRPr lang="en-US" dirty="0"/>
          </a:p>
        </p:txBody>
      </p:sp>
      <p:sp>
        <p:nvSpPr>
          <p:cNvPr id="31747" name="Title 1"/>
          <p:cNvSpPr>
            <a:spLocks noGrp="1"/>
          </p:cNvSpPr>
          <p:nvPr>
            <p:ph type="title" idx="4294967295"/>
          </p:nvPr>
        </p:nvSpPr>
        <p:spPr bwMode="auto">
          <a:xfrm>
            <a:off x="0" y="166688"/>
            <a:ext cx="10934700"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0" y="838200"/>
            <a:ext cx="10934700" cy="5484813"/>
          </a:xfrm>
        </p:spPr>
        <p:txBody>
          <a:bodyPr>
            <a:normAutofit/>
          </a:bodyPr>
          <a:lstStyle/>
          <a:p>
            <a:r>
              <a:rPr lang="en-US" altLang="en-US" sz="2800" dirty="0"/>
              <a:t>In July of 2018, Rep. Mark Walker, R-N.C., introduced H.R. 6460, the LIFT for Charities Act, to repeal the UBIT altogether on amounts that tax-exempt organizations pay or incur for benefits not entitled to a business tax deduction, such as benefits for transportation, parking, and onsite athletic facilities. In August, Sen. James Lankford, R-Okla., introduced S. 3332, a Senate version of the bill. Repeal advocates hope to see these bills reintroduced in 2019.</a:t>
            </a:r>
          </a:p>
          <a:p>
            <a:r>
              <a:rPr lang="en-US" altLang="en-US" sz="2800" dirty="0"/>
              <a:t>NRECA will file a comment letter on IRS Notice 2018-99.</a:t>
            </a:r>
          </a:p>
        </p:txBody>
      </p:sp>
    </p:spTree>
    <p:extLst>
      <p:ext uri="{BB962C8B-B14F-4D97-AF65-F5344CB8AC3E}">
        <p14:creationId xmlns:p14="http://schemas.microsoft.com/office/powerpoint/2010/main" val="1480556348"/>
      </p:ext>
    </p:extLst>
  </p:cSld>
  <p:clrMapOvr>
    <a:masterClrMapping/>
  </p:clrMapOvr>
  <p:transition spd="slow" advClick="0" advTm="1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8380D054-BFEE-4C1B-A782-4E8D40463DB8}"/>
              </a:ext>
            </a:extLst>
          </p:cNvPr>
          <p:cNvSpPr>
            <a:spLocks noGrp="1"/>
          </p:cNvSpPr>
          <p:nvPr>
            <p:ph type="title"/>
          </p:nvPr>
        </p:nvSpPr>
        <p:spPr/>
        <p:txBody>
          <a:bodyPr/>
          <a:lstStyle/>
          <a:p>
            <a:r>
              <a:rPr lang="en-US" dirty="0"/>
              <a:t>Contact Technical Support</a:t>
            </a:r>
          </a:p>
        </p:txBody>
      </p:sp>
      <p:sp>
        <p:nvSpPr>
          <p:cNvPr id="3" name="Date Placeholder 2">
            <a:extLst>
              <a:ext uri="{FF2B5EF4-FFF2-40B4-BE49-F238E27FC236}">
                <a16:creationId xmlns:a16="http://schemas.microsoft.com/office/drawing/2014/main" id="{9402FB6D-E172-43FD-9332-D51806327C59}"/>
              </a:ext>
            </a:extLst>
          </p:cNvPr>
          <p:cNvSpPr>
            <a:spLocks noGrp="1"/>
          </p:cNvSpPr>
          <p:nvPr>
            <p:ph type="dt" sz="half" idx="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tint val="75000"/>
                  </a:srgbClr>
                </a:solidFill>
                <a:effectLst/>
                <a:uLnTx/>
                <a:uFillTx/>
                <a:latin typeface="Arial" charset="0"/>
                <a:cs typeface="Arial" charset="0"/>
              </a:rPr>
              <a:t>March 21, 2019</a:t>
            </a:r>
          </a:p>
        </p:txBody>
      </p:sp>
      <p:sp>
        <p:nvSpPr>
          <p:cNvPr id="4" name="Slide Number Placeholder 3">
            <a:extLst>
              <a:ext uri="{FF2B5EF4-FFF2-40B4-BE49-F238E27FC236}">
                <a16:creationId xmlns:a16="http://schemas.microsoft.com/office/drawing/2014/main" id="{086264F0-165E-4FF7-B70C-ACAE7A2B2B2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charset="0"/>
                <a:cs typeface="Arial" charset="0"/>
              </a:rPr>
              <a:t>| Pg. </a:t>
            </a:r>
            <a:fld id="{818D94B4-8502-5D40-8A2F-77E12E792061}" type="slidenum">
              <a:rPr kumimoji="0" lang="en-US" sz="1200" b="1" i="0" u="none" strike="noStrike" kern="1200" cap="none" spc="0" normalizeH="0" baseline="0" noProof="0" smtClean="0">
                <a:ln>
                  <a:noFill/>
                </a:ln>
                <a:solidFill>
                  <a:srgbClr val="000000"/>
                </a:solidFill>
                <a:effectLst/>
                <a:uLnTx/>
                <a:uFillTx/>
                <a:latin typeface="Arial" charset="0"/>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200" b="1" i="0" u="none" strike="noStrike" kern="1200" cap="none" spc="0" normalizeH="0" baseline="0" noProof="0" dirty="0">
              <a:ln>
                <a:noFill/>
              </a:ln>
              <a:solidFill>
                <a:srgbClr val="000000"/>
              </a:solidFill>
              <a:effectLst/>
              <a:uLnTx/>
              <a:uFillTx/>
              <a:latin typeface="Arial" charset="0"/>
              <a:cs typeface="Arial" charset="0"/>
            </a:endParaRPr>
          </a:p>
        </p:txBody>
      </p:sp>
      <p:sp>
        <p:nvSpPr>
          <p:cNvPr id="2" name="Rectangle 1"/>
          <p:cNvSpPr/>
          <p:nvPr/>
        </p:nvSpPr>
        <p:spPr>
          <a:xfrm>
            <a:off x="640080" y="1946419"/>
            <a:ext cx="11160860" cy="3785652"/>
          </a:xfrm>
          <a:prstGeom prst="rect">
            <a:avLst/>
          </a:prstGeom>
        </p:spPr>
        <p:txBody>
          <a:bodyPr wrap="square">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If you are listening through your computer speakers, please email </a:t>
            </a:r>
            <a:r>
              <a:rPr kumimoji="0" lang="en-US" sz="4000" b="0" i="0" u="none" strike="noStrike" kern="1200" cap="none" spc="0" normalizeH="0" baseline="0" noProof="0" dirty="0">
                <a:ln>
                  <a:noFill/>
                </a:ln>
                <a:solidFill>
                  <a:srgbClr val="068B54"/>
                </a:solidFill>
                <a:effectLst/>
                <a:uLnTx/>
                <a:uFillTx/>
                <a:latin typeface="Arial" panose="020B0604020202020204" pitchFamily="34" charset="0"/>
                <a:ea typeface="+mn-ea"/>
                <a:cs typeface="Arial" panose="020B0604020202020204" pitchFamily="34" charset="0"/>
              </a:rPr>
              <a:t>NRECA@commpartners.com</a:t>
            </a:r>
            <a:r>
              <a:rPr kumimoji="0" lang="en-US" sz="4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If you are listening over the phone, please press *0.</a:t>
            </a:r>
          </a:p>
        </p:txBody>
      </p:sp>
    </p:spTree>
    <p:extLst>
      <p:ext uri="{BB962C8B-B14F-4D97-AF65-F5344CB8AC3E}">
        <p14:creationId xmlns:p14="http://schemas.microsoft.com/office/powerpoint/2010/main" val="4082306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20</a:t>
            </a:fld>
            <a:endParaRPr lang="en-US" dirty="0"/>
          </a:p>
        </p:txBody>
      </p:sp>
      <p:sp>
        <p:nvSpPr>
          <p:cNvPr id="31747" name="Title 1"/>
          <p:cNvSpPr>
            <a:spLocks noGrp="1"/>
          </p:cNvSpPr>
          <p:nvPr>
            <p:ph type="title" idx="4294967295"/>
          </p:nvPr>
        </p:nvSpPr>
        <p:spPr bwMode="auto">
          <a:xfrm>
            <a:off x="1284288" y="166688"/>
            <a:ext cx="10907712"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1284288" y="838200"/>
            <a:ext cx="10907712" cy="5511800"/>
          </a:xfrm>
        </p:spPr>
        <p:txBody>
          <a:bodyPr>
            <a:normAutofit lnSpcReduction="10000"/>
          </a:bodyPr>
          <a:lstStyle/>
          <a:p>
            <a:r>
              <a:rPr lang="en-US" altLang="en-US" dirty="0"/>
              <a:t>In Summary:</a:t>
            </a:r>
          </a:p>
          <a:p>
            <a:pPr lvl="1"/>
            <a:r>
              <a:rPr lang="en-US" altLang="en-US" sz="2000" b="1" u="sng" dirty="0"/>
              <a:t>The value of qualified parking on lots owned by the cooperative will have an impact on whether cooperative employees have to pick up anything in taxable income.  The threshold is $260 per month (may not be an issue in rural areas). Amounts in excess of $260 per month have to be included in an employee’s income.</a:t>
            </a:r>
          </a:p>
          <a:p>
            <a:pPr lvl="1"/>
            <a:r>
              <a:rPr lang="en-US" altLang="en-US" sz="2000" b="1" u="sng" dirty="0"/>
              <a:t>The expenses associated with parking will have a direct impact on the calculation of UBTI – therefore, the cooperative must carefully determine how to allocate expenses to parking – this should be done on a consistent basis.</a:t>
            </a:r>
          </a:p>
          <a:p>
            <a:pPr lvl="1"/>
            <a:r>
              <a:rPr lang="en-US" altLang="en-US" sz="2000" b="1" u="sng" dirty="0"/>
              <a:t>The number of parking spaces reserved for employees also factors into the UBTI equation – elimination of reserved employee parking may help reduce the magnitude of the unrelated business income tax.</a:t>
            </a:r>
          </a:p>
          <a:p>
            <a:pPr lvl="1"/>
            <a:r>
              <a:rPr lang="en-US" altLang="en-US" sz="2000" b="1" u="sng" dirty="0"/>
              <a:t>The larger your parking lot in relation to number of employees, the better – this will reduce your ratio of employee spots to general spots and minimize the impact on UBTI.</a:t>
            </a:r>
          </a:p>
          <a:p>
            <a:pPr lvl="1"/>
            <a:r>
              <a:rPr lang="en-US" altLang="en-US" sz="2000" b="1" u="sng" dirty="0"/>
              <a:t>Consider adding additional parking so that employee parking falls below 50% of available spaces.</a:t>
            </a:r>
          </a:p>
          <a:p>
            <a:pPr lvl="1"/>
            <a:r>
              <a:rPr lang="en-US" altLang="en-US" sz="2000" b="1" u="sng" dirty="0"/>
              <a:t>Some electric cooperatives will have to file Form 990-T because of qualified parking.</a:t>
            </a:r>
          </a:p>
          <a:p>
            <a:pPr lvl="1"/>
            <a:r>
              <a:rPr lang="en-US" altLang="en-US" sz="2000" b="1" u="sng" dirty="0"/>
              <a:t>Discuss this situation with your tax advisor – if you have to file a Form 990-T you need to pay estimated income tax at the corporate rate of 21%.  Notice 2019-100 grants a waiver for penalties associated with underpayment of estimated taxes due before December 17, 2018</a:t>
            </a:r>
          </a:p>
        </p:txBody>
      </p:sp>
    </p:spTree>
    <p:extLst>
      <p:ext uri="{BB962C8B-B14F-4D97-AF65-F5344CB8AC3E}">
        <p14:creationId xmlns:p14="http://schemas.microsoft.com/office/powerpoint/2010/main" val="836877515"/>
      </p:ext>
    </p:extLst>
  </p:cSld>
  <p:clrMapOvr>
    <a:masterClrMapping/>
  </p:clrMapOvr>
  <p:transition spd="slow" advClick="0" advTm="15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427"/>
          <a:stretch/>
        </p:blipFill>
        <p:spPr>
          <a:xfrm>
            <a:off x="2577305" y="488498"/>
            <a:ext cx="7037388" cy="4447974"/>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34893" y="4653887"/>
            <a:ext cx="6922214" cy="1651378"/>
          </a:xfrm>
          <a:prstGeom prst="rect">
            <a:avLst/>
          </a:prstGeom>
        </p:spPr>
      </p:pic>
      <p:sp>
        <p:nvSpPr>
          <p:cNvPr id="8" name="TextBox 7"/>
          <p:cNvSpPr txBox="1"/>
          <p:nvPr/>
        </p:nvSpPr>
        <p:spPr>
          <a:xfrm>
            <a:off x="3051616" y="51486"/>
            <a:ext cx="6088767" cy="523220"/>
          </a:xfrm>
          <a:prstGeom prst="rect">
            <a:avLst/>
          </a:prstGeom>
          <a:noFill/>
        </p:spPr>
        <p:txBody>
          <a:bodyPr wrap="square" rtlCol="0">
            <a:spAutoFit/>
          </a:bodyPr>
          <a:lstStyle/>
          <a:p>
            <a:r>
              <a:rPr lang="en-US" altLang="en-US" sz="2800" b="1" dirty="0">
                <a:solidFill>
                  <a:schemeClr val="tx2">
                    <a:lumMod val="75000"/>
                  </a:schemeClr>
                </a:solidFill>
                <a:latin typeface="+mj-lt"/>
              </a:rPr>
              <a:t>Parking Expense Determination Flowchart</a:t>
            </a:r>
            <a:endParaRPr lang="en-US" sz="2800" b="1" dirty="0">
              <a:solidFill>
                <a:schemeClr val="tx2">
                  <a:lumMod val="75000"/>
                </a:schemeClr>
              </a:solidFill>
              <a:latin typeface="+mj-lt"/>
            </a:endParaRPr>
          </a:p>
        </p:txBody>
      </p:sp>
      <p:sp>
        <p:nvSpPr>
          <p:cNvPr id="2" name="Date Placeholder 1"/>
          <p:cNvSpPr>
            <a:spLocks noGrp="1"/>
          </p:cNvSpPr>
          <p:nvPr>
            <p:ph type="dt" sz="half" idx="10"/>
          </p:nvPr>
        </p:nvSpPr>
        <p:spPr/>
        <p:txBody>
          <a:bodyPr/>
          <a:lstStyle/>
          <a:p>
            <a:r>
              <a:rPr lang="en-US" dirty="0"/>
              <a:t>3/21/2019</a:t>
            </a:r>
          </a:p>
        </p:txBody>
      </p:sp>
      <p:sp>
        <p:nvSpPr>
          <p:cNvPr id="9" name="Slide Number Placeholder 8"/>
          <p:cNvSpPr>
            <a:spLocks noGrp="1"/>
          </p:cNvSpPr>
          <p:nvPr>
            <p:ph type="sldNum" sz="quarter" idx="12"/>
          </p:nvPr>
        </p:nvSpPr>
        <p:spPr/>
        <p:txBody>
          <a:bodyPr/>
          <a:lstStyle/>
          <a:p>
            <a:fld id="{679CD995-E4DD-4D8C-AEB0-29720816A1BC}" type="slidenum">
              <a:rPr lang="en-US" smtClean="0"/>
              <a:t>21</a:t>
            </a:fld>
            <a:endParaRPr lang="en-US" dirty="0"/>
          </a:p>
        </p:txBody>
      </p:sp>
    </p:spTree>
    <p:extLst>
      <p:ext uri="{BB962C8B-B14F-4D97-AF65-F5344CB8AC3E}">
        <p14:creationId xmlns:p14="http://schemas.microsoft.com/office/powerpoint/2010/main" val="3917177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22</a:t>
            </a:fld>
            <a:endParaRPr lang="en-US" dirty="0"/>
          </a:p>
        </p:txBody>
      </p:sp>
      <p:sp>
        <p:nvSpPr>
          <p:cNvPr id="31747" name="Title 1"/>
          <p:cNvSpPr>
            <a:spLocks noGrp="1"/>
          </p:cNvSpPr>
          <p:nvPr>
            <p:ph type="title" idx="4294967295"/>
          </p:nvPr>
        </p:nvSpPr>
        <p:spPr bwMode="auto">
          <a:xfrm>
            <a:off x="1284288" y="166688"/>
            <a:ext cx="10907712"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Issues</a:t>
            </a:r>
          </a:p>
        </p:txBody>
      </p:sp>
      <p:sp>
        <p:nvSpPr>
          <p:cNvPr id="31746" name="Rectangle 3"/>
          <p:cNvSpPr>
            <a:spLocks noGrp="1" noChangeArrowheads="1"/>
          </p:cNvSpPr>
          <p:nvPr>
            <p:ph idx="4294967295"/>
          </p:nvPr>
        </p:nvSpPr>
        <p:spPr>
          <a:xfrm>
            <a:off x="1284288" y="838200"/>
            <a:ext cx="10907712" cy="5511800"/>
          </a:xfrm>
        </p:spPr>
        <p:txBody>
          <a:bodyPr>
            <a:normAutofit fontScale="92500"/>
          </a:bodyPr>
          <a:lstStyle/>
          <a:p>
            <a:r>
              <a:rPr lang="en-US" altLang="en-US" sz="2800" dirty="0"/>
              <a:t>Please note the following:</a:t>
            </a:r>
          </a:p>
          <a:p>
            <a:pPr lvl="1"/>
            <a:r>
              <a:rPr lang="en-US" altLang="en-US" sz="2800" dirty="0"/>
              <a:t>Employee parking behind a fence and not open to the general public – As the notice now stands, this type of situation creates a qualified parking expense and UBTI addback regardless of the reasons.  The removal of employee reserved parking signage does not resolve this situation.</a:t>
            </a:r>
          </a:p>
          <a:p>
            <a:pPr lvl="1"/>
            <a:r>
              <a:rPr lang="en-US" altLang="en-US" sz="2800" dirty="0"/>
              <a:t>Expense Allocations – </a:t>
            </a:r>
          </a:p>
          <a:p>
            <a:pPr lvl="2">
              <a:buFont typeface="Wingdings" panose="05000000000000000000" pitchFamily="2" charset="2"/>
              <a:buChar char="§"/>
            </a:pPr>
            <a:r>
              <a:rPr lang="en-US" altLang="en-US" sz="2400" dirty="0"/>
              <a:t>Any Reasonable method may be used; document efforts and estimate even if de minimis.</a:t>
            </a:r>
          </a:p>
          <a:p>
            <a:pPr lvl="2">
              <a:buFont typeface="Wingdings" panose="05000000000000000000" pitchFamily="2" charset="2"/>
              <a:buChar char="§"/>
            </a:pPr>
            <a:r>
              <a:rPr lang="en-US" altLang="en-US" sz="2400" dirty="0"/>
              <a:t>“Normal” expenses – What are they and what methodology should be used?</a:t>
            </a:r>
          </a:p>
          <a:p>
            <a:pPr lvl="2">
              <a:buFont typeface="Wingdings" panose="05000000000000000000" pitchFamily="2" charset="2"/>
              <a:buChar char="§"/>
            </a:pPr>
            <a:r>
              <a:rPr lang="en-US" altLang="en-US" sz="2400" dirty="0"/>
              <a:t>Large periodic maintenance expense – Items such as striping, seal coating, etc, may skew the results from one year to the next.</a:t>
            </a:r>
          </a:p>
          <a:p>
            <a:pPr lvl="2">
              <a:buFont typeface="Wingdings" panose="05000000000000000000" pitchFamily="2" charset="2"/>
              <a:buChar char="§"/>
            </a:pPr>
            <a:r>
              <a:rPr lang="en-US" altLang="en-US" sz="2400" dirty="0"/>
              <a:t>Multiple locations – Separate counts and calculations should be done for each.  </a:t>
            </a:r>
          </a:p>
          <a:p>
            <a:pPr lvl="2">
              <a:buFont typeface="Wingdings" panose="05000000000000000000" pitchFamily="2" charset="2"/>
              <a:buChar char="§"/>
            </a:pPr>
            <a:r>
              <a:rPr lang="en-US" altLang="en-US" sz="2400" dirty="0"/>
              <a:t>Deductible expenses - Are the time and associated labor costs for making the allocations, counts and calculations deductible?  This is not a trade or business but is an addition to Unrelated Business Taxable Income.</a:t>
            </a:r>
          </a:p>
          <a:p>
            <a:pPr lvl="2">
              <a:buFont typeface="Wingdings" panose="05000000000000000000" pitchFamily="2" charset="2"/>
              <a:buChar char="§"/>
            </a:pPr>
            <a:endParaRPr lang="en-US" altLang="en-US" sz="2400" dirty="0"/>
          </a:p>
        </p:txBody>
      </p:sp>
    </p:spTree>
    <p:extLst>
      <p:ext uri="{BB962C8B-B14F-4D97-AF65-F5344CB8AC3E}">
        <p14:creationId xmlns:p14="http://schemas.microsoft.com/office/powerpoint/2010/main" val="965954170"/>
      </p:ext>
    </p:extLst>
  </p:cSld>
  <p:clrMapOvr>
    <a:masterClrMapping/>
  </p:clrMapOvr>
  <p:transition spd="slow" advClick="0" advTm="15000"/>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23</a:t>
            </a:fld>
            <a:endParaRPr lang="en-US" dirty="0"/>
          </a:p>
        </p:txBody>
      </p:sp>
      <p:sp>
        <p:nvSpPr>
          <p:cNvPr id="31747" name="Title 1"/>
          <p:cNvSpPr>
            <a:spLocks noGrp="1"/>
          </p:cNvSpPr>
          <p:nvPr>
            <p:ph type="title" idx="4294967295"/>
          </p:nvPr>
        </p:nvSpPr>
        <p:spPr bwMode="auto">
          <a:xfrm>
            <a:off x="1284288" y="166688"/>
            <a:ext cx="10907712" cy="671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Issues</a:t>
            </a:r>
          </a:p>
        </p:txBody>
      </p:sp>
      <p:sp>
        <p:nvSpPr>
          <p:cNvPr id="31746" name="Rectangle 3"/>
          <p:cNvSpPr>
            <a:spLocks noGrp="1" noChangeArrowheads="1"/>
          </p:cNvSpPr>
          <p:nvPr>
            <p:ph idx="4294967295"/>
          </p:nvPr>
        </p:nvSpPr>
        <p:spPr>
          <a:xfrm>
            <a:off x="1284288" y="838200"/>
            <a:ext cx="10907712" cy="5511800"/>
          </a:xfrm>
        </p:spPr>
        <p:txBody>
          <a:bodyPr>
            <a:normAutofit/>
          </a:bodyPr>
          <a:lstStyle/>
          <a:p>
            <a:r>
              <a:rPr lang="en-US" altLang="en-US" sz="2800" dirty="0"/>
              <a:t>Please note the following:</a:t>
            </a:r>
          </a:p>
          <a:p>
            <a:pPr lvl="1"/>
            <a:r>
              <a:rPr lang="en-US" altLang="en-US" sz="2800" dirty="0"/>
              <a:t>Regulations are not final; Comment letters were due February 22, 2019.</a:t>
            </a:r>
          </a:p>
          <a:p>
            <a:pPr lvl="1"/>
            <a:r>
              <a:rPr lang="en-US" altLang="en-US" sz="2800" dirty="0"/>
              <a:t>Form 990-T instructions are now “final” although qualified parking regulations are not.</a:t>
            </a:r>
          </a:p>
          <a:p>
            <a:pPr lvl="1"/>
            <a:r>
              <a:rPr lang="en-US" altLang="en-US" sz="2800" dirty="0"/>
              <a:t>Since regulations are not final, consider the following:</a:t>
            </a:r>
          </a:p>
          <a:p>
            <a:pPr lvl="2">
              <a:buFont typeface="Wingdings" panose="05000000000000000000" pitchFamily="2" charset="2"/>
              <a:buChar char="§"/>
            </a:pPr>
            <a:r>
              <a:rPr lang="en-US" altLang="en-US" sz="2200" dirty="0"/>
              <a:t>Make a reasonable estimate; if increase to UBTI is more than $1,000 pay the estimated tax </a:t>
            </a:r>
            <a:r>
              <a:rPr lang="en-US" altLang="en-US" sz="2200" b="1" dirty="0"/>
              <a:t>but </a:t>
            </a:r>
            <a:r>
              <a:rPr lang="en-US" altLang="en-US" sz="2200" dirty="0"/>
              <a:t>file an extension.  Wait until final regulations are issued before filing Form 990-T.</a:t>
            </a:r>
          </a:p>
          <a:p>
            <a:pPr lvl="2">
              <a:buFont typeface="Wingdings" panose="05000000000000000000" pitchFamily="2" charset="2"/>
              <a:buChar char="§"/>
            </a:pPr>
            <a:r>
              <a:rPr lang="en-US" altLang="en-US" sz="2200" dirty="0"/>
              <a:t>Extend Form 990 until Form 990-T is finalized.  Page 1, Part I, Line 7b references Line 38 of the Form 990-T (which includes the addback for qualified parking).</a:t>
            </a:r>
          </a:p>
          <a:p>
            <a:pPr lvl="2">
              <a:buFont typeface="Wingdings" panose="05000000000000000000" pitchFamily="2" charset="2"/>
              <a:buChar char="§"/>
            </a:pPr>
            <a:r>
              <a:rPr lang="en-US" altLang="en-US" sz="2200" dirty="0"/>
              <a:t>If estimates indicate there will be not addback for qualified parking, consider filing a “Zero” Form 990-T.  This will start the 3 year statute of limitations.</a:t>
            </a:r>
            <a:endParaRPr lang="en-US" altLang="en-US" sz="2400" dirty="0"/>
          </a:p>
          <a:p>
            <a:pPr lvl="1"/>
            <a:r>
              <a:rPr lang="en-US" altLang="en-US" sz="2800" dirty="0"/>
              <a:t>The good news (?)…Notice 2018-100 provides relief from penalties for the underpayment of estimated taxes.</a:t>
            </a:r>
          </a:p>
        </p:txBody>
      </p:sp>
    </p:spTree>
    <p:extLst>
      <p:ext uri="{BB962C8B-B14F-4D97-AF65-F5344CB8AC3E}">
        <p14:creationId xmlns:p14="http://schemas.microsoft.com/office/powerpoint/2010/main" val="1964642293"/>
      </p:ext>
    </p:extLst>
  </p:cSld>
  <p:clrMapOvr>
    <a:masterClrMapping/>
  </p:clrMapOvr>
  <p:transition spd="slow" advClick="0" advTm="15000"/>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24</a:t>
            </a:fld>
            <a:endParaRPr lang="en-US" dirty="0"/>
          </a:p>
        </p:txBody>
      </p:sp>
      <p:sp>
        <p:nvSpPr>
          <p:cNvPr id="31747" name="Title 1"/>
          <p:cNvSpPr>
            <a:spLocks noGrp="1"/>
          </p:cNvSpPr>
          <p:nvPr>
            <p:ph type="title" idx="4294967295"/>
          </p:nvPr>
        </p:nvSpPr>
        <p:spPr bwMode="auto">
          <a:xfrm>
            <a:off x="1284288" y="377825"/>
            <a:ext cx="10907712"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Another TCJA Issue</a:t>
            </a:r>
          </a:p>
        </p:txBody>
      </p:sp>
      <p:sp>
        <p:nvSpPr>
          <p:cNvPr id="31746" name="Rectangle 3"/>
          <p:cNvSpPr>
            <a:spLocks noGrp="1" noChangeArrowheads="1"/>
          </p:cNvSpPr>
          <p:nvPr>
            <p:ph idx="4294967295"/>
          </p:nvPr>
        </p:nvSpPr>
        <p:spPr>
          <a:xfrm>
            <a:off x="904875" y="1254125"/>
            <a:ext cx="11287125" cy="5035550"/>
          </a:xfrm>
        </p:spPr>
        <p:txBody>
          <a:bodyPr>
            <a:normAutofit fontScale="92500" lnSpcReduction="20000"/>
          </a:bodyPr>
          <a:lstStyle/>
          <a:p>
            <a:r>
              <a:rPr lang="en-US" altLang="en-US" sz="3000" dirty="0"/>
              <a:t>IRC Section 118 was amended so that grants received from any governmental entity, unless such entity is a shareholder in the organization, are no longer considered a “contribution to capital”.  If not a contribution to capital, then income for tax purposes.</a:t>
            </a:r>
          </a:p>
          <a:p>
            <a:pPr lvl="1"/>
            <a:r>
              <a:rPr lang="en-US" altLang="en-US" sz="2800" dirty="0"/>
              <a:t>Since income for tax purposes, such amounts are included as non-member income for the 85-15 Test. </a:t>
            </a:r>
          </a:p>
          <a:p>
            <a:pPr lvl="1"/>
            <a:r>
              <a:rPr lang="en-US" altLang="en-US" sz="2800" dirty="0"/>
              <a:t>This was an unintended consequence of the TCJA but is significant for those receiving broadband grants (RUS and state sources) for the buildout of a broadband network.</a:t>
            </a:r>
          </a:p>
          <a:p>
            <a:pPr lvl="1"/>
            <a:r>
              <a:rPr lang="en-US" altLang="en-US" sz="2800" dirty="0"/>
              <a:t>NRECA is working on a legislative fix by amending IRC Section 501(c)(12), which would exclude grants, including FEMA funds, from the 85-15 Test.</a:t>
            </a:r>
          </a:p>
          <a:p>
            <a:pPr lvl="1"/>
            <a:r>
              <a:rPr lang="en-US" altLang="en-US" sz="2800" dirty="0"/>
              <a:t>If large amount of grant funds were received in 2018 and passage of the 85-15 Test is a concern, consider filing an extension for Form 1120 by April 15, 2018.  Hopefully the issues will be resolved by the extended due date of Form 1120, which is October 15</a:t>
            </a:r>
            <a:r>
              <a:rPr lang="en-US" altLang="en-US" sz="2800" baseline="30000" dirty="0"/>
              <a:t>th</a:t>
            </a:r>
            <a:r>
              <a:rPr lang="en-US" altLang="en-US" sz="2800" dirty="0"/>
              <a:t> for a calendar year cooperative.  Also, consider extending the Form 990.  File by November 15</a:t>
            </a:r>
            <a:r>
              <a:rPr lang="en-US" altLang="en-US" sz="2800" baseline="30000" dirty="0"/>
              <a:t>th</a:t>
            </a:r>
            <a:r>
              <a:rPr lang="en-US" altLang="en-US" sz="2800" dirty="0"/>
              <a:t> if Form 1120 is not required.</a:t>
            </a:r>
          </a:p>
          <a:p>
            <a:pPr lvl="1"/>
            <a:endParaRPr lang="en-US" altLang="en-US" sz="2800" dirty="0"/>
          </a:p>
        </p:txBody>
      </p:sp>
    </p:spTree>
    <p:extLst>
      <p:ext uri="{BB962C8B-B14F-4D97-AF65-F5344CB8AC3E}">
        <p14:creationId xmlns:p14="http://schemas.microsoft.com/office/powerpoint/2010/main" val="2981840144"/>
      </p:ext>
    </p:extLst>
  </p:cSld>
  <p:clrMapOvr>
    <a:masterClrMapping/>
  </p:clrMapOvr>
  <p:transition spd="slow" advClick="0" advTm="15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97280" y="286603"/>
            <a:ext cx="10058400" cy="1084997"/>
          </a:xfrm>
        </p:spPr>
        <p:txBody>
          <a:bodyPr>
            <a:normAutofit/>
          </a:bodyPr>
          <a:lstStyle/>
          <a:p>
            <a:pPr algn="ctr"/>
            <a:r>
              <a:rPr lang="en-US" sz="4000" b="1" dirty="0"/>
              <a:t>Contact Information</a:t>
            </a:r>
          </a:p>
        </p:txBody>
      </p:sp>
      <p:sp>
        <p:nvSpPr>
          <p:cNvPr id="5" name="Subtitle 4"/>
          <p:cNvSpPr>
            <a:spLocks noGrp="1"/>
          </p:cNvSpPr>
          <p:nvPr>
            <p:ph sz="half" idx="1"/>
          </p:nvPr>
        </p:nvSpPr>
        <p:spPr/>
        <p:txBody>
          <a:bodyPr>
            <a:noAutofit/>
          </a:bodyPr>
          <a:lstStyle/>
          <a:p>
            <a:pPr algn="l">
              <a:lnSpc>
                <a:spcPct val="120000"/>
              </a:lnSpc>
              <a:spcBef>
                <a:spcPts val="0"/>
              </a:spcBef>
              <a:defRPr/>
            </a:pPr>
            <a:r>
              <a:rPr lang="en-US" altLang="en-US" sz="2600" b="1" dirty="0">
                <a:latin typeface="+mj-lt"/>
              </a:rPr>
              <a:t>Russell Wasson </a:t>
            </a:r>
          </a:p>
          <a:p>
            <a:pPr algn="l">
              <a:lnSpc>
                <a:spcPct val="120000"/>
              </a:lnSpc>
              <a:spcBef>
                <a:spcPts val="0"/>
              </a:spcBef>
              <a:defRPr/>
            </a:pPr>
            <a:r>
              <a:rPr lang="en-US" altLang="en-US" sz="2600" b="1" dirty="0">
                <a:latin typeface="+mj-lt"/>
              </a:rPr>
              <a:t>Senior Director of Tax, Finance &amp; Accounting Policy, NRECA</a:t>
            </a:r>
            <a:br>
              <a:rPr lang="en-US" altLang="en-US" sz="2600" b="1" dirty="0">
                <a:latin typeface="+mj-lt"/>
              </a:rPr>
            </a:br>
            <a:r>
              <a:rPr lang="en-US" altLang="en-US" sz="2600" b="1" dirty="0">
                <a:latin typeface="+mj-lt"/>
              </a:rPr>
              <a:t>Office: 703-907-5802</a:t>
            </a:r>
            <a:br>
              <a:rPr lang="en-US" altLang="en-US" sz="2600" b="1" dirty="0">
                <a:latin typeface="+mj-lt"/>
              </a:rPr>
            </a:br>
            <a:r>
              <a:rPr lang="en-US" altLang="en-US" sz="2600" b="1" dirty="0">
                <a:latin typeface="+mj-lt"/>
              </a:rPr>
              <a:t>Mobile: 703-402-2510</a:t>
            </a:r>
            <a:br>
              <a:rPr lang="en-US" altLang="en-US" sz="2600" b="1" dirty="0">
                <a:latin typeface="+mj-lt"/>
              </a:rPr>
            </a:br>
            <a:r>
              <a:rPr lang="en-US" altLang="en-US" sz="2600" b="1" dirty="0">
                <a:latin typeface="+mj-lt"/>
              </a:rPr>
              <a:t>Fax: 703-907-5517</a:t>
            </a:r>
            <a:br>
              <a:rPr lang="en-US" altLang="en-US" sz="2600" b="1" dirty="0">
                <a:latin typeface="+mj-lt"/>
              </a:rPr>
            </a:br>
            <a:r>
              <a:rPr lang="en-US" altLang="en-US" sz="2600" b="1" dirty="0">
                <a:latin typeface="+mj-lt"/>
              </a:rPr>
              <a:t>russell.wasson@nreca.coop</a:t>
            </a:r>
          </a:p>
          <a:p>
            <a:pPr>
              <a:defRPr/>
            </a:pPr>
            <a:endParaRPr lang="en-US" sz="2800" b="1" dirty="0">
              <a:solidFill>
                <a:schemeClr val="tx1">
                  <a:lumMod val="95000"/>
                  <a:lumOff val="5000"/>
                </a:schemeClr>
              </a:solidFill>
              <a:ea typeface="ＭＳ Ｐゴシック" charset="-128"/>
            </a:endParaRPr>
          </a:p>
        </p:txBody>
      </p:sp>
      <p:sp>
        <p:nvSpPr>
          <p:cNvPr id="7" name="Content Placeholder 6"/>
          <p:cNvSpPr>
            <a:spLocks noGrp="1"/>
          </p:cNvSpPr>
          <p:nvPr>
            <p:ph sz="half" idx="2"/>
          </p:nvPr>
        </p:nvSpPr>
        <p:spPr/>
        <p:txBody>
          <a:bodyPr>
            <a:normAutofit/>
          </a:bodyPr>
          <a:lstStyle/>
          <a:p>
            <a:pPr>
              <a:lnSpc>
                <a:spcPct val="120000"/>
              </a:lnSpc>
              <a:spcBef>
                <a:spcPts val="0"/>
              </a:spcBef>
              <a:defRPr/>
            </a:pPr>
            <a:r>
              <a:rPr lang="en-US" altLang="en-US" sz="2600" b="1" dirty="0">
                <a:latin typeface="+mj-lt"/>
              </a:rPr>
              <a:t>Bill Miller, CPA</a:t>
            </a:r>
          </a:p>
          <a:p>
            <a:pPr>
              <a:lnSpc>
                <a:spcPct val="120000"/>
              </a:lnSpc>
              <a:spcBef>
                <a:spcPts val="0"/>
              </a:spcBef>
              <a:defRPr/>
            </a:pPr>
            <a:r>
              <a:rPr lang="en-US" altLang="en-US" sz="2600" b="1" dirty="0">
                <a:latin typeface="+mj-lt"/>
              </a:rPr>
              <a:t>Tax Partner</a:t>
            </a:r>
          </a:p>
          <a:p>
            <a:pPr>
              <a:lnSpc>
                <a:spcPct val="120000"/>
              </a:lnSpc>
              <a:spcBef>
                <a:spcPts val="0"/>
              </a:spcBef>
              <a:defRPr/>
            </a:pPr>
            <a:r>
              <a:rPr lang="en-US" altLang="en-US" sz="2600" b="1" dirty="0">
                <a:latin typeface="+mj-lt"/>
              </a:rPr>
              <a:t>Bolinger, Segars, Gilbert &amp; Moss, LLP</a:t>
            </a:r>
          </a:p>
          <a:p>
            <a:pPr>
              <a:lnSpc>
                <a:spcPct val="120000"/>
              </a:lnSpc>
              <a:spcBef>
                <a:spcPts val="0"/>
              </a:spcBef>
              <a:defRPr/>
            </a:pPr>
            <a:r>
              <a:rPr lang="en-US" altLang="en-US" sz="2600" b="1" dirty="0">
                <a:latin typeface="+mj-lt"/>
              </a:rPr>
              <a:t>Office: (806) 747-3806</a:t>
            </a:r>
            <a:br>
              <a:rPr lang="en-US" altLang="en-US" sz="2600" b="1" dirty="0">
                <a:latin typeface="+mj-lt"/>
              </a:rPr>
            </a:br>
            <a:r>
              <a:rPr lang="en-US" altLang="en-US" sz="2600" b="1" dirty="0">
                <a:latin typeface="+mj-lt"/>
              </a:rPr>
              <a:t>Fax: (806) 747-3815</a:t>
            </a:r>
            <a:br>
              <a:rPr lang="en-US" altLang="en-US" sz="2600" b="1" dirty="0">
                <a:latin typeface="+mj-lt"/>
              </a:rPr>
            </a:br>
            <a:r>
              <a:rPr lang="en-US" altLang="en-US" sz="2600" b="1" dirty="0">
                <a:latin typeface="+mj-lt"/>
              </a:rPr>
              <a:t>bmiller@bsgm.com</a:t>
            </a:r>
          </a:p>
          <a:p>
            <a:endParaRPr lang="en-US" sz="2400" dirty="0"/>
          </a:p>
        </p:txBody>
      </p:sp>
      <p:sp>
        <p:nvSpPr>
          <p:cNvPr id="3" name="Date Placeholder 2"/>
          <p:cNvSpPr>
            <a:spLocks noGrp="1"/>
          </p:cNvSpPr>
          <p:nvPr>
            <p:ph type="dt" sz="half" idx="10"/>
          </p:nvPr>
        </p:nvSpPr>
        <p:spPr/>
        <p:txBody>
          <a:bodyPr/>
          <a:lstStyle/>
          <a:p>
            <a:r>
              <a:rPr lang="en-US" dirty="0"/>
              <a:t>3/21/2019</a:t>
            </a:r>
          </a:p>
        </p:txBody>
      </p:sp>
      <p:sp>
        <p:nvSpPr>
          <p:cNvPr id="2" name="Slide Number Placeholder 1"/>
          <p:cNvSpPr>
            <a:spLocks noGrp="1"/>
          </p:cNvSpPr>
          <p:nvPr>
            <p:ph type="sldNum" sz="quarter" idx="12"/>
          </p:nvPr>
        </p:nvSpPr>
        <p:spPr/>
        <p:txBody>
          <a:bodyPr/>
          <a:lstStyle/>
          <a:p>
            <a:fld id="{679CD995-E4DD-4D8C-AEB0-29720816A1BC}" type="slidenum">
              <a:rPr lang="en-US" smtClean="0"/>
              <a:t>25</a:t>
            </a:fld>
            <a:endParaRPr lang="en-US" dirty="0"/>
          </a:p>
        </p:txBody>
      </p:sp>
    </p:spTree>
    <p:extLst>
      <p:ext uri="{BB962C8B-B14F-4D97-AF65-F5344CB8AC3E}">
        <p14:creationId xmlns:p14="http://schemas.microsoft.com/office/powerpoint/2010/main" val="2105890312"/>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8380D054-BFEE-4C1B-A782-4E8D40463DB8}"/>
              </a:ext>
            </a:extLst>
          </p:cNvPr>
          <p:cNvSpPr>
            <a:spLocks noGrp="1"/>
          </p:cNvSpPr>
          <p:nvPr>
            <p:ph type="title"/>
          </p:nvPr>
        </p:nvSpPr>
        <p:spPr/>
        <p:txBody>
          <a:bodyPr/>
          <a:lstStyle/>
          <a:p>
            <a:r>
              <a:rPr lang="en-US" dirty="0"/>
              <a:t>Submit Your Questions</a:t>
            </a:r>
          </a:p>
        </p:txBody>
      </p:sp>
      <p:sp>
        <p:nvSpPr>
          <p:cNvPr id="3" name="Date Placeholder 2">
            <a:extLst>
              <a:ext uri="{FF2B5EF4-FFF2-40B4-BE49-F238E27FC236}">
                <a16:creationId xmlns:a16="http://schemas.microsoft.com/office/drawing/2014/main" id="{9402FB6D-E172-43FD-9332-D51806327C59}"/>
              </a:ext>
            </a:extLst>
          </p:cNvPr>
          <p:cNvSpPr>
            <a:spLocks noGrp="1"/>
          </p:cNvSpPr>
          <p:nvPr>
            <p:ph type="dt" sz="half" idx="2"/>
          </p:nvPr>
        </p:nvSpPr>
        <p:spPr/>
        <p:txBody>
          <a:bodyPr/>
          <a:lstStyle/>
          <a:p>
            <a:endParaRPr lang="en-US" dirty="0">
              <a:solidFill>
                <a:srgbClr val="000000">
                  <a:tint val="75000"/>
                </a:srgbClr>
              </a:solidFill>
            </a:endParaRPr>
          </a:p>
          <a:p>
            <a:r>
              <a:rPr lang="en-US" dirty="0">
                <a:solidFill>
                  <a:srgbClr val="000000">
                    <a:tint val="75000"/>
                  </a:srgbClr>
                </a:solidFill>
              </a:rPr>
              <a:t>March 21, 2019</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tint val="75000"/>
                </a:srgbClr>
              </a:solidFill>
              <a:effectLst/>
              <a:uLnTx/>
              <a:uFillTx/>
              <a:latin typeface="Arial" charset="0"/>
              <a:cs typeface="Arial" charset="0"/>
            </a:endParaRPr>
          </a:p>
        </p:txBody>
      </p:sp>
      <p:sp>
        <p:nvSpPr>
          <p:cNvPr id="4" name="Slide Number Placeholder 3">
            <a:extLst>
              <a:ext uri="{FF2B5EF4-FFF2-40B4-BE49-F238E27FC236}">
                <a16:creationId xmlns:a16="http://schemas.microsoft.com/office/drawing/2014/main" id="{086264F0-165E-4FF7-B70C-ACAE7A2B2B2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charset="0"/>
                <a:cs typeface="Arial" charset="0"/>
              </a:rPr>
              <a:t>| Pg. </a:t>
            </a:r>
            <a:fld id="{818D94B4-8502-5D40-8A2F-77E12E792061}" type="slidenum">
              <a:rPr kumimoji="0" lang="en-US" sz="1200" b="1" i="0" u="none" strike="noStrike" kern="1200" cap="none" spc="0" normalizeH="0" baseline="0" noProof="0" smtClean="0">
                <a:ln>
                  <a:noFill/>
                </a:ln>
                <a:solidFill>
                  <a:srgbClr val="000000"/>
                </a:solidFill>
                <a:effectLst/>
                <a:uLnTx/>
                <a:uFillTx/>
                <a:latin typeface="Arial" charset="0"/>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200" b="1" i="0" u="none" strike="noStrike" kern="1200" cap="none" spc="0" normalizeH="0" baseline="0" noProof="0" dirty="0">
              <a:ln>
                <a:noFill/>
              </a:ln>
              <a:solidFill>
                <a:srgbClr val="000000"/>
              </a:solidFill>
              <a:effectLst/>
              <a:uLnTx/>
              <a:uFillTx/>
              <a:latin typeface="Arial" charset="0"/>
              <a:cs typeface="Arial" charset="0"/>
            </a:endParaRPr>
          </a:p>
        </p:txBody>
      </p:sp>
      <p:sp>
        <p:nvSpPr>
          <p:cNvPr id="7" name="Rectangle 16"/>
          <p:cNvSpPr>
            <a:spLocks noChangeArrowheads="1"/>
          </p:cNvSpPr>
          <p:nvPr/>
        </p:nvSpPr>
        <p:spPr bwMode="auto">
          <a:xfrm>
            <a:off x="4377658" y="2042403"/>
            <a:ext cx="3149830" cy="1026367"/>
          </a:xfrm>
          <a:prstGeom prst="rect">
            <a:avLst/>
          </a:prstGeom>
          <a:solidFill>
            <a:schemeClr val="bg1"/>
          </a:solidFill>
          <a:ln w="9525">
            <a:noFill/>
            <a:miter lim="800000"/>
            <a:headEnd/>
            <a:tailEnd/>
          </a:ln>
        </p:spPr>
        <p:txBody>
          <a:bodyP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Bent-Up Arrow 10"/>
          <p:cNvSpPr/>
          <p:nvPr/>
        </p:nvSpPr>
        <p:spPr bwMode="auto">
          <a:xfrm rot="16200000" flipV="1">
            <a:off x="3003874" y="4472455"/>
            <a:ext cx="742755" cy="984879"/>
          </a:xfrm>
          <a:prstGeom prst="bentUpArrow">
            <a:avLst>
              <a:gd name="adj1" fmla="val 15716"/>
              <a:gd name="adj2" fmla="val 25000"/>
              <a:gd name="adj3" fmla="val 26741"/>
            </a:avLst>
          </a:prstGeom>
          <a:solidFill>
            <a:srgbClr val="008000"/>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Rectangle 1"/>
          <p:cNvSpPr/>
          <p:nvPr/>
        </p:nvSpPr>
        <p:spPr>
          <a:xfrm>
            <a:off x="136475" y="5333662"/>
            <a:ext cx="5611377" cy="584775"/>
          </a:xfrm>
          <a:prstGeom prst="rect">
            <a:avLst/>
          </a:prstGeom>
        </p:spPr>
        <p:txBody>
          <a:bodyPr wrap="squar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68B54"/>
                </a:solidFill>
                <a:effectLst/>
                <a:uLnTx/>
                <a:uFillTx/>
                <a:latin typeface="Arial" panose="020B0604020202020204" pitchFamily="34" charset="0"/>
                <a:ea typeface="+mn-ea"/>
                <a:cs typeface="Arial" panose="020B0604020202020204" pitchFamily="34" charset="0"/>
              </a:rPr>
              <a:t>Step 1: </a:t>
            </a:r>
            <a:r>
              <a:rPr kumimoji="0" 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Type in your question.</a:t>
            </a:r>
          </a:p>
        </p:txBody>
      </p:sp>
      <p:sp>
        <p:nvSpPr>
          <p:cNvPr id="14" name="Bent-Up Arrow 13"/>
          <p:cNvSpPr/>
          <p:nvPr/>
        </p:nvSpPr>
        <p:spPr bwMode="auto">
          <a:xfrm rot="5400000" flipH="1" flipV="1">
            <a:off x="8405745" y="4470609"/>
            <a:ext cx="746449" cy="984877"/>
          </a:xfrm>
          <a:prstGeom prst="bentUpArrow">
            <a:avLst>
              <a:gd name="adj1" fmla="val 15716"/>
              <a:gd name="adj2" fmla="val 25000"/>
              <a:gd name="adj3" fmla="val 26741"/>
            </a:avLst>
          </a:prstGeom>
          <a:solidFill>
            <a:srgbClr val="008000"/>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p:cNvSpPr/>
          <p:nvPr/>
        </p:nvSpPr>
        <p:spPr>
          <a:xfrm>
            <a:off x="6414445" y="5333662"/>
            <a:ext cx="5613779" cy="584775"/>
          </a:xfrm>
          <a:prstGeom prst="rect">
            <a:avLst/>
          </a:prstGeom>
        </p:spPr>
        <p:txBody>
          <a:bodyPr wrap="squar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68B54"/>
                </a:solidFill>
                <a:effectLst/>
                <a:uLnTx/>
                <a:uFillTx/>
                <a:latin typeface="Arial" panose="020B0604020202020204" pitchFamily="34" charset="0"/>
                <a:ea typeface="+mn-ea"/>
                <a:cs typeface="Arial" panose="020B0604020202020204" pitchFamily="34" charset="0"/>
              </a:rPr>
              <a:t>Step 2:</a:t>
            </a:r>
            <a:r>
              <a:rPr kumimoji="0" 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Click the Send button.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3631" y="1302216"/>
            <a:ext cx="3443993" cy="378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a:off x="4517409" y="1742147"/>
            <a:ext cx="3111690"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Question: Where can I get more 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Response: You can get more details at www.cooperative.com.</a:t>
            </a:r>
          </a:p>
        </p:txBody>
      </p:sp>
    </p:spTree>
    <p:extLst>
      <p:ext uri="{BB962C8B-B14F-4D97-AF65-F5344CB8AC3E}">
        <p14:creationId xmlns:p14="http://schemas.microsoft.com/office/powerpoint/2010/main" val="257385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928" y="2154485"/>
            <a:ext cx="3366482" cy="1157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754" y="5100316"/>
            <a:ext cx="37719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itle 12">
            <a:extLst>
              <a:ext uri="{FF2B5EF4-FFF2-40B4-BE49-F238E27FC236}">
                <a16:creationId xmlns:a16="http://schemas.microsoft.com/office/drawing/2014/main" id="{8380D054-BFEE-4C1B-A782-4E8D40463DB8}"/>
              </a:ext>
            </a:extLst>
          </p:cNvPr>
          <p:cNvSpPr>
            <a:spLocks noGrp="1"/>
          </p:cNvSpPr>
          <p:nvPr>
            <p:ph type="title"/>
          </p:nvPr>
        </p:nvSpPr>
        <p:spPr/>
        <p:txBody>
          <a:bodyPr/>
          <a:lstStyle/>
          <a:p>
            <a:r>
              <a:rPr lang="en-US" dirty="0"/>
              <a:t>Download Today’s Files</a:t>
            </a:r>
          </a:p>
        </p:txBody>
      </p:sp>
      <p:sp>
        <p:nvSpPr>
          <p:cNvPr id="3" name="Date Placeholder 2">
            <a:extLst>
              <a:ext uri="{FF2B5EF4-FFF2-40B4-BE49-F238E27FC236}">
                <a16:creationId xmlns:a16="http://schemas.microsoft.com/office/drawing/2014/main" id="{9402FB6D-E172-43FD-9332-D51806327C59}"/>
              </a:ext>
            </a:extLst>
          </p:cNvPr>
          <p:cNvSpPr>
            <a:spLocks noGrp="1"/>
          </p:cNvSpPr>
          <p:nvPr>
            <p:ph type="dt" sz="half" idx="2"/>
          </p:nvPr>
        </p:nvSpPr>
        <p:spPr/>
        <p:txBody>
          <a:bodyPr/>
          <a:lstStyle/>
          <a:p>
            <a:endParaRPr lang="en-US" dirty="0">
              <a:solidFill>
                <a:srgbClr val="000000">
                  <a:tint val="75000"/>
                </a:srgbClr>
              </a:solidFill>
            </a:endParaRPr>
          </a:p>
          <a:p>
            <a:r>
              <a:rPr lang="en-US" dirty="0">
                <a:solidFill>
                  <a:srgbClr val="000000">
                    <a:tint val="75000"/>
                  </a:srgbClr>
                </a:solidFill>
              </a:rPr>
              <a:t>March 21, 2019</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tint val="75000"/>
                </a:srgbClr>
              </a:solidFill>
              <a:effectLst/>
              <a:uLnTx/>
              <a:uFillTx/>
              <a:latin typeface="Arial" charset="0"/>
              <a:cs typeface="Arial" charset="0"/>
            </a:endParaRPr>
          </a:p>
        </p:txBody>
      </p:sp>
      <p:sp>
        <p:nvSpPr>
          <p:cNvPr id="4" name="Slide Number Placeholder 3">
            <a:extLst>
              <a:ext uri="{FF2B5EF4-FFF2-40B4-BE49-F238E27FC236}">
                <a16:creationId xmlns:a16="http://schemas.microsoft.com/office/drawing/2014/main" id="{086264F0-165E-4FF7-B70C-ACAE7A2B2B2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charset="0"/>
                <a:cs typeface="Arial" charset="0"/>
              </a:rPr>
              <a:t>| Pg. </a:t>
            </a:r>
            <a:fld id="{818D94B4-8502-5D40-8A2F-77E12E792061}" type="slidenum">
              <a:rPr kumimoji="0" lang="en-US" sz="1200" b="1" i="0" u="none" strike="noStrike" kern="1200" cap="none" spc="0" normalizeH="0" baseline="0" noProof="0" smtClean="0">
                <a:ln>
                  <a:noFill/>
                </a:ln>
                <a:solidFill>
                  <a:srgbClr val="000000"/>
                </a:solidFill>
                <a:effectLst/>
                <a:uLnTx/>
                <a:uFillTx/>
                <a:latin typeface="Arial" charset="0"/>
                <a:cs typeface="Arial" charset="0"/>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0" normalizeH="0" baseline="0" noProof="0" dirty="0">
              <a:ln>
                <a:noFill/>
              </a:ln>
              <a:solidFill>
                <a:srgbClr val="000000"/>
              </a:solidFill>
              <a:effectLst/>
              <a:uLnTx/>
              <a:uFillTx/>
              <a:latin typeface="Arial" charset="0"/>
              <a:cs typeface="Arial" charset="0"/>
            </a:endParaRPr>
          </a:p>
        </p:txBody>
      </p:sp>
      <p:cxnSp>
        <p:nvCxnSpPr>
          <p:cNvPr id="7" name="Straight Arrow Connector 6"/>
          <p:cNvCxnSpPr/>
          <p:nvPr/>
        </p:nvCxnSpPr>
        <p:spPr>
          <a:xfrm flipH="1">
            <a:off x="3077309" y="2625299"/>
            <a:ext cx="1599466" cy="1"/>
          </a:xfrm>
          <a:prstGeom prst="straightConnector1">
            <a:avLst/>
          </a:prstGeom>
          <a:noFill/>
          <a:ln w="38100" cap="flat" cmpd="sng" algn="ctr">
            <a:solidFill>
              <a:srgbClr val="FF0000"/>
            </a:solidFill>
            <a:prstDash val="solid"/>
            <a:tailEnd type="arrow"/>
          </a:ln>
          <a:effectLst/>
        </p:spPr>
      </p:cxnSp>
      <p:sp>
        <p:nvSpPr>
          <p:cNvPr id="8" name="TextBox 10"/>
          <p:cNvSpPr txBox="1">
            <a:spLocks noChangeArrowheads="1"/>
          </p:cNvSpPr>
          <p:nvPr/>
        </p:nvSpPr>
        <p:spPr bwMode="auto">
          <a:xfrm>
            <a:off x="4676774" y="2209800"/>
            <a:ext cx="7346903" cy="1077218"/>
          </a:xfrm>
          <a:prstGeom prst="rect">
            <a:avLst/>
          </a:prstGeom>
          <a:noFill/>
          <a:ln w="9525">
            <a:noFill/>
            <a:miter lim="800000"/>
            <a:headEnd/>
            <a:tailEnd/>
          </a:ln>
        </p:spPr>
        <p:txBody>
          <a:bodyPr wrap="square">
            <a:spAutoFit/>
          </a:bodyPr>
          <a:lstStyle/>
          <a:p>
            <a:pPr marL="339725" marR="0" lvl="0" indent="-339725"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 Click here in the Links box to open the presentation slides or handout.</a:t>
            </a:r>
          </a:p>
        </p:txBody>
      </p:sp>
      <p:sp>
        <p:nvSpPr>
          <p:cNvPr id="9" name="TextBox 14"/>
          <p:cNvSpPr txBox="1">
            <a:spLocks noChangeArrowheads="1"/>
          </p:cNvSpPr>
          <p:nvPr/>
        </p:nvSpPr>
        <p:spPr bwMode="auto">
          <a:xfrm>
            <a:off x="4724399" y="5029200"/>
            <a:ext cx="7299277" cy="1077218"/>
          </a:xfrm>
          <a:prstGeom prst="rect">
            <a:avLst/>
          </a:prstGeom>
          <a:noFill/>
          <a:ln w="9525">
            <a:noFill/>
            <a:miter lim="800000"/>
            <a:headEnd/>
            <a:tailEnd/>
          </a:ln>
        </p:spPr>
        <p:txBody>
          <a:bodyPr wrap="square">
            <a:spAutoFit/>
          </a:bodyPr>
          <a:lstStyle/>
          <a:p>
            <a:pPr marL="339725" marR="0" lvl="0" indent="-339725"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 Click on an icon to print or save the file.</a:t>
            </a:r>
          </a:p>
        </p:txBody>
      </p:sp>
      <p:sp>
        <p:nvSpPr>
          <p:cNvPr id="10" name="Rectangle 14"/>
          <p:cNvSpPr>
            <a:spLocks noChangeArrowheads="1"/>
          </p:cNvSpPr>
          <p:nvPr/>
        </p:nvSpPr>
        <p:spPr bwMode="auto">
          <a:xfrm>
            <a:off x="721968" y="5070144"/>
            <a:ext cx="1024948" cy="595313"/>
          </a:xfrm>
          <a:prstGeom prst="rect">
            <a:avLst/>
          </a:prstGeom>
          <a:noFill/>
          <a:ln w="38100" algn="ctr">
            <a:solidFill>
              <a:srgbClr val="FF0000"/>
            </a:solidFill>
            <a:round/>
            <a:headEnd/>
            <a:tailEnd/>
          </a:ln>
        </p:spPr>
        <p:txBody>
          <a:bodyP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Lucida Grande"/>
              <a:ea typeface="+mn-ea"/>
              <a:cs typeface="+mn-cs"/>
            </a:endParaRPr>
          </a:p>
        </p:txBody>
      </p:sp>
      <p:cxnSp>
        <p:nvCxnSpPr>
          <p:cNvPr id="11" name="Straight Arrow Connector 10"/>
          <p:cNvCxnSpPr/>
          <p:nvPr/>
        </p:nvCxnSpPr>
        <p:spPr>
          <a:xfrm flipH="1">
            <a:off x="1869743" y="5486400"/>
            <a:ext cx="2807033" cy="0"/>
          </a:xfrm>
          <a:prstGeom prst="straightConnector1">
            <a:avLst/>
          </a:prstGeom>
          <a:noFill/>
          <a:ln w="38100" cap="flat" cmpd="sng" algn="ctr">
            <a:solidFill>
              <a:srgbClr val="FF0000"/>
            </a:solidFill>
            <a:prstDash val="solid"/>
            <a:tailEnd type="arrow"/>
          </a:ln>
          <a:effectLst/>
        </p:spPr>
      </p:cxnSp>
      <p:sp>
        <p:nvSpPr>
          <p:cNvPr id="12" name="TextBox 11"/>
          <p:cNvSpPr txBox="1"/>
          <p:nvPr/>
        </p:nvSpPr>
        <p:spPr>
          <a:xfrm>
            <a:off x="1033160" y="2486799"/>
            <a:ext cx="204414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 Presentation Slides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 Handouts</a:t>
            </a:r>
          </a:p>
        </p:txBody>
      </p:sp>
    </p:spTree>
    <p:extLst>
      <p:ext uri="{BB962C8B-B14F-4D97-AF65-F5344CB8AC3E}">
        <p14:creationId xmlns:p14="http://schemas.microsoft.com/office/powerpoint/2010/main" val="3134832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19596"/>
            <a:ext cx="12192000" cy="3269765"/>
          </a:xfrm>
        </p:spPr>
        <p:txBody>
          <a:bodyPr/>
          <a:lstStyle/>
          <a:p>
            <a:pPr algn="ctr"/>
            <a:r>
              <a:rPr lang="en-US" dirty="0"/>
              <a:t>Qualified Parking for Tax Exempt Electric Cooperatives</a:t>
            </a:r>
          </a:p>
        </p:txBody>
      </p:sp>
      <p:sp>
        <p:nvSpPr>
          <p:cNvPr id="3" name="Subtitle 2"/>
          <p:cNvSpPr>
            <a:spLocks noGrp="1"/>
          </p:cNvSpPr>
          <p:nvPr>
            <p:ph type="subTitle" idx="1"/>
          </p:nvPr>
        </p:nvSpPr>
        <p:spPr>
          <a:xfrm>
            <a:off x="0" y="4026090"/>
            <a:ext cx="12192000" cy="2306472"/>
          </a:xfrm>
        </p:spPr>
        <p:txBody>
          <a:bodyPr>
            <a:normAutofit/>
          </a:bodyPr>
          <a:lstStyle/>
          <a:p>
            <a:pPr algn="ctr"/>
            <a:endParaRPr lang="en-US" sz="3600" dirty="0"/>
          </a:p>
          <a:p>
            <a:pPr algn="ctr"/>
            <a:r>
              <a:rPr lang="en-US" sz="3600" dirty="0"/>
              <a:t>Russ Wasson – NRECA</a:t>
            </a:r>
          </a:p>
          <a:p>
            <a:pPr algn="ctr"/>
            <a:r>
              <a:rPr lang="en-US" sz="3600" dirty="0"/>
              <a:t>Bill Miller – Bolinger, Segars, Gilbert &amp; Moss LLP</a:t>
            </a:r>
          </a:p>
        </p:txBody>
      </p:sp>
      <p:sp>
        <p:nvSpPr>
          <p:cNvPr id="5" name="Date Placeholder 4"/>
          <p:cNvSpPr>
            <a:spLocks noGrp="1"/>
          </p:cNvSpPr>
          <p:nvPr>
            <p:ph type="dt" sz="half" idx="10"/>
          </p:nvPr>
        </p:nvSpPr>
        <p:spPr/>
        <p:txBody>
          <a:bodyPr/>
          <a:lstStyle/>
          <a:p>
            <a:r>
              <a:rPr lang="en-US" dirty="0"/>
              <a:t>3/21/2019</a:t>
            </a:r>
          </a:p>
        </p:txBody>
      </p:sp>
      <p:sp>
        <p:nvSpPr>
          <p:cNvPr id="4" name="Slide Number Placeholder 3"/>
          <p:cNvSpPr>
            <a:spLocks noGrp="1"/>
          </p:cNvSpPr>
          <p:nvPr>
            <p:ph type="sldNum" sz="quarter" idx="12"/>
          </p:nvPr>
        </p:nvSpPr>
        <p:spPr/>
        <p:txBody>
          <a:bodyPr/>
          <a:lstStyle/>
          <a:p>
            <a:fld id="{679CD995-E4DD-4D8C-AEB0-29720816A1BC}" type="slidenum">
              <a:rPr lang="en-US" smtClean="0"/>
              <a:t>5</a:t>
            </a:fld>
            <a:endParaRPr lang="en-US" dirty="0"/>
          </a:p>
        </p:txBody>
      </p:sp>
    </p:spTree>
    <p:extLst>
      <p:ext uri="{BB962C8B-B14F-4D97-AF65-F5344CB8AC3E}">
        <p14:creationId xmlns:p14="http://schemas.microsoft.com/office/powerpoint/2010/main" val="629280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579" y="1856096"/>
            <a:ext cx="9672842" cy="3160223"/>
          </a:xfrm>
          <a:prstGeom prst="rect">
            <a:avLst/>
          </a:prstGeom>
        </p:spPr>
      </p:pic>
      <p:sp>
        <p:nvSpPr>
          <p:cNvPr id="2" name="Date Placeholder 1"/>
          <p:cNvSpPr>
            <a:spLocks noGrp="1"/>
          </p:cNvSpPr>
          <p:nvPr>
            <p:ph type="dt" sz="half" idx="10"/>
          </p:nvPr>
        </p:nvSpPr>
        <p:spPr/>
        <p:txBody>
          <a:bodyPr/>
          <a:lstStyle/>
          <a:p>
            <a:r>
              <a:rPr lang="en-US" dirty="0"/>
              <a:t>3/21/2019</a:t>
            </a:r>
          </a:p>
        </p:txBody>
      </p:sp>
      <p:sp>
        <p:nvSpPr>
          <p:cNvPr id="5" name="Slide Number Placeholder 4"/>
          <p:cNvSpPr>
            <a:spLocks noGrp="1"/>
          </p:cNvSpPr>
          <p:nvPr>
            <p:ph type="sldNum" sz="quarter" idx="12"/>
          </p:nvPr>
        </p:nvSpPr>
        <p:spPr/>
        <p:txBody>
          <a:bodyPr/>
          <a:lstStyle/>
          <a:p>
            <a:fld id="{679CD995-E4DD-4D8C-AEB0-29720816A1BC}" type="slidenum">
              <a:rPr lang="en-US" smtClean="0"/>
              <a:t>6</a:t>
            </a:fld>
            <a:endParaRPr lang="en-US" dirty="0"/>
          </a:p>
        </p:txBody>
      </p:sp>
    </p:spTree>
    <p:extLst>
      <p:ext uri="{BB962C8B-B14F-4D97-AF65-F5344CB8AC3E}">
        <p14:creationId xmlns:p14="http://schemas.microsoft.com/office/powerpoint/2010/main" val="3906086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7</a:t>
            </a:fld>
            <a:endParaRPr lang="en-US" dirty="0"/>
          </a:p>
        </p:txBody>
      </p:sp>
      <p:sp>
        <p:nvSpPr>
          <p:cNvPr id="31747" name="Title 1"/>
          <p:cNvSpPr>
            <a:spLocks noGrp="1"/>
          </p:cNvSpPr>
          <p:nvPr>
            <p:ph type="title" idx="4294967295"/>
          </p:nvPr>
        </p:nvSpPr>
        <p:spPr bwMode="auto">
          <a:xfrm>
            <a:off x="0" y="219075"/>
            <a:ext cx="11114088" cy="658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0" y="877888"/>
            <a:ext cx="11114088" cy="5457825"/>
          </a:xfrm>
        </p:spPr>
        <p:txBody>
          <a:bodyPr>
            <a:normAutofit/>
          </a:bodyPr>
          <a:lstStyle/>
          <a:p>
            <a:r>
              <a:rPr lang="en-US" altLang="en-US" sz="2400" dirty="0"/>
              <a:t>The Tax Cuts and Jobs Act of 2017 amended section 274 for taxable organizations and section 512 for tax-exempt organizations that offer parking to their employees.</a:t>
            </a:r>
          </a:p>
          <a:p>
            <a:r>
              <a:rPr lang="en-US" altLang="en-US" sz="2400" dirty="0"/>
              <a:t>As amended, section 274(a)(2) disallows a deduction for Qualified Transportation Fringe benefits (QTFs) for parking for employees.  </a:t>
            </a:r>
            <a:r>
              <a:rPr lang="en-US" altLang="en-US" sz="2400" b="1" u="sng" dirty="0"/>
              <a:t>The amendment to section 512 provides that tax-exempt organizations will have to increase their Unrelated Business Taxable Income (UBTI) by the nondeductible portion of the expense determined under section 274.</a:t>
            </a:r>
          </a:p>
          <a:p>
            <a:r>
              <a:rPr lang="en-US" altLang="en-US" sz="2400" dirty="0"/>
              <a:t>This was done in an effort to equalize the treatment across taxable and tax exempt entities.</a:t>
            </a:r>
          </a:p>
          <a:p>
            <a:r>
              <a:rPr lang="en-US" altLang="en-US" sz="2400" dirty="0"/>
              <a:t>On December 10, 2018, the IRS issued interim guidance in IRS Notice 2018-99 and 2018-100 (waiver of penalty on underpayment of taxes).</a:t>
            </a:r>
          </a:p>
          <a:p>
            <a:r>
              <a:rPr lang="en-US" altLang="en-US" sz="2400" dirty="0"/>
              <a:t>The IRS intends to issue Proposed Regulations on how to determine the amount of nondeductible qualified parking and other QTF expenses</a:t>
            </a:r>
          </a:p>
          <a:p>
            <a:endParaRPr lang="en-US" altLang="en-US" dirty="0"/>
          </a:p>
        </p:txBody>
      </p:sp>
    </p:spTree>
    <p:extLst>
      <p:ext uri="{BB962C8B-B14F-4D97-AF65-F5344CB8AC3E}">
        <p14:creationId xmlns:p14="http://schemas.microsoft.com/office/powerpoint/2010/main" val="3738013473"/>
      </p:ext>
    </p:extLst>
  </p:cSld>
  <p:clrMapOvr>
    <a:masterClrMapping/>
  </p:clrMapOvr>
  <p:transition spd="slow" advClick="0" advTm="15000"/>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8</a:t>
            </a:fld>
            <a:endParaRPr lang="en-US" dirty="0"/>
          </a:p>
        </p:txBody>
      </p:sp>
      <p:sp>
        <p:nvSpPr>
          <p:cNvPr id="31747" name="Title 1"/>
          <p:cNvSpPr>
            <a:spLocks noGrp="1"/>
          </p:cNvSpPr>
          <p:nvPr>
            <p:ph type="title" idx="4294967295"/>
          </p:nvPr>
        </p:nvSpPr>
        <p:spPr bwMode="auto">
          <a:xfrm>
            <a:off x="0" y="206375"/>
            <a:ext cx="11101388" cy="63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0" y="838200"/>
            <a:ext cx="11101388" cy="5511800"/>
          </a:xfrm>
        </p:spPr>
        <p:txBody>
          <a:bodyPr>
            <a:normAutofit fontScale="77500" lnSpcReduction="20000"/>
          </a:bodyPr>
          <a:lstStyle/>
          <a:p>
            <a:r>
              <a:rPr lang="en-US" altLang="en-US" sz="3200" dirty="0"/>
              <a:t>There are several aspects of this situation which electric cooperatives must consider:</a:t>
            </a:r>
          </a:p>
          <a:p>
            <a:pPr lvl="1"/>
            <a:r>
              <a:rPr lang="en-US" altLang="en-US" sz="2800" b="1" u="sng" dirty="0"/>
              <a:t>What is the value of each employee’s monthly parking?  This will determine whether the cooperative’s employees will have to pick up income related to employee parking.</a:t>
            </a:r>
          </a:p>
          <a:p>
            <a:pPr lvl="1"/>
            <a:r>
              <a:rPr lang="en-US" altLang="en-US" sz="2800" b="1" u="sng" dirty="0"/>
              <a:t>How does the cooperative calculate the unrelated business taxable income (</a:t>
            </a:r>
            <a:r>
              <a:rPr lang="en-US" altLang="en-US" sz="2800" b="1" u="sng" dirty="0" smtClean="0"/>
              <a:t>UBTI) </a:t>
            </a:r>
            <a:r>
              <a:rPr lang="en-US" altLang="en-US" sz="2800" b="1" u="sng" dirty="0"/>
              <a:t>associated with the portion of the disallowed deduction for the qualified transportation fringe of employee parking?</a:t>
            </a:r>
          </a:p>
          <a:p>
            <a:pPr lvl="1"/>
            <a:r>
              <a:rPr lang="en-US" altLang="en-US" sz="2800" b="1" u="sng" dirty="0"/>
              <a:t>How does the cooperative calculate expenses associated with parking?  The disallowed expenses determine the magnitude of the </a:t>
            </a:r>
            <a:r>
              <a:rPr lang="en-US" altLang="en-US" sz="2800" b="1" u="sng" dirty="0" smtClean="0"/>
              <a:t>UBTI.</a:t>
            </a:r>
            <a:endParaRPr lang="en-US" altLang="en-US" sz="2800" b="1" u="sng" dirty="0"/>
          </a:p>
          <a:p>
            <a:pPr lvl="1"/>
            <a:r>
              <a:rPr lang="en-US" altLang="en-US" sz="2800" b="1" u="sng" dirty="0"/>
              <a:t>Does this change in the tax law only apply if you already file a Form 990-T and </a:t>
            </a:r>
            <a:r>
              <a:rPr lang="en-US" altLang="en-US" sz="2800" b="1" u="sng"/>
              <a:t>have </a:t>
            </a:r>
            <a:r>
              <a:rPr lang="en-US" altLang="en-US" sz="2800" b="1" u="sng" smtClean="0"/>
              <a:t>UBTI?</a:t>
            </a:r>
            <a:endParaRPr lang="en-US" altLang="en-US" sz="2800" b="1" u="sng" dirty="0"/>
          </a:p>
          <a:p>
            <a:r>
              <a:rPr lang="en-US" altLang="en-US" sz="3200" b="1" u="sng" dirty="0"/>
              <a:t>The amounts identified as not deductible under the safe harbor four step method discussed below (assuming the cooperative owns the parking area), increases the tax-exempt organization’s UBTI for the year. </a:t>
            </a:r>
          </a:p>
          <a:p>
            <a:r>
              <a:rPr lang="en-US" altLang="en-US" sz="3200" b="1" u="sng" dirty="0"/>
              <a:t>Reserved employee spots factor into the calculation of the disallowed deduction under section 274 therefore, the fewer spots reserved for employees, the better. </a:t>
            </a:r>
          </a:p>
          <a:p>
            <a:r>
              <a:rPr lang="en-US" altLang="en-US" sz="3200" dirty="0"/>
              <a:t>The Notice provides guidance on calculating the increase to UBTI in situations where parking is made available to the public but is primarily used by employees. </a:t>
            </a:r>
          </a:p>
          <a:p>
            <a:endParaRPr lang="en-US" altLang="en-US" sz="3200" dirty="0"/>
          </a:p>
        </p:txBody>
      </p:sp>
    </p:spTree>
    <p:extLst>
      <p:ext uri="{BB962C8B-B14F-4D97-AF65-F5344CB8AC3E}">
        <p14:creationId xmlns:p14="http://schemas.microsoft.com/office/powerpoint/2010/main" val="2896083605"/>
      </p:ext>
    </p:extLst>
  </p:cSld>
  <p:clrMapOvr>
    <a:masterClrMapping/>
  </p:clrMapOvr>
  <p:transition spd="slow" advClick="0" advTm="15000"/>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3/21/2019</a:t>
            </a:r>
          </a:p>
        </p:txBody>
      </p:sp>
      <p:sp>
        <p:nvSpPr>
          <p:cNvPr id="4" name="Slide Number Placeholder 3">
            <a:extLst>
              <a:ext uri="{FF2B5EF4-FFF2-40B4-BE49-F238E27FC236}">
                <a16:creationId xmlns:a16="http://schemas.microsoft.com/office/drawing/2014/main" id="{7C5670BA-6C89-43C2-8098-FDE30FCE088B}"/>
              </a:ext>
            </a:extLst>
          </p:cNvPr>
          <p:cNvSpPr>
            <a:spLocks noGrp="1"/>
          </p:cNvSpPr>
          <p:nvPr>
            <p:ph type="sldNum" sz="quarter" idx="12"/>
          </p:nvPr>
        </p:nvSpPr>
        <p:spPr/>
        <p:txBody>
          <a:bodyPr/>
          <a:lstStyle/>
          <a:p>
            <a:fld id="{8CCED35E-5AA2-4663-A72E-80C30F12F650}" type="slidenum">
              <a:rPr lang="en-US" smtClean="0"/>
              <a:t>9</a:t>
            </a:fld>
            <a:endParaRPr lang="en-US" dirty="0"/>
          </a:p>
        </p:txBody>
      </p:sp>
      <p:sp>
        <p:nvSpPr>
          <p:cNvPr id="31747" name="Title 1"/>
          <p:cNvSpPr>
            <a:spLocks noGrp="1"/>
          </p:cNvSpPr>
          <p:nvPr>
            <p:ph type="title" idx="4294967295"/>
          </p:nvPr>
        </p:nvSpPr>
        <p:spPr bwMode="auto">
          <a:xfrm>
            <a:off x="0" y="206375"/>
            <a:ext cx="11191875" cy="63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altLang="en-US" sz="3733" b="1" dirty="0"/>
              <a:t>IRS Notice 2018-99 Qualified Parking</a:t>
            </a:r>
          </a:p>
        </p:txBody>
      </p:sp>
      <p:sp>
        <p:nvSpPr>
          <p:cNvPr id="31746" name="Rectangle 3"/>
          <p:cNvSpPr>
            <a:spLocks noGrp="1" noChangeArrowheads="1"/>
          </p:cNvSpPr>
          <p:nvPr>
            <p:ph idx="4294967295"/>
          </p:nvPr>
        </p:nvSpPr>
        <p:spPr>
          <a:xfrm>
            <a:off x="0" y="838200"/>
            <a:ext cx="11191875" cy="5459413"/>
          </a:xfrm>
        </p:spPr>
        <p:txBody>
          <a:bodyPr>
            <a:normAutofit lnSpcReduction="10000"/>
          </a:bodyPr>
          <a:lstStyle/>
          <a:p>
            <a:r>
              <a:rPr lang="en-US" sz="2400" dirty="0"/>
              <a:t>If a taxpayer owns or leases all or a portion of one or more parking facilities where its employees park, the § 274(a)(4) disallowance may be calculated using </a:t>
            </a:r>
            <a:r>
              <a:rPr lang="en-US" sz="2400" b="1" u="sng" dirty="0"/>
              <a:t>any reasonable method. </a:t>
            </a:r>
          </a:p>
          <a:p>
            <a:r>
              <a:rPr lang="en-US" altLang="en-US" sz="2400" dirty="0"/>
              <a:t>IRS Notice 2018-99 provides that entities may use any reasonable method based on Section B of the Interim Guidance in which an </a:t>
            </a:r>
            <a:r>
              <a:rPr lang="en-US" altLang="en-US" sz="2400" b="1" u="sng" dirty="0"/>
              <a:t>employer owns or leases </a:t>
            </a:r>
            <a:r>
              <a:rPr lang="en-US" altLang="en-US" sz="2400" dirty="0"/>
              <a:t>employee parking.</a:t>
            </a:r>
          </a:p>
          <a:p>
            <a:r>
              <a:rPr lang="en-US" sz="2400" u="sng" dirty="0"/>
              <a:t>“</a:t>
            </a:r>
            <a:r>
              <a:rPr lang="en-US" sz="2400" b="1" u="sng" dirty="0"/>
              <a:t>Total parking expenses” include, but are not limited to, repairs, maintenance, utility costs, insurance, property taxes, interest, snow and ice removal, leaf removal, trash removal, cleaning, landscape costs, parking lot attendant expenses, security, and rent or lease payments or a portion of a rent or lease payment (if not broken out separately).  Determining total parking expenses may require the use of an allocation methodology which should be consistently applied.</a:t>
            </a:r>
          </a:p>
          <a:p>
            <a:r>
              <a:rPr lang="en-US" sz="2400" dirty="0"/>
              <a:t>A deduction for an allowance for </a:t>
            </a:r>
            <a:r>
              <a:rPr lang="en-US" sz="2400" b="1" u="sng" dirty="0"/>
              <a:t>depreciation</a:t>
            </a:r>
            <a:r>
              <a:rPr lang="en-US" sz="2400" b="1" dirty="0"/>
              <a:t> </a:t>
            </a:r>
            <a:r>
              <a:rPr lang="en-US" sz="2400" dirty="0"/>
              <a:t>on a parking structure owned by a taxpayer and used for parking by the taxpayer’s employees is an allowance for the exhaustion, wear and tear, and obsolescence of property, and </a:t>
            </a:r>
            <a:r>
              <a:rPr lang="en-US" sz="2400" b="1" u="sng" dirty="0"/>
              <a:t>not a parking expense for purposes of this Notice. </a:t>
            </a:r>
            <a:endParaRPr lang="en-US" altLang="en-US" sz="2400" b="1" u="sng" dirty="0"/>
          </a:p>
          <a:p>
            <a:endParaRPr lang="en-US" altLang="en-US" dirty="0"/>
          </a:p>
        </p:txBody>
      </p:sp>
    </p:spTree>
    <p:extLst>
      <p:ext uri="{BB962C8B-B14F-4D97-AF65-F5344CB8AC3E}">
        <p14:creationId xmlns:p14="http://schemas.microsoft.com/office/powerpoint/2010/main" val="1516520211"/>
      </p:ext>
    </p:extLst>
  </p:cSld>
  <p:clrMapOvr>
    <a:masterClrMapping/>
  </p:clrMapOvr>
  <p:transition spd="slow" advClick="0" advTm="15000"/>
</p:sld>
</file>

<file path=ppt/theme/theme1.xml><?xml version="1.0" encoding="utf-8"?>
<a:theme xmlns:a="http://schemas.openxmlformats.org/drawingml/2006/main" name="NRECA Green">
  <a:themeElements>
    <a:clrScheme name="NRECA">
      <a:dk1>
        <a:srgbClr val="000000"/>
      </a:dk1>
      <a:lt1>
        <a:srgbClr val="FFFFFF"/>
      </a:lt1>
      <a:dk2>
        <a:srgbClr val="008953"/>
      </a:dk2>
      <a:lt2>
        <a:srgbClr val="E7E6E6"/>
      </a:lt2>
      <a:accent1>
        <a:srgbClr val="008953"/>
      </a:accent1>
      <a:accent2>
        <a:srgbClr val="34BBC3"/>
      </a:accent2>
      <a:accent3>
        <a:srgbClr val="FBAE1A"/>
      </a:accent3>
      <a:accent4>
        <a:srgbClr val="A5CD38"/>
      </a:accent4>
      <a:accent5>
        <a:srgbClr val="F04B43"/>
      </a:accent5>
      <a:accent6>
        <a:srgbClr val="653065"/>
      </a:accent6>
      <a:hlink>
        <a:srgbClr val="8A9E97"/>
      </a:hlink>
      <a:folHlink>
        <a:srgbClr val="444444"/>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d - Webinar PPT Template 16x9.pptx" id="{8519B2B7-8F29-4106-95A2-C0480F9770CD}" vid="{6DDAB9AC-1E80-4403-AB04-CB24915EDB34}"/>
    </a:ext>
  </a:ext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TotalTime>
  <Words>3357</Words>
  <Application>Microsoft Office PowerPoint</Application>
  <PresentationFormat>Widescreen</PresentationFormat>
  <Paragraphs>205</Paragraphs>
  <Slides>25</Slides>
  <Notes>18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25</vt:i4>
      </vt:variant>
    </vt:vector>
  </HeadingPairs>
  <TitlesOfParts>
    <vt:vector size="36" baseType="lpstr">
      <vt:lpstr>MS PGothic</vt:lpstr>
      <vt:lpstr>MS PGothic</vt:lpstr>
      <vt:lpstr>Arial</vt:lpstr>
      <vt:lpstr>Calibri</vt:lpstr>
      <vt:lpstr>Calibri Light</vt:lpstr>
      <vt:lpstr>Lucida Grande</vt:lpstr>
      <vt:lpstr>Times</vt:lpstr>
      <vt:lpstr>Times New Roman</vt:lpstr>
      <vt:lpstr>Wingdings</vt:lpstr>
      <vt:lpstr>NRECA Green</vt:lpstr>
      <vt:lpstr>Retrospect</vt:lpstr>
      <vt:lpstr>Qualified Parking for Tax Exempt Electric Cooperatives</vt:lpstr>
      <vt:lpstr>Contact Technical Support</vt:lpstr>
      <vt:lpstr>Submit Your Questions</vt:lpstr>
      <vt:lpstr>Download Today’s Files</vt:lpstr>
      <vt:lpstr>Qualified Parking for Tax Exempt Electric Cooperatives</vt:lpstr>
      <vt:lpstr>PowerPoint Presentation</vt:lpstr>
      <vt:lpstr>IRS Notice 2018-99 Qualified Parking</vt:lpstr>
      <vt:lpstr>IRS Notice 2018-99 Qualified Parking</vt:lpstr>
      <vt:lpstr>IRS Notice 2018-99 Qualified Parking</vt:lpstr>
      <vt:lpstr>IRS Notice 2018-99 Qualified Parking</vt:lpstr>
      <vt:lpstr>IRS Notice 2018-99 Qualified Parking</vt:lpstr>
      <vt:lpstr>IRS Notice 2018-99 Qualified Parking</vt:lpstr>
      <vt:lpstr>IRS Notice 2018-99 Qualified Parking</vt:lpstr>
      <vt:lpstr>IRS Notice 2018-99 Qualified Parking</vt:lpstr>
      <vt:lpstr>IRS Notice 2018-99 Qualified Parking</vt:lpstr>
      <vt:lpstr>IRS Notice 2018-99 Qualified Parking</vt:lpstr>
      <vt:lpstr>IRS Notice 2018-99 Qualified Parking Income for Employees</vt:lpstr>
      <vt:lpstr>IRS Notice 2018-99 Qualified Parking</vt:lpstr>
      <vt:lpstr>IRS Notice 2018-99 Qualified Parking</vt:lpstr>
      <vt:lpstr>IRS Notice 2018-99 Qualified Parking</vt:lpstr>
      <vt:lpstr>PowerPoint Presentation</vt:lpstr>
      <vt:lpstr>Issues</vt:lpstr>
      <vt:lpstr>Issues</vt:lpstr>
      <vt:lpstr>Another TCJA Issue</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Wasson, Russell D.</dc:creator>
  <cp:lastModifiedBy>Wasson, Russell D.</cp:lastModifiedBy>
  <cp:revision>26</cp:revision>
  <dcterms:created xsi:type="dcterms:W3CDTF">2019-03-13T19:56:50Z</dcterms:created>
  <dcterms:modified xsi:type="dcterms:W3CDTF">2019-03-22T21:52:35Z</dcterms:modified>
</cp:coreProperties>
</file>