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68" r:id="rId2"/>
    <p:sldId id="287" r:id="rId3"/>
    <p:sldId id="310" r:id="rId4"/>
    <p:sldId id="316" r:id="rId5"/>
    <p:sldId id="314" r:id="rId6"/>
    <p:sldId id="309" r:id="rId7"/>
    <p:sldId id="313" r:id="rId8"/>
    <p:sldId id="315" r:id="rId9"/>
    <p:sldId id="312" r:id="rId10"/>
    <p:sldId id="298" r:id="rId11"/>
    <p:sldId id="311" r:id="rId12"/>
    <p:sldId id="300" r:id="rId13"/>
    <p:sldId id="291" r:id="rId14"/>
    <p:sldId id="295" r:id="rId15"/>
  </p:sldIdLst>
  <p:sldSz cx="9144000" cy="6858000" type="screen4x3"/>
  <p:notesSz cx="7010400" cy="9296400"/>
  <p:defaultTextStyle>
    <a:defPPr>
      <a:defRPr lang="en-US"/>
    </a:defPPr>
    <a:lvl1pPr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0"/>
      </a:spcAft>
      <a:buClr>
        <a:srgbClr val="3367CD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027"/>
    <a:srgbClr val="B1946C"/>
    <a:srgbClr val="0067C6"/>
    <a:srgbClr val="3467C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8" autoAdjust="0"/>
    <p:restoredTop sz="73610" autoAdjust="0"/>
  </p:normalViewPr>
  <p:slideViewPr>
    <p:cSldViewPr>
      <p:cViewPr varScale="1">
        <p:scale>
          <a:sx n="63" d="100"/>
          <a:sy n="63" d="100"/>
        </p:scale>
        <p:origin x="73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2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onas\Engineering\SYSTEM\YFA\Background%20and%20Initial%20Assessment\Feeder%20Automation%20Summa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honas\Engineering\SYSTEM\RELIABILITY%20DATA\TSE%20Whitepaper\SAIDI%20-%20IEEE_through%202014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onas\Engineering\SYSTEM\YFA\Background%20and%20Initial%20Assessment\Feeder%20Automation%20Summa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onas\Engineering\SYSTEM\YFA\Background%20and%20Initial%20Assessment\Feeder%20Automation%20Summar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ASAI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'[2011-2015 Reliability Data.xlsx]Sheet1'!$A$2:$A$6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EA2027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'[2011-2015 Reliability Data.xlsx]Sheet1'!$A$2:$A$6</c:f>
              <c:numCache>
                <c:formatCode>0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'[2011-2015 Reliability Data.xlsx]Sheet1'!$D$2:$D$6</c:f>
              <c:numCache>
                <c:formatCode>0.000</c:formatCode>
                <c:ptCount val="5"/>
                <c:pt idx="0">
                  <c:v>99.986000000000004</c:v>
                </c:pt>
                <c:pt idx="1">
                  <c:v>99.983000000000004</c:v>
                </c:pt>
                <c:pt idx="2">
                  <c:v>99.988</c:v>
                </c:pt>
                <c:pt idx="3">
                  <c:v>99.98</c:v>
                </c:pt>
                <c:pt idx="4">
                  <c:v>99.984999999999999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379496"/>
        <c:axId val="133016728"/>
      </c:barChart>
      <c:catAx>
        <c:axId val="132379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dirty="0" smtClean="0"/>
                  <a:t>YEAR</a:t>
                </a:r>
                <a:endParaRPr lang="en-US" sz="1050" dirty="0"/>
              </a:p>
            </c:rich>
          </c:tx>
          <c:layout>
            <c:manualLayout>
              <c:xMode val="edge"/>
              <c:yMode val="edge"/>
              <c:x val="0.50275315383964103"/>
              <c:y val="0.879817503280839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016728"/>
        <c:crosses val="autoZero"/>
        <c:auto val="1"/>
        <c:lblAlgn val="ctr"/>
        <c:lblOffset val="100"/>
        <c:noMultiLvlLbl val="0"/>
      </c:catAx>
      <c:valAx>
        <c:axId val="13301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79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CAIDI and SAIDI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CAIDI</c:v>
          </c:tx>
          <c:spPr>
            <a:solidFill>
              <a:srgbClr val="EA20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0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0</c:formatCode>
                <c:ptCount val="5"/>
                <c:pt idx="0">
                  <c:v>87.903999999999996</c:v>
                </c:pt>
                <c:pt idx="1">
                  <c:v>85.706999999999994</c:v>
                </c:pt>
                <c:pt idx="2">
                  <c:v>87.585999999999999</c:v>
                </c:pt>
                <c:pt idx="3">
                  <c:v>82.343000000000004</c:v>
                </c:pt>
                <c:pt idx="4">
                  <c:v>87.403999999999996</c:v>
                </c:pt>
              </c:numCache>
            </c:numRef>
          </c:val>
        </c:ser>
        <c:ser>
          <c:idx val="3"/>
          <c:order val="1"/>
          <c:tx>
            <c:v>SAIDI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0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72.275000000000006</c:v>
                </c:pt>
                <c:pt idx="1">
                  <c:v>90.04</c:v>
                </c:pt>
                <c:pt idx="2">
                  <c:v>63.206000000000003</c:v>
                </c:pt>
                <c:pt idx="3">
                  <c:v>105.985</c:v>
                </c:pt>
                <c:pt idx="4">
                  <c:v>77.497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2513488"/>
        <c:axId val="133385688"/>
        <c:extLst>
          <c:ext xmlns:c15="http://schemas.microsoft.com/office/drawing/2012/chart" uri="{02D57815-91ED-43cb-92C2-25804820EDAC}">
            <c15:filteredBarSeries>
              <c15:ser>
                <c:idx val="4"/>
                <c:order val="2"/>
                <c:tx>
                  <c:v>ASAI</c:v>
                </c:tx>
                <c:spPr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0</c:formatCode>
                      <c:ptCount val="5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Sheet1!$D$2:$D$6</c15:sqref>
                        </c15:formulaRef>
                      </c:ext>
                    </c:extLst>
                    <c:numCache>
                      <c:formatCode>0.000</c:formatCode>
                      <c:ptCount val="5"/>
                      <c:pt idx="0">
                        <c:v>99.986000000000004</c:v>
                      </c:pt>
                      <c:pt idx="1">
                        <c:v>99.983000000000004</c:v>
                      </c:pt>
                      <c:pt idx="2">
                        <c:v>99.988</c:v>
                      </c:pt>
                      <c:pt idx="3">
                        <c:v>99.98</c:v>
                      </c:pt>
                      <c:pt idx="4">
                        <c:v>99.984999999999999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32513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385688"/>
        <c:crosses val="autoZero"/>
        <c:auto val="1"/>
        <c:lblAlgn val="ctr"/>
        <c:lblOffset val="1"/>
        <c:noMultiLvlLbl val="0"/>
      </c:catAx>
      <c:valAx>
        <c:axId val="133385688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MINUTES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1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600" dirty="0" smtClean="0"/>
              <a:t> Reliability</a:t>
            </a:r>
            <a:r>
              <a:rPr lang="en-US" sz="1600" dirty="0"/>
              <a:t>: Avg. Minutes per Consumer (Excluding Extreme Storm)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'ALDC Data 2014'!$B$38</c:f>
              <c:strCache>
                <c:ptCount val="1"/>
                <c:pt idx="0">
                  <c:v>Reliability: Avg. Minutes per Consumer (Excluding Extreme Storm)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1788478947877939E-17"/>
                  <c:y val="-1.9745415375863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878531073446323E-2"/>
                      <c:h val="6.0437406461105507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2.8248587570621469E-3"/>
                  <c:y val="-2.30362878568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8248587570621469E-3"/>
                  <c:y val="-3.3498783031415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4.2372881355932273E-3"/>
                  <c:y val="-4.3666401857018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403954802259898E-2"/>
                      <c:h val="4.010215006797249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'ALDC Data 2014'!$J$1:$AI$1</c:f>
              <c:strCache>
                <c:ptCount val="26"/>
                <c:pt idx="0">
                  <c:v>Brunswick</c:v>
                </c:pt>
                <c:pt idx="1">
                  <c:v>Carroll</c:v>
                </c:pt>
                <c:pt idx="2">
                  <c:v>Central AL</c:v>
                </c:pt>
                <c:pt idx="3">
                  <c:v>Central GA</c:v>
                </c:pt>
                <c:pt idx="4">
                  <c:v>Central VA</c:v>
                </c:pt>
                <c:pt idx="5">
                  <c:v>CHELCO</c:v>
                </c:pt>
                <c:pt idx="6">
                  <c:v>COBB</c:v>
                </c:pt>
                <c:pt idx="7">
                  <c:v>Connexus</c:v>
                </c:pt>
                <c:pt idx="8">
                  <c:v>Dakota</c:v>
                </c:pt>
                <c:pt idx="9">
                  <c:v>DEMCO</c:v>
                </c:pt>
                <c:pt idx="10">
                  <c:v>EnergyUnited</c:v>
                </c:pt>
                <c:pt idx="11">
                  <c:v>Farmers</c:v>
                </c:pt>
                <c:pt idx="12">
                  <c:v>Florida Keys</c:v>
                </c:pt>
                <c:pt idx="13">
                  <c:v>Greystone</c:v>
                </c:pt>
                <c:pt idx="14">
                  <c:v>Jackson</c:v>
                </c:pt>
                <c:pt idx="15">
                  <c:v>LCEC</c:v>
                </c:pt>
                <c:pt idx="16">
                  <c:v>Middle Tenn</c:v>
                </c:pt>
                <c:pt idx="17">
                  <c:v>NH Elec</c:v>
                </c:pt>
                <c:pt idx="18">
                  <c:v>No. Virginia</c:v>
                </c:pt>
                <c:pt idx="19">
                  <c:v>Ozarks</c:v>
                </c:pt>
                <c:pt idx="20">
                  <c:v>Pedernales</c:v>
                </c:pt>
                <c:pt idx="21">
                  <c:v>Rappahannock</c:v>
                </c:pt>
                <c:pt idx="22">
                  <c:v>SMECO</c:v>
                </c:pt>
                <c:pt idx="23">
                  <c:v>Snapping Shoals</c:v>
                </c:pt>
                <c:pt idx="24">
                  <c:v>South Central</c:v>
                </c:pt>
                <c:pt idx="25">
                  <c:v>Walton</c:v>
                </c:pt>
              </c:strCache>
            </c:strRef>
          </c:cat>
          <c:val>
            <c:numRef>
              <c:f>'ALDC Data 2014'!$J$38:$AI$38</c:f>
              <c:numCache>
                <c:formatCode>#,##0.00_);[Red]\(#,##0.00\)</c:formatCode>
                <c:ptCount val="26"/>
                <c:pt idx="0">
                  <c:v>40.857999999999947</c:v>
                </c:pt>
                <c:pt idx="1">
                  <c:v>97.03</c:v>
                </c:pt>
                <c:pt idx="2">
                  <c:v>130.13000000000002</c:v>
                </c:pt>
                <c:pt idx="3">
                  <c:v>105.90000000000003</c:v>
                </c:pt>
                <c:pt idx="4">
                  <c:v>351</c:v>
                </c:pt>
                <c:pt idx="5">
                  <c:v>103.89999999999998</c:v>
                </c:pt>
                <c:pt idx="6">
                  <c:v>35.86</c:v>
                </c:pt>
                <c:pt idx="7">
                  <c:v>23.420999999999999</c:v>
                </c:pt>
                <c:pt idx="8">
                  <c:v>28.24</c:v>
                </c:pt>
                <c:pt idx="9">
                  <c:v>204</c:v>
                </c:pt>
                <c:pt idx="10">
                  <c:v>79.25</c:v>
                </c:pt>
                <c:pt idx="11">
                  <c:v>129.26999999999998</c:v>
                </c:pt>
                <c:pt idx="12">
                  <c:v>55.05</c:v>
                </c:pt>
                <c:pt idx="13">
                  <c:v>159.81</c:v>
                </c:pt>
                <c:pt idx="14">
                  <c:v>62.6</c:v>
                </c:pt>
                <c:pt idx="15">
                  <c:v>74.73</c:v>
                </c:pt>
                <c:pt idx="16">
                  <c:v>160.69999999999999</c:v>
                </c:pt>
                <c:pt idx="17">
                  <c:v>425</c:v>
                </c:pt>
                <c:pt idx="18">
                  <c:v>51.33</c:v>
                </c:pt>
                <c:pt idx="19">
                  <c:v>71.400000000000006</c:v>
                </c:pt>
                <c:pt idx="20">
                  <c:v>57.7</c:v>
                </c:pt>
                <c:pt idx="21">
                  <c:v>123.8</c:v>
                </c:pt>
                <c:pt idx="22">
                  <c:v>0</c:v>
                </c:pt>
                <c:pt idx="23">
                  <c:v>66.32119999999999</c:v>
                </c:pt>
                <c:pt idx="24">
                  <c:v>330.82000000000005</c:v>
                </c:pt>
                <c:pt idx="25">
                  <c:v>74.039999999999992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219896"/>
        <c:axId val="205217544"/>
      </c:barChart>
      <c:catAx>
        <c:axId val="205219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5217544"/>
        <c:crosses val="autoZero"/>
        <c:auto val="1"/>
        <c:lblAlgn val="ctr"/>
        <c:lblOffset val="100"/>
        <c:noMultiLvlLbl val="0"/>
      </c:catAx>
      <c:valAx>
        <c:axId val="205217544"/>
        <c:scaling>
          <c:orientation val="minMax"/>
        </c:scaling>
        <c:delete val="0"/>
        <c:axPos val="l"/>
        <c:majorGridlines/>
        <c:numFmt formatCode="#,##0.00_);[Red]\(#,##0.00\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521989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Outages by Cause (2011-2015)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Sheet1!$A$19:$A$28</c:f>
              <c:strCache>
                <c:ptCount val="10"/>
                <c:pt idx="0">
                  <c:v>LIGHTNING/WEATHER</c:v>
                </c:pt>
                <c:pt idx="1">
                  <c:v>FAILURE FROM TREES</c:v>
                </c:pt>
                <c:pt idx="2">
                  <c:v>ANIMAL/SQUIRREL</c:v>
                </c:pt>
                <c:pt idx="3">
                  <c:v>CAUSE UNKNOWN</c:v>
                </c:pt>
                <c:pt idx="4">
                  <c:v>MATERIAL OR EQUIPMENT FAULT/FAILURE</c:v>
                </c:pt>
                <c:pt idx="5">
                  <c:v>MAINTENANCE</c:v>
                </c:pt>
                <c:pt idx="6">
                  <c:v>OTHER</c:v>
                </c:pt>
                <c:pt idx="7">
                  <c:v>DECAY/AGE OF MATERIAL/EQUIPMENT</c:v>
                </c:pt>
                <c:pt idx="8">
                  <c:v>MOTOR VEHICLE</c:v>
                </c:pt>
                <c:pt idx="9">
                  <c:v>OVERLOAD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</c:dPt>
          <c:dPt>
            <c:idx val="7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</c:dPt>
          <c:dPt>
            <c:idx val="8"/>
            <c:bubble3D val="0"/>
            <c:spPr>
              <a:pattFill prst="ltUpDiag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</c:dPt>
          <c:dPt>
            <c:idx val="9"/>
            <c:bubble3D val="0"/>
            <c:spPr>
              <a:pattFill prst="ltUpDiag">
                <a:fgClr>
                  <a:schemeClr val="accent4">
                    <a:lumMod val="60000"/>
                  </a:schemeClr>
                </a:fgClr>
                <a:bgClr>
                  <a:schemeClr val="accent4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>
                    <a:lumMod val="60000"/>
                  </a:schemeClr>
                </a:innerShdw>
              </a:effectLst>
            </c:spPr>
          </c:dPt>
          <c:dLbls>
            <c:dLbl>
              <c:idx val="0"/>
              <c:layout>
                <c:manualLayout>
                  <c:x val="-3.7069162415005873E-2"/>
                  <c:y val="-9.864330338989316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59091586035739"/>
                      <c:h val="0.109546703296703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0664708703996963E-2"/>
                  <c:y val="1.17110273187682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423196786905158E-2"/>
                  <c:y val="3.14483752911167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082418027555526E-2"/>
                  <c:y val="6.10162286052254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146242209579718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101683307795113"/>
                  <c:y val="-1.846696979779108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1261242305748752"/>
                  <c:y val="2.77291042844997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4132825508532041E-2"/>
                  <c:y val="1.7934512485776833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48156255804017"/>
                      <c:h val="0.12521974416659457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7.7064618013683986E-2"/>
                  <c:y val="-4.22535211267605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3931786430141361E-2"/>
                  <c:y val="-0.1258112454253077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Sheet1!$A$19:$A$28</c:f>
              <c:strCache>
                <c:ptCount val="10"/>
                <c:pt idx="0">
                  <c:v>LIGHTNING/WEATHER</c:v>
                </c:pt>
                <c:pt idx="1">
                  <c:v>FAILURE FROM TREES</c:v>
                </c:pt>
                <c:pt idx="2">
                  <c:v>ANIMAL/SQUIRREL</c:v>
                </c:pt>
                <c:pt idx="3">
                  <c:v>CAUSE UNKNOWN</c:v>
                </c:pt>
                <c:pt idx="4">
                  <c:v>MATERIAL OR EQUIPMENT FAULT/FAILURE</c:v>
                </c:pt>
                <c:pt idx="5">
                  <c:v>MAINTENANCE</c:v>
                </c:pt>
                <c:pt idx="6">
                  <c:v>OTHER</c:v>
                </c:pt>
                <c:pt idx="7">
                  <c:v>DECAY/AGE OF MATERIAL/EQUIPMENT</c:v>
                </c:pt>
                <c:pt idx="8">
                  <c:v>MOTOR VEHICLE</c:v>
                </c:pt>
                <c:pt idx="9">
                  <c:v>OVERLOAD</c:v>
                </c:pt>
              </c:strCache>
            </c:strRef>
          </c:cat>
          <c:val>
            <c:numRef>
              <c:f>Sheet1!$H$19:$H$28</c:f>
              <c:numCache>
                <c:formatCode>General</c:formatCode>
                <c:ptCount val="10"/>
                <c:pt idx="0">
                  <c:v>25.43</c:v>
                </c:pt>
                <c:pt idx="1">
                  <c:v>20.100000000000001</c:v>
                </c:pt>
                <c:pt idx="2">
                  <c:v>18.329999999999998</c:v>
                </c:pt>
                <c:pt idx="3">
                  <c:v>11.22</c:v>
                </c:pt>
                <c:pt idx="4">
                  <c:v>8.4600000000000009</c:v>
                </c:pt>
                <c:pt idx="5">
                  <c:v>7.16</c:v>
                </c:pt>
                <c:pt idx="6">
                  <c:v>4.21</c:v>
                </c:pt>
                <c:pt idx="7">
                  <c:v>2.2799999999999998</c:v>
                </c:pt>
                <c:pt idx="8">
                  <c:v>1.42</c:v>
                </c:pt>
                <c:pt idx="9">
                  <c:v>1.39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CHELCO </a:t>
            </a:r>
            <a:r>
              <a:rPr lang="en-US" sz="1600" b="1" baseline="0"/>
              <a:t>SAIDI </a:t>
            </a:r>
          </a:p>
        </c:rich>
      </c:tx>
      <c:layout>
        <c:manualLayout>
          <c:xMode val="edge"/>
          <c:yMode val="edge"/>
          <c:x val="0.40344824874418789"/>
          <c:y val="3.1531609729886126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Actual SAIDI</c:v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trendlin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cat>
            <c:strRef>
              <c:f>Sheet1!$N$7:$N$19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Sheet1!$O$7:$O$19</c:f>
              <c:numCache>
                <c:formatCode>#,##0</c:formatCode>
                <c:ptCount val="13"/>
                <c:pt idx="0">
                  <c:v>200.91</c:v>
                </c:pt>
                <c:pt idx="1">
                  <c:v>143.09</c:v>
                </c:pt>
                <c:pt idx="2">
                  <c:v>152.76</c:v>
                </c:pt>
                <c:pt idx="3">
                  <c:v>131.28</c:v>
                </c:pt>
                <c:pt idx="4">
                  <c:v>130.16999999999999</c:v>
                </c:pt>
                <c:pt idx="5">
                  <c:v>132.38</c:v>
                </c:pt>
                <c:pt idx="6">
                  <c:v>145.19</c:v>
                </c:pt>
                <c:pt idx="7">
                  <c:v>83.79</c:v>
                </c:pt>
                <c:pt idx="8">
                  <c:v>72</c:v>
                </c:pt>
                <c:pt idx="9">
                  <c:v>90</c:v>
                </c:pt>
                <c:pt idx="10">
                  <c:v>63</c:v>
                </c:pt>
                <c:pt idx="11">
                  <c:v>106</c:v>
                </c:pt>
                <c:pt idx="12" formatCode="General">
                  <c:v>77</c:v>
                </c:pt>
              </c:numCache>
            </c:numRef>
          </c:val>
        </c:ser>
        <c:ser>
          <c:idx val="1"/>
          <c:order val="1"/>
          <c:tx>
            <c:v>*Predicted SAIDI with YFA</c:v>
          </c:tx>
          <c:spPr>
            <a:solidFill>
              <a:srgbClr val="EA2027"/>
            </a:solidFill>
          </c:spPr>
          <c:invertIfNegative val="0"/>
          <c:dLbls>
            <c:dLbl>
              <c:idx val="10"/>
              <c:layout>
                <c:manualLayout>
                  <c:x val="1.433691756272401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0752688172043012E-2"/>
                  <c:y val="2.09973753280839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7921146953404885E-2"/>
                  <c:y val="1.57480314960628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Sheet1!$N$7:$N$19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strCache>
            </c:strRef>
          </c:cat>
          <c:val>
            <c:numRef>
              <c:f>Sheet1!$P$7:$P$19</c:f>
              <c:numCache>
                <c:formatCode>General</c:formatCode>
                <c:ptCount val="13"/>
                <c:pt idx="10" formatCode="#,##0">
                  <c:v>55</c:v>
                </c:pt>
                <c:pt idx="11" formatCode="#,##0">
                  <c:v>83</c:v>
                </c:pt>
                <c:pt idx="12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003360"/>
        <c:axId val="131180256"/>
      </c:barChart>
      <c:catAx>
        <c:axId val="131003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layout>
            <c:manualLayout>
              <c:xMode val="edge"/>
              <c:yMode val="edge"/>
              <c:x val="0.46083458668789995"/>
              <c:y val="0.9005398144129621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80256"/>
        <c:crosses val="autoZero"/>
        <c:auto val="1"/>
        <c:lblAlgn val="ctr"/>
        <c:lblOffset val="100"/>
        <c:noMultiLvlLbl val="0"/>
      </c:catAx>
      <c:valAx>
        <c:axId val="13118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MINUTES</a:t>
                </a:r>
              </a:p>
            </c:rich>
          </c:tx>
          <c:layout>
            <c:manualLayout>
              <c:xMode val="edge"/>
              <c:yMode val="edge"/>
              <c:x val="1.4577250877348196E-2"/>
              <c:y val="0.365746998160663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0033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2"/>
        <c:delete val="1"/>
      </c:legendEntry>
      <c:layout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70909886264217"/>
          <c:y val="8.5884016653090769E-2"/>
          <c:w val="0.78392979002624674"/>
          <c:h val="0.78490474251063447"/>
        </c:manualLayout>
      </c:layout>
      <c:scatterChart>
        <c:scatterStyle val="smoothMarker"/>
        <c:varyColors val="0"/>
        <c:ser>
          <c:idx val="0"/>
          <c:order val="0"/>
          <c:tx>
            <c:v>10 Year Implementation </c:v>
          </c:tx>
          <c:spPr>
            <a:ln w="19050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'Cost Projections'!$K$54:$K$63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xVal>
          <c:yVal>
            <c:numRef>
              <c:f>'Cost Projections'!$L$54:$L$63</c:f>
              <c:numCache>
                <c:formatCode>_("$"* #,##0_);_("$"* \(#,##0\);_("$"* "-"??_);_(@_)</c:formatCode>
                <c:ptCount val="10"/>
                <c:pt idx="0">
                  <c:v>188350</c:v>
                </c:pt>
                <c:pt idx="1">
                  <c:v>314860</c:v>
                </c:pt>
                <c:pt idx="2">
                  <c:v>259290</c:v>
                </c:pt>
                <c:pt idx="3">
                  <c:v>291260</c:v>
                </c:pt>
                <c:pt idx="4">
                  <c:v>214460</c:v>
                </c:pt>
                <c:pt idx="5">
                  <c:v>236960</c:v>
                </c:pt>
                <c:pt idx="6">
                  <c:v>317610</c:v>
                </c:pt>
                <c:pt idx="7">
                  <c:v>346410</c:v>
                </c:pt>
                <c:pt idx="8">
                  <c:v>403660</c:v>
                </c:pt>
                <c:pt idx="9">
                  <c:v>455897.5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464776"/>
        <c:axId val="133462816"/>
      </c:scatterChart>
      <c:valAx>
        <c:axId val="133464776"/>
        <c:scaling>
          <c:orientation val="minMax"/>
          <c:max val="2024"/>
          <c:min val="20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62816"/>
        <c:crosses val="autoZero"/>
        <c:crossBetween val="midCat"/>
      </c:valAx>
      <c:valAx>
        <c:axId val="133462816"/>
        <c:scaling>
          <c:orientation val="minMax"/>
          <c:min val="1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4647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'Cost Projections'!$P$3:$P$7</c:f>
              <c:strCache>
                <c:ptCount val="5"/>
                <c:pt idx="2">
                  <c:v>Software</c:v>
                </c:pt>
                <c:pt idx="3">
                  <c:v>Hardware (111 Sites)</c:v>
                </c:pt>
                <c:pt idx="4">
                  <c:v>SCADA Communication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</c:dPt>
          <c:dLbls>
            <c:dLbl>
              <c:idx val="2"/>
              <c:layout>
                <c:manualLayout>
                  <c:x val="0.12802863898724071"/>
                  <c:y val="3.81740210522939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697928579509369"/>
                      <c:h val="0.1392452830188679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3129588953021441"/>
                  <c:y val="-4.58948075496239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782364755048622E-3"/>
                  <c:y val="6.0678256509127417E-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115180970665423"/>
                      <c:h val="0.22578616352201258"/>
                    </c:manualLayout>
                  </c15:layout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'Cost Projections'!$P$3:$P$7</c:f>
              <c:strCache>
                <c:ptCount val="5"/>
                <c:pt idx="2">
                  <c:v>Software</c:v>
                </c:pt>
                <c:pt idx="3">
                  <c:v>Hardware (111 Sites)</c:v>
                </c:pt>
                <c:pt idx="4">
                  <c:v>SCADA Communication</c:v>
                </c:pt>
              </c:strCache>
            </c:strRef>
          </c:cat>
          <c:val>
            <c:numRef>
              <c:f>'Cost Projections'!$Q$3:$Q$7</c:f>
              <c:numCache>
                <c:formatCode>General</c:formatCode>
                <c:ptCount val="5"/>
                <c:pt idx="2" formatCode="_(&quot;$&quot;* #,##0_);_(&quot;$&quot;* \(#,##0\);_(&quot;$&quot;* &quot;-&quot;??_);_(@_)">
                  <c:v>350757.5</c:v>
                </c:pt>
                <c:pt idx="3" formatCode="_(&quot;$&quot;* #,##0_);_(&quot;$&quot;* \(#,##0\);_(&quot;$&quot;* &quot;-&quot;??_);_(@_)">
                  <c:v>2214500</c:v>
                </c:pt>
                <c:pt idx="4" formatCode="_(&quot;$&quot;* #,##0_);_(&quot;$&quot;* \(#,##0\);_(&quot;$&quot;* &quot;-&quot;??_);_(@_)">
                  <c:v>463500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F3CEA-78E0-422B-B6BD-0E896FF12F7F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3B657-D286-479C-BDF5-E9217432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79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332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</a:bodyPr>
          <a:lstStyle>
            <a:lvl1pPr defTabSz="93180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544" y="0"/>
            <a:ext cx="3037332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</a:bodyPr>
          <a:lstStyle>
            <a:lvl1pPr algn="r" defTabSz="93180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7" rIns="93176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042"/>
            <a:ext cx="3037332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7" rIns="93176" bIns="46587" numCol="1" anchor="b" anchorCtr="0" compatLnSpc="1">
            <a:prstTxWarp prst="textNoShape">
              <a:avLst/>
            </a:prstTxWarp>
          </a:bodyPr>
          <a:lstStyle>
            <a:lvl1pPr defTabSz="93180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544" y="8830042"/>
            <a:ext cx="3037332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7" rIns="93176" bIns="46587" numCol="1" anchor="b" anchorCtr="0" compatLnSpc="1">
            <a:prstTxWarp prst="textNoShape">
              <a:avLst/>
            </a:prstTxWarp>
          </a:bodyPr>
          <a:lstStyle>
            <a:lvl1pPr algn="r" defTabSz="931804">
              <a:lnSpc>
                <a:spcPct val="100000"/>
              </a:lnSpc>
              <a:spcBef>
                <a:spcPct val="0"/>
              </a:spcBef>
              <a:buClrTx/>
              <a:defRPr sz="1300"/>
            </a:lvl1pPr>
          </a:lstStyle>
          <a:p>
            <a:pPr>
              <a:defRPr/>
            </a:pPr>
            <a:fld id="{1F92D7EA-2434-4756-8E3A-6200E4632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3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80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0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37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Matthew Starts</a:t>
            </a:r>
          </a:p>
          <a:p>
            <a:endParaRPr lang="en-US" dirty="0" smtClean="0"/>
          </a:p>
          <a:p>
            <a:endParaRPr lang="en-US" smtClean="0"/>
          </a:p>
          <a:p>
            <a:r>
              <a:rPr lang="en-US" smtClean="0"/>
              <a:t>Next </a:t>
            </a:r>
            <a:r>
              <a:rPr lang="en-US" dirty="0" smtClean="0"/>
              <a:t>Steps:</a:t>
            </a:r>
            <a:r>
              <a:rPr lang="en-US" baseline="0" dirty="0" smtClean="0"/>
              <a:t> </a:t>
            </a:r>
          </a:p>
          <a:p>
            <a:endParaRPr lang="en-US" baseline="0" dirty="0"/>
          </a:p>
          <a:p>
            <a:r>
              <a:rPr lang="en-US" baseline="0" dirty="0" smtClean="0"/>
              <a:t>Automate </a:t>
            </a:r>
            <a:r>
              <a:rPr lang="en-US" baseline="0" dirty="0" err="1" smtClean="0"/>
              <a:t>padmount</a:t>
            </a:r>
            <a:r>
              <a:rPr lang="en-US" baseline="0" dirty="0" smtClean="0"/>
              <a:t> switchgear in beach areas,</a:t>
            </a:r>
          </a:p>
          <a:p>
            <a:r>
              <a:rPr lang="en-US" baseline="0" dirty="0" smtClean="0"/>
              <a:t>Add triple single devices in automated sections to further sectionalize.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85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8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B6A7B-8EBD-4C3C-8659-43013ED7C1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6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2014 year slipped</a:t>
            </a:r>
            <a:r>
              <a:rPr lang="en-US" baseline="0" dirty="0" smtClean="0"/>
              <a:t> in reliability due to many big storms that were just shy of being classified as MEDs.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Refer back to TSE paper – bad year following article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B6A7B-8EBD-4C3C-8659-43013ED7C1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2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B6A7B-8EBD-4C3C-8659-43013ED7C1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Pie chart</a:t>
            </a:r>
            <a:r>
              <a:rPr lang="en-US" baseline="0" dirty="0" smtClean="0"/>
              <a:t> of Types of outages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04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sectionalizing plan is to fuse all taps off the main 3 phase line. OCRs for taps with more than 20 members.</a:t>
            </a:r>
            <a:r>
              <a:rPr lang="en-US" baseline="0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Featured</a:t>
            </a:r>
            <a:r>
              <a:rPr lang="en-US" baseline="0" dirty="0" smtClean="0"/>
              <a:t> in Touchstone Energy’s Best Practices for Reliability, but given our current sectionalizing across our system, our aggressive ROW clearing, and our general system maintenance.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Members see an outage whether it qualifies as MED or not – automation improves overall reliability which means the member sees less outages – even in MED events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next logical step is automating the process of an outage.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B6A7B-8EBD-4C3C-8659-43013ED7C1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40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Mike Starts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B6A7B-8EBD-4C3C-8659-43013ED7C1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40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B6A7B-8EBD-4C3C-8659-43013ED7C1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Operations Buy-in:</a:t>
            </a:r>
            <a:r>
              <a:rPr lang="en-US" baseline="0" dirty="0" smtClean="0"/>
              <a:t> multiple presentations and Q&amp;A with Ops personnel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2D7EA-2434-4756-8E3A-6200E46323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1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2013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" name="Picture 13" descr="Eaton - white 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06500" y="152400"/>
            <a:ext cx="7924800" cy="990600"/>
          </a:xfrm>
        </p:spPr>
        <p:txBody>
          <a:bodyPr anchor="ctr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85960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1007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2013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13" descr="Eaton - white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89"/>
          <a:stretch/>
        </p:blipFill>
        <p:spPr bwMode="auto">
          <a:xfrm>
            <a:off x="762000" y="6324600"/>
            <a:ext cx="12324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433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2013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" name="Picture 13" descr="Eaton - white 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06500" y="152400"/>
            <a:ext cx="7924800" cy="990600"/>
          </a:xfrm>
        </p:spPr>
        <p:txBody>
          <a:bodyPr anchor="ctr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32519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2013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81000" y="0"/>
            <a:ext cx="8763000" cy="3200400"/>
          </a:xfrm>
          <a:prstGeom prst="rect">
            <a:avLst/>
          </a:prstGeom>
          <a:noFill/>
          <a:ln w="317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6" name="Picture 13" descr="Eaton - white backgro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70588"/>
            <a:ext cx="19050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9248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783138"/>
            <a:ext cx="6024563" cy="1027112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0067C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46434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fu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2013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381000" y="0"/>
            <a:ext cx="8763000" cy="5715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13" descr="Eaton - white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089"/>
          <a:stretch/>
        </p:blipFill>
        <p:spPr bwMode="auto">
          <a:xfrm>
            <a:off x="762000" y="6324600"/>
            <a:ext cx="12324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4339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381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3884612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52575"/>
            <a:ext cx="3886200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660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989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552575"/>
            <a:ext cx="4189412" cy="4695825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105400" y="1552575"/>
            <a:ext cx="3657600" cy="2362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5105400" y="39624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906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286000"/>
            <a:ext cx="7924800" cy="3581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0" y="1447800"/>
            <a:ext cx="7924800" cy="609600"/>
          </a:xfrm>
        </p:spPr>
        <p:txBody>
          <a:bodyPr/>
          <a:lstStyle>
            <a:lvl1pPr marL="0" indent="0">
              <a:buNone/>
              <a:defRPr sz="2400" b="1"/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29537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45056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552575"/>
            <a:ext cx="7923212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1133475"/>
            <a:ext cx="9144000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924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9" name="Rectangle 35"/>
          <p:cNvSpPr>
            <a:spLocks noChangeArrowheads="1"/>
          </p:cNvSpPr>
          <p:nvPr/>
        </p:nvSpPr>
        <p:spPr bwMode="auto">
          <a:xfrm>
            <a:off x="6705600" y="6553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</a:pPr>
            <a:fld id="{43DBA627-09D6-4F6C-921A-2B5A1E4AADE1}" type="slidenum">
              <a:rPr lang="en-US" sz="900">
                <a:solidFill>
                  <a:srgbClr val="0C86F4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</a:pPr>
              <a:t>‹#›</a:t>
            </a:fld>
            <a:endParaRPr lang="en-US" sz="900">
              <a:solidFill>
                <a:srgbClr val="0C86F4"/>
              </a:solidFill>
            </a:endParaRPr>
          </a:p>
        </p:txBody>
      </p:sp>
      <p:sp>
        <p:nvSpPr>
          <p:cNvPr id="1030" name="Text Box 36"/>
          <p:cNvSpPr txBox="1">
            <a:spLocks noChangeArrowheads="1"/>
          </p:cNvSpPr>
          <p:nvPr userDrawn="1"/>
        </p:nvSpPr>
        <p:spPr bwMode="auto">
          <a:xfrm>
            <a:off x="3657600" y="6538913"/>
            <a:ext cx="16225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 dirty="0" smtClean="0"/>
              <a:t> 2013 Eaton. All Rights Reserved.</a:t>
            </a:r>
            <a:r>
              <a:rPr lang="en-US" sz="7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31" name="Picture 39" descr="Eaton - white backgroun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"/>
          <a:stretch>
            <a:fillRect/>
          </a:stretch>
        </p:blipFill>
        <p:spPr bwMode="auto">
          <a:xfrm>
            <a:off x="762000" y="6305550"/>
            <a:ext cx="1219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5" r:id="rId2"/>
    <p:sldLayoutId id="2147483706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19" r:id="rId11"/>
    <p:sldLayoutId id="2147483767" r:id="rId12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67C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8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400">
          <a:solidFill>
            <a:srgbClr val="29292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lr>
          <a:srgbClr val="0067C6"/>
        </a:buClr>
        <a:buChar char="•"/>
        <a:defRPr sz="2000">
          <a:solidFill>
            <a:srgbClr val="29292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00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686" y="3441879"/>
            <a:ext cx="7924800" cy="304800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Distribution / Feeder Automation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CHELCO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FECA Engineers Conference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June 6, 2016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Presented By: </a:t>
            </a:r>
            <a:r>
              <a:rPr lang="en-US" sz="1800" dirty="0">
                <a:solidFill>
                  <a:schemeClr val="tx1"/>
                </a:solidFill>
              </a:rPr>
              <a:t>Matthew Avery </a:t>
            </a:r>
            <a:r>
              <a:rPr lang="en-US" sz="1800" dirty="0" smtClean="0">
                <a:solidFill>
                  <a:schemeClr val="tx1"/>
                </a:solidFill>
              </a:rPr>
              <a:t>and Mike Kapotsy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5715000"/>
            <a:ext cx="1364436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4" y="-1869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088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Cost Over 10 Years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323"/>
            <a:ext cx="1371600" cy="996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2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5715000"/>
            <a:ext cx="1364436" cy="1143000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976454"/>
              </p:ext>
            </p:extLst>
          </p:nvPr>
        </p:nvGraphicFramePr>
        <p:xfrm>
          <a:off x="228599" y="1295400"/>
          <a:ext cx="457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863524"/>
              </p:ext>
            </p:extLst>
          </p:nvPr>
        </p:nvGraphicFramePr>
        <p:xfrm>
          <a:off x="4648200" y="1524000"/>
          <a:ext cx="4463845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204611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EA2027"/>
                </a:solidFill>
              </a:rPr>
              <a:t>CHELCO Plan</a:t>
            </a:r>
            <a:endParaRPr lang="en-US" dirty="0">
              <a:solidFill>
                <a:srgbClr val="EA202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323"/>
            <a:ext cx="1371600" cy="996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2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5715000"/>
            <a:ext cx="1364436" cy="1143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66713" y="1510348"/>
            <a:ext cx="8410575" cy="3837305"/>
            <a:chOff x="0" y="0"/>
            <a:chExt cx="8410575" cy="38373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410575" cy="3837305"/>
            </a:xfrm>
            <a:prstGeom prst="rect">
              <a:avLst/>
            </a:prstGeom>
          </p:spPr>
        </p:pic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3071004" y="871268"/>
              <a:ext cx="514350" cy="238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LAUR</a:t>
              </a: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7712015" y="534838"/>
              <a:ext cx="514350" cy="238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PAXT</a:t>
              </a: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98408" y="3243532"/>
              <a:ext cx="514350" cy="238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BAKR</a:t>
              </a: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2717321" y="2846717"/>
              <a:ext cx="523875" cy="238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ABRNn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233577" y="1026543"/>
              <a:ext cx="152400" cy="152400"/>
            </a:xfrm>
            <a:prstGeom prst="ellipse">
              <a:avLst/>
            </a:prstGeom>
            <a:solidFill>
              <a:srgbClr val="47E9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1102" y="2812211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105509" y="2104845"/>
              <a:ext cx="152400" cy="152400"/>
            </a:xfrm>
            <a:prstGeom prst="ellipse">
              <a:avLst/>
            </a:prstGeom>
            <a:solidFill>
              <a:srgbClr val="47E9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761781" y="207034"/>
              <a:ext cx="152400" cy="152400"/>
            </a:xfrm>
            <a:prstGeom prst="ellipse">
              <a:avLst/>
            </a:prstGeom>
            <a:solidFill>
              <a:srgbClr val="47E9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857336" y="15527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37494" y="888521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045125" y="244127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321170" y="1595887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949570" y="97478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56710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EA2027"/>
                </a:solidFill>
              </a:rPr>
              <a:t>CHELCO Plan</a:t>
            </a:r>
            <a:endParaRPr lang="en-US" dirty="0">
              <a:solidFill>
                <a:srgbClr val="EA202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323"/>
            <a:ext cx="1371600" cy="996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2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5715000"/>
            <a:ext cx="1364436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785745" y="1211161"/>
            <a:ext cx="3310255" cy="5598858"/>
            <a:chOff x="0" y="0"/>
            <a:chExt cx="3310255" cy="59436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310255" cy="5943600"/>
            </a:xfrm>
            <a:prstGeom prst="rect">
              <a:avLst/>
            </a:prstGeom>
          </p:spPr>
        </p:pic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535502" y="4209691"/>
              <a:ext cx="514350" cy="238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DFSP</a:t>
              </a: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931653" y="5331125"/>
              <a:ext cx="514350" cy="238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ALAQ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1483744" y="4477109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242204" y="5072332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647645" y="1794294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95887" y="2035834"/>
              <a:ext cx="152400" cy="152400"/>
            </a:xfrm>
            <a:prstGeom prst="ellipse">
              <a:avLst/>
            </a:prstGeom>
            <a:solidFill>
              <a:srgbClr val="47E9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64898" y="3217653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570008" y="2907102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345721" y="4822166"/>
              <a:ext cx="152400" cy="152400"/>
            </a:xfrm>
            <a:prstGeom prst="ellipse">
              <a:avLst/>
            </a:prstGeom>
            <a:solidFill>
              <a:srgbClr val="47E97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1207698" y="146649"/>
              <a:ext cx="514350" cy="238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GLEN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0"/>
            <a:ext cx="2606175" cy="1919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19199"/>
            <a:ext cx="2589108" cy="4721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" y="1240358"/>
            <a:ext cx="2647781" cy="27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39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EA2027"/>
                </a:solidFill>
              </a:rPr>
              <a:t>Next Steps</a:t>
            </a:r>
            <a:endParaRPr lang="en-US" dirty="0">
              <a:solidFill>
                <a:srgbClr val="EA20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7389812" cy="4695825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Padmount</a:t>
            </a:r>
            <a:r>
              <a:rPr lang="en-US" dirty="0" smtClean="0"/>
              <a:t> Switch Gear</a:t>
            </a:r>
          </a:p>
          <a:p>
            <a:r>
              <a:rPr lang="en-US" dirty="0" smtClean="0"/>
              <a:t>Further Sectionalize Line Segments</a:t>
            </a:r>
          </a:p>
          <a:p>
            <a:r>
              <a:rPr lang="en-US" dirty="0" smtClean="0"/>
              <a:t>Analyze Cost of Tying Radial Feeders Together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323"/>
            <a:ext cx="1371600" cy="996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2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5715000"/>
            <a:ext cx="13644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144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323"/>
            <a:ext cx="1371600" cy="996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5715000"/>
            <a:ext cx="1364436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1996" y="3197941"/>
            <a:ext cx="2880404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Matthew Avery, P.E.</a:t>
            </a:r>
            <a:br>
              <a:rPr lang="en-US" dirty="0"/>
            </a:br>
            <a:r>
              <a:rPr lang="en-US" dirty="0"/>
              <a:t>Vice President of Engineering</a:t>
            </a:r>
            <a:br>
              <a:rPr lang="en-US" dirty="0"/>
            </a:br>
            <a:r>
              <a:rPr lang="en-US" dirty="0" smtClean="0"/>
              <a:t>mavery@chelco.com</a:t>
            </a:r>
          </a:p>
          <a:p>
            <a:pPr algn="ctr"/>
            <a:r>
              <a:rPr lang="en-US" dirty="0"/>
              <a:t>850-307-1190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3197942"/>
            <a:ext cx="3156633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Mike Kapotsy, M.E., P.E.</a:t>
            </a:r>
            <a:br>
              <a:rPr lang="en-US" dirty="0"/>
            </a:br>
            <a:r>
              <a:rPr lang="en-US" dirty="0"/>
              <a:t>Engineering Services Supervisor</a:t>
            </a:r>
            <a:br>
              <a:rPr lang="en-US" dirty="0"/>
            </a:br>
            <a:r>
              <a:rPr lang="en-US" dirty="0" smtClean="0"/>
              <a:t>mkapotsy@chelco.com</a:t>
            </a:r>
          </a:p>
          <a:p>
            <a:pPr algn="ctr"/>
            <a:r>
              <a:rPr lang="en-US" dirty="0" smtClean="0"/>
              <a:t>850-307-1198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59089" y="4725233"/>
            <a:ext cx="2238113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Levi McNeely</a:t>
            </a:r>
            <a:br>
              <a:rPr lang="en-US" dirty="0"/>
            </a:br>
            <a:r>
              <a:rPr lang="en-US" dirty="0"/>
              <a:t>Electrical Engineer II</a:t>
            </a:r>
            <a:br>
              <a:rPr lang="en-US" dirty="0"/>
            </a:br>
            <a:r>
              <a:rPr lang="en-US" dirty="0" smtClean="0"/>
              <a:t>lmcneely@chelco.com</a:t>
            </a:r>
          </a:p>
          <a:p>
            <a:pPr algn="ctr"/>
            <a:r>
              <a:rPr lang="en-US" dirty="0" smtClean="0"/>
              <a:t>850-307-1235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92" y="1143000"/>
            <a:ext cx="9131708" cy="1752600"/>
          </a:xfrm>
        </p:spPr>
        <p:txBody>
          <a:bodyPr/>
          <a:lstStyle/>
          <a:p>
            <a:pPr algn="ctr"/>
            <a:r>
              <a:rPr lang="en-US" b="1" dirty="0" smtClean="0"/>
              <a:t>Questions?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724860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CHELCO Facts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552575"/>
            <a:ext cx="4724400" cy="469582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Located in Panhandle of NW Florida</a:t>
            </a:r>
          </a:p>
          <a:p>
            <a:r>
              <a:rPr lang="en-US" sz="1800" dirty="0" smtClean="0"/>
              <a:t>22 Substations (76 Feeders)</a:t>
            </a:r>
          </a:p>
          <a:p>
            <a:r>
              <a:rPr lang="en-US" sz="1800" dirty="0" smtClean="0"/>
              <a:t>System Peak: 241 MW</a:t>
            </a:r>
          </a:p>
          <a:p>
            <a:r>
              <a:rPr lang="en-US" sz="1800" dirty="0" smtClean="0"/>
              <a:t>51,002 Meters (12 meters/mile)</a:t>
            </a:r>
          </a:p>
          <a:p>
            <a:r>
              <a:rPr lang="en-US" sz="1800" dirty="0" smtClean="0"/>
              <a:t>Featured in Touchstone Energy Best Practices</a:t>
            </a:r>
          </a:p>
          <a:p>
            <a:endParaRPr lang="en-US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921874"/>
              </p:ext>
            </p:extLst>
          </p:nvPr>
        </p:nvGraphicFramePr>
        <p:xfrm>
          <a:off x="4038600" y="3900487"/>
          <a:ext cx="4724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323"/>
            <a:ext cx="1371600" cy="996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2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5715000"/>
            <a:ext cx="1364436" cy="1143000"/>
          </a:xfrm>
          <a:prstGeom prst="rect">
            <a:avLst/>
          </a:prstGeom>
        </p:spPr>
      </p:pic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7313"/>
            <a:ext cx="3293573" cy="4276009"/>
          </a:xfrm>
        </p:spPr>
      </p:pic>
    </p:spTree>
    <p:extLst>
      <p:ext uri="{BB962C8B-B14F-4D97-AF65-F5344CB8AC3E}">
        <p14:creationId xmlns:p14="http://schemas.microsoft.com/office/powerpoint/2010/main" val="17773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CHELCO Reliability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793044"/>
              </p:ext>
            </p:extLst>
          </p:nvPr>
        </p:nvGraphicFramePr>
        <p:xfrm>
          <a:off x="498987" y="1676400"/>
          <a:ext cx="8035413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323"/>
            <a:ext cx="1371600" cy="996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2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5715000"/>
            <a:ext cx="136443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Association of Large Distribution Cooperatives (ALDC) -  2014 Reliability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2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792480"/>
              </p:ext>
            </p:extLst>
          </p:nvPr>
        </p:nvGraphicFramePr>
        <p:xfrm>
          <a:off x="76200" y="1241324"/>
          <a:ext cx="8991600" cy="554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01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990600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67C6"/>
                </a:solidFill>
                <a:latin typeface="Arial" charset="0"/>
              </a:defRPr>
            </a:lvl9pPr>
          </a:lstStyle>
          <a:p>
            <a:pPr algn="r">
              <a:buClrTx/>
            </a:pPr>
            <a:r>
              <a:rPr lang="en-US" kern="0" smtClean="0">
                <a:solidFill>
                  <a:srgbClr val="FF0000"/>
                </a:solidFill>
              </a:rPr>
              <a:t>CHELCO Reliability</a:t>
            </a:r>
            <a:endParaRPr lang="en-US" kern="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2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5715000"/>
            <a:ext cx="1364436" cy="114300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79911"/>
              </p:ext>
            </p:extLst>
          </p:nvPr>
        </p:nvGraphicFramePr>
        <p:xfrm>
          <a:off x="381000" y="1158240"/>
          <a:ext cx="8695485" cy="554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39596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Why Feeder Automation?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350" y="1371600"/>
            <a:ext cx="8401050" cy="2133599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Current Sectionalizing Plan</a:t>
            </a:r>
          </a:p>
          <a:p>
            <a:r>
              <a:rPr lang="en-US" sz="7200" dirty="0" smtClean="0"/>
              <a:t>2014 Slip in Reliability</a:t>
            </a:r>
          </a:p>
          <a:p>
            <a:r>
              <a:rPr lang="en-US" sz="7200" dirty="0" smtClean="0"/>
              <a:t>Mitigate Storms/Events that do not Qualify as MEDs</a:t>
            </a:r>
          </a:p>
          <a:p>
            <a:r>
              <a:rPr lang="en-US" sz="7200" dirty="0"/>
              <a:t>Improve Balanced Scorecard in Member Satisfaction and Reliability</a:t>
            </a:r>
          </a:p>
          <a:p>
            <a:r>
              <a:rPr lang="en-US" sz="7200" dirty="0" smtClean="0"/>
              <a:t>Next Logical Step Given Current Sectionalizing Methods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323"/>
            <a:ext cx="1371600" cy="996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2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5715000"/>
            <a:ext cx="1364436" cy="1143000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773181"/>
              </p:ext>
            </p:extLst>
          </p:nvPr>
        </p:nvGraphicFramePr>
        <p:xfrm>
          <a:off x="1219200" y="3516518"/>
          <a:ext cx="7086600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058412"/>
            <a:ext cx="5282533" cy="796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300" dirty="0"/>
              <a:t>*71% of feeders have </a:t>
            </a:r>
            <a:r>
              <a:rPr lang="en-US" sz="1300" dirty="0" smtClean="0"/>
              <a:t>back-feed </a:t>
            </a:r>
            <a:r>
              <a:rPr lang="en-US" sz="1300" dirty="0"/>
              <a:t>capability (54 Feeders)</a:t>
            </a:r>
          </a:p>
          <a:p>
            <a:pPr lvl="2"/>
            <a:r>
              <a:rPr lang="en-US" sz="1300" dirty="0"/>
              <a:t>*Assuming 50% restoration on feeder level outages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29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Yukon Feeder Automation?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628" y="1266542"/>
            <a:ext cx="8096250" cy="4295419"/>
          </a:xfrm>
        </p:spPr>
        <p:txBody>
          <a:bodyPr>
            <a:normAutofit/>
          </a:bodyPr>
          <a:lstStyle/>
          <a:p>
            <a:r>
              <a:rPr lang="en-US" sz="1400" dirty="0"/>
              <a:t>YFA is a server based application that performs Fault Location, Isolation, Service Restoration (FLISR)</a:t>
            </a:r>
          </a:p>
          <a:p>
            <a:r>
              <a:rPr lang="en-US" sz="1400" dirty="0" smtClean="0"/>
              <a:t>YFA </a:t>
            </a:r>
            <a:r>
              <a:rPr lang="en-US" sz="1400" dirty="0"/>
              <a:t>restorations typically in the time frame between 30s to 2m depending upon communication </a:t>
            </a:r>
            <a:r>
              <a:rPr lang="en-US" sz="1400" dirty="0" smtClean="0"/>
              <a:t>system (Radio System ~2 minutes) </a:t>
            </a:r>
          </a:p>
          <a:p>
            <a:r>
              <a:rPr lang="en-US" sz="1400" dirty="0"/>
              <a:t>Using YFA as a Bolt-On to Existing </a:t>
            </a:r>
            <a:r>
              <a:rPr lang="en-US" sz="1400" dirty="0" smtClean="0"/>
              <a:t>SCADA</a:t>
            </a:r>
          </a:p>
          <a:p>
            <a:r>
              <a:rPr lang="en-US" sz="1400" dirty="0" smtClean="0"/>
              <a:t>Operators can control YFA through SCADA</a:t>
            </a:r>
          </a:p>
          <a:p>
            <a:r>
              <a:rPr lang="en-US" sz="1400" dirty="0" smtClean="0"/>
              <a:t>Existing Experience with YFA at CHELCO</a:t>
            </a:r>
          </a:p>
          <a:p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323"/>
            <a:ext cx="1371600" cy="996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2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5715000"/>
            <a:ext cx="1364436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91" y="2286000"/>
            <a:ext cx="4887609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0" b="14286"/>
          <a:stretch/>
        </p:blipFill>
        <p:spPr>
          <a:xfrm>
            <a:off x="1594840" y="3657599"/>
            <a:ext cx="1986559" cy="30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Yukon Feeder Automation?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323"/>
            <a:ext cx="1371600" cy="996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2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5715000"/>
            <a:ext cx="1364436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754101" cy="42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EA2027"/>
                </a:solidFill>
              </a:rPr>
              <a:t>CHELCO Plan </a:t>
            </a:r>
            <a:endParaRPr lang="en-US" dirty="0">
              <a:solidFill>
                <a:srgbClr val="EA202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3323"/>
            <a:ext cx="1371600" cy="996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52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54" y="6133461"/>
            <a:ext cx="1717291" cy="3564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5715000"/>
            <a:ext cx="1364436" cy="1143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552575"/>
            <a:ext cx="7770812" cy="507682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10 Year Implementation (Due to Cost) </a:t>
            </a:r>
          </a:p>
          <a:p>
            <a:r>
              <a:rPr lang="en-US" sz="2000" dirty="0" smtClean="0"/>
              <a:t>Automate 54 Feeders (Out of 76 Feeders Total) </a:t>
            </a:r>
          </a:p>
          <a:p>
            <a:r>
              <a:rPr lang="en-US" sz="2000" dirty="0" smtClean="0"/>
              <a:t>Automating Worst Performing Feeders First </a:t>
            </a:r>
          </a:p>
          <a:p>
            <a:r>
              <a:rPr lang="en-US" sz="2000" dirty="0" smtClean="0"/>
              <a:t>Automate 111 Downline YFA Reclosers (71% of System) </a:t>
            </a:r>
          </a:p>
          <a:p>
            <a:r>
              <a:rPr lang="en-US" sz="2000" dirty="0"/>
              <a:t>Operations Buy-in</a:t>
            </a:r>
          </a:p>
          <a:p>
            <a:r>
              <a:rPr lang="en-US" sz="2000" dirty="0" smtClean="0"/>
              <a:t>Benefits Expected in Reliability </a:t>
            </a:r>
          </a:p>
          <a:p>
            <a:r>
              <a:rPr lang="en-US" sz="2000" dirty="0" smtClean="0"/>
              <a:t>Total Cost: </a:t>
            </a:r>
            <a:r>
              <a:rPr lang="en-US" sz="2000" dirty="0"/>
              <a:t> $</a:t>
            </a:r>
            <a:r>
              <a:rPr lang="en-US" sz="2000" dirty="0" smtClean="0"/>
              <a:t>3,028,758 (Already Budgeted: $1,528,75) </a:t>
            </a:r>
          </a:p>
          <a:p>
            <a:r>
              <a:rPr lang="en-US" sz="2000" dirty="0" smtClean="0"/>
              <a:t>Cost Per Site: </a:t>
            </a:r>
          </a:p>
          <a:p>
            <a:pPr lvl="1"/>
            <a:r>
              <a:rPr lang="en-US" sz="1600" dirty="0" smtClean="0"/>
              <a:t>YFA Software (One Time Fee) 	$15,000</a:t>
            </a:r>
          </a:p>
          <a:p>
            <a:pPr lvl="1"/>
            <a:r>
              <a:rPr lang="en-US" sz="1600" dirty="0" smtClean="0"/>
              <a:t>YFA Site License 		$2,500 (Adjusted as Devices are Added) </a:t>
            </a:r>
          </a:p>
          <a:p>
            <a:pPr lvl="1"/>
            <a:r>
              <a:rPr lang="en-US" sz="1600" dirty="0" smtClean="0"/>
              <a:t>Annual Maintenance Contract	18% (Negotiable) </a:t>
            </a:r>
          </a:p>
          <a:p>
            <a:pPr lvl="1"/>
            <a:r>
              <a:rPr lang="en-US" sz="1600" dirty="0" smtClean="0"/>
              <a:t>Triple Single </a:t>
            </a:r>
            <a:r>
              <a:rPr lang="en-US" sz="1600" dirty="0" err="1" smtClean="0"/>
              <a:t>Recloser</a:t>
            </a:r>
            <a:r>
              <a:rPr lang="en-US" sz="1600" dirty="0" smtClean="0"/>
              <a:t>/Control	$21,500</a:t>
            </a:r>
          </a:p>
          <a:p>
            <a:pPr lvl="1"/>
            <a:r>
              <a:rPr lang="en-US" sz="1600" dirty="0" smtClean="0"/>
              <a:t>SCADA Communications	$4,500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04012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ton slide layout">
  <a:themeElements>
    <a:clrScheme name="Eaton Palette 2012">
      <a:dk1>
        <a:srgbClr val="000000"/>
      </a:dk1>
      <a:lt1>
        <a:srgbClr val="FFFFFF"/>
      </a:lt1>
      <a:dk2>
        <a:srgbClr val="0067CD"/>
      </a:dk2>
      <a:lt2>
        <a:srgbClr val="FFFFFF"/>
      </a:lt2>
      <a:accent1>
        <a:srgbClr val="0067C6"/>
      </a:accent1>
      <a:accent2>
        <a:srgbClr val="009900"/>
      </a:accent2>
      <a:accent3>
        <a:srgbClr val="FF0000"/>
      </a:accent3>
      <a:accent4>
        <a:srgbClr val="F88B1C"/>
      </a:accent4>
      <a:accent5>
        <a:srgbClr val="800080"/>
      </a:accent5>
      <a:accent6>
        <a:srgbClr val="FFFF00"/>
      </a:accent6>
      <a:hlink>
        <a:srgbClr val="F88B1C"/>
      </a:hlink>
      <a:folHlink>
        <a:srgbClr val="800080"/>
      </a:folHlink>
    </a:clrScheme>
    <a:fontScheme name="photo_template_june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67CD"/>
          </a:buClr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oto_template_june2008 1">
        <a:dk1>
          <a:srgbClr val="000000"/>
        </a:dk1>
        <a:lt1>
          <a:srgbClr val="FFFFFF"/>
        </a:lt1>
        <a:dk2>
          <a:srgbClr val="0067CD"/>
        </a:dk2>
        <a:lt2>
          <a:srgbClr val="800080"/>
        </a:lt2>
        <a:accent1>
          <a:srgbClr val="00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E70000"/>
        </a:accent6>
        <a:hlink>
          <a:srgbClr val="FF99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21066</TotalTime>
  <Words>513</Words>
  <Application>Microsoft Office PowerPoint</Application>
  <PresentationFormat>On-screen Show (4:3)</PresentationFormat>
  <Paragraphs>124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Monotype Sorts</vt:lpstr>
      <vt:lpstr>Times New Roman</vt:lpstr>
      <vt:lpstr>Eaton slide layout</vt:lpstr>
      <vt:lpstr>Distribution / Feeder Automation CHELCO  FECA Engineers Conference  June 6, 2016  Presented By: Matthew Avery and Mike Kapotsy</vt:lpstr>
      <vt:lpstr>CHELCO Facts</vt:lpstr>
      <vt:lpstr>CHELCO Reliability</vt:lpstr>
      <vt:lpstr>Association of Large Distribution Cooperatives (ALDC) -  2014 Reliability</vt:lpstr>
      <vt:lpstr>PowerPoint Presentation</vt:lpstr>
      <vt:lpstr>Why Feeder Automation?</vt:lpstr>
      <vt:lpstr>Yukon Feeder Automation?</vt:lpstr>
      <vt:lpstr>Yukon Feeder Automation?</vt:lpstr>
      <vt:lpstr>CHELCO Plan </vt:lpstr>
      <vt:lpstr>Cost Over 10 Years</vt:lpstr>
      <vt:lpstr>CHELCO Plan</vt:lpstr>
      <vt:lpstr>CHELCO Plan</vt:lpstr>
      <vt:lpstr>Next Steps</vt:lpstr>
      <vt:lpstr>Questions? </vt:lpstr>
    </vt:vector>
  </TitlesOfParts>
  <Company>Eaton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E0078604</dc:creator>
  <cp:lastModifiedBy>Matthew Avery</cp:lastModifiedBy>
  <cp:revision>213</cp:revision>
  <cp:lastPrinted>2015-10-02T18:24:56Z</cp:lastPrinted>
  <dcterms:created xsi:type="dcterms:W3CDTF">2008-07-03T18:30:43Z</dcterms:created>
  <dcterms:modified xsi:type="dcterms:W3CDTF">2016-06-02T18:55:44Z</dcterms:modified>
</cp:coreProperties>
</file>