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3" r:id="rId3"/>
    <p:sldId id="311" r:id="rId4"/>
    <p:sldId id="310" r:id="rId5"/>
    <p:sldId id="299" r:id="rId6"/>
    <p:sldId id="294" r:id="rId7"/>
    <p:sldId id="289" r:id="rId8"/>
    <p:sldId id="295" r:id="rId9"/>
    <p:sldId id="305" r:id="rId10"/>
    <p:sldId id="304" r:id="rId11"/>
    <p:sldId id="302" r:id="rId12"/>
    <p:sldId id="312" r:id="rId13"/>
    <p:sldId id="317" r:id="rId14"/>
    <p:sldId id="306" r:id="rId15"/>
    <p:sldId id="307" r:id="rId16"/>
    <p:sldId id="308" r:id="rId17"/>
    <p:sldId id="313" r:id="rId18"/>
    <p:sldId id="309" r:id="rId19"/>
    <p:sldId id="316" r:id="rId20"/>
    <p:sldId id="314" r:id="rId21"/>
    <p:sldId id="315" r:id="rId22"/>
    <p:sldId id="28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31" autoAdjust="0"/>
  </p:normalViewPr>
  <p:slideViewPr>
    <p:cSldViewPr showGuides="1"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5CC02E-7EC4-41D3-873E-E2BB2A48107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0BF59D-CC82-4876-B67E-061C595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179677-EA15-4D66-8523-A144BC3C7D84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DDE3B6-2E2A-4F53-A344-1576AF7E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8329" indent="-291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6660" indent="-233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3324" indent="-233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9988" indent="-233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6652" indent="-233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33316" indent="-233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9980" indent="-233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6644" indent="-233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21AF3C-743B-4C84-8A32-B1E2F15660DF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Seminole started the marketing process in July of 2015 with a communicators</a:t>
            </a:r>
            <a:r>
              <a:rPr lang="en-US" baseline="0" dirty="0" smtClean="0"/>
              <a:t> meeting to develop a plan for marketing/communications for the project, objectives, goals, and deliverable outcomes.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meeting we identified: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Message Triangle (NRECA Solar toolkit) Community solar is affordable, safe, reliable, and simple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Key and secondary audiences,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 identified key messages, for materials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Our Members asked…and we listened… Seminole “Cooperative Solar”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The relationship that our Members have with end-use consumers is key to the marketing strategy: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Cooperative Solar is a safe, reliable, affordable  and simple way to participate in solar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E3B6-2E2A-4F53-A344-1576AF7E5A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NRECA: Community</a:t>
            </a:r>
            <a:r>
              <a:rPr lang="en-US" baseline="0" dirty="0" smtClean="0"/>
              <a:t> Solar fit:  changed for Seminole’s project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looked at the goals and objectives of Cooperative Solar and came up with the deliverables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E3B6-2E2A-4F53-A344-1576AF7E5A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date </a:t>
            </a:r>
          </a:p>
          <a:p>
            <a:r>
              <a:rPr lang="en-US" b="1" u="sng" dirty="0" smtClean="0"/>
              <a:t>Completed:</a:t>
            </a:r>
          </a:p>
          <a:p>
            <a:r>
              <a:rPr lang="en-US" baseline="0" dirty="0" smtClean="0"/>
              <a:t>Press Release</a:t>
            </a:r>
          </a:p>
          <a:p>
            <a:r>
              <a:rPr lang="en-US" baseline="0" dirty="0" smtClean="0"/>
              <a:t>Member logos</a:t>
            </a:r>
          </a:p>
          <a:p>
            <a:r>
              <a:rPr lang="en-US" baseline="0" dirty="0" smtClean="0"/>
              <a:t>Community Talking points</a:t>
            </a:r>
          </a:p>
          <a:p>
            <a:r>
              <a:rPr lang="en-US" baseline="0" dirty="0" smtClean="0"/>
              <a:t>Member Communications “Connections Column”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In-progress:</a:t>
            </a:r>
          </a:p>
          <a:p>
            <a:r>
              <a:rPr lang="en-US" baseline="0" dirty="0" smtClean="0"/>
              <a:t>Solar video (expected completion November 2016)</a:t>
            </a:r>
          </a:p>
          <a:p>
            <a:r>
              <a:rPr lang="en-US" baseline="0" dirty="0" smtClean="0"/>
              <a:t>Member toolkit (expected to be online late June)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E3B6-2E2A-4F53-A344-1576AF7E5A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65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6836"/>
            <a:ext cx="6400800" cy="1428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01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48000">
                <a:srgbClr val="6E99C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BDE430-1349-4487-BD01-EF91BC1C5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r="9615"/>
          <a:stretch/>
        </p:blipFill>
        <p:spPr>
          <a:xfrm>
            <a:off x="4621822" y="4800600"/>
            <a:ext cx="2057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9" b="10344"/>
          <a:stretch/>
        </p:blipFill>
        <p:spPr>
          <a:xfrm>
            <a:off x="2345668" y="4755383"/>
            <a:ext cx="20669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0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10" y="609600"/>
            <a:ext cx="4455390" cy="1100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1421" r="1263"/>
          <a:stretch/>
        </p:blipFill>
        <p:spPr>
          <a:xfrm>
            <a:off x="125605" y="4724400"/>
            <a:ext cx="2057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r="20514"/>
          <a:stretch/>
        </p:blipFill>
        <p:spPr>
          <a:xfrm>
            <a:off x="6858000" y="4755383"/>
            <a:ext cx="207645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642" y="6356348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2747" y="6340475"/>
            <a:ext cx="2886598" cy="380999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2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BDE430-1349-4487-BD01-EF91BC1C5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444" y="6340475"/>
            <a:ext cx="170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Rate Committee              January 27, 2014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19" y="76200"/>
            <a:ext cx="212257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25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fld id="{EFBDE430-1349-4487-BD01-EF91BC1C570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1882775"/>
            <a:ext cx="8229600" cy="11652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Initiatives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267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FECA Engineers Conference</a:t>
            </a:r>
            <a:endParaRPr lang="en-US" sz="2400" b="1" dirty="0"/>
          </a:p>
          <a:p>
            <a:pPr algn="ctr"/>
            <a:r>
              <a:rPr lang="en-US" sz="2400" b="1" dirty="0" smtClean="0"/>
              <a:t>Glenn Spurlock</a:t>
            </a:r>
          </a:p>
          <a:p>
            <a:pPr algn="ctr"/>
            <a:r>
              <a:rPr lang="en-US" sz="2400" b="1" dirty="0" smtClean="0"/>
              <a:t>June 7, 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06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032"/>
            <a:ext cx="9144000" cy="5135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EFBDE430-1349-4487-BD01-EF91BC1C57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Seminole Solar – The Project</a:t>
            </a:r>
            <a:r>
              <a:rPr lang="en-US" sz="2800" b="1" dirty="0">
                <a:solidFill>
                  <a:srgbClr val="00B050"/>
                </a:solidFill>
              </a:rPr>
              <a:t/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Status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5362" y="6545595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7, 2016</a:t>
            </a:r>
          </a:p>
        </p:txBody>
      </p:sp>
    </p:spTree>
    <p:extLst>
      <p:ext uri="{BB962C8B-B14F-4D97-AF65-F5344CB8AC3E}">
        <p14:creationId xmlns:p14="http://schemas.microsoft.com/office/powerpoint/2010/main" val="179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2.2 MW</a:t>
            </a:r>
            <a:r>
              <a:rPr lang="en-US" sz="2400" b="1" baseline="-25000" dirty="0" smtClean="0"/>
              <a:t>AC</a:t>
            </a:r>
            <a:r>
              <a:rPr lang="en-US" sz="2400" b="1" dirty="0" smtClean="0"/>
              <a:t> @ peak (</a:t>
            </a:r>
            <a:r>
              <a:rPr lang="en-US" sz="2400" b="1" dirty="0" smtClean="0">
                <a:cs typeface="Arial"/>
              </a:rPr>
              <a:t>≈320 watts/panel)</a:t>
            </a:r>
            <a:endParaRPr lang="en-US" sz="2400" b="1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First Year Annual Energy Forecast - 5,000+ MWh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Located at MGS facility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EPC Contract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Owned by Farm Credit Leasing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Approximately 29 acres</a:t>
            </a: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12.47 kV Grid Interconnection with PRECO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Financing with benefit of 30% Federal Investment Tax Credit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Substantial </a:t>
            </a:r>
            <a:r>
              <a:rPr lang="en-US" sz="2400" b="1" dirty="0" smtClean="0"/>
              <a:t>Completion </a:t>
            </a:r>
            <a:r>
              <a:rPr lang="en-US" sz="2400" b="1" dirty="0" smtClean="0"/>
              <a:t>– November 2016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Project 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2484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7, 2016</a:t>
            </a:r>
          </a:p>
        </p:txBody>
      </p:sp>
    </p:spTree>
    <p:extLst>
      <p:ext uri="{BB962C8B-B14F-4D97-AF65-F5344CB8AC3E}">
        <p14:creationId xmlns:p14="http://schemas.microsoft.com/office/powerpoint/2010/main" val="12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3600" b="1" dirty="0"/>
              <a:t>Seminole </a:t>
            </a:r>
            <a:r>
              <a:rPr lang="en-US" sz="3600" b="1" dirty="0" smtClean="0"/>
              <a:t>Solar – Marketing Materials</a:t>
            </a: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1138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Initiatives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1" y="395390"/>
            <a:ext cx="8991600" cy="1138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Solar – Marketing Materials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  <p:pic>
        <p:nvPicPr>
          <p:cNvPr id="7" name="Picture 2" descr="C:\Users\Engucaw\Desktop\SEMINOLE_Solar_Ve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100000" l="0" r="100000">
                        <a14:foregroundMark x1="3522" y1="6928" x2="93917" y2="5593"/>
                        <a14:foregroundMark x1="5229" y1="16945" x2="7364" y2="90985"/>
                        <a14:foregroundMark x1="8218" y1="90985" x2="85379" y2="82304"/>
                        <a14:foregroundMark x1="85379" y1="16945" x2="84525" y2="88314"/>
                        <a14:foregroundMark x1="2668" y1="2254" x2="95624" y2="14942"/>
                        <a14:foregroundMark x1="95624" y1="14942" x2="95624" y2="26294"/>
                        <a14:foregroundMark x1="8645" y1="16277" x2="54269" y2="14942"/>
                        <a14:foregroundMark x1="52134" y1="14942" x2="47866" y2="26962"/>
                        <a14:foregroundMark x1="21451" y1="23623" x2="49573" y2="21619"/>
                        <a14:foregroundMark x1="20598" y1="39649" x2="49146" y2="55008"/>
                        <a14:foregroundMark x1="52561" y1="54341" x2="64941" y2="43656"/>
                        <a14:foregroundMark x1="64941" y1="43656" x2="69210" y2="7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534206"/>
            <a:ext cx="7162800" cy="45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</a:t>
            </a:r>
            <a:r>
              <a:rPr lang="en-US" dirty="0" smtClean="0"/>
              <a:t>7,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8" name="Picture 7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6917"/>
            <a:ext cx="9144000" cy="18422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12" name="TextBox 12"/>
          <p:cNvSpPr txBox="1"/>
          <p:nvPr/>
        </p:nvSpPr>
        <p:spPr>
          <a:xfrm>
            <a:off x="533400" y="533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Community solar: a cooperative approach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1690449" y="1731164"/>
            <a:ext cx="5184561" cy="4311984"/>
          </a:xfrm>
          <a:prstGeom prst="triangle">
            <a:avLst/>
          </a:prstGeom>
          <a:gradFill flip="none" rotWithShape="1">
            <a:gsLst>
              <a:gs pos="95431">
                <a:srgbClr val="FFC000"/>
              </a:gs>
              <a:gs pos="13000">
                <a:srgbClr val="DDEBCF"/>
              </a:gs>
              <a:gs pos="56000">
                <a:srgbClr val="FFC000"/>
              </a:gs>
              <a:gs pos="99000">
                <a:srgbClr val="FFFF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  <a:alpha val="3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4275" y="1458066"/>
            <a:ext cx="45234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Co-ops make solar </a:t>
            </a:r>
            <a:r>
              <a:rPr lang="en-US" b="1" dirty="0" smtClean="0"/>
              <a:t>affordable</a:t>
            </a:r>
          </a:p>
          <a:p>
            <a:pPr algn="ctr"/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Co-op energy advisors can help members make smart energy investments, including right-sizing solar arrays so you don’t pay for more than you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Co-ops are local, not-for-profit, member-owned utilities – we strive to provide affordable power to our M</a:t>
            </a:r>
            <a:r>
              <a:rPr lang="en-US" sz="1200" dirty="0" smtClean="0"/>
              <a:t>embers</a:t>
            </a:r>
            <a:endParaRPr lang="en-US" dirty="0"/>
          </a:p>
        </p:txBody>
      </p:sp>
      <p:sp>
        <p:nvSpPr>
          <p:cNvPr id="10" name="TextBox 7"/>
          <p:cNvSpPr txBox="1"/>
          <p:nvPr/>
        </p:nvSpPr>
        <p:spPr>
          <a:xfrm>
            <a:off x="4572000" y="4196489"/>
            <a:ext cx="426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Cooperative solar is simple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With community solar, </a:t>
            </a:r>
            <a:r>
              <a:rPr lang="en-US" sz="1200" dirty="0"/>
              <a:t>m</a:t>
            </a:r>
            <a:r>
              <a:rPr lang="en-US" sz="1200" dirty="0" smtClean="0"/>
              <a:t>embers don’t need to take on the risk and liability associated with rooftop solar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If you move locally, your solar energy moves with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Consumers can immediately benefit from participation either by credits on their bill or rate savings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Members can monitor the performance of the array</a:t>
            </a:r>
            <a:endParaRPr lang="en-US" sz="1200" dirty="0"/>
          </a:p>
          <a:p>
            <a:endParaRPr lang="en-US" sz="1200" dirty="0" smtClean="0">
              <a:latin typeface="Arial Rounded MT Bold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6767" y="4150323"/>
            <a:ext cx="3539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Cooperative </a:t>
            </a:r>
            <a:r>
              <a:rPr lang="en-US" b="1" dirty="0"/>
              <a:t>S</a:t>
            </a:r>
            <a:r>
              <a:rPr lang="en-US" b="1" dirty="0" smtClean="0"/>
              <a:t>olar is safe and reliable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Community-owned </a:t>
            </a:r>
            <a:r>
              <a:rPr lang="en-US" sz="1200" dirty="0"/>
              <a:t>and operated solar is </a:t>
            </a:r>
            <a:r>
              <a:rPr lang="en-US" sz="1200" dirty="0" smtClean="0"/>
              <a:t>safe: the co-op handles all the installation and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co-op manages power produced by the solar array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Trusted relationship</a:t>
            </a:r>
            <a:endParaRPr lang="en-US" sz="1200" dirty="0" smtClean="0">
              <a:latin typeface="Arial Rounded MT Bold" pitchFamily="34" charset="0"/>
            </a:endParaRPr>
          </a:p>
        </p:txBody>
      </p:sp>
      <p:pic>
        <p:nvPicPr>
          <p:cNvPr id="11" name="Picture 2" descr="C:\Users\Engucaw\Desktop\SEMINOLE_Solar_Ve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0" r="100000">
                        <a14:foregroundMark x1="3522" y1="6928" x2="93917" y2="5593"/>
                        <a14:foregroundMark x1="5229" y1="16945" x2="7364" y2="90985"/>
                        <a14:foregroundMark x1="8218" y1="90985" x2="85379" y2="82304"/>
                        <a14:foregroundMark x1="85379" y1="16945" x2="84525" y2="88314"/>
                        <a14:foregroundMark x1="2668" y1="2254" x2="95624" y2="14942"/>
                        <a14:foregroundMark x1="95624" y1="14942" x2="95624" y2="26294"/>
                        <a14:foregroundMark x1="8645" y1="16277" x2="54269" y2="14942"/>
                        <a14:foregroundMark x1="52134" y1="14942" x2="47866" y2="26962"/>
                        <a14:foregroundMark x1="21451" y1="23623" x2="49573" y2="21619"/>
                        <a14:foregroundMark x1="20598" y1="39649" x2="49146" y2="55008"/>
                        <a14:foregroundMark x1="52561" y1="54341" x2="64941" y2="43656"/>
                        <a14:foregroundMark x1="64941" y1="43656" x2="69210" y2="7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13" y="2959441"/>
            <a:ext cx="2432970" cy="15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6" name="Picture 2" descr="C:\Users\Engucaw\Desktop\SEMINOLE_Solar_Ve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100000" l="0" r="100000">
                        <a14:foregroundMark x1="3522" y1="6928" x2="93917" y2="5593"/>
                        <a14:foregroundMark x1="5229" y1="16945" x2="7364" y2="90985"/>
                        <a14:foregroundMark x1="8218" y1="90985" x2="85379" y2="82304"/>
                        <a14:foregroundMark x1="85379" y1="16945" x2="84525" y2="88314"/>
                        <a14:foregroundMark x1="2668" y1="2254" x2="95624" y2="14942"/>
                        <a14:foregroundMark x1="95624" y1="14942" x2="95624" y2="26294"/>
                        <a14:foregroundMark x1="8645" y1="16277" x2="54269" y2="14942"/>
                        <a14:foregroundMark x1="52134" y1="14942" x2="47866" y2="26962"/>
                        <a14:foregroundMark x1="21451" y1="23623" x2="49573" y2="21619"/>
                        <a14:foregroundMark x1="20598" y1="39649" x2="49146" y2="55008"/>
                        <a14:foregroundMark x1="52561" y1="54341" x2="64941" y2="43656"/>
                        <a14:foregroundMark x1="64941" y1="43656" x2="69210" y2="7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93" y="1041861"/>
            <a:ext cx="2432970" cy="15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2868300"/>
            <a:ext cx="6736080" cy="1399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064" y="610881"/>
            <a:ext cx="57083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Solar Fit for the Cooperative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Aligns with what we do best: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Provide safe and reliable energy to our Members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Allows Seminole to take advantage of economies of scale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Engage our Members directly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Use our expertise and knowledge to optimize the system to provide maximum value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064" y="4178554"/>
            <a:ext cx="73240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Solar Fit for Member-Consumers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opportunity for our member-consumers: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Members benefit from economies of scale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Removes barriers: physical and financial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No third party relationship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Allows Members to share in the value of the co-op’s grid integration of renewables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</a:t>
            </a:r>
            <a:r>
              <a:rPr lang="en-US" dirty="0" smtClean="0"/>
              <a:t>7,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1000" y="12954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8888" y="1785300"/>
            <a:ext cx="3986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Share </a:t>
            </a:r>
            <a:r>
              <a:rPr lang="en-US" sz="4000" b="1" dirty="0">
                <a:solidFill>
                  <a:prstClr val="black"/>
                </a:solidFill>
              </a:rPr>
              <a:t>The Power Of The Sun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27" y="3508240"/>
            <a:ext cx="2572756" cy="171194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2" y="830635"/>
            <a:ext cx="6676011" cy="50178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5646938" y="574751"/>
            <a:ext cx="3292870" cy="55048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538" y="143685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Share </a:t>
            </a:r>
            <a:r>
              <a:rPr lang="en-US" sz="4000" b="1" dirty="0"/>
              <a:t>The Power Of The Sun </a:t>
            </a:r>
            <a:endParaRPr lang="en-US" sz="4000" dirty="0"/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7" y="3078509"/>
            <a:ext cx="3136371" cy="208758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</a:t>
            </a:r>
            <a:r>
              <a:rPr lang="en-US" dirty="0" smtClean="0"/>
              <a:t>7,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3" b="97521" l="3876" r="95349">
                        <a14:foregroundMark x1="16279" y1="28926" x2="16279" y2="28926"/>
                        <a14:foregroundMark x1="28682" y1="17355" x2="28682" y2="17355"/>
                        <a14:foregroundMark x1="50388" y1="16529" x2="50388" y2="16529"/>
                        <a14:foregroundMark x1="73643" y1="17355" x2="73643" y2="17355"/>
                        <a14:foregroundMark x1="83721" y1="33884" x2="83721" y2="33884"/>
                        <a14:foregroundMark x1="82171" y1="48760" x2="82171" y2="48760"/>
                        <a14:foregroundMark x1="82171" y1="66116" x2="82171" y2="66116"/>
                        <a14:foregroundMark x1="96124" y1="47934" x2="96124" y2="47934"/>
                        <a14:foregroundMark x1="50388" y1="1653" x2="50388" y2="1653"/>
                        <a14:foregroundMark x1="13953" y1="51240" x2="13953" y2="51240"/>
                        <a14:foregroundMark x1="4651" y1="52893" x2="4651" y2="52893"/>
                        <a14:foregroundMark x1="20155" y1="66116" x2="20155" y2="66116"/>
                        <a14:foregroundMark x1="30233" y1="80165" x2="30233" y2="80165"/>
                        <a14:foregroundMark x1="51938" y1="83471" x2="51938" y2="83471"/>
                        <a14:foregroundMark x1="51938" y1="94215" x2="51938" y2="94215"/>
                        <a14:foregroundMark x1="70543" y1="85124" x2="70543" y2="85124"/>
                        <a14:foregroundMark x1="51938" y1="97521" x2="51938" y2="97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82" y="698132"/>
            <a:ext cx="693547" cy="65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61608" y="1535106"/>
            <a:ext cx="30983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Press Release: Seminole Solar Project “Cooperative Solar”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Individualized Member 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Community Talking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Information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Community Power Point 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Member Connections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Cooperative Solar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Member Cooperative Solar Toolkit: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Quarter-page 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Yard signs/window clings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Brochure/information card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Bill Stuffer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Business Reply Card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1608" y="759742"/>
            <a:ext cx="2920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>
                    <a:lumMod val="95000"/>
                  </a:schemeClr>
                </a:solidFill>
              </a:rPr>
              <a:t>Cooperative Solar </a:t>
            </a:r>
          </a:p>
          <a:p>
            <a:r>
              <a:rPr lang="en-US" sz="1900" dirty="0" smtClean="0">
                <a:solidFill>
                  <a:schemeClr val="bg1">
                    <a:lumMod val="95000"/>
                  </a:schemeClr>
                </a:solidFill>
              </a:rPr>
              <a:t>Marketing Deliverables….</a:t>
            </a:r>
            <a:endParaRPr lang="en-US" sz="1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3600" b="1" dirty="0" smtClean="0"/>
              <a:t>Energy Efficiency</a:t>
            </a: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1138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Initiatives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>
              <a:spcAft>
                <a:spcPts val="600"/>
              </a:spcAft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i="1" dirty="0"/>
              <a:t>Seminole </a:t>
            </a:r>
            <a:r>
              <a:rPr lang="en-US" sz="2000" i="1" dirty="0" smtClean="0"/>
              <a:t>is </a:t>
            </a:r>
            <a:r>
              <a:rPr lang="en-US" sz="2000" i="1" dirty="0"/>
              <a:t>developing a plan that helps characterize the current and potential future EE and DSM activities of </a:t>
            </a:r>
            <a:r>
              <a:rPr lang="en-US" sz="2000" i="1" dirty="0" smtClean="0"/>
              <a:t>Seminole and its Member </a:t>
            </a:r>
            <a:r>
              <a:rPr lang="en-US" sz="2000" i="1" dirty="0"/>
              <a:t>cooperatives.  The Assessment encompasses two primary goals: </a:t>
            </a:r>
            <a:endParaRPr lang="en-US" sz="2000" i="1" dirty="0" smtClean="0"/>
          </a:p>
          <a:p>
            <a:endParaRPr lang="en-US" sz="2000" dirty="0"/>
          </a:p>
          <a:p>
            <a:pPr marL="85725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 smtClean="0"/>
              <a:t>Examine </a:t>
            </a:r>
            <a:r>
              <a:rPr lang="en-US" sz="2000" i="1" dirty="0"/>
              <a:t>and report on the current practices and programs at </a:t>
            </a:r>
            <a:r>
              <a:rPr lang="en-US" sz="2000" i="1" dirty="0" smtClean="0"/>
              <a:t>Seminole and each </a:t>
            </a:r>
            <a:r>
              <a:rPr lang="en-US" sz="2000" i="1" dirty="0"/>
              <a:t>Member cooperative including a quantification of energy savings and peak demand reductions; and </a:t>
            </a:r>
            <a:r>
              <a:rPr lang="en-US" sz="2000" i="1" dirty="0" smtClean="0"/>
              <a:t> </a:t>
            </a:r>
            <a:endParaRPr lang="en-US" sz="2000" dirty="0"/>
          </a:p>
          <a:p>
            <a:pPr marL="85725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 smtClean="0"/>
              <a:t>Develop </a:t>
            </a:r>
            <a:r>
              <a:rPr lang="en-US" sz="2000" i="1" dirty="0"/>
              <a:t>future energy efficiency and demand response (EE/DR) scenarios through 2021, reflecting a range of constraints and assumptions, e.g., specific EE/DR budgets and selected cost-effectiveness constraints.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05416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B050"/>
                </a:solidFill>
              </a:rPr>
              <a:t>Energy Efficiency</a:t>
            </a:r>
            <a:endParaRPr lang="en-US" sz="4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2484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7,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626" y="1526232"/>
            <a:ext cx="8229600" cy="4417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Seminole </a:t>
            </a:r>
            <a:r>
              <a:rPr lang="en-US" sz="2400" b="1" dirty="0" smtClean="0"/>
              <a:t>Contracted </a:t>
            </a:r>
            <a:r>
              <a:rPr lang="en-US" sz="2400" b="1" dirty="0" smtClean="0"/>
              <a:t>with Advanced </a:t>
            </a:r>
            <a:r>
              <a:rPr lang="en-US" sz="2400" b="1" dirty="0" smtClean="0"/>
              <a:t>Energy/Tierra </a:t>
            </a:r>
            <a:r>
              <a:rPr lang="en-US" sz="2400" b="1" dirty="0" smtClean="0"/>
              <a:t>Resource Consultants for EE &amp; DSM Assistance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Quantify Existing </a:t>
            </a:r>
            <a:r>
              <a:rPr lang="en-US" sz="2400" b="1" dirty="0" smtClean="0"/>
              <a:t>Member </a:t>
            </a:r>
            <a:r>
              <a:rPr lang="en-US" sz="2400" b="1" dirty="0" smtClean="0"/>
              <a:t>Behind-the-Meter Energy </a:t>
            </a:r>
            <a:r>
              <a:rPr lang="en-US" sz="2400" b="1" dirty="0" smtClean="0"/>
              <a:t>Savings/EIA </a:t>
            </a:r>
            <a:r>
              <a:rPr lang="en-US" sz="2400" b="1" dirty="0" smtClean="0"/>
              <a:t>861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Quantify Existing Power Systems Energy Savings (Seminole and Member Systems)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Enhance Existing Program Efforts and Explore New Cost Effective Programs and Measures (RIM Test)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05416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B050"/>
                </a:solidFill>
              </a:rPr>
              <a:t>Energy Efficiency</a:t>
            </a:r>
            <a:endParaRPr lang="en-US" sz="4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2484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7,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7467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600" b="1" dirty="0"/>
              <a:t>Seminole </a:t>
            </a:r>
            <a:r>
              <a:rPr lang="en-US" sz="3600" b="1" dirty="0" smtClean="0"/>
              <a:t>Solar – The Project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Seminole Solar – Marketing Materials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Energy Efficiency 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1138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Initiatives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>
              <a:spcAft>
                <a:spcPts val="600"/>
              </a:spcAft>
            </a:pP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05416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B050"/>
                </a:solidFill>
              </a:rPr>
              <a:t>Energy Efficiency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Survey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2484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7, 2016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2" y="2057400"/>
            <a:ext cx="88106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7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3600" b="1" dirty="0" smtClean="0"/>
              <a:t>Reference Slides</a:t>
            </a: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1138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Initiatives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Planned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00200"/>
            <a:ext cx="79248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6972869" y="6334739"/>
            <a:ext cx="2104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400" b="1" dirty="0"/>
              <a:t>Seminole </a:t>
            </a:r>
            <a:r>
              <a:rPr lang="en-US" sz="4400" b="1" dirty="0" smtClean="0"/>
              <a:t>Solar – The Project</a:t>
            </a:r>
          </a:p>
          <a:p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1138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Initiatives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Issued Request For Proposals with two options:</a:t>
            </a:r>
          </a:p>
          <a:p>
            <a:endParaRPr lang="en-US" sz="800" dirty="0" smtClean="0"/>
          </a:p>
          <a:p>
            <a:pPr lvl="1"/>
            <a:r>
              <a:rPr lang="en-US" b="1" dirty="0" smtClean="0"/>
              <a:t>Engineer, Procure, Construct (EPC)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MGS Site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 </a:t>
            </a:r>
            <a:r>
              <a:rPr lang="en-US" dirty="0" smtClean="0"/>
              <a:t>MW</a:t>
            </a:r>
            <a:r>
              <a:rPr lang="en-US" sz="2000" baseline="-25000" dirty="0" smtClean="0"/>
              <a:t>AC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25 year life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Fixed Tilt or Single Axis Tracking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Power Purchase Agreement (PPA)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Within peninsular Florida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 MW (open to consider 2 MW – </a:t>
            </a:r>
            <a:r>
              <a:rPr lang="en-US" dirty="0" smtClean="0"/>
              <a:t>20 </a:t>
            </a:r>
            <a:r>
              <a:rPr lang="en-US" dirty="0"/>
              <a:t>MW</a:t>
            </a:r>
            <a:r>
              <a:rPr lang="en-US" dirty="0" smtClean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Term 20-30 years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Technology Agnostic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1138816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B050"/>
                </a:solidFill>
              </a:rPr>
              <a:t>Seminole Solar – The Project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(Review)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Cj044135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43" y="85010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KC85T_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2235">
            <a:off x="4952382" y="1321718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7200899" y="2068639"/>
            <a:ext cx="342900" cy="365125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7315199" y="2214689"/>
            <a:ext cx="344488" cy="365125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7112778" y="1879528"/>
            <a:ext cx="344488" cy="365125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047999" y="1681289"/>
            <a:ext cx="1371600" cy="1219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76599" y="2062289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Inverter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356909" y="185025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AC</a:t>
            </a:r>
          </a:p>
        </p:txBody>
      </p: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4526641" y="1677351"/>
            <a:ext cx="685800" cy="533400"/>
            <a:chOff x="2640" y="1200"/>
            <a:chExt cx="432" cy="336"/>
          </a:xfrm>
        </p:grpSpPr>
        <p:sp>
          <p:nvSpPr>
            <p:cNvPr id="27713" name="Text Box 11"/>
            <p:cNvSpPr txBox="1">
              <a:spLocks noChangeArrowheads="1"/>
            </p:cNvSpPr>
            <p:nvPr/>
          </p:nvSpPr>
          <p:spPr bwMode="auto">
            <a:xfrm>
              <a:off x="2688" y="1305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3300"/>
                  </a:solidFill>
                </a:rPr>
                <a:t>DC</a:t>
              </a:r>
            </a:p>
          </p:txBody>
        </p:sp>
        <p:sp>
          <p:nvSpPr>
            <p:cNvPr id="27714" name="Line 12"/>
            <p:cNvSpPr>
              <a:spLocks noChangeShapeType="1"/>
            </p:cNvSpPr>
            <p:nvPr/>
          </p:nvSpPr>
          <p:spPr bwMode="auto">
            <a:xfrm flipH="1">
              <a:off x="2640" y="1200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715" name="Line 13"/>
            <p:cNvSpPr>
              <a:spLocks noChangeShapeType="1"/>
            </p:cNvSpPr>
            <p:nvPr/>
          </p:nvSpPr>
          <p:spPr bwMode="auto">
            <a:xfrm flipH="1">
              <a:off x="2640" y="1296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659" name="Group 14"/>
          <p:cNvGrpSpPr>
            <a:grpSpLocks/>
          </p:cNvGrpSpPr>
          <p:nvPr/>
        </p:nvGrpSpPr>
        <p:grpSpPr bwMode="auto">
          <a:xfrm rot="1014134">
            <a:off x="2272196" y="1572347"/>
            <a:ext cx="609600" cy="304800"/>
            <a:chOff x="1968" y="672"/>
            <a:chExt cx="384" cy="192"/>
          </a:xfrm>
        </p:grpSpPr>
        <p:sp>
          <p:nvSpPr>
            <p:cNvPr id="27711" name="AutoShape 15"/>
            <p:cNvSpPr>
              <a:spLocks/>
            </p:cNvSpPr>
            <p:nvPr/>
          </p:nvSpPr>
          <p:spPr bwMode="auto">
            <a:xfrm rot="-5400000">
              <a:off x="2016" y="720"/>
              <a:ext cx="96" cy="192"/>
            </a:xfrm>
            <a:prstGeom prst="leftBracket">
              <a:avLst>
                <a:gd name="adj" fmla="val 93741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712" name="AutoShape 16"/>
            <p:cNvSpPr>
              <a:spLocks/>
            </p:cNvSpPr>
            <p:nvPr/>
          </p:nvSpPr>
          <p:spPr bwMode="auto">
            <a:xfrm rot="5400000" flipV="1">
              <a:off x="2208" y="624"/>
              <a:ext cx="96" cy="192"/>
            </a:xfrm>
            <a:prstGeom prst="leftBracket">
              <a:avLst>
                <a:gd name="adj" fmla="val 10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660" name="Line 17"/>
          <p:cNvSpPr>
            <a:spLocks noChangeShapeType="1"/>
          </p:cNvSpPr>
          <p:nvPr/>
        </p:nvSpPr>
        <p:spPr bwMode="auto">
          <a:xfrm flipH="1">
            <a:off x="4419599" y="2290889"/>
            <a:ext cx="13716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661" name="AutoShape 18"/>
          <p:cNvCxnSpPr>
            <a:cxnSpLocks noChangeShapeType="1"/>
            <a:stCxn id="27655" idx="1"/>
            <a:endCxn id="27698" idx="3"/>
          </p:cNvCxnSpPr>
          <p:nvPr/>
        </p:nvCxnSpPr>
        <p:spPr bwMode="auto">
          <a:xfrm rot="10800000" flipV="1">
            <a:off x="1293812" y="2290889"/>
            <a:ext cx="1754187" cy="304800"/>
          </a:xfrm>
          <a:prstGeom prst="bentConnector2">
            <a:avLst/>
          </a:prstGeom>
          <a:noFill/>
          <a:ln w="476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Text Box 19"/>
          <p:cNvSpPr txBox="1">
            <a:spLocks noChangeArrowheads="1"/>
          </p:cNvSpPr>
          <p:nvPr/>
        </p:nvSpPr>
        <p:spPr bwMode="auto">
          <a:xfrm>
            <a:off x="2007803" y="3067177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Step-Up </a:t>
            </a:r>
            <a:r>
              <a:rPr lang="en-US" altLang="en-US" sz="1800" dirty="0" smtClean="0">
                <a:solidFill>
                  <a:prstClr val="black"/>
                </a:solidFill>
              </a:rPr>
              <a:t>Transformer 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grpSp>
        <p:nvGrpSpPr>
          <p:cNvPr id="27663" name="Group 20"/>
          <p:cNvGrpSpPr>
            <a:grpSpLocks/>
          </p:cNvGrpSpPr>
          <p:nvPr/>
        </p:nvGrpSpPr>
        <p:grpSpPr bwMode="auto">
          <a:xfrm>
            <a:off x="533399" y="2595689"/>
            <a:ext cx="1524000" cy="1371600"/>
            <a:chOff x="480" y="1632"/>
            <a:chExt cx="960" cy="864"/>
          </a:xfrm>
        </p:grpSpPr>
        <p:sp>
          <p:nvSpPr>
            <p:cNvPr id="27698" name="Rectangle 21"/>
            <p:cNvSpPr>
              <a:spLocks noChangeArrowheads="1"/>
            </p:cNvSpPr>
            <p:nvPr/>
          </p:nvSpPr>
          <p:spPr bwMode="auto">
            <a:xfrm rot="-5400000">
              <a:off x="528" y="1584"/>
              <a:ext cx="864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grpSp>
          <p:nvGrpSpPr>
            <p:cNvPr id="27699" name="Group 22"/>
            <p:cNvGrpSpPr>
              <a:grpSpLocks/>
            </p:cNvGrpSpPr>
            <p:nvPr/>
          </p:nvGrpSpPr>
          <p:grpSpPr bwMode="auto">
            <a:xfrm rot="-5400000">
              <a:off x="940" y="1787"/>
              <a:ext cx="42" cy="635"/>
              <a:chOff x="671" y="2976"/>
              <a:chExt cx="95" cy="766"/>
            </a:xfrm>
          </p:grpSpPr>
          <p:sp>
            <p:nvSpPr>
              <p:cNvPr id="27707" name="AutoShape 23"/>
              <p:cNvSpPr>
                <a:spLocks/>
              </p:cNvSpPr>
              <p:nvPr/>
            </p:nvSpPr>
            <p:spPr bwMode="auto">
              <a:xfrm rot="10834769" flipV="1">
                <a:off x="671" y="2976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08" name="AutoShape 24"/>
              <p:cNvSpPr>
                <a:spLocks/>
              </p:cNvSpPr>
              <p:nvPr/>
            </p:nvSpPr>
            <p:spPr bwMode="auto">
              <a:xfrm rot="10834769" flipV="1">
                <a:off x="672" y="3168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09" name="AutoShape 25"/>
              <p:cNvSpPr>
                <a:spLocks/>
              </p:cNvSpPr>
              <p:nvPr/>
            </p:nvSpPr>
            <p:spPr bwMode="auto">
              <a:xfrm rot="10834769" flipV="1">
                <a:off x="672" y="3360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10" name="AutoShape 26"/>
              <p:cNvSpPr>
                <a:spLocks/>
              </p:cNvSpPr>
              <p:nvPr/>
            </p:nvSpPr>
            <p:spPr bwMode="auto">
              <a:xfrm rot="10834769" flipV="1">
                <a:off x="672" y="3552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00" name="Group 27"/>
            <p:cNvGrpSpPr>
              <a:grpSpLocks/>
            </p:cNvGrpSpPr>
            <p:nvPr/>
          </p:nvGrpSpPr>
          <p:grpSpPr bwMode="auto">
            <a:xfrm rot="-5400000" flipH="1" flipV="1">
              <a:off x="942" y="1704"/>
              <a:ext cx="40" cy="637"/>
              <a:chOff x="671" y="2976"/>
              <a:chExt cx="95" cy="766"/>
            </a:xfrm>
          </p:grpSpPr>
          <p:sp>
            <p:nvSpPr>
              <p:cNvPr id="27703" name="AutoShape 28"/>
              <p:cNvSpPr>
                <a:spLocks/>
              </p:cNvSpPr>
              <p:nvPr/>
            </p:nvSpPr>
            <p:spPr bwMode="auto">
              <a:xfrm rot="10834769" flipV="1">
                <a:off x="671" y="2976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04" name="AutoShape 29"/>
              <p:cNvSpPr>
                <a:spLocks/>
              </p:cNvSpPr>
              <p:nvPr/>
            </p:nvSpPr>
            <p:spPr bwMode="auto">
              <a:xfrm rot="10834769" flipV="1">
                <a:off x="672" y="3168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05" name="AutoShape 30"/>
              <p:cNvSpPr>
                <a:spLocks/>
              </p:cNvSpPr>
              <p:nvPr/>
            </p:nvSpPr>
            <p:spPr bwMode="auto">
              <a:xfrm rot="10834769" flipV="1">
                <a:off x="672" y="3360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06" name="AutoShape 31"/>
              <p:cNvSpPr>
                <a:spLocks/>
              </p:cNvSpPr>
              <p:nvPr/>
            </p:nvSpPr>
            <p:spPr bwMode="auto">
              <a:xfrm rot="10834769" flipV="1">
                <a:off x="672" y="3552"/>
                <a:ext cx="94" cy="190"/>
              </a:xfrm>
              <a:prstGeom prst="leftBracket">
                <a:avLst>
                  <a:gd name="adj" fmla="val 101064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701" name="Line 32"/>
            <p:cNvSpPr>
              <a:spLocks noChangeShapeType="1"/>
            </p:cNvSpPr>
            <p:nvPr/>
          </p:nvSpPr>
          <p:spPr bwMode="auto">
            <a:xfrm rot="16200000" flipH="1">
              <a:off x="775" y="2311"/>
              <a:ext cx="37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702" name="Line 33"/>
            <p:cNvSpPr>
              <a:spLocks noChangeShapeType="1"/>
            </p:cNvSpPr>
            <p:nvPr/>
          </p:nvSpPr>
          <p:spPr bwMode="auto">
            <a:xfrm rot="16200000" flipH="1">
              <a:off x="777" y="1817"/>
              <a:ext cx="37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7664" name="Text Box 34"/>
          <p:cNvSpPr txBox="1">
            <a:spLocks noChangeArrowheads="1"/>
          </p:cNvSpPr>
          <p:nvPr/>
        </p:nvSpPr>
        <p:spPr bwMode="auto">
          <a:xfrm>
            <a:off x="533399" y="2214689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Low (V)</a:t>
            </a:r>
            <a:r>
              <a:rPr lang="en-US" altLang="en-US" sz="1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7665" name="Text Box 35"/>
          <p:cNvSpPr txBox="1">
            <a:spLocks noChangeArrowheads="1"/>
          </p:cNvSpPr>
          <p:nvPr/>
        </p:nvSpPr>
        <p:spPr bwMode="auto">
          <a:xfrm>
            <a:off x="533399" y="3891089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prstClr val="white"/>
                </a:solidFill>
              </a:rPr>
              <a:t>Med (V)</a:t>
            </a:r>
            <a:r>
              <a:rPr lang="en-US" altLang="en-US" sz="18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27666" name="AutoShape 36"/>
          <p:cNvCxnSpPr>
            <a:cxnSpLocks noChangeShapeType="1"/>
            <a:stCxn id="27698" idx="1"/>
            <a:endCxn id="27685" idx="1"/>
          </p:cNvCxnSpPr>
          <p:nvPr/>
        </p:nvCxnSpPr>
        <p:spPr bwMode="auto">
          <a:xfrm rot="16200000" flipH="1">
            <a:off x="1368027" y="3894661"/>
            <a:ext cx="1378744" cy="1524000"/>
          </a:xfrm>
          <a:prstGeom prst="bentConnector2">
            <a:avLst/>
          </a:prstGeom>
          <a:noFill/>
          <a:ln w="476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70" name="Picture 53" descr="MCj028080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3" y="4546844"/>
            <a:ext cx="205263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 Box 54"/>
          <p:cNvSpPr txBox="1">
            <a:spLocks noChangeArrowheads="1"/>
          </p:cNvSpPr>
          <p:nvPr/>
        </p:nvSpPr>
        <p:spPr bwMode="auto">
          <a:xfrm>
            <a:off x="2819399" y="4348289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</a:rPr>
              <a:t>Substation </a:t>
            </a:r>
          </a:p>
        </p:txBody>
      </p:sp>
      <p:sp>
        <p:nvSpPr>
          <p:cNvPr id="27673" name="Text Box 56"/>
          <p:cNvSpPr txBox="1">
            <a:spLocks noChangeArrowheads="1"/>
          </p:cNvSpPr>
          <p:nvPr/>
        </p:nvSpPr>
        <p:spPr bwMode="auto">
          <a:xfrm>
            <a:off x="4902978" y="5714448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Distribution </a:t>
            </a:r>
            <a:r>
              <a:rPr lang="en-US" altLang="en-US" sz="1800" dirty="0">
                <a:solidFill>
                  <a:prstClr val="black"/>
                </a:solidFill>
              </a:rPr>
              <a:t>Lines </a:t>
            </a:r>
          </a:p>
        </p:txBody>
      </p:sp>
      <p:sp>
        <p:nvSpPr>
          <p:cNvPr id="27674" name="Line 57"/>
          <p:cNvSpPr>
            <a:spLocks noChangeShapeType="1"/>
          </p:cNvSpPr>
          <p:nvPr/>
        </p:nvSpPr>
        <p:spPr bwMode="auto">
          <a:xfrm flipH="1">
            <a:off x="228599" y="434828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75" name="Line 58"/>
          <p:cNvSpPr>
            <a:spLocks noChangeShapeType="1"/>
          </p:cNvSpPr>
          <p:nvPr/>
        </p:nvSpPr>
        <p:spPr bwMode="auto">
          <a:xfrm flipV="1">
            <a:off x="228599" y="995489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76" name="Line 59"/>
          <p:cNvSpPr>
            <a:spLocks noChangeShapeType="1"/>
          </p:cNvSpPr>
          <p:nvPr/>
        </p:nvSpPr>
        <p:spPr bwMode="auto">
          <a:xfrm>
            <a:off x="228599" y="995489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77" name="Line 60"/>
          <p:cNvSpPr>
            <a:spLocks noChangeShapeType="1"/>
          </p:cNvSpPr>
          <p:nvPr/>
        </p:nvSpPr>
        <p:spPr bwMode="auto">
          <a:xfrm>
            <a:off x="7315199" y="995489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78" name="Line 61"/>
          <p:cNvSpPr>
            <a:spLocks noChangeShapeType="1"/>
          </p:cNvSpPr>
          <p:nvPr/>
        </p:nvSpPr>
        <p:spPr bwMode="auto">
          <a:xfrm flipV="1">
            <a:off x="4495799" y="3281489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79" name="Line 62"/>
          <p:cNvSpPr>
            <a:spLocks noChangeShapeType="1"/>
          </p:cNvSpPr>
          <p:nvPr/>
        </p:nvSpPr>
        <p:spPr bwMode="auto">
          <a:xfrm>
            <a:off x="4495799" y="3357689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80" name="Text Box 64"/>
          <p:cNvSpPr txBox="1">
            <a:spLocks noChangeArrowheads="1"/>
          </p:cNvSpPr>
          <p:nvPr/>
        </p:nvSpPr>
        <p:spPr bwMode="auto">
          <a:xfrm>
            <a:off x="1333499" y="2321211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prstClr val="black"/>
                </a:solidFill>
              </a:rPr>
              <a:t> 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7681" name="Text Box 65"/>
          <p:cNvSpPr txBox="1">
            <a:spLocks noChangeArrowheads="1"/>
          </p:cNvSpPr>
          <p:nvPr/>
        </p:nvSpPr>
        <p:spPr bwMode="auto">
          <a:xfrm>
            <a:off x="1288719" y="1952159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dirty="0" smtClean="0">
                <a:solidFill>
                  <a:srgbClr val="CC0099"/>
                </a:solidFill>
              </a:rPr>
              <a:t>385 V</a:t>
            </a:r>
            <a:r>
              <a:rPr lang="en-US" altLang="en-US" sz="1200" b="1" dirty="0" smtClean="0">
                <a:solidFill>
                  <a:prstClr val="black"/>
                </a:solidFill>
              </a:rPr>
              <a:t> 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69" name="Text Box 64"/>
          <p:cNvSpPr txBox="1">
            <a:spLocks noChangeArrowheads="1"/>
          </p:cNvSpPr>
          <p:nvPr/>
        </p:nvSpPr>
        <p:spPr bwMode="auto">
          <a:xfrm>
            <a:off x="4724399" y="2339195"/>
            <a:ext cx="990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dirty="0" smtClean="0">
                <a:solidFill>
                  <a:srgbClr val="CC0099"/>
                </a:solidFill>
              </a:rPr>
              <a:t>1000V</a:t>
            </a:r>
            <a:endParaRPr lang="en-US" altLang="en-US" sz="1800" b="1" i="1" dirty="0">
              <a:solidFill>
                <a:srgbClr val="CC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19" y="4299077"/>
            <a:ext cx="13779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299" y="404840"/>
            <a:ext cx="8229600" cy="68161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Seminole Solar – The </a:t>
            </a:r>
            <a:r>
              <a:rPr lang="en-US" b="1" dirty="0" smtClean="0">
                <a:solidFill>
                  <a:srgbClr val="00B050"/>
                </a:solidFill>
              </a:rPr>
              <a:t>Project</a:t>
            </a:r>
            <a:endParaRPr lang="en-US" b="1" dirty="0"/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flipH="1">
            <a:off x="7011419" y="1724747"/>
            <a:ext cx="344488" cy="365125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32537"/>
            <a:ext cx="2133600" cy="365125"/>
          </a:xfrm>
        </p:spPr>
        <p:txBody>
          <a:bodyPr/>
          <a:lstStyle/>
          <a:p>
            <a:pPr algn="l"/>
            <a:fld id="{EFBDE430-1349-4487-BD01-EF91BC1C5709}" type="slidenum">
              <a:rPr lang="en-US" smtClean="0">
                <a:solidFill>
                  <a:prstClr val="white"/>
                </a:solidFill>
              </a:rPr>
              <a:pPr algn="l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598" y="5002932"/>
            <a:ext cx="91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12.47 kV </a:t>
            </a:r>
            <a:endParaRPr lang="en-US" sz="12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3444" y="6340475"/>
            <a:ext cx="1703356" cy="365125"/>
          </a:xfrm>
        </p:spPr>
        <p:txBody>
          <a:bodyPr/>
          <a:lstStyle/>
          <a:p>
            <a:r>
              <a:rPr lang="en-US" dirty="0"/>
              <a:t>June 7,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590" y="4016731"/>
            <a:ext cx="907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(V)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4/08 </a:t>
            </a:r>
            <a:r>
              <a:rPr lang="en-US" sz="2800" dirty="0"/>
              <a:t>–</a:t>
            </a:r>
            <a:r>
              <a:rPr lang="en-US" sz="2800" dirty="0" smtClean="0"/>
              <a:t> EPC Mandatory project walk-down</a:t>
            </a:r>
          </a:p>
          <a:p>
            <a:r>
              <a:rPr lang="en-US" sz="2800" dirty="0" smtClean="0"/>
              <a:t>4/14 – Bidder Qualification Questionnaire Deadline</a:t>
            </a:r>
          </a:p>
          <a:p>
            <a:r>
              <a:rPr lang="en-US" sz="2800" dirty="0" smtClean="0"/>
              <a:t>4/22 – Bid Clarification Deadline</a:t>
            </a:r>
          </a:p>
          <a:p>
            <a:r>
              <a:rPr lang="en-US" sz="2800" dirty="0" smtClean="0"/>
              <a:t>5/08 – Bid Submission Deadline</a:t>
            </a:r>
          </a:p>
          <a:p>
            <a:pPr marL="1371600" lvl="3" indent="0">
              <a:buNone/>
            </a:pPr>
            <a:r>
              <a:rPr lang="en-US" sz="2800" dirty="0" smtClean="0"/>
              <a:t>Received 5 EPC Bids &amp; 4 PPA Bids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B050"/>
                </a:solidFill>
              </a:rPr>
              <a:t>Seminole Solar – The Project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(Review)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2016</a:t>
            </a:r>
          </a:p>
        </p:txBody>
      </p:sp>
    </p:spTree>
    <p:extLst>
      <p:ext uri="{BB962C8B-B14F-4D97-AF65-F5344CB8AC3E}">
        <p14:creationId xmlns:p14="http://schemas.microsoft.com/office/powerpoint/2010/main" val="17851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B050"/>
                </a:solidFill>
              </a:rPr>
              <a:t>Seminole </a:t>
            </a:r>
            <a:r>
              <a:rPr lang="en-US" sz="4900" b="1" dirty="0" smtClean="0">
                <a:solidFill>
                  <a:srgbClr val="00B050"/>
                </a:solidFill>
              </a:rPr>
              <a:t>Solar – The Project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Status Update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248400"/>
            <a:ext cx="1981200" cy="304800"/>
          </a:xfrm>
        </p:spPr>
        <p:txBody>
          <a:bodyPr/>
          <a:lstStyle/>
          <a:p>
            <a:pPr algn="r"/>
            <a:endParaRPr lang="en-US" dirty="0" smtClean="0"/>
          </a:p>
          <a:p>
            <a:r>
              <a:rPr lang="en-US" dirty="0"/>
              <a:t>June 7, 2016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EPC “Self-Build” Option Selected</a:t>
            </a:r>
          </a:p>
          <a:p>
            <a:r>
              <a:rPr lang="en-US" sz="2800" dirty="0" smtClean="0"/>
              <a:t>Radiance </a:t>
            </a:r>
            <a:r>
              <a:rPr lang="en-US" sz="2800" dirty="0" smtClean="0"/>
              <a:t>Solar, LLC Selected </a:t>
            </a:r>
            <a:r>
              <a:rPr lang="en-US" sz="2800" dirty="0" smtClean="0"/>
              <a:t>as EPC Contractor</a:t>
            </a:r>
          </a:p>
          <a:p>
            <a:r>
              <a:rPr lang="en-US" sz="2800" dirty="0" smtClean="0"/>
              <a:t>Contract Executed</a:t>
            </a:r>
          </a:p>
          <a:p>
            <a:r>
              <a:rPr lang="en-US" sz="2800" dirty="0" smtClean="0"/>
              <a:t>Contract Assigned to Farm Credit Leasing (Owner)</a:t>
            </a:r>
          </a:p>
          <a:p>
            <a:r>
              <a:rPr lang="en-US" sz="2800" dirty="0" smtClean="0"/>
              <a:t>Facilities Lease Documents Executed</a:t>
            </a:r>
          </a:p>
          <a:p>
            <a:r>
              <a:rPr lang="en-US" sz="2800" dirty="0" smtClean="0"/>
              <a:t>Site Geotechnical Study - Project Design and Layout Modified</a:t>
            </a:r>
          </a:p>
        </p:txBody>
      </p:sp>
    </p:spTree>
    <p:extLst>
      <p:ext uri="{BB962C8B-B14F-4D97-AF65-F5344CB8AC3E}">
        <p14:creationId xmlns:p14="http://schemas.microsoft.com/office/powerpoint/2010/main" val="35196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B050"/>
                </a:solidFill>
              </a:rPr>
              <a:t>Seminole </a:t>
            </a:r>
            <a:r>
              <a:rPr lang="en-US" sz="4900" b="1" dirty="0" smtClean="0">
                <a:solidFill>
                  <a:srgbClr val="00B050"/>
                </a:solidFill>
              </a:rPr>
              <a:t>Solar – The Project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Status Update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Grazing Lease Modified and Cattle </a:t>
            </a:r>
            <a:r>
              <a:rPr lang="en-US" sz="2800" dirty="0" smtClean="0"/>
              <a:t>Removed</a:t>
            </a:r>
            <a:endParaRPr lang="en-US" sz="2800" dirty="0" smtClean="0"/>
          </a:p>
          <a:p>
            <a:r>
              <a:rPr lang="en-US" sz="2800" dirty="0" smtClean="0"/>
              <a:t>FDEP Amendment Approved</a:t>
            </a:r>
          </a:p>
          <a:p>
            <a:r>
              <a:rPr lang="en-US" sz="2800" dirty="0" smtClean="0"/>
              <a:t>Grid Interconnection Study Started</a:t>
            </a:r>
          </a:p>
          <a:p>
            <a:r>
              <a:rPr lang="en-US" sz="2800" dirty="0" smtClean="0"/>
              <a:t>Site </a:t>
            </a:r>
            <a:r>
              <a:rPr lang="en-US" sz="2800" dirty="0" smtClean="0"/>
              <a:t>Clearing </a:t>
            </a:r>
            <a:r>
              <a:rPr lang="en-US" sz="2800" dirty="0" smtClean="0"/>
              <a:t>is </a:t>
            </a:r>
            <a:r>
              <a:rPr lang="en-US" sz="2800" dirty="0" smtClean="0"/>
              <a:t>U</a:t>
            </a:r>
            <a:r>
              <a:rPr lang="en-US" sz="2800" dirty="0" smtClean="0"/>
              <a:t>nderway</a:t>
            </a:r>
            <a:endParaRPr lang="en-US" sz="2800" dirty="0" smtClean="0"/>
          </a:p>
          <a:p>
            <a:r>
              <a:rPr lang="en-US" sz="2800" dirty="0" smtClean="0"/>
              <a:t>Project Kick-off Meeting </a:t>
            </a:r>
            <a:r>
              <a:rPr lang="en-US" sz="2800" dirty="0" smtClean="0"/>
              <a:t>Occurred </a:t>
            </a:r>
            <a:r>
              <a:rPr lang="en-US" sz="2800" dirty="0" smtClean="0"/>
              <a:t>on June 2</a:t>
            </a:r>
            <a:r>
              <a:rPr lang="en-US" sz="2800" baseline="30000" dirty="0" smtClean="0"/>
              <a:t>nd</a:t>
            </a:r>
            <a:endParaRPr lang="en-US" sz="2800" dirty="0" smtClean="0"/>
          </a:p>
          <a:p>
            <a:r>
              <a:rPr lang="en-US" sz="2800" dirty="0" smtClean="0"/>
              <a:t>Groundbreaking – June 14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r>
              <a:rPr lang="en-US" sz="2800" dirty="0" smtClean="0"/>
              <a:t>Site TOPO </a:t>
            </a:r>
            <a:r>
              <a:rPr lang="en-US" sz="2800" dirty="0" smtClean="0"/>
              <a:t>Survey </a:t>
            </a:r>
            <a:r>
              <a:rPr lang="en-US" sz="2800" dirty="0" smtClean="0"/>
              <a:t>- June 15</a:t>
            </a:r>
            <a:r>
              <a:rPr lang="en-US" sz="2800" baseline="30000" dirty="0" smtClean="0"/>
              <a:t>th</a:t>
            </a:r>
          </a:p>
          <a:p>
            <a:r>
              <a:rPr lang="en-US" sz="2800" dirty="0" smtClean="0"/>
              <a:t>Video Shoot - June 30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6983444" y="6340475"/>
            <a:ext cx="170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1"/>
            <a:ext cx="914400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05416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B050"/>
                </a:solidFill>
              </a:rPr>
              <a:t>Seminole Solar – The Project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Status Update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386899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7, 2016</a:t>
            </a:r>
          </a:p>
        </p:txBody>
      </p:sp>
    </p:spTree>
    <p:extLst>
      <p:ext uri="{BB962C8B-B14F-4D97-AF65-F5344CB8AC3E}">
        <p14:creationId xmlns:p14="http://schemas.microsoft.com/office/powerpoint/2010/main" val="8033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o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Seminole Template</Template>
  <TotalTime>5947</TotalTime>
  <Words>1046</Words>
  <Application>Microsoft Office PowerPoint</Application>
  <PresentationFormat>On-screen Show (4:3)</PresentationFormat>
  <Paragraphs>233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Seminole Template</vt:lpstr>
      <vt:lpstr>Seminole Initiatives</vt:lpstr>
      <vt:lpstr>Seminole Initiatives</vt:lpstr>
      <vt:lpstr>Seminole Initiatives</vt:lpstr>
      <vt:lpstr>Seminole Solar – The Project (Review)</vt:lpstr>
      <vt:lpstr>Seminole Solar – The Project</vt:lpstr>
      <vt:lpstr>Seminole Solar – The Project (Review)</vt:lpstr>
      <vt:lpstr>Seminole Solar – The Project Status Update</vt:lpstr>
      <vt:lpstr>Seminole Solar – The Project Status Update</vt:lpstr>
      <vt:lpstr>Seminole Solar – The Project Status Update</vt:lpstr>
      <vt:lpstr>PowerPoint Presentation</vt:lpstr>
      <vt:lpstr>Project Summary</vt:lpstr>
      <vt:lpstr>Seminole Initiatives</vt:lpstr>
      <vt:lpstr>Seminole Solar – Marketing Materials</vt:lpstr>
      <vt:lpstr>PowerPoint Presentation</vt:lpstr>
      <vt:lpstr>PowerPoint Presentation</vt:lpstr>
      <vt:lpstr>PowerPoint Presentation</vt:lpstr>
      <vt:lpstr>Seminole Initiatives</vt:lpstr>
      <vt:lpstr>Energy Efficiency</vt:lpstr>
      <vt:lpstr>Energy Efficiency</vt:lpstr>
      <vt:lpstr>Energy Efficiency Survey</vt:lpstr>
      <vt:lpstr>Seminole Initiatives</vt:lpstr>
      <vt:lpstr>Planned Schedule</vt:lpstr>
    </vt:vector>
  </TitlesOfParts>
  <Company>Seminole Electric Cooperative,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Leigh Hester</dc:creator>
  <cp:lastModifiedBy>Glenn Spurlock</cp:lastModifiedBy>
  <cp:revision>207</cp:revision>
  <cp:lastPrinted>2016-02-24T14:44:49Z</cp:lastPrinted>
  <dcterms:created xsi:type="dcterms:W3CDTF">2014-01-28T20:00:16Z</dcterms:created>
  <dcterms:modified xsi:type="dcterms:W3CDTF">2016-06-07T10:17:14Z</dcterms:modified>
</cp:coreProperties>
</file>