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5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61"/>
            <c:invertIfNegative val="0"/>
            <c:bubble3D val="0"/>
            <c:spPr>
              <a:solidFill>
                <a:schemeClr val="accent2"/>
              </a:solidFill>
            </c:spPr>
          </c:dPt>
          <c:val>
            <c:numRef>
              <c:f>'[Chart in Microsoft PowerPoint]Working Copy'!$D$8:$D$80</c:f>
              <c:numCache>
                <c:formatCode>0.00</c:formatCode>
                <c:ptCount val="73"/>
                <c:pt idx="0">
                  <c:v>8.0299999999999994</c:v>
                </c:pt>
                <c:pt idx="1">
                  <c:v>8.1999999999999993</c:v>
                </c:pt>
                <c:pt idx="2">
                  <c:v>10.050000000000001</c:v>
                </c:pt>
                <c:pt idx="3">
                  <c:v>16.309999999999999</c:v>
                </c:pt>
                <c:pt idx="4">
                  <c:v>18.399999999999999</c:v>
                </c:pt>
                <c:pt idx="5">
                  <c:v>26.85</c:v>
                </c:pt>
                <c:pt idx="6">
                  <c:v>29.96</c:v>
                </c:pt>
                <c:pt idx="7">
                  <c:v>31.29</c:v>
                </c:pt>
                <c:pt idx="8">
                  <c:v>40.450000000000003</c:v>
                </c:pt>
                <c:pt idx="9">
                  <c:v>42.53</c:v>
                </c:pt>
                <c:pt idx="10">
                  <c:v>44.89</c:v>
                </c:pt>
                <c:pt idx="11">
                  <c:v>47.45</c:v>
                </c:pt>
                <c:pt idx="12">
                  <c:v>47.98</c:v>
                </c:pt>
                <c:pt idx="13">
                  <c:v>48.24</c:v>
                </c:pt>
                <c:pt idx="14">
                  <c:v>53.57</c:v>
                </c:pt>
                <c:pt idx="15">
                  <c:v>55.01</c:v>
                </c:pt>
                <c:pt idx="16">
                  <c:v>58.1</c:v>
                </c:pt>
                <c:pt idx="17">
                  <c:v>60.24</c:v>
                </c:pt>
                <c:pt idx="18">
                  <c:v>60.51</c:v>
                </c:pt>
                <c:pt idx="19">
                  <c:v>63.28</c:v>
                </c:pt>
                <c:pt idx="20">
                  <c:v>64.209999999999994</c:v>
                </c:pt>
                <c:pt idx="21">
                  <c:v>71.69</c:v>
                </c:pt>
                <c:pt idx="22">
                  <c:v>73.05</c:v>
                </c:pt>
                <c:pt idx="23">
                  <c:v>75.959999999999994</c:v>
                </c:pt>
                <c:pt idx="24">
                  <c:v>76.760000000000005</c:v>
                </c:pt>
                <c:pt idx="25">
                  <c:v>77.41</c:v>
                </c:pt>
                <c:pt idx="26">
                  <c:v>85.86</c:v>
                </c:pt>
                <c:pt idx="27">
                  <c:v>91.47</c:v>
                </c:pt>
                <c:pt idx="28">
                  <c:v>94.49</c:v>
                </c:pt>
                <c:pt idx="29">
                  <c:v>95.01</c:v>
                </c:pt>
                <c:pt idx="30">
                  <c:v>95.37</c:v>
                </c:pt>
                <c:pt idx="31">
                  <c:v>95.59</c:v>
                </c:pt>
                <c:pt idx="32">
                  <c:v>95.69</c:v>
                </c:pt>
                <c:pt idx="33">
                  <c:v>98.52</c:v>
                </c:pt>
                <c:pt idx="34">
                  <c:v>100.13</c:v>
                </c:pt>
                <c:pt idx="35">
                  <c:v>104.02</c:v>
                </c:pt>
                <c:pt idx="36">
                  <c:v>106.97</c:v>
                </c:pt>
                <c:pt idx="37">
                  <c:v>112.41</c:v>
                </c:pt>
                <c:pt idx="38">
                  <c:v>112.61</c:v>
                </c:pt>
                <c:pt idx="39">
                  <c:v>116.55</c:v>
                </c:pt>
                <c:pt idx="40">
                  <c:v>118.19</c:v>
                </c:pt>
                <c:pt idx="41">
                  <c:v>125.55</c:v>
                </c:pt>
                <c:pt idx="42">
                  <c:v>127</c:v>
                </c:pt>
                <c:pt idx="43">
                  <c:v>129.06</c:v>
                </c:pt>
                <c:pt idx="44">
                  <c:v>131.44</c:v>
                </c:pt>
                <c:pt idx="45">
                  <c:v>132</c:v>
                </c:pt>
                <c:pt idx="46">
                  <c:v>133</c:v>
                </c:pt>
                <c:pt idx="47">
                  <c:v>134.16</c:v>
                </c:pt>
                <c:pt idx="48">
                  <c:v>135.24</c:v>
                </c:pt>
                <c:pt idx="49">
                  <c:v>137.31</c:v>
                </c:pt>
                <c:pt idx="50">
                  <c:v>140.02000000000001</c:v>
                </c:pt>
                <c:pt idx="51">
                  <c:v>145.01</c:v>
                </c:pt>
                <c:pt idx="52">
                  <c:v>146.27000000000001</c:v>
                </c:pt>
                <c:pt idx="53">
                  <c:v>155.81</c:v>
                </c:pt>
                <c:pt idx="54">
                  <c:v>156.62</c:v>
                </c:pt>
                <c:pt idx="55">
                  <c:v>164.05</c:v>
                </c:pt>
                <c:pt idx="56">
                  <c:v>173.16</c:v>
                </c:pt>
                <c:pt idx="57">
                  <c:v>175.42</c:v>
                </c:pt>
                <c:pt idx="58">
                  <c:v>178.66</c:v>
                </c:pt>
                <c:pt idx="59">
                  <c:v>181.59</c:v>
                </c:pt>
                <c:pt idx="60">
                  <c:v>187.15</c:v>
                </c:pt>
                <c:pt idx="61">
                  <c:v>201.75</c:v>
                </c:pt>
                <c:pt idx="62">
                  <c:v>203.37</c:v>
                </c:pt>
                <c:pt idx="63">
                  <c:v>205.8</c:v>
                </c:pt>
                <c:pt idx="64">
                  <c:v>210.83</c:v>
                </c:pt>
                <c:pt idx="65">
                  <c:v>215.18</c:v>
                </c:pt>
                <c:pt idx="66">
                  <c:v>229.88</c:v>
                </c:pt>
                <c:pt idx="67">
                  <c:v>241.96</c:v>
                </c:pt>
                <c:pt idx="68">
                  <c:v>254.22</c:v>
                </c:pt>
                <c:pt idx="69">
                  <c:v>313.91000000000003</c:v>
                </c:pt>
                <c:pt idx="70">
                  <c:v>318.72000000000003</c:v>
                </c:pt>
                <c:pt idx="71">
                  <c:v>336.46</c:v>
                </c:pt>
                <c:pt idx="72">
                  <c:v>398.84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7570304"/>
        <c:axId val="87571840"/>
      </c:barChart>
      <c:catAx>
        <c:axId val="87570304"/>
        <c:scaling>
          <c:orientation val="minMax"/>
        </c:scaling>
        <c:delete val="1"/>
        <c:axPos val="b"/>
        <c:majorTickMark val="out"/>
        <c:minorTickMark val="none"/>
        <c:tickLblPos val="nextTo"/>
        <c:crossAx val="87571840"/>
        <c:crosses val="autoZero"/>
        <c:auto val="1"/>
        <c:lblAlgn val="ctr"/>
        <c:lblOffset val="100"/>
        <c:noMultiLvlLbl val="0"/>
      </c:catAx>
      <c:valAx>
        <c:axId val="87571840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8757030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05BD7-7AFD-4DE1-B2C7-40F607C4E9CF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BD338-5708-45E3-AA48-751B6741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758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05BD7-7AFD-4DE1-B2C7-40F607C4E9CF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BD338-5708-45E3-AA48-751B6741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173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05BD7-7AFD-4DE1-B2C7-40F607C4E9CF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BD338-5708-45E3-AA48-751B6741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680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05BD7-7AFD-4DE1-B2C7-40F607C4E9CF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BD338-5708-45E3-AA48-751B6741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730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05BD7-7AFD-4DE1-B2C7-40F607C4E9CF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BD338-5708-45E3-AA48-751B6741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627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05BD7-7AFD-4DE1-B2C7-40F607C4E9CF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BD338-5708-45E3-AA48-751B6741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594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05BD7-7AFD-4DE1-B2C7-40F607C4E9CF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BD338-5708-45E3-AA48-751B6741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481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05BD7-7AFD-4DE1-B2C7-40F607C4E9CF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BD338-5708-45E3-AA48-751B6741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596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05BD7-7AFD-4DE1-B2C7-40F607C4E9CF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BD338-5708-45E3-AA48-751B6741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698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05BD7-7AFD-4DE1-B2C7-40F607C4E9CF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BD338-5708-45E3-AA48-751B6741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88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05BD7-7AFD-4DE1-B2C7-40F607C4E9CF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BD338-5708-45E3-AA48-751B6741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209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05BD7-7AFD-4DE1-B2C7-40F607C4E9CF}" type="datetimeFigureOut">
              <a:rPr lang="en-US" smtClean="0"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BD338-5708-45E3-AA48-751B6741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388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2015 SAIDI – Preliminary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2955747"/>
              </p:ext>
            </p:extLst>
          </p:nvPr>
        </p:nvGraphicFramePr>
        <p:xfrm>
          <a:off x="1118234" y="1600199"/>
          <a:ext cx="6958965" cy="4772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0220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2015 SAIDI – Preliminary</vt:lpstr>
    </vt:vector>
  </TitlesOfParts>
  <Company>NRECA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2015 SAIDI – Preliminary</dc:title>
  <dc:creator>Thomas, Tony</dc:creator>
  <cp:lastModifiedBy>Thomas, Tony</cp:lastModifiedBy>
  <cp:revision>1</cp:revision>
  <dcterms:created xsi:type="dcterms:W3CDTF">2016-06-06T16:17:08Z</dcterms:created>
  <dcterms:modified xsi:type="dcterms:W3CDTF">2016-06-06T16:22:11Z</dcterms:modified>
</cp:coreProperties>
</file>