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7" r:id="rId3"/>
    <p:sldId id="315" r:id="rId4"/>
    <p:sldId id="274" r:id="rId5"/>
    <p:sldId id="328" r:id="rId6"/>
    <p:sldId id="287" r:id="rId7"/>
    <p:sldId id="288" r:id="rId8"/>
    <p:sldId id="289" r:id="rId9"/>
    <p:sldId id="296" r:id="rId10"/>
    <p:sldId id="283" r:id="rId11"/>
    <p:sldId id="284" r:id="rId12"/>
    <p:sldId id="272" r:id="rId13"/>
    <p:sldId id="299" r:id="rId14"/>
    <p:sldId id="329" r:id="rId15"/>
    <p:sldId id="33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31" autoAdjust="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5CC02E-7EC4-41D3-873E-E2BB2A481072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0BF59D-CC82-4876-B67E-061C595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179677-EA15-4D66-8523-A144BC3C7D8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DDE3B6-2E2A-4F53-A344-1576AF7E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65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6836"/>
            <a:ext cx="6400800" cy="1428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01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48000">
                <a:srgbClr val="6E99C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BDE430-1349-4487-BD01-EF91BC1C5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r="9615"/>
          <a:stretch/>
        </p:blipFill>
        <p:spPr>
          <a:xfrm>
            <a:off x="4621822" y="4800600"/>
            <a:ext cx="2057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9" b="10344"/>
          <a:stretch/>
        </p:blipFill>
        <p:spPr>
          <a:xfrm>
            <a:off x="2345668" y="4755383"/>
            <a:ext cx="20669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0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10" y="609600"/>
            <a:ext cx="4455390" cy="1100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1421" r="1263"/>
          <a:stretch/>
        </p:blipFill>
        <p:spPr>
          <a:xfrm>
            <a:off x="125605" y="4724400"/>
            <a:ext cx="2057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r="20514"/>
          <a:stretch/>
        </p:blipFill>
        <p:spPr>
          <a:xfrm>
            <a:off x="6858000" y="4755383"/>
            <a:ext cx="207645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642" y="6356348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2747" y="6340475"/>
            <a:ext cx="2886598" cy="380999"/>
          </a:xfrm>
        </p:spPr>
        <p:txBody>
          <a:bodyPr/>
          <a:lstStyle/>
          <a:p>
            <a:pPr algn="r"/>
            <a:r>
              <a:rPr lang="en-US" smtClean="0"/>
              <a:t>Rate Committee              January 27,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2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BDE430-1349-4487-BD01-EF91BC1C5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340475"/>
            <a:ext cx="2160556" cy="365125"/>
          </a:xfrm>
        </p:spPr>
        <p:txBody>
          <a:bodyPr/>
          <a:lstStyle/>
          <a:p>
            <a:r>
              <a:rPr lang="en-US" dirty="0" smtClean="0"/>
              <a:t>Committee              </a:t>
            </a:r>
          </a:p>
          <a:p>
            <a:r>
              <a:rPr lang="en-US" dirty="0" smtClean="0"/>
              <a:t>July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Rate Committee              January 27,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248" y="537584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444" y="6340475"/>
            <a:ext cx="170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Rate Committee              January 27, 2014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19" y="76200"/>
            <a:ext cx="212257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25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fld id="{EFBDE430-1349-4487-BD01-EF91BC1C570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Seminole Community </a:t>
            </a:r>
            <a:r>
              <a:rPr lang="en-US" sz="4000" b="1" dirty="0" smtClean="0">
                <a:solidFill>
                  <a:srgbClr val="00B050"/>
                </a:solidFill>
              </a:rPr>
              <a:t>Solar Initiatives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42819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Florida Electric Cooperatives Association</a:t>
            </a:r>
          </a:p>
          <a:p>
            <a:pPr algn="ctr"/>
            <a:r>
              <a:rPr lang="en-US" sz="2000" b="1" dirty="0" smtClean="0"/>
              <a:t>2015 Engineers Conference</a:t>
            </a:r>
          </a:p>
          <a:p>
            <a:pPr algn="ctr"/>
            <a:r>
              <a:rPr lang="en-US" dirty="0" smtClean="0"/>
              <a:t>Glenn Spurlock</a:t>
            </a:r>
            <a:endParaRPr lang="en-US" dirty="0"/>
          </a:p>
          <a:p>
            <a:pPr algn="ctr"/>
            <a:r>
              <a:rPr lang="en-US" dirty="0" smtClean="0"/>
              <a:t>June 8</a:t>
            </a:r>
            <a:r>
              <a:rPr lang="en-US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r>
              <a:rPr lang="en-US" sz="2200" dirty="0" smtClean="0"/>
              <a:t>Dish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584"/>
            <a:ext cx="9144000" cy="96043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rgbClr val="00B050"/>
                </a:solidFill>
                <a:ea typeface="+mn-ea"/>
                <a:cs typeface="+mn-cs"/>
              </a:rPr>
              <a:t>Concentrated Solar Power (</a:t>
            </a:r>
            <a:r>
              <a:rPr lang="en-US" sz="3600" b="1" dirty="0" err="1">
                <a:solidFill>
                  <a:srgbClr val="00B050"/>
                </a:solidFill>
                <a:ea typeface="+mn-ea"/>
                <a:cs typeface="+mn-cs"/>
              </a:rPr>
              <a:t>CSP</a:t>
            </a:r>
            <a:r>
              <a:rPr lang="en-US" sz="3600" b="1" dirty="0">
                <a:solidFill>
                  <a:srgbClr val="00B050"/>
                </a:solidFill>
                <a:ea typeface="+mn-ea"/>
                <a:cs typeface="+mn-cs"/>
              </a:rPr>
              <a:t>)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6400800"/>
            <a:ext cx="1779556" cy="36512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1790"/>
            <a:ext cx="5943600" cy="44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/>
          <a:lstStyle/>
          <a:p>
            <a:r>
              <a:rPr lang="en-US" sz="2200" dirty="0" smtClean="0"/>
              <a:t>Concentrated Solar Power Facility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584"/>
            <a:ext cx="9144000" cy="96043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Concentrated Solar Power (</a:t>
            </a:r>
            <a:r>
              <a:rPr lang="en-US" sz="3600" b="1" dirty="0" err="1">
                <a:solidFill>
                  <a:srgbClr val="00B050"/>
                </a:solidFill>
              </a:rPr>
              <a:t>CSP</a:t>
            </a:r>
            <a:r>
              <a:rPr lang="en-US" sz="3600" b="1" dirty="0">
                <a:solidFill>
                  <a:srgbClr val="00B050"/>
                </a:solidFill>
              </a:rPr>
              <a:t>) Technologies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91800" y="6248400"/>
            <a:ext cx="1779556" cy="36512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2879"/>
            <a:ext cx="6569678" cy="437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Utility-Scale Solar </a:t>
            </a:r>
            <a:r>
              <a:rPr lang="en-US" sz="4000" b="1" dirty="0">
                <a:solidFill>
                  <a:srgbClr val="00B050"/>
                </a:solidFill>
              </a:rPr>
              <a:t>Photovoltaic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77600" y="6248400"/>
            <a:ext cx="1779556" cy="36512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77229" cy="22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Utility-Scale Solar </a:t>
            </a:r>
            <a:r>
              <a:rPr lang="en-US" b="1" dirty="0">
                <a:solidFill>
                  <a:srgbClr val="00B050"/>
                </a:solidFill>
              </a:rPr>
              <a:t>Photovoltaic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98667" cy="348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2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3/31 - Issued Request For Proposals (RFP) with two options:</a:t>
            </a:r>
          </a:p>
          <a:p>
            <a:endParaRPr lang="en-US" sz="800" dirty="0" smtClean="0"/>
          </a:p>
          <a:p>
            <a:pPr lvl="1"/>
            <a:r>
              <a:rPr lang="en-US" b="1" dirty="0" smtClean="0"/>
              <a:t>Engineer, Procure, Construct (EPC)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MGS Site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 </a:t>
            </a:r>
            <a:r>
              <a:rPr lang="en-US" dirty="0" smtClean="0"/>
              <a:t>MW</a:t>
            </a:r>
            <a:r>
              <a:rPr lang="en-US" sz="2000" baseline="-25000" dirty="0" smtClean="0"/>
              <a:t>AC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25 year life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Fixed Tilt or Single Axis Tracking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Power Purchase Agreement (PPA)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Within peninsular Florida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 MW (open to consider 2 MW – </a:t>
            </a:r>
            <a:r>
              <a:rPr lang="en-US" dirty="0" smtClean="0"/>
              <a:t>20 </a:t>
            </a:r>
            <a:r>
              <a:rPr lang="en-US" dirty="0"/>
              <a:t>MW</a:t>
            </a:r>
            <a:r>
              <a:rPr lang="en-US" dirty="0" smtClean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Term 20-30 years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Technology Agnostic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Community </a:t>
            </a:r>
            <a:r>
              <a:rPr lang="en-US" b="1" dirty="0" smtClean="0">
                <a:solidFill>
                  <a:srgbClr val="00B050"/>
                </a:solidFill>
              </a:rPr>
              <a:t>Solar Initiatives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Committee              </a:t>
            </a:r>
          </a:p>
          <a:p>
            <a:r>
              <a:rPr lang="en-US" smtClean="0"/>
              <a:t>July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4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4/08 </a:t>
            </a:r>
            <a:r>
              <a:rPr lang="en-US" sz="2800" dirty="0"/>
              <a:t>–</a:t>
            </a:r>
            <a:r>
              <a:rPr lang="en-US" sz="2800" dirty="0" smtClean="0"/>
              <a:t> EPC Mandatory project walk-down</a:t>
            </a:r>
          </a:p>
          <a:p>
            <a:r>
              <a:rPr lang="en-US" sz="2800" dirty="0" smtClean="0"/>
              <a:t>4/14 – Bidder Qualification Questionnaire Deadline</a:t>
            </a:r>
          </a:p>
          <a:p>
            <a:r>
              <a:rPr lang="en-US" sz="2800" dirty="0" smtClean="0"/>
              <a:t>4/22 – Bid Clarification Deadline</a:t>
            </a:r>
          </a:p>
          <a:p>
            <a:r>
              <a:rPr lang="en-US" sz="2800" dirty="0" smtClean="0"/>
              <a:t>5/08 – Bid Submission Deadline</a:t>
            </a:r>
          </a:p>
          <a:p>
            <a:pPr marL="1371600" lvl="3" indent="0">
              <a:buNone/>
            </a:pPr>
            <a:r>
              <a:rPr lang="en-US" sz="2800" dirty="0" smtClean="0"/>
              <a:t>Received 5 EPC Bids &amp; 4 PPA Bids</a:t>
            </a:r>
          </a:p>
          <a:p>
            <a:r>
              <a:rPr lang="en-US" sz="2800" dirty="0" smtClean="0"/>
              <a:t>7/09 </a:t>
            </a:r>
            <a:r>
              <a:rPr lang="en-US" sz="2800" dirty="0"/>
              <a:t>– </a:t>
            </a:r>
            <a:r>
              <a:rPr lang="en-US" sz="2800" dirty="0" smtClean="0"/>
              <a:t>Board Approval to Award Contract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800" dirty="0" smtClean="0"/>
              <a:t>11/02/2016 </a:t>
            </a:r>
            <a:r>
              <a:rPr lang="en-US" sz="2800" dirty="0"/>
              <a:t>– </a:t>
            </a:r>
            <a:r>
              <a:rPr lang="en-US" sz="2800" dirty="0" smtClean="0"/>
              <a:t>Commercial Operation Date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Seminole Community </a:t>
            </a:r>
            <a:r>
              <a:rPr lang="en-US" b="1" dirty="0" smtClean="0">
                <a:solidFill>
                  <a:srgbClr val="00B050"/>
                </a:solidFill>
              </a:rPr>
              <a:t>Solar Initiatives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Committee              </a:t>
            </a:r>
          </a:p>
          <a:p>
            <a:r>
              <a:rPr lang="en-US" smtClean="0"/>
              <a:t>July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Solar is Non-Dispatchable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Solar is Must-Take Energy – Regardless of the Costs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Solar Forces Two </a:t>
            </a:r>
            <a:r>
              <a:rPr lang="en-US" sz="2400" dirty="0"/>
              <a:t>S</a:t>
            </a:r>
            <a:r>
              <a:rPr lang="en-US" sz="2400" dirty="0" smtClean="0"/>
              <a:t>hifting of Fossil Fuel Units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Increases Maintenance Costs of Fossil Units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Reduces Reliability of Fossil Units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High-Density of Solar Causes: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Grid Instability Issues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Grid Voltage &amp; Power Quality Issues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Technical Solar Challenges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82400" y="5867400"/>
            <a:ext cx="2160556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7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128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Grid Impacts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77482"/>
            <a:ext cx="6324600" cy="49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5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Early adopters embrace solar to be “Green” (regardless of cost)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Solar costs continue to </a:t>
            </a:r>
            <a:r>
              <a:rPr lang="en-US" sz="2000" dirty="0" smtClean="0"/>
              <a:t>drop due to: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Regulatory Support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Federal </a:t>
            </a:r>
            <a:r>
              <a:rPr lang="en-US" sz="2000" dirty="0"/>
              <a:t>Investment Tax </a:t>
            </a:r>
            <a:r>
              <a:rPr lang="en-US" sz="2000" dirty="0" smtClean="0"/>
              <a:t>Credit</a:t>
            </a:r>
            <a:r>
              <a:rPr lang="en-US" sz="2000" dirty="0"/>
              <a:t> </a:t>
            </a:r>
            <a:r>
              <a:rPr lang="en-US" sz="2000" dirty="0" smtClean="0"/>
              <a:t>   -  </a:t>
            </a:r>
            <a:r>
              <a:rPr lang="en-US" sz="2000" dirty="0"/>
              <a:t>Renewable Portfolio Standards </a:t>
            </a:r>
            <a:endParaRPr lang="en-US" sz="2000" dirty="0" smtClean="0"/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Net </a:t>
            </a:r>
            <a:r>
              <a:rPr lang="en-US" sz="2000" dirty="0"/>
              <a:t>Metering </a:t>
            </a:r>
            <a:r>
              <a:rPr lang="en-US" sz="2000" dirty="0" smtClean="0"/>
              <a:t>Policies	              -  Pressure </a:t>
            </a:r>
            <a:r>
              <a:rPr lang="en-US" sz="2000" dirty="0"/>
              <a:t>to Reduce Coal </a:t>
            </a:r>
            <a:r>
              <a:rPr lang="en-US" sz="2000" dirty="0" smtClean="0"/>
              <a:t>Generation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Technological advancements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Mass production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Simplicity of residential installations (Plug &amp; Play)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Solar becomes cost effective in some high utility cost markets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Media encourages Solar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Why Solar Gains in Popularity?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82400" y="5867400"/>
            <a:ext cx="2160556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End-consumers (@ annual meetings) request solar energy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Consumer survey </a:t>
            </a:r>
            <a:r>
              <a:rPr lang="en-US" dirty="0"/>
              <a:t>i</a:t>
            </a:r>
            <a:r>
              <a:rPr lang="en-US" dirty="0" smtClean="0"/>
              <a:t>ndicates </a:t>
            </a:r>
            <a:r>
              <a:rPr lang="en-US" dirty="0"/>
              <a:t>s</a:t>
            </a:r>
            <a:r>
              <a:rPr lang="en-US" dirty="0" smtClean="0"/>
              <a:t>olar Interest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Seminole researches solar energy options, as shown on the following slides: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Seminole Solar Research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82400" y="5867400"/>
            <a:ext cx="2160556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6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Solar Thermal Water Heating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06200" y="6400800"/>
            <a:ext cx="216055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53026" cy="47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447800"/>
            <a:ext cx="6522719" cy="46590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Solar Thermal Water Heating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82400" y="6172200"/>
            <a:ext cx="2160556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Concentrated Solar Thermal Power (CST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06200" y="6400800"/>
            <a:ext cx="216055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8928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Concentrated Solar Thermal Power (CST)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E430-1349-4487-BD01-EF91BC1C57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44200" y="6248400"/>
            <a:ext cx="48415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4288"/>
            <a:ext cx="7543800" cy="4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o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Seminole Template</Template>
  <TotalTime>9415</TotalTime>
  <Words>318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Seminole Template</vt:lpstr>
      <vt:lpstr>Seminole Community Solar Initiatives</vt:lpstr>
      <vt:lpstr>Technical Solar Challenges</vt:lpstr>
      <vt:lpstr>Grid Impacts</vt:lpstr>
      <vt:lpstr>Why Solar Gains in Popularity?</vt:lpstr>
      <vt:lpstr>Seminole Solar Research</vt:lpstr>
      <vt:lpstr>Solar Thermal Water Heating </vt:lpstr>
      <vt:lpstr>Solar Thermal Water Heating </vt:lpstr>
      <vt:lpstr>Concentrated Solar Thermal Power (CST)</vt:lpstr>
      <vt:lpstr>Concentrated Solar Thermal Power (CST)</vt:lpstr>
      <vt:lpstr>Concentrated Solar Power (CSP) Technologies</vt:lpstr>
      <vt:lpstr>Concentrated Solar Power (CSP) Technologies</vt:lpstr>
      <vt:lpstr>Utility-Scale Solar Photovoltaic</vt:lpstr>
      <vt:lpstr>Utility-Scale Solar Photovoltaic</vt:lpstr>
      <vt:lpstr>Seminole Community Solar Initiatives</vt:lpstr>
      <vt:lpstr>Seminole Community Solar Initiatives</vt:lpstr>
    </vt:vector>
  </TitlesOfParts>
  <Company>Seminole Electric Cooperative,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Leigh Hester</dc:creator>
  <cp:lastModifiedBy>Glenn Spurlock</cp:lastModifiedBy>
  <cp:revision>139</cp:revision>
  <cp:lastPrinted>2015-06-08T13:15:35Z</cp:lastPrinted>
  <dcterms:created xsi:type="dcterms:W3CDTF">2014-01-28T20:00:16Z</dcterms:created>
  <dcterms:modified xsi:type="dcterms:W3CDTF">2015-06-08T14:42:10Z</dcterms:modified>
</cp:coreProperties>
</file>