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4" r:id="rId2"/>
    <p:sldId id="256" r:id="rId3"/>
    <p:sldId id="271" r:id="rId4"/>
    <p:sldId id="272" r:id="rId5"/>
    <p:sldId id="277" r:id="rId6"/>
    <p:sldId id="279" r:id="rId7"/>
    <p:sldId id="278" r:id="rId8"/>
    <p:sldId id="280" r:id="rId9"/>
    <p:sldId id="281" r:id="rId10"/>
    <p:sldId id="266"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elia Johnson" initials="AJ" lastIdx="3" clrIdx="0">
    <p:extLst>
      <p:ext uri="{19B8F6BF-5375-455C-9EA6-DF929625EA0E}">
        <p15:presenceInfo xmlns:p15="http://schemas.microsoft.com/office/powerpoint/2012/main" userId="S::Amelia.Johnson@em.myflorida.com::a149c27b-e147-414a-84cc-929623350f6d" providerId="AD"/>
      </p:ext>
    </p:extLst>
  </p:cmAuthor>
  <p:cmAuthor id="2" name="Kendall Kelley" initials="KK" lastIdx="10" clrIdx="1">
    <p:extLst>
      <p:ext uri="{19B8F6BF-5375-455C-9EA6-DF929625EA0E}">
        <p15:presenceInfo xmlns:p15="http://schemas.microsoft.com/office/powerpoint/2012/main" userId="S::Kendall.Kelley@em.myflorida.com::3dc7ed70-b242-4b9a-aabe-609b55ebb5a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285B"/>
    <a:srgbClr val="E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60" autoAdjust="0"/>
    <p:restoredTop sz="95798" autoAdjust="0"/>
  </p:normalViewPr>
  <p:slideViewPr>
    <p:cSldViewPr snapToGrid="0">
      <p:cViewPr varScale="1">
        <p:scale>
          <a:sx n="46" d="100"/>
          <a:sy n="46" d="100"/>
        </p:scale>
        <p:origin x="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40C394D-870B-4AE7-AE3C-5DB13AF627C2}"/>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69EA5740-D807-4EC9-96CF-340C3806096B}"/>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8724103-975E-4444-A3CF-3C50A152460D}" type="datetimeFigureOut">
              <a:rPr lang="en-US" smtClean="0"/>
              <a:t>2/27/2023</a:t>
            </a:fld>
            <a:endParaRPr lang="en-US"/>
          </a:p>
        </p:txBody>
      </p:sp>
      <p:sp>
        <p:nvSpPr>
          <p:cNvPr id="4" name="Footer Placeholder 3">
            <a:extLst>
              <a:ext uri="{FF2B5EF4-FFF2-40B4-BE49-F238E27FC236}">
                <a16:creationId xmlns:a16="http://schemas.microsoft.com/office/drawing/2014/main" xmlns="" id="{E04031F8-CD89-4787-B5AA-B7CE10670123}"/>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A472EAC4-755E-4F05-BAFE-38D2D150645B}"/>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DF269C2-6412-48AA-949A-D5C91684D767}" type="slidenum">
              <a:rPr lang="en-US" smtClean="0"/>
              <a:t>‹#›</a:t>
            </a:fld>
            <a:endParaRPr lang="en-US"/>
          </a:p>
        </p:txBody>
      </p:sp>
    </p:spTree>
    <p:extLst>
      <p:ext uri="{BB962C8B-B14F-4D97-AF65-F5344CB8AC3E}">
        <p14:creationId xmlns:p14="http://schemas.microsoft.com/office/powerpoint/2010/main" val="1671288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C0FB411-1BBD-43D6-8DCF-C98873A1A4B9}" type="datetimeFigureOut">
              <a:rPr lang="en-US" smtClean="0"/>
              <a:t>2/27/2023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94B2186-8525-4055-9476-16F9F737E9E4}" type="slidenum">
              <a:rPr lang="en-US" smtClean="0"/>
              <a:t>‹#›</a:t>
            </a:fld>
            <a:endParaRPr lang="en-US"/>
          </a:p>
        </p:txBody>
      </p:sp>
    </p:spTree>
    <p:extLst>
      <p:ext uri="{BB962C8B-B14F-4D97-AF65-F5344CB8AC3E}">
        <p14:creationId xmlns:p14="http://schemas.microsoft.com/office/powerpoint/2010/main" val="18418533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4B2186-8525-4055-9476-16F9F737E9E4}" type="slidenum">
              <a:rPr lang="en-US" smtClean="0"/>
              <a:t>1</a:t>
            </a:fld>
            <a:endParaRPr lang="en-US"/>
          </a:p>
        </p:txBody>
      </p:sp>
    </p:spTree>
    <p:extLst>
      <p:ext uri="{BB962C8B-B14F-4D97-AF65-F5344CB8AC3E}">
        <p14:creationId xmlns:p14="http://schemas.microsoft.com/office/powerpoint/2010/main" val="177484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4B2186-8525-4055-9476-16F9F737E9E4}" type="slidenum">
              <a:rPr lang="en-US" smtClean="0"/>
              <a:t>2</a:t>
            </a:fld>
            <a:endParaRPr lang="en-US"/>
          </a:p>
        </p:txBody>
      </p:sp>
    </p:spTree>
    <p:extLst>
      <p:ext uri="{BB962C8B-B14F-4D97-AF65-F5344CB8AC3E}">
        <p14:creationId xmlns:p14="http://schemas.microsoft.com/office/powerpoint/2010/main" val="723405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4B2186-8525-4055-9476-16F9F737E9E4}" type="slidenum">
              <a:rPr lang="en-US" smtClean="0"/>
              <a:t>3</a:t>
            </a:fld>
            <a:endParaRPr lang="en-US"/>
          </a:p>
        </p:txBody>
      </p:sp>
    </p:spTree>
    <p:extLst>
      <p:ext uri="{BB962C8B-B14F-4D97-AF65-F5344CB8AC3E}">
        <p14:creationId xmlns:p14="http://schemas.microsoft.com/office/powerpoint/2010/main" val="1850811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4B2186-8525-4055-9476-16F9F737E9E4}" type="slidenum">
              <a:rPr lang="en-US" smtClean="0"/>
              <a:t>9</a:t>
            </a:fld>
            <a:endParaRPr lang="en-US"/>
          </a:p>
        </p:txBody>
      </p:sp>
    </p:spTree>
    <p:extLst>
      <p:ext uri="{BB962C8B-B14F-4D97-AF65-F5344CB8AC3E}">
        <p14:creationId xmlns:p14="http://schemas.microsoft.com/office/powerpoint/2010/main" val="3911309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2193B1-7D96-4290-B46F-C253C554CD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9539268-02BC-4A8C-912A-DC515A190B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EBBBD6B-8683-4A17-9C83-602A166B2373}"/>
              </a:ext>
            </a:extLst>
          </p:cNvPr>
          <p:cNvSpPr>
            <a:spLocks noGrp="1"/>
          </p:cNvSpPr>
          <p:nvPr>
            <p:ph type="dt" sz="half" idx="10"/>
          </p:nvPr>
        </p:nvSpPr>
        <p:spPr/>
        <p:txBody>
          <a:bodyPr/>
          <a:lstStyle/>
          <a:p>
            <a:fld id="{DDCF0449-3909-4ACC-B2CD-16EEC616DBE0}" type="datetime1">
              <a:rPr lang="en-US" smtClean="0"/>
              <a:t>2/27/2023</a:t>
            </a:fld>
            <a:endParaRPr lang="en-US"/>
          </a:p>
        </p:txBody>
      </p:sp>
      <p:sp>
        <p:nvSpPr>
          <p:cNvPr id="5" name="Footer Placeholder 4">
            <a:extLst>
              <a:ext uri="{FF2B5EF4-FFF2-40B4-BE49-F238E27FC236}">
                <a16:creationId xmlns:a16="http://schemas.microsoft.com/office/drawing/2014/main" xmlns="" id="{3DEB8416-93C3-4E98-A4D7-4611924810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0CB8F13-5913-4124-9A53-31E4638340CC}"/>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276798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8B27D6-94A4-4ECE-A4AA-39159C88B6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8044D0F5-0FEB-475B-8A39-EF1AA7BAC6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93E4F02-F0A4-4658-B714-B85A3D0042A2}"/>
              </a:ext>
            </a:extLst>
          </p:cNvPr>
          <p:cNvSpPr>
            <a:spLocks noGrp="1"/>
          </p:cNvSpPr>
          <p:nvPr>
            <p:ph type="dt" sz="half" idx="10"/>
          </p:nvPr>
        </p:nvSpPr>
        <p:spPr/>
        <p:txBody>
          <a:bodyPr/>
          <a:lstStyle/>
          <a:p>
            <a:fld id="{11F2B07C-5A99-4B2B-9A49-05D1E47EE691}" type="datetime1">
              <a:rPr lang="en-US" smtClean="0"/>
              <a:t>2/27/2023</a:t>
            </a:fld>
            <a:endParaRPr lang="en-US"/>
          </a:p>
        </p:txBody>
      </p:sp>
      <p:sp>
        <p:nvSpPr>
          <p:cNvPr id="5" name="Footer Placeholder 4">
            <a:extLst>
              <a:ext uri="{FF2B5EF4-FFF2-40B4-BE49-F238E27FC236}">
                <a16:creationId xmlns:a16="http://schemas.microsoft.com/office/drawing/2014/main" xmlns="" id="{92DCD207-F8D7-4AFD-BD97-916E3851C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93AEF68-33A9-4E74-B4A7-CFFBF3F5CDDC}"/>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99690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A7B1D95-BE72-44DF-8E00-B5DB724848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CA2452F8-1381-4ABD-8298-1C05DD90F3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ADDD839-2DAC-4CDF-A570-AAE92C2778D3}"/>
              </a:ext>
            </a:extLst>
          </p:cNvPr>
          <p:cNvSpPr>
            <a:spLocks noGrp="1"/>
          </p:cNvSpPr>
          <p:nvPr>
            <p:ph type="dt" sz="half" idx="10"/>
          </p:nvPr>
        </p:nvSpPr>
        <p:spPr/>
        <p:txBody>
          <a:bodyPr/>
          <a:lstStyle/>
          <a:p>
            <a:fld id="{DD6BA8AC-752C-441E-9A0A-B8FADD6F8D28}" type="datetime1">
              <a:rPr lang="en-US" smtClean="0"/>
              <a:t>2/27/2023</a:t>
            </a:fld>
            <a:endParaRPr lang="en-US"/>
          </a:p>
        </p:txBody>
      </p:sp>
      <p:sp>
        <p:nvSpPr>
          <p:cNvPr id="5" name="Footer Placeholder 4">
            <a:extLst>
              <a:ext uri="{FF2B5EF4-FFF2-40B4-BE49-F238E27FC236}">
                <a16:creationId xmlns:a16="http://schemas.microsoft.com/office/drawing/2014/main" xmlns="" id="{BD8BBD22-227D-4115-9A79-AFF3B58B1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0ABD51-49E3-497F-8C0C-FDB2ADEDD0EF}"/>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289825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2C6EEC-1EE2-4BBF-B09D-A9009A38FC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F33BA5A-4519-4557-BC46-9B04D355C0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9875111-9F10-439C-A883-F812C55D2FCE}"/>
              </a:ext>
            </a:extLst>
          </p:cNvPr>
          <p:cNvSpPr>
            <a:spLocks noGrp="1"/>
          </p:cNvSpPr>
          <p:nvPr>
            <p:ph type="dt" sz="half" idx="10"/>
          </p:nvPr>
        </p:nvSpPr>
        <p:spPr/>
        <p:txBody>
          <a:bodyPr/>
          <a:lstStyle/>
          <a:p>
            <a:fld id="{8ECF2BAC-9661-498A-9251-C7B398C53CA1}" type="datetime1">
              <a:rPr lang="en-US" smtClean="0"/>
              <a:t>2/27/2023</a:t>
            </a:fld>
            <a:endParaRPr lang="en-US"/>
          </a:p>
        </p:txBody>
      </p:sp>
      <p:sp>
        <p:nvSpPr>
          <p:cNvPr id="5" name="Footer Placeholder 4">
            <a:extLst>
              <a:ext uri="{FF2B5EF4-FFF2-40B4-BE49-F238E27FC236}">
                <a16:creationId xmlns:a16="http://schemas.microsoft.com/office/drawing/2014/main" xmlns="" id="{90B7307B-46BE-44F5-9864-7BFCDAA9DC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EEE97C2-C6B6-4C35-9A05-FAFCA1B20D7D}"/>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691959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8B462-4742-4F46-98DF-63C993E2C3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EA70173-C0EB-4290-997F-8F99746161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64A03FF-5B4C-4F0F-AA4D-1F5B52146FDA}"/>
              </a:ext>
            </a:extLst>
          </p:cNvPr>
          <p:cNvSpPr>
            <a:spLocks noGrp="1"/>
          </p:cNvSpPr>
          <p:nvPr>
            <p:ph type="dt" sz="half" idx="10"/>
          </p:nvPr>
        </p:nvSpPr>
        <p:spPr/>
        <p:txBody>
          <a:bodyPr/>
          <a:lstStyle/>
          <a:p>
            <a:fld id="{F7C70C6D-8DC3-49B2-B6CB-776E4D670CC3}" type="datetime1">
              <a:rPr lang="en-US" smtClean="0"/>
              <a:t>2/27/2023</a:t>
            </a:fld>
            <a:endParaRPr lang="en-US"/>
          </a:p>
        </p:txBody>
      </p:sp>
      <p:sp>
        <p:nvSpPr>
          <p:cNvPr id="5" name="Footer Placeholder 4">
            <a:extLst>
              <a:ext uri="{FF2B5EF4-FFF2-40B4-BE49-F238E27FC236}">
                <a16:creationId xmlns:a16="http://schemas.microsoft.com/office/drawing/2014/main" xmlns="" id="{A970DC30-0217-4361-933A-1E73D780C8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238E7B2-5918-4141-B935-9770FE0C59E1}"/>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417362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F46ACB-11C9-4437-A1AB-6FB87F9BB8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306D404-44B2-4909-8A8A-EA2FE4FB8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08C08AC-2B11-4170-A89E-0F46754F5F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53F4579-93D7-4ABE-8B6C-ECD9878EB0D9}"/>
              </a:ext>
            </a:extLst>
          </p:cNvPr>
          <p:cNvSpPr>
            <a:spLocks noGrp="1"/>
          </p:cNvSpPr>
          <p:nvPr>
            <p:ph type="dt" sz="half" idx="10"/>
          </p:nvPr>
        </p:nvSpPr>
        <p:spPr/>
        <p:txBody>
          <a:bodyPr/>
          <a:lstStyle/>
          <a:p>
            <a:fld id="{61AB6189-557A-47EB-A827-A6CC9C0FAB7D}" type="datetime1">
              <a:rPr lang="en-US" smtClean="0"/>
              <a:t>2/27/2023</a:t>
            </a:fld>
            <a:endParaRPr lang="en-US"/>
          </a:p>
        </p:txBody>
      </p:sp>
      <p:sp>
        <p:nvSpPr>
          <p:cNvPr id="6" name="Footer Placeholder 5">
            <a:extLst>
              <a:ext uri="{FF2B5EF4-FFF2-40B4-BE49-F238E27FC236}">
                <a16:creationId xmlns:a16="http://schemas.microsoft.com/office/drawing/2014/main" xmlns="" id="{CDCD1D73-0FA7-45EF-843B-15463688E9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D546C38-A02D-418A-8159-0A6AFE65594D}"/>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2247841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5425B2-9F74-4736-9603-E5AC69EFB4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D2CBE1A-0BE8-4675-B22A-4FA4FD2D30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C5468F7C-6DEF-45AE-8BB9-F06847B2DAE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E8C0346-675E-4028-A2CE-9A3FA2FB2C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F0D5CCA5-14BC-4ED7-BFA2-BCBA641C1B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CEDB2E5D-3CA5-4D61-B9DF-478EB7715EEE}"/>
              </a:ext>
            </a:extLst>
          </p:cNvPr>
          <p:cNvSpPr>
            <a:spLocks noGrp="1"/>
          </p:cNvSpPr>
          <p:nvPr>
            <p:ph type="dt" sz="half" idx="10"/>
          </p:nvPr>
        </p:nvSpPr>
        <p:spPr/>
        <p:txBody>
          <a:bodyPr/>
          <a:lstStyle/>
          <a:p>
            <a:fld id="{090F0D58-714D-453F-862D-939A47ECE752}" type="datetime1">
              <a:rPr lang="en-US" smtClean="0"/>
              <a:t>2/27/2023</a:t>
            </a:fld>
            <a:endParaRPr lang="en-US"/>
          </a:p>
        </p:txBody>
      </p:sp>
      <p:sp>
        <p:nvSpPr>
          <p:cNvPr id="8" name="Footer Placeholder 7">
            <a:extLst>
              <a:ext uri="{FF2B5EF4-FFF2-40B4-BE49-F238E27FC236}">
                <a16:creationId xmlns:a16="http://schemas.microsoft.com/office/drawing/2014/main" xmlns="" id="{61002743-D918-481F-A0CB-F6757A668B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7F1E777E-CA3C-43C0-A5F4-EEB77DD70151}"/>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1451149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BFB511-7ADD-4C14-9C8E-840C4E6F609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3619641-4CD1-4F8A-9904-126A5C8BB98C}"/>
              </a:ext>
            </a:extLst>
          </p:cNvPr>
          <p:cNvSpPr>
            <a:spLocks noGrp="1"/>
          </p:cNvSpPr>
          <p:nvPr>
            <p:ph type="dt" sz="half" idx="10"/>
          </p:nvPr>
        </p:nvSpPr>
        <p:spPr/>
        <p:txBody>
          <a:bodyPr/>
          <a:lstStyle/>
          <a:p>
            <a:fld id="{85C6510E-402C-4BB1-8689-844EC57B8E1A}" type="datetime1">
              <a:rPr lang="en-US" smtClean="0"/>
              <a:t>2/27/2023</a:t>
            </a:fld>
            <a:endParaRPr lang="en-US"/>
          </a:p>
        </p:txBody>
      </p:sp>
      <p:sp>
        <p:nvSpPr>
          <p:cNvPr id="4" name="Footer Placeholder 3">
            <a:extLst>
              <a:ext uri="{FF2B5EF4-FFF2-40B4-BE49-F238E27FC236}">
                <a16:creationId xmlns:a16="http://schemas.microsoft.com/office/drawing/2014/main" xmlns="" id="{577E53B8-159A-4486-906F-F09E9A6D052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46DEF7A-5C32-4FAF-9E2D-DB365590DD42}"/>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2882983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8FD53BF-01CA-4453-99AE-11CDC83E2544}"/>
              </a:ext>
            </a:extLst>
          </p:cNvPr>
          <p:cNvSpPr>
            <a:spLocks noGrp="1"/>
          </p:cNvSpPr>
          <p:nvPr>
            <p:ph type="dt" sz="half" idx="10"/>
          </p:nvPr>
        </p:nvSpPr>
        <p:spPr/>
        <p:txBody>
          <a:bodyPr/>
          <a:lstStyle/>
          <a:p>
            <a:fld id="{365BDA9E-6F5E-40FE-A90D-897105485690}" type="datetime1">
              <a:rPr lang="en-US" smtClean="0"/>
              <a:t>2/27/2023</a:t>
            </a:fld>
            <a:endParaRPr lang="en-US"/>
          </a:p>
        </p:txBody>
      </p:sp>
      <p:sp>
        <p:nvSpPr>
          <p:cNvPr id="3" name="Footer Placeholder 2">
            <a:extLst>
              <a:ext uri="{FF2B5EF4-FFF2-40B4-BE49-F238E27FC236}">
                <a16:creationId xmlns:a16="http://schemas.microsoft.com/office/drawing/2014/main" xmlns="" id="{A15F7955-E45C-4B35-B6E3-6FE170473D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A90DE96-3CAE-44C0-94C8-94D205023D63}"/>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161588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E99206-213C-4450-A65D-CD7C92CE39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27CCBD5A-DC14-4DCB-9A1B-9203FB36BB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5B5F828-043D-427B-B779-94C9299A25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3C0D324-AD45-4228-8BB8-B8A2782C4983}"/>
              </a:ext>
            </a:extLst>
          </p:cNvPr>
          <p:cNvSpPr>
            <a:spLocks noGrp="1"/>
          </p:cNvSpPr>
          <p:nvPr>
            <p:ph type="dt" sz="half" idx="10"/>
          </p:nvPr>
        </p:nvSpPr>
        <p:spPr/>
        <p:txBody>
          <a:bodyPr/>
          <a:lstStyle/>
          <a:p>
            <a:fld id="{BF14409F-CC7C-4E1C-9F2A-3363051BCD9F}" type="datetime1">
              <a:rPr lang="en-US" smtClean="0"/>
              <a:t>2/27/2023</a:t>
            </a:fld>
            <a:endParaRPr lang="en-US"/>
          </a:p>
        </p:txBody>
      </p:sp>
      <p:sp>
        <p:nvSpPr>
          <p:cNvPr id="6" name="Footer Placeholder 5">
            <a:extLst>
              <a:ext uri="{FF2B5EF4-FFF2-40B4-BE49-F238E27FC236}">
                <a16:creationId xmlns:a16="http://schemas.microsoft.com/office/drawing/2014/main" xmlns="" id="{1E145AE4-1B78-420A-A7BD-A6467CBA06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0E55288-1F60-4B8B-BD53-0837CA667E0F}"/>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143208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B41E7-A421-48A6-836E-26D49CE11B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006ADCA-8E21-4469-BF11-BF6EF67C32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CA1941C-7EA3-40D7-B503-D75DFE2898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31F641B-F968-4E88-A302-0A02F33A72AC}"/>
              </a:ext>
            </a:extLst>
          </p:cNvPr>
          <p:cNvSpPr>
            <a:spLocks noGrp="1"/>
          </p:cNvSpPr>
          <p:nvPr>
            <p:ph type="dt" sz="half" idx="10"/>
          </p:nvPr>
        </p:nvSpPr>
        <p:spPr/>
        <p:txBody>
          <a:bodyPr/>
          <a:lstStyle/>
          <a:p>
            <a:fld id="{58098692-D4EC-41F3-93A7-45C863801D40}" type="datetime1">
              <a:rPr lang="en-US" smtClean="0"/>
              <a:t>2/27/2023</a:t>
            </a:fld>
            <a:endParaRPr lang="en-US"/>
          </a:p>
        </p:txBody>
      </p:sp>
      <p:sp>
        <p:nvSpPr>
          <p:cNvPr id="6" name="Footer Placeholder 5">
            <a:extLst>
              <a:ext uri="{FF2B5EF4-FFF2-40B4-BE49-F238E27FC236}">
                <a16:creationId xmlns:a16="http://schemas.microsoft.com/office/drawing/2014/main" xmlns="" id="{C13094A3-0E45-48D7-870A-8A534C9A22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E86E990-D7E5-4707-874E-23E3A820CE57}"/>
              </a:ext>
            </a:extLst>
          </p:cNvPr>
          <p:cNvSpPr>
            <a:spLocks noGrp="1"/>
          </p:cNvSpPr>
          <p:nvPr>
            <p:ph type="sldNum" sz="quarter" idx="12"/>
          </p:nvPr>
        </p:nvSpPr>
        <p:spPr/>
        <p:txBody>
          <a:bodyPr/>
          <a:lstStyle/>
          <a:p>
            <a:fld id="{280A3089-BEDB-4DF3-B01A-8F9150B2FEBF}" type="slidenum">
              <a:rPr lang="en-US" smtClean="0"/>
              <a:t>‹#›</a:t>
            </a:fld>
            <a:endParaRPr lang="en-US"/>
          </a:p>
        </p:txBody>
      </p:sp>
    </p:spTree>
    <p:extLst>
      <p:ext uri="{BB962C8B-B14F-4D97-AF65-F5344CB8AC3E}">
        <p14:creationId xmlns:p14="http://schemas.microsoft.com/office/powerpoint/2010/main" val="3733176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C1CC2890-EC8E-4DCC-9778-9EEDE7D890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5BC7EB7-9360-46E3-A214-2B4F858757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FCDF55F-7A87-4A1B-8AA1-B40D9D3EC9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0114F-65E7-42EF-9271-ED30EDC0E70E}" type="datetime1">
              <a:rPr lang="en-US" smtClean="0"/>
              <a:t>2/27/2023</a:t>
            </a:fld>
            <a:endParaRPr lang="en-US"/>
          </a:p>
        </p:txBody>
      </p:sp>
      <p:sp>
        <p:nvSpPr>
          <p:cNvPr id="5" name="Footer Placeholder 4">
            <a:extLst>
              <a:ext uri="{FF2B5EF4-FFF2-40B4-BE49-F238E27FC236}">
                <a16:creationId xmlns:a16="http://schemas.microsoft.com/office/drawing/2014/main" xmlns="" id="{4B1B9CC8-D4BC-4795-8DB1-CDA83E6DBC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1D5294CD-E33D-4536-9A74-92DF9E5663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A3089-BEDB-4DF3-B01A-8F9150B2FEBF}" type="slidenum">
              <a:rPr lang="en-US" smtClean="0"/>
              <a:t>‹#›</a:t>
            </a:fld>
            <a:endParaRPr lang="en-US"/>
          </a:p>
        </p:txBody>
      </p:sp>
    </p:spTree>
    <p:extLst>
      <p:ext uri="{BB962C8B-B14F-4D97-AF65-F5344CB8AC3E}">
        <p14:creationId xmlns:p14="http://schemas.microsoft.com/office/powerpoint/2010/main" val="126472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ergyjustice.egs.anl.gov/"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5" name="TextBox 34">
            <a:extLst>
              <a:ext uri="{FF2B5EF4-FFF2-40B4-BE49-F238E27FC236}">
                <a16:creationId xmlns:a16="http://schemas.microsoft.com/office/drawing/2014/main" xmlns="" id="{C8CD7FE1-3F51-4679-B058-4D2DB1209677}"/>
              </a:ext>
            </a:extLst>
          </p:cNvPr>
          <p:cNvSpPr txBox="1"/>
          <p:nvPr/>
        </p:nvSpPr>
        <p:spPr>
          <a:xfrm>
            <a:off x="1475740" y="171816"/>
            <a:ext cx="7507839" cy="646331"/>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House Keeping – Signing In </a:t>
            </a:r>
          </a:p>
        </p:txBody>
      </p:sp>
      <p:sp>
        <p:nvSpPr>
          <p:cNvPr id="5" name="Slide Number Placeholder 4">
            <a:extLst>
              <a:ext uri="{FF2B5EF4-FFF2-40B4-BE49-F238E27FC236}">
                <a16:creationId xmlns:a16="http://schemas.microsoft.com/office/drawing/2014/main" xmlns="" id="{9FF47837-295D-4190-85DD-991469E84B20}"/>
              </a:ext>
            </a:extLst>
          </p:cNvPr>
          <p:cNvSpPr>
            <a:spLocks noGrp="1"/>
          </p:cNvSpPr>
          <p:nvPr>
            <p:ph type="sldNum" sz="quarter" idx="12"/>
          </p:nvPr>
        </p:nvSpPr>
        <p:spPr/>
        <p:txBody>
          <a:bodyPr/>
          <a:lstStyle/>
          <a:p>
            <a:fld id="{280A3089-BEDB-4DF3-B01A-8F9150B2FEBF}" type="slidenum">
              <a:rPr lang="en-US" smtClean="0"/>
              <a:t>1</a:t>
            </a:fld>
            <a:endParaRPr lang="en-US"/>
          </a:p>
        </p:txBody>
      </p:sp>
      <p:sp>
        <p:nvSpPr>
          <p:cNvPr id="6" name="TextBox 5">
            <a:extLst>
              <a:ext uri="{FF2B5EF4-FFF2-40B4-BE49-F238E27FC236}">
                <a16:creationId xmlns:a16="http://schemas.microsoft.com/office/drawing/2014/main" xmlns="" id="{67DCD7E3-A746-476C-B46E-2D5CEB33BFA9}"/>
              </a:ext>
            </a:extLst>
          </p:cNvPr>
          <p:cNvSpPr txBox="1"/>
          <p:nvPr/>
        </p:nvSpPr>
        <p:spPr>
          <a:xfrm>
            <a:off x="916405" y="1856005"/>
            <a:ext cx="10359189" cy="3277820"/>
          </a:xfrm>
          <a:prstGeom prst="rect">
            <a:avLst/>
          </a:prstGeom>
          <a:noFill/>
        </p:spPr>
        <p:txBody>
          <a:bodyPr wrap="square" rtlCol="0">
            <a:spAutoFit/>
          </a:bodyPr>
          <a:lstStyle/>
          <a:p>
            <a:pPr>
              <a:spcAft>
                <a:spcPts val="600"/>
              </a:spcAft>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For thos</a:t>
            </a: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e attending in person at the Florida Division of Emergency Management: </a:t>
            </a:r>
          </a:p>
          <a:p>
            <a:pPr marL="742950" lvl="1" indent="-285750">
              <a:spcAft>
                <a:spcPts val="60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Please sign in using the sign-in sheets in the room to record your participation in the meeting</a:t>
            </a:r>
          </a:p>
          <a:p>
            <a:pPr lvl="1">
              <a:spcAft>
                <a:spcPts val="600"/>
              </a:spcAft>
            </a:pPr>
            <a:endPar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endParaRPr>
          </a:p>
          <a:p>
            <a:pPr>
              <a:spcAft>
                <a:spcPts val="600"/>
              </a:spcAft>
            </a:pP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For those attending via WebEx:</a:t>
            </a:r>
            <a:endPar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endParaRPr>
          </a:p>
          <a:p>
            <a:pPr marL="742950" lvl="1" indent="-285750">
              <a:spcAft>
                <a:spcPts val="600"/>
              </a:spcAft>
              <a:buFont typeface="Arial" panose="020B0604020202020204" pitchFamily="34" charset="0"/>
              <a:buChar char="•"/>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Please type your contact information in the chat to the WebEx Host including the following information </a:t>
            </a:r>
          </a:p>
          <a:p>
            <a:pPr marL="1200150" lvl="2" indent="-285750">
              <a:spcAft>
                <a:spcPts val="600"/>
              </a:spcAft>
              <a:buFont typeface="Arial" panose="020B0604020202020204" pitchFamily="34" charset="0"/>
              <a:buChar char="•"/>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Name</a:t>
            </a:r>
            <a:endPar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endParaRPr>
          </a:p>
          <a:p>
            <a:pPr marL="1200150" lvl="2" indent="-285750">
              <a:spcAft>
                <a:spcPts val="600"/>
              </a:spcAft>
              <a:buFont typeface="Arial" panose="020B0604020202020204" pitchFamily="34" charset="0"/>
              <a:buChar char="•"/>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Organization</a:t>
            </a:r>
            <a:endPar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endParaRPr>
          </a:p>
          <a:p>
            <a:pPr marL="1200150" lvl="2" indent="-285750">
              <a:spcAft>
                <a:spcPts val="600"/>
              </a:spcAft>
              <a:buFont typeface="Arial" panose="020B0604020202020204" pitchFamily="34" charset="0"/>
              <a:buChar char="•"/>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Phone Number</a:t>
            </a:r>
          </a:p>
          <a:p>
            <a:pPr marL="1200150" lvl="2" indent="-285750">
              <a:spcAft>
                <a:spcPts val="600"/>
              </a:spcAft>
              <a:buFont typeface="Arial" panose="020B0604020202020204" pitchFamily="34" charset="0"/>
              <a:buChar char="•"/>
            </a:pPr>
            <a:r>
              <a:rPr lang="en-US" sz="1600" dirty="0">
                <a:solidFill>
                  <a:srgbClr val="002060"/>
                </a:solidFill>
                <a:effectLst/>
                <a:latin typeface="Roboto Condensed" panose="02000000000000000000" pitchFamily="2" charset="0"/>
                <a:ea typeface="Roboto Condensed" panose="02000000000000000000" pitchFamily="2" charset="0"/>
                <a:cs typeface="Roboto Condensed" panose="02000000000000000000" pitchFamily="2" charset="0"/>
              </a:rPr>
              <a:t>Email</a:t>
            </a:r>
          </a:p>
          <a:p>
            <a:r>
              <a:rPr lang="en-US" dirty="0">
                <a:latin typeface="Arial" panose="020B0604020202020204" pitchFamily="34" charset="0"/>
                <a:cs typeface="Times New Roman" panose="02020603050405020304" pitchFamily="18"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77639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xmlns="" id="{172AC411-A705-48AA-A037-75F87D9251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xmlns="" id="{7999A304-9294-426F-852F-1BCEABA90D96}"/>
              </a:ext>
            </a:extLst>
          </p:cNvPr>
          <p:cNvSpPr txBox="1"/>
          <p:nvPr/>
        </p:nvSpPr>
        <p:spPr>
          <a:xfrm>
            <a:off x="1977005" y="4127383"/>
            <a:ext cx="8237989" cy="646331"/>
          </a:xfrm>
          <a:prstGeom prst="rect">
            <a:avLst/>
          </a:prstGeom>
          <a:noFill/>
        </p:spPr>
        <p:txBody>
          <a:bodyPr wrap="square" rtlCol="0">
            <a:spAutoFit/>
          </a:bodyPr>
          <a:lstStyle/>
          <a:p>
            <a:pPr algn="ctr"/>
            <a:r>
              <a:rPr lang="en-US" sz="3600" b="1" dirty="0">
                <a:solidFill>
                  <a:srgbClr val="002060"/>
                </a:solidFill>
                <a:latin typeface="Roboto Condensed" panose="02000000000000000000" pitchFamily="2" charset="0"/>
                <a:ea typeface="Roboto Condensed" panose="02000000000000000000" pitchFamily="2" charset="0"/>
              </a:rPr>
              <a:t>For Additional Questions:</a:t>
            </a:r>
          </a:p>
        </p:txBody>
      </p:sp>
      <p:sp>
        <p:nvSpPr>
          <p:cNvPr id="7" name="TextBox 6">
            <a:extLst>
              <a:ext uri="{FF2B5EF4-FFF2-40B4-BE49-F238E27FC236}">
                <a16:creationId xmlns:a16="http://schemas.microsoft.com/office/drawing/2014/main" xmlns="" id="{ABD1E62E-4C44-4A44-A1AB-6B8377FA0736}"/>
              </a:ext>
            </a:extLst>
          </p:cNvPr>
          <p:cNvSpPr txBox="1"/>
          <p:nvPr/>
        </p:nvSpPr>
        <p:spPr>
          <a:xfrm>
            <a:off x="3342167" y="4838550"/>
            <a:ext cx="5699052" cy="1015663"/>
          </a:xfrm>
          <a:prstGeom prst="rect">
            <a:avLst/>
          </a:prstGeom>
          <a:noFill/>
        </p:spPr>
        <p:txBody>
          <a:bodyPr wrap="square" rtlCol="0">
            <a:spAutoFit/>
          </a:bodyPr>
          <a:lstStyle/>
          <a:p>
            <a:pPr algn="ctr"/>
            <a:r>
              <a:rPr lang="en-US" sz="2000" b="1" dirty="0">
                <a:solidFill>
                  <a:srgbClr val="002060"/>
                </a:solidFill>
                <a:latin typeface="Roboto Condensed" panose="02000000000000000000" pitchFamily="2" charset="0"/>
                <a:ea typeface="Roboto Condensed" panose="02000000000000000000" pitchFamily="2" charset="0"/>
              </a:rPr>
              <a:t>Berenice Hernandez Avila</a:t>
            </a:r>
          </a:p>
          <a:p>
            <a:pPr algn="ctr"/>
            <a:r>
              <a:rPr lang="en-US" sz="2000" dirty="0">
                <a:solidFill>
                  <a:srgbClr val="002060"/>
                </a:solidFill>
                <a:latin typeface="Roboto Condensed" panose="02000000000000000000" pitchFamily="2" charset="0"/>
                <a:ea typeface="Roboto Condensed" panose="02000000000000000000" pitchFamily="2" charset="0"/>
              </a:rPr>
              <a:t>Phone: (850) 559-4601</a:t>
            </a:r>
          </a:p>
          <a:p>
            <a:pPr algn="ctr"/>
            <a:r>
              <a:rPr lang="en-US" sz="2000" dirty="0">
                <a:solidFill>
                  <a:srgbClr val="002060"/>
                </a:solidFill>
                <a:latin typeface="Roboto Condensed" panose="02000000000000000000" pitchFamily="2" charset="0"/>
                <a:ea typeface="Roboto Condensed" panose="02000000000000000000" pitchFamily="2" charset="0"/>
              </a:rPr>
              <a:t>Email</a:t>
            </a:r>
            <a:r>
              <a:rPr lang="en-US" sz="2000">
                <a:solidFill>
                  <a:srgbClr val="002060"/>
                </a:solidFill>
                <a:latin typeface="Roboto Condensed" panose="02000000000000000000" pitchFamily="2" charset="0"/>
                <a:ea typeface="Roboto Condensed" panose="02000000000000000000" pitchFamily="2" charset="0"/>
              </a:rPr>
              <a:t>: Berenice.Hernandez@em.myflorida.com</a:t>
            </a:r>
            <a:endParaRPr lang="en-US" sz="2000" dirty="0">
              <a:solidFill>
                <a:srgbClr val="002060"/>
              </a:solidFill>
              <a:latin typeface="Roboto Condensed" panose="02000000000000000000" pitchFamily="2" charset="0"/>
              <a:ea typeface="Roboto Condensed" panose="02000000000000000000" pitchFamily="2" charset="0"/>
            </a:endParaRPr>
          </a:p>
        </p:txBody>
      </p:sp>
      <p:sp>
        <p:nvSpPr>
          <p:cNvPr id="8" name="TextBox 7">
            <a:extLst>
              <a:ext uri="{FF2B5EF4-FFF2-40B4-BE49-F238E27FC236}">
                <a16:creationId xmlns:a16="http://schemas.microsoft.com/office/drawing/2014/main" xmlns="" id="{BA79B9F8-728D-4F47-8111-4A585DDFD813}"/>
              </a:ext>
            </a:extLst>
          </p:cNvPr>
          <p:cNvSpPr txBox="1"/>
          <p:nvPr/>
        </p:nvSpPr>
        <p:spPr>
          <a:xfrm>
            <a:off x="3246473" y="234346"/>
            <a:ext cx="5699052" cy="769441"/>
          </a:xfrm>
          <a:prstGeom prst="rect">
            <a:avLst/>
          </a:prstGeom>
          <a:noFill/>
        </p:spPr>
        <p:txBody>
          <a:bodyPr wrap="square" rtlCol="0">
            <a:spAutoFit/>
          </a:bodyPr>
          <a:lstStyle/>
          <a:p>
            <a:pPr algn="ctr"/>
            <a:r>
              <a:rPr lang="en-US" sz="4400" b="1" dirty="0">
                <a:solidFill>
                  <a:schemeClr val="bg1"/>
                </a:solidFill>
                <a:latin typeface="Roboto Condensed" panose="02000000000000000000" pitchFamily="2" charset="0"/>
                <a:ea typeface="Roboto Condensed" panose="02000000000000000000" pitchFamily="2" charset="0"/>
              </a:rPr>
              <a:t>Thank You</a:t>
            </a:r>
          </a:p>
        </p:txBody>
      </p:sp>
      <p:sp>
        <p:nvSpPr>
          <p:cNvPr id="3" name="Slide Number Placeholder 2">
            <a:extLst>
              <a:ext uri="{FF2B5EF4-FFF2-40B4-BE49-F238E27FC236}">
                <a16:creationId xmlns:a16="http://schemas.microsoft.com/office/drawing/2014/main" xmlns="" id="{C207BB93-25D8-474F-9C1A-0DEC5FBAA59C}"/>
              </a:ext>
            </a:extLst>
          </p:cNvPr>
          <p:cNvSpPr>
            <a:spLocks noGrp="1"/>
          </p:cNvSpPr>
          <p:nvPr>
            <p:ph type="sldNum" sz="quarter" idx="12"/>
          </p:nvPr>
        </p:nvSpPr>
        <p:spPr/>
        <p:txBody>
          <a:bodyPr/>
          <a:lstStyle/>
          <a:p>
            <a:fld id="{280A3089-BEDB-4DF3-B01A-8F9150B2FEBF}" type="slidenum">
              <a:rPr lang="en-US" smtClean="0"/>
              <a:t>10</a:t>
            </a:fld>
            <a:endParaRPr lang="en-US"/>
          </a:p>
        </p:txBody>
      </p:sp>
    </p:spTree>
    <p:extLst>
      <p:ext uri="{BB962C8B-B14F-4D97-AF65-F5344CB8AC3E}">
        <p14:creationId xmlns:p14="http://schemas.microsoft.com/office/powerpoint/2010/main" val="3296528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xmlns="" id="{172AC411-A705-48AA-A037-75F87D9251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xmlns="" id="{7999A304-9294-426F-852F-1BCEABA90D96}"/>
              </a:ext>
            </a:extLst>
          </p:cNvPr>
          <p:cNvSpPr txBox="1"/>
          <p:nvPr/>
        </p:nvSpPr>
        <p:spPr>
          <a:xfrm>
            <a:off x="1977005" y="4127383"/>
            <a:ext cx="8237989" cy="646331"/>
          </a:xfrm>
          <a:prstGeom prst="rect">
            <a:avLst/>
          </a:prstGeom>
          <a:noFill/>
        </p:spPr>
        <p:txBody>
          <a:bodyPr wrap="square" rtlCol="0">
            <a:spAutoFit/>
          </a:bodyPr>
          <a:lstStyle/>
          <a:p>
            <a:r>
              <a:rPr lang="en-US" sz="3600" b="1" dirty="0">
                <a:solidFill>
                  <a:srgbClr val="002060"/>
                </a:solidFill>
                <a:latin typeface="Roboto Condensed" panose="02000000000000000000" pitchFamily="2" charset="0"/>
                <a:ea typeface="Roboto Condensed" panose="02000000000000000000" pitchFamily="2" charset="0"/>
              </a:rPr>
              <a:t>Florida Division of Emergency Management</a:t>
            </a:r>
          </a:p>
        </p:txBody>
      </p:sp>
      <p:sp>
        <p:nvSpPr>
          <p:cNvPr id="6" name="TextBox 5">
            <a:extLst>
              <a:ext uri="{FF2B5EF4-FFF2-40B4-BE49-F238E27FC236}">
                <a16:creationId xmlns:a16="http://schemas.microsoft.com/office/drawing/2014/main" xmlns="" id="{5D5CF5D5-EDAB-47A5-9516-D3A1D532FE20}"/>
              </a:ext>
            </a:extLst>
          </p:cNvPr>
          <p:cNvSpPr txBox="1"/>
          <p:nvPr/>
        </p:nvSpPr>
        <p:spPr>
          <a:xfrm>
            <a:off x="1977005" y="4773714"/>
            <a:ext cx="8237989" cy="1538883"/>
          </a:xfrm>
          <a:prstGeom prst="rect">
            <a:avLst/>
          </a:prstGeom>
          <a:noFill/>
        </p:spPr>
        <p:txBody>
          <a:bodyPr wrap="square" rtlCol="0">
            <a:spAutoFit/>
          </a:bodyPr>
          <a:lstStyle/>
          <a:p>
            <a:pPr algn="ctr"/>
            <a:endParaRPr lang="en-US" sz="800" b="1" i="1" dirty="0">
              <a:solidFill>
                <a:srgbClr val="002060"/>
              </a:solidFill>
              <a:latin typeface="Roboto Condensed" panose="02000000000000000000" pitchFamily="2" charset="0"/>
              <a:ea typeface="Roboto Condensed" panose="02000000000000000000" pitchFamily="2" charset="0"/>
            </a:endParaRPr>
          </a:p>
          <a:p>
            <a:pPr algn="ctr"/>
            <a:r>
              <a:rPr lang="en-US" sz="2400" b="1" i="1" dirty="0">
                <a:solidFill>
                  <a:srgbClr val="002060"/>
                </a:solidFill>
                <a:latin typeface="Roboto Condensed" panose="02000000000000000000" pitchFamily="2" charset="0"/>
                <a:ea typeface="Roboto Condensed" panose="02000000000000000000" pitchFamily="2" charset="0"/>
              </a:rPr>
              <a:t>Public Hearing on “Preventing Outages &amp; Enhancing the Resilience of the Electrical Grid” Formula Grants </a:t>
            </a:r>
          </a:p>
          <a:p>
            <a:pPr algn="ctr"/>
            <a:endParaRPr lang="en-US" sz="1400" b="1" i="1" dirty="0">
              <a:solidFill>
                <a:srgbClr val="002060"/>
              </a:solidFill>
              <a:latin typeface="Roboto Condensed" panose="02000000000000000000" pitchFamily="2" charset="0"/>
              <a:ea typeface="Roboto Condensed" panose="02000000000000000000" pitchFamily="2" charset="0"/>
            </a:endParaRPr>
          </a:p>
          <a:p>
            <a:pPr algn="ctr"/>
            <a:r>
              <a:rPr lang="en-US" sz="2400" b="1" i="1" dirty="0">
                <a:solidFill>
                  <a:srgbClr val="002060"/>
                </a:solidFill>
                <a:latin typeface="Roboto Condensed" panose="02000000000000000000" pitchFamily="2" charset="0"/>
                <a:ea typeface="Roboto Condensed" panose="02000000000000000000" pitchFamily="2" charset="0"/>
              </a:rPr>
              <a:t>February 27, 2023</a:t>
            </a:r>
          </a:p>
        </p:txBody>
      </p:sp>
      <p:sp>
        <p:nvSpPr>
          <p:cNvPr id="3" name="Slide Number Placeholder 2">
            <a:extLst>
              <a:ext uri="{FF2B5EF4-FFF2-40B4-BE49-F238E27FC236}">
                <a16:creationId xmlns:a16="http://schemas.microsoft.com/office/drawing/2014/main" xmlns="" id="{493C404D-F0B8-4E2C-A2A3-5E80920FC32D}"/>
              </a:ext>
            </a:extLst>
          </p:cNvPr>
          <p:cNvSpPr>
            <a:spLocks noGrp="1"/>
          </p:cNvSpPr>
          <p:nvPr>
            <p:ph type="sldNum" sz="quarter" idx="12"/>
          </p:nvPr>
        </p:nvSpPr>
        <p:spPr/>
        <p:txBody>
          <a:bodyPr/>
          <a:lstStyle/>
          <a:p>
            <a:fld id="{280A3089-BEDB-4DF3-B01A-8F9150B2FEBF}" type="slidenum">
              <a:rPr lang="en-US" smtClean="0"/>
              <a:t>2</a:t>
            </a:fld>
            <a:endParaRPr lang="en-US"/>
          </a:p>
        </p:txBody>
      </p:sp>
    </p:spTree>
    <p:extLst>
      <p:ext uri="{BB962C8B-B14F-4D97-AF65-F5344CB8AC3E}">
        <p14:creationId xmlns:p14="http://schemas.microsoft.com/office/powerpoint/2010/main" val="82838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6047678"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Overview</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3</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32446" y="1323474"/>
            <a:ext cx="10315074" cy="5047536"/>
          </a:xfrm>
          <a:prstGeom prst="rect">
            <a:avLst/>
          </a:prstGeom>
          <a:noFill/>
        </p:spPr>
        <p:txBody>
          <a:bodyPr wrap="square" rtlCol="0">
            <a:spAutoFit/>
          </a:bodyPr>
          <a:lstStyle/>
          <a:p>
            <a:pPr marL="285750" lvl="1"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As part of the Bipartisan Infrastructure Law, the Department of Energy has been appropriated more than $62 Billion to invest in the upgrading and modernization of the Nation's infrastructure supporting the goals of: </a:t>
            </a:r>
          </a:p>
          <a:p>
            <a:pPr marL="285750" lvl="1"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Demonstrate measurable improvements in energy resilience in the Nation </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Investing in the modernization of Nation’s grid </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Creating additional jobs within the Nation</a:t>
            </a:r>
          </a:p>
          <a:p>
            <a:pPr marL="457200" lvl="2" algn="just"/>
            <a:r>
              <a:rPr lang="en-US" dirty="0">
                <a:solidFill>
                  <a:srgbClr val="000000"/>
                </a:solidFill>
                <a:latin typeface="Calibri" panose="020F0502020204030204" pitchFamily="34" charset="0"/>
              </a:rPr>
              <a:t> </a:t>
            </a: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States, Territories and Federally Recognized Tribes cross the United States were allocated funding based on a five-part formula that included elements focused </a:t>
            </a:r>
            <a:r>
              <a:rPr lang="en-US" sz="160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on population, geographical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area, probability of disruptive events, severity of disruptive events, and expenditure on mitigation efforts.</a:t>
            </a:r>
          </a:p>
          <a:p>
            <a:pPr marL="285750" lvl="1"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Approximately $459 million allocated nationally per year for Fiscal Year (FY) 2022- 2026 (around $2.3 billion total)</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The State of Florida has been allocated $15,208,690 for FY 2022 and $15,166,393 for FY 2023</a:t>
            </a:r>
          </a:p>
          <a:p>
            <a:pPr marL="742950" lvl="2"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The Florida Division of Emergency Management (FDEM or Division) will be applying on behalf of the state of receive and then administer the funds to eligible applicants. </a:t>
            </a:r>
          </a:p>
          <a:p>
            <a:pPr marL="285750" lvl="1"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As such, the information presented in this hearing is the draft application narrative that will be submitted to the Department of Energy. </a:t>
            </a:r>
          </a:p>
          <a:p>
            <a:pPr marL="285750" lvl="1" indent="-285750">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
        <p:nvSpPr>
          <p:cNvPr id="9" name="Rectangle 1">
            <a:extLst>
              <a:ext uri="{FF2B5EF4-FFF2-40B4-BE49-F238E27FC236}">
                <a16:creationId xmlns:a16="http://schemas.microsoft.com/office/drawing/2014/main" xmlns="" id="{6DBE0174-4D95-413A-9C08-D75E302FFD9C}"/>
              </a:ext>
            </a:extLst>
          </p:cNvPr>
          <p:cNvSpPr>
            <a:spLocks noChangeArrowheads="1"/>
          </p:cNvSpPr>
          <p:nvPr/>
        </p:nvSpPr>
        <p:spPr bwMode="auto">
          <a:xfrm>
            <a:off x="2419350" y="4443526"/>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45997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9622040"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Program Narrative – Objectives</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4</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53228" y="1332577"/>
            <a:ext cx="10315074" cy="5262979"/>
          </a:xfrm>
          <a:prstGeom prst="rect">
            <a:avLst/>
          </a:prstGeom>
          <a:noFill/>
        </p:spPr>
        <p:txBody>
          <a:bodyPr wrap="square" rtlCol="0">
            <a:spAutoFit/>
          </a:bodyPr>
          <a:lstStyle/>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Florida Division of Emergency Management: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As a historically disaster-prone area, and the nation’s third most populous state, Florida must continually implement processes and solutions that harden the state against disruptive events. Recognizing this critical need, the organizational vision Division is to “lead the profession in building prepared and resilient communities.” </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More recently, the Division’s response to the effects of Hurricanes Ian whose intense winds, heavy rainfall, and catastrophic storm surges resulted in more than 2.7 million customers in the impacted areas losing power. Division found success implementing new processes, leveraging technology, and more closely coordinating resources with the private sector, completing restoration to all that could safely receive power 64% faster during its response to Hurricane Ian.</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Objectives: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To continue achieving the vision of coordinating, collaborating, and communicating with our community stakeholders to strengthen local jurisdictions, which in turn strengthens the state to become more resilient against disruptive events, the Division will use the following objectives as guidance for the grant funding: </a:t>
            </a:r>
          </a:p>
          <a:p>
            <a:pPr marL="742950" lvl="2"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Maintain and enhance the reliability and resilience of the electric grid.</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Strengthen labor standards and protections for the workforce that is responsible for implementing grid reliability and resilience projects.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Reduce energy burden and cost experienced by customers within disadvantaged communities due to inadequate electric grid infrastructure.</a:t>
            </a:r>
          </a:p>
          <a:p>
            <a:pPr marL="742950" lvl="2"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3980583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9622040"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Program Narrative – Application Process </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5</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53228" y="1332577"/>
            <a:ext cx="10315074" cy="4770537"/>
          </a:xfrm>
          <a:prstGeom prst="rect">
            <a:avLst/>
          </a:prstGeom>
          <a:noFill/>
        </p:spPr>
        <p:txBody>
          <a:bodyPr wrap="square" rtlCol="0">
            <a:spAutoFit/>
          </a:bodyPr>
          <a:lstStyle/>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Methods</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 Once awarded the funding by the Department of Energy, the Division will accept applications from eligible entities via its grant management system facilitating communication throughout the process. Notification of the application period will be made by the Division and distributed widely to potential applicants. </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Eligible Entities: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As detailed by the grant, the following groups and individuals are eligible to apply for the funding once the application period begins:</a:t>
            </a:r>
          </a:p>
          <a:p>
            <a:pPr marL="0" lvl="1" algn="just"/>
            <a:endPar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Electric Grid and Storage Operators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Electricity Generator</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Transmission Owners or Operators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Distribution Provider</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Fuel Suppliers</a:t>
            </a:r>
          </a:p>
          <a:p>
            <a:pPr marL="457200" lvl="2"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Note: Any other relevant entities, as determined by the Florida Division of Emergency Management or the Department of Energy may be eligible to apply depending the funding award. </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285750" lvl="1" indent="-285750">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348047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9622040"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Program Narrative – Potential Projects </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6</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53228" y="1332577"/>
            <a:ext cx="10315074" cy="4278094"/>
          </a:xfrm>
          <a:prstGeom prst="rect">
            <a:avLst/>
          </a:prstGeom>
          <a:noFill/>
        </p:spPr>
        <p:txBody>
          <a:bodyPr wrap="square" rtlCol="0">
            <a:spAutoFit/>
          </a:bodyPr>
          <a:lstStyle/>
          <a:p>
            <a:pPr marL="0" lvl="1" algn="just"/>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Potential projects that could be submitted by eligible entities in the application process include, but are not limited to: </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Weatherization of grid technologies and equipment to include the installation of fire-resistant and fire prevention tools;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Installation of underground electrical technologies and equipment;</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Utility pole management and vegetation/fuel-load management;</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Relocation of powerlines or the reconducting of powerlines with low-sag, advanced conductors;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Construction of Distributed Energy Resources (DERs) for enhancing system adaptive capacity during disruptive events (i.e., microgrids, battery storage subcomponents, adaptive protective technologies, facility hardening, replacement of overhead conductors/underground cables, etc.); </a:t>
            </a:r>
          </a:p>
          <a:p>
            <a:pPr marL="0" lvl="1" algn="just"/>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Ineligible Projects: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Below are a list of ineligible projects, as detailed by the grant opportunity: </a:t>
            </a:r>
          </a:p>
          <a:p>
            <a:pPr marL="0" lvl="1" algn="just"/>
            <a:endPar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Construction of a new electric generating facilities.</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Large-scale battery storage facility not used for enhancing system adaptive capacity during disruptive events. </a:t>
            </a:r>
          </a:p>
          <a:p>
            <a:pPr marL="742950" lvl="2" indent="-285750" algn="jus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Cybersecurity and related enhancements to the electric generating facilities and grids.</a:t>
            </a:r>
          </a:p>
          <a:p>
            <a:pPr marL="285750" lvl="1" indent="-285750">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3262692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9622040"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Program Narrative – Criteria</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7</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53228" y="1332577"/>
            <a:ext cx="10315074" cy="5293757"/>
          </a:xfrm>
          <a:prstGeom prst="rect">
            <a:avLst/>
          </a:prstGeom>
          <a:noFill/>
        </p:spPr>
        <p:txBody>
          <a:bodyPr wrap="square" rtlCol="0">
            <a:spAutoFit/>
          </a:bodyPr>
          <a:lstStyle/>
          <a:p>
            <a:pPr marL="0" lvl="1" algn="just"/>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The Division’s goal is to maximize the funding opportunity to benefit across Florida, to include those in fiscally constrained counites, disadvantaged communities, and others across the state by reviewing all submitted applicants, selecting and awarding potential projects that will generate the greatest benefit to the state. As such, the Division will use the following criteria to prioritize applicants for awarding potential projects: </a:t>
            </a:r>
          </a:p>
          <a:p>
            <a:pPr marL="742950" lvl="2" indent="-285750" algn="just">
              <a:buFont typeface="Arial" panose="020B0604020202020204" pitchFamily="34" charset="0"/>
              <a:buChar char="•"/>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742950" marR="0" lvl="2" indent="-285750" algn="just">
              <a:spcBef>
                <a:spcPts val="0"/>
              </a:spcBef>
              <a:spcAft>
                <a:spcPts val="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Applications that strengthen the electrical grid and facilities (substations, transmission lines, etc.) within Florida in its resiliency against all natural and man-made disasters. </a:t>
            </a:r>
          </a:p>
          <a:p>
            <a:pPr marL="742950" marR="0" lvl="2" indent="-285750" algn="just">
              <a:spcBef>
                <a:spcPts val="0"/>
              </a:spcBef>
              <a:spcAft>
                <a:spcPts val="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Applications that benefit densely populated communities and focus on disadvantaged communities   (as identified by the U.S Department of Energy’s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hlinkClick r:id="rId3">
                  <a:extLst>
                    <a:ext uri="{A12FA001-AC4F-418D-AE19-62706E023703}">
                      <ahyp:hlinkClr xmlns:ahyp="http://schemas.microsoft.com/office/drawing/2018/hyperlinkcolor" xmlns="" val="tx"/>
                    </a:ext>
                  </a:extLst>
                </a:hlinkClick>
              </a:rPr>
              <a:t>Disadvantaged Communities Reporter Tool</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t>
            </a:r>
          </a:p>
          <a:p>
            <a:pPr marL="742950" marR="0" lvl="2" indent="-285750" algn="just">
              <a:spcBef>
                <a:spcPts val="0"/>
              </a:spcBef>
              <a:spcAft>
                <a:spcPts val="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Applications that further advances the economic vitality of eligible entities within Florida of through sustainment or creation of additional full-time equivalent jobs within the State.   </a:t>
            </a:r>
          </a:p>
          <a:p>
            <a:pPr marL="0" marR="0">
              <a:spcBef>
                <a:spcPts val="0"/>
              </a:spcBef>
              <a:spcAft>
                <a:spcPts val="0"/>
              </a:spcAft>
            </a:pPr>
            <a:endParaRPr lang="en-US" dirty="0">
              <a:solidFill>
                <a:srgbClr val="002060"/>
              </a:solidFill>
              <a:latin typeface="Calibri" panose="020F0502020204030204" pitchFamily="34" charset="0"/>
              <a:ea typeface="Roboto Condensed" panose="02000000000000000000" pitchFamily="2" charset="0"/>
              <a:cs typeface="Times New Roman" panose="02020603050405020304" pitchFamily="18" charset="0"/>
            </a:endParaRPr>
          </a:p>
          <a:p>
            <a:pPr marL="0" marR="0">
              <a:spcBef>
                <a:spcPts val="0"/>
              </a:spcBef>
              <a:spcAft>
                <a:spcPts val="0"/>
              </a:spcAft>
            </a:pP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Note: A percentage of the funds will be set aside and made available to applicants that sell no more than 4,000,000 megawatt hours of electricity per year. </a:t>
            </a:r>
          </a:p>
          <a:p>
            <a:pPr marL="0" marR="0">
              <a:spcBef>
                <a:spcPts val="0"/>
              </a:spcBef>
              <a:spcAft>
                <a:spcPts val="0"/>
              </a:spcAft>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The Division is required to request approval from the Department of Energy prior to awarding any projects to eligible entities. Once the Division has determined the eligible applications, the Division will provide notification and documentation to Department of Energy however the review of the documentation and required written concurrence may take considerable time and will be impacted by factors such as National Environmental Policy Act (NEPA), Build America, Buy America (BABA), Davis-Bacon Act, Title VI of the Civil Rights Act of 1964, and other considerations. </a:t>
            </a:r>
          </a:p>
          <a:p>
            <a:pPr marL="0" marR="0">
              <a:spcBef>
                <a:spcPts val="0"/>
              </a:spcBef>
              <a:spcAft>
                <a:spcPts val="0"/>
              </a:spcAft>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1613239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xmlns="" id="{6A9ADC2E-CF1D-4FCB-87EE-D3BDDF52508F}"/>
              </a:ext>
            </a:extLst>
          </p:cNvPr>
          <p:cNvSpPr txBox="1"/>
          <p:nvPr/>
        </p:nvSpPr>
        <p:spPr>
          <a:xfrm>
            <a:off x="1460562" y="171333"/>
            <a:ext cx="9622040" cy="661787"/>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Program Narrative – Funding Award &amp; Support</a:t>
            </a:r>
          </a:p>
        </p:txBody>
      </p:sp>
      <p:sp>
        <p:nvSpPr>
          <p:cNvPr id="2" name="Slide Number Placeholder 1">
            <a:extLst>
              <a:ext uri="{FF2B5EF4-FFF2-40B4-BE49-F238E27FC236}">
                <a16:creationId xmlns:a16="http://schemas.microsoft.com/office/drawing/2014/main" xmlns="" id="{2C90E7E8-FDF8-4BCF-AFF5-442EC1B36790}"/>
              </a:ext>
            </a:extLst>
          </p:cNvPr>
          <p:cNvSpPr>
            <a:spLocks noGrp="1"/>
          </p:cNvSpPr>
          <p:nvPr>
            <p:ph type="sldNum" sz="quarter" idx="12"/>
          </p:nvPr>
        </p:nvSpPr>
        <p:spPr/>
        <p:txBody>
          <a:bodyPr/>
          <a:lstStyle/>
          <a:p>
            <a:fld id="{280A3089-BEDB-4DF3-B01A-8F9150B2FEBF}" type="slidenum">
              <a:rPr lang="en-US" smtClean="0"/>
              <a:t>8</a:t>
            </a:fld>
            <a:endParaRPr lang="en-US"/>
          </a:p>
        </p:txBody>
      </p:sp>
      <p:sp>
        <p:nvSpPr>
          <p:cNvPr id="6" name="TextBox 5">
            <a:extLst>
              <a:ext uri="{FF2B5EF4-FFF2-40B4-BE49-F238E27FC236}">
                <a16:creationId xmlns:a16="http://schemas.microsoft.com/office/drawing/2014/main" xmlns="" id="{80B30568-7AA9-4ED1-A24B-A5B172713C06}"/>
              </a:ext>
            </a:extLst>
          </p:cNvPr>
          <p:cNvSpPr txBox="1"/>
          <p:nvPr/>
        </p:nvSpPr>
        <p:spPr>
          <a:xfrm>
            <a:off x="653228" y="1332577"/>
            <a:ext cx="10315074" cy="4278094"/>
          </a:xfrm>
          <a:prstGeom prst="rect">
            <a:avLst/>
          </a:prstGeom>
          <a:noFill/>
        </p:spPr>
        <p:txBody>
          <a:bodyPr wrap="square" rtlCol="0">
            <a:spAutoFit/>
          </a:bodyPr>
          <a:lstStyle/>
          <a:p>
            <a:pPr marL="0" marR="0" lvl="1" algn="just">
              <a:spcBef>
                <a:spcPts val="0"/>
              </a:spcBef>
              <a:spcAft>
                <a:spcPts val="0"/>
              </a:spcAft>
            </a:pPr>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Notification:</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 Once the Division receives notification to move forward with the project, a Notice of Award will be sent to the applicant and Division’s standard grant procedures (i.e., quarterly reporting, etc.) will take place in the agency’s grant management system.  </a:t>
            </a:r>
          </a:p>
          <a:p>
            <a:pPr marL="0" marR="0" lvl="1" algn="just">
              <a:spcBef>
                <a:spcPts val="0"/>
              </a:spcBef>
              <a:spcAft>
                <a:spcPts val="0"/>
              </a:spcAft>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Non-Federal Match Requirements: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To those sent a Notice of Award, there is a cost match of the federal allocation as required by the funding opportunity. The exact amount is depending on the funding award. However, if an eligible entity sells not more than 4,000,000 megawatt hours of electricity per year, the required match will be one-third of the amount.</a:t>
            </a:r>
          </a:p>
          <a:p>
            <a:pPr marL="0" marR="0" lvl="1" algn="just">
              <a:spcBef>
                <a:spcPts val="0"/>
              </a:spcBef>
              <a:spcAft>
                <a:spcPts val="0"/>
              </a:spcAft>
            </a:pPr>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Performance Period: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Projects awarded by the Division must be completed within five (5) years of funding award, with the Division having the sole discretion to extend if sufficient documentation is provided. </a:t>
            </a:r>
          </a:p>
          <a:p>
            <a:pPr marL="0" lvl="1"/>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lgn="just"/>
            <a:r>
              <a:rPr lang="en-US" sz="1600" b="1"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Technical Assistance: </a:t>
            </a:r>
            <a:r>
              <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rPr>
              <a:t>The Division will have a grant manager assigned to assist the awarded applicants with levels of project management with varying levels of support. The grant manager, at a minimum, will assist with clarification of grant requirements, review the project progress reports, review and accept deliverables submitted for the grant project, and processing billing reimbursements</a:t>
            </a:r>
          </a:p>
          <a:p>
            <a:pPr marL="0" lvl="1"/>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a:p>
            <a:pPr marL="0" lvl="1"/>
            <a:endParaRPr lang="en-US" sz="1600" dirty="0">
              <a:solidFill>
                <a:srgbClr val="002060"/>
              </a:solidFill>
              <a:latin typeface="Roboto Condensed" panose="02000000000000000000" pitchFamily="2" charset="0"/>
              <a:ea typeface="Roboto Condensed" panose="02000000000000000000" pitchFamily="2" charset="0"/>
              <a:cs typeface="Times New Roman" panose="02020603050405020304" pitchFamily="18" charset="0"/>
            </a:endParaRPr>
          </a:p>
        </p:txBody>
      </p:sp>
    </p:spTree>
    <p:extLst>
      <p:ext uri="{BB962C8B-B14F-4D97-AF65-F5344CB8AC3E}">
        <p14:creationId xmlns:p14="http://schemas.microsoft.com/office/powerpoint/2010/main" val="77789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Background pattern&#10;&#10;Description automatically generated">
            <a:extLst>
              <a:ext uri="{FF2B5EF4-FFF2-40B4-BE49-F238E27FC236}">
                <a16:creationId xmlns:a16="http://schemas.microsoft.com/office/drawing/2014/main" xmlns="" id="{88D4E8C4-7478-4F4C-AACA-6EBAE0A28B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5" name="TextBox 34">
            <a:extLst>
              <a:ext uri="{FF2B5EF4-FFF2-40B4-BE49-F238E27FC236}">
                <a16:creationId xmlns:a16="http://schemas.microsoft.com/office/drawing/2014/main" xmlns="" id="{C8CD7FE1-3F51-4679-B058-4D2DB1209677}"/>
              </a:ext>
            </a:extLst>
          </p:cNvPr>
          <p:cNvSpPr txBox="1"/>
          <p:nvPr/>
        </p:nvSpPr>
        <p:spPr>
          <a:xfrm>
            <a:off x="1475740" y="171816"/>
            <a:ext cx="7507839" cy="646331"/>
          </a:xfrm>
          <a:prstGeom prst="rect">
            <a:avLst/>
          </a:prstGeom>
          <a:noFill/>
        </p:spPr>
        <p:txBody>
          <a:bodyPr wrap="square" rtlCol="0">
            <a:spAutoFit/>
          </a:bodyPr>
          <a:lstStyle/>
          <a:p>
            <a:r>
              <a:rPr lang="en-US" sz="3600" b="1" dirty="0">
                <a:solidFill>
                  <a:schemeClr val="bg1"/>
                </a:solidFill>
                <a:latin typeface="Roboto Condensed" panose="02000000000000000000" pitchFamily="2" charset="0"/>
                <a:ea typeface="Roboto Condensed" panose="02000000000000000000" pitchFamily="2" charset="0"/>
              </a:rPr>
              <a:t>Questions or Comments</a:t>
            </a:r>
          </a:p>
        </p:txBody>
      </p:sp>
      <p:sp>
        <p:nvSpPr>
          <p:cNvPr id="5" name="Slide Number Placeholder 4">
            <a:extLst>
              <a:ext uri="{FF2B5EF4-FFF2-40B4-BE49-F238E27FC236}">
                <a16:creationId xmlns:a16="http://schemas.microsoft.com/office/drawing/2014/main" xmlns="" id="{9FF47837-295D-4190-85DD-991469E84B20}"/>
              </a:ext>
            </a:extLst>
          </p:cNvPr>
          <p:cNvSpPr>
            <a:spLocks noGrp="1"/>
          </p:cNvSpPr>
          <p:nvPr>
            <p:ph type="sldNum" sz="quarter" idx="12"/>
          </p:nvPr>
        </p:nvSpPr>
        <p:spPr/>
        <p:txBody>
          <a:bodyPr/>
          <a:lstStyle/>
          <a:p>
            <a:fld id="{280A3089-BEDB-4DF3-B01A-8F9150B2FEBF}" type="slidenum">
              <a:rPr lang="en-US" smtClean="0"/>
              <a:t>9</a:t>
            </a:fld>
            <a:endParaRPr lang="en-US"/>
          </a:p>
        </p:txBody>
      </p:sp>
      <p:sp>
        <p:nvSpPr>
          <p:cNvPr id="6" name="TextBox 5">
            <a:extLst>
              <a:ext uri="{FF2B5EF4-FFF2-40B4-BE49-F238E27FC236}">
                <a16:creationId xmlns:a16="http://schemas.microsoft.com/office/drawing/2014/main" xmlns="" id="{67DCD7E3-A746-476C-B46E-2D5CEB33BFA9}"/>
              </a:ext>
            </a:extLst>
          </p:cNvPr>
          <p:cNvSpPr txBox="1"/>
          <p:nvPr/>
        </p:nvSpPr>
        <p:spPr>
          <a:xfrm>
            <a:off x="789405" y="1403122"/>
            <a:ext cx="10359189" cy="2477601"/>
          </a:xfrm>
          <a:prstGeom prst="rect">
            <a:avLst/>
          </a:prstGeom>
          <a:noFill/>
        </p:spPr>
        <p:txBody>
          <a:bodyPr wrap="square" rtlCol="0">
            <a:spAutoFit/>
          </a:bodyPr>
          <a:lstStyle/>
          <a:p>
            <a:pPr>
              <a:spcAft>
                <a:spcPts val="600"/>
              </a:spcAft>
            </a:pP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In person comments will be addressed first, followed by comments typed into the chat box, followed by comments from call-in attendees:</a:t>
            </a:r>
          </a:p>
          <a:p>
            <a:pPr>
              <a:spcAft>
                <a:spcPts val="600"/>
              </a:spcAft>
            </a:pPr>
            <a:endPar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endParaRPr>
          </a:p>
          <a:p>
            <a:pPr marL="914400" lvl="3" indent="-342900">
              <a:spcAft>
                <a:spcPts val="60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Before speaking, please clearly state your Name and Organization</a:t>
            </a:r>
          </a:p>
          <a:p>
            <a:endParaRPr lang="en-US" sz="1600" dirty="0"/>
          </a:p>
          <a:p>
            <a:pPr lvl="2" indent="-342900">
              <a:spcAft>
                <a:spcPts val="600"/>
              </a:spcAft>
              <a:buFont typeface="Arial" panose="020B0604020202020204" pitchFamily="34" charset="0"/>
              <a:buChar char="•"/>
            </a:pPr>
            <a:r>
              <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rPr>
              <a:t>Please limit your oral comments to no more than five (5) minutes.</a:t>
            </a:r>
          </a:p>
          <a:p>
            <a:pPr>
              <a:spcAft>
                <a:spcPts val="600"/>
              </a:spcAft>
            </a:pPr>
            <a:endParaRPr lang="en-US" sz="1600" dirty="0">
              <a:solidFill>
                <a:srgbClr val="002060"/>
              </a:solidFill>
              <a:latin typeface="Roboto Condensed" panose="02000000000000000000" pitchFamily="2" charset="0"/>
              <a:ea typeface="Roboto Condensed" panose="02000000000000000000" pitchFamily="2" charset="0"/>
              <a:cs typeface="Roboto Condensed" panose="02000000000000000000" pitchFamily="2" charset="0"/>
            </a:endParaRPr>
          </a:p>
          <a:p>
            <a:r>
              <a:rPr lang="en-US" dirty="0">
                <a:latin typeface="Arial" panose="020B0604020202020204" pitchFamily="34" charset="0"/>
                <a:cs typeface="Times New Roman" panose="02020603050405020304" pitchFamily="18"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2800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3052</TotalTime>
  <Words>1232</Words>
  <Application>Microsoft Office PowerPoint</Application>
  <PresentationFormat>Widescreen</PresentationFormat>
  <Paragraphs>115</Paragraphs>
  <Slides>10</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Roboto Condensed</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Hartman</dc:creator>
  <cp:lastModifiedBy>pati-svc</cp:lastModifiedBy>
  <cp:revision>68</cp:revision>
  <cp:lastPrinted>2023-02-27T13:48:00Z</cp:lastPrinted>
  <dcterms:created xsi:type="dcterms:W3CDTF">2022-09-06T14:26:20Z</dcterms:created>
  <dcterms:modified xsi:type="dcterms:W3CDTF">2023-02-27T21:34:27Z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0x010100EF2F957EF54E1E4A858F74DB817D9B65</vt:lpwstr>
  </property>
</Properties>
</file>