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4" r:id="rId1"/>
    <p:sldMasterId id="2147484316" r:id="rId2"/>
  </p:sldMasterIdLst>
  <p:notesMasterIdLst>
    <p:notesMasterId r:id="rId38"/>
  </p:notesMasterIdLst>
  <p:handoutMasterIdLst>
    <p:handoutMasterId r:id="rId39"/>
  </p:handoutMasterIdLst>
  <p:sldIdLst>
    <p:sldId id="2676" r:id="rId3"/>
    <p:sldId id="2653" r:id="rId4"/>
    <p:sldId id="2678" r:id="rId5"/>
    <p:sldId id="2677" r:id="rId6"/>
    <p:sldId id="2718" r:id="rId7"/>
    <p:sldId id="2679" r:id="rId8"/>
    <p:sldId id="2682" r:id="rId9"/>
    <p:sldId id="2684" r:id="rId10"/>
    <p:sldId id="3053" r:id="rId11"/>
    <p:sldId id="2699" r:id="rId12"/>
    <p:sldId id="2700" r:id="rId13"/>
    <p:sldId id="2701" r:id="rId14"/>
    <p:sldId id="2703" r:id="rId15"/>
    <p:sldId id="2704" r:id="rId16"/>
    <p:sldId id="2705" r:id="rId17"/>
    <p:sldId id="2706" r:id="rId18"/>
    <p:sldId id="2707" r:id="rId19"/>
    <p:sldId id="2708" r:id="rId20"/>
    <p:sldId id="2709" r:id="rId21"/>
    <p:sldId id="2710" r:id="rId22"/>
    <p:sldId id="2689" r:id="rId23"/>
    <p:sldId id="2681" r:id="rId24"/>
    <p:sldId id="3055" r:id="rId25"/>
    <p:sldId id="2685" r:id="rId26"/>
    <p:sldId id="2686" r:id="rId27"/>
    <p:sldId id="2687" r:id="rId28"/>
    <p:sldId id="3056" r:id="rId29"/>
    <p:sldId id="2690" r:id="rId30"/>
    <p:sldId id="2688" r:id="rId31"/>
    <p:sldId id="2693" r:id="rId32"/>
    <p:sldId id="2691" r:id="rId33"/>
    <p:sldId id="3038" r:id="rId34"/>
    <p:sldId id="2692" r:id="rId35"/>
    <p:sldId id="3054" r:id="rId36"/>
    <p:sldId id="2623" r:id="rId37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sett, Mandy" initials="BM" lastIdx="1" clrIdx="0">
    <p:extLst>
      <p:ext uri="{19B8F6BF-5375-455C-9EA6-DF929625EA0E}">
        <p15:presenceInfo xmlns:p15="http://schemas.microsoft.com/office/powerpoint/2012/main" userId="S::ARB@FIRM.BDBC.COM::af687dea-e6b0-4720-aa4b-a791a4296c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9999"/>
    <a:srgbClr val="F2F2F2"/>
    <a:srgbClr val="2B2E35"/>
    <a:srgbClr val="00C5CF"/>
    <a:srgbClr val="71DEB0"/>
    <a:srgbClr val="35D6AA"/>
    <a:srgbClr val="03CFD9"/>
    <a:srgbClr val="00DDE8"/>
    <a:srgbClr val="9C4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0" autoAdjust="0"/>
    <p:restoredTop sz="88917" autoAdjust="0"/>
  </p:normalViewPr>
  <p:slideViewPr>
    <p:cSldViewPr snapToGrid="0" snapToObjects="1">
      <p:cViewPr varScale="1">
        <p:scale>
          <a:sx n="93" d="100"/>
          <a:sy n="93" d="100"/>
        </p:scale>
        <p:origin x="69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06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445714-ED6A-474D-B00C-4B977A00A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B3F64-128E-4009-A82D-B2853B7FCC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7BCC193-F651-4A23-BD0D-CF310AA8757D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62EEB-C029-4807-9568-C88866CE9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29316-9100-4D28-AF23-58F3EC2FB2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5210D01-C863-46C0-BB10-34EE72E742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37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 b="1" i="0">
                <a:latin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 b="1" i="0">
                <a:latin typeface="Open Sans Semibold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 b="1" i="0">
                <a:latin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 b="1" i="0">
                <a:latin typeface="Open Sans Semibold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1" i="0" kern="1200">
        <a:solidFill>
          <a:schemeClr val="tx1"/>
        </a:solidFill>
        <a:latin typeface="Open Sans Semibold" charset="0"/>
        <a:ea typeface="+mn-ea"/>
        <a:cs typeface="+mn-cs"/>
      </a:defRPr>
    </a:lvl1pPr>
    <a:lvl2pPr marL="457109" algn="l" defTabSz="457109" rtl="0" eaLnBrk="1" latinLnBrk="0" hangingPunct="1">
      <a:defRPr sz="1200" b="1" i="0" kern="1200">
        <a:solidFill>
          <a:schemeClr val="tx1"/>
        </a:solidFill>
        <a:latin typeface="Open Sans Semibold" charset="0"/>
        <a:ea typeface="+mn-ea"/>
        <a:cs typeface="+mn-cs"/>
      </a:defRPr>
    </a:lvl2pPr>
    <a:lvl3pPr marL="914217" algn="l" defTabSz="457109" rtl="0" eaLnBrk="1" latinLnBrk="0" hangingPunct="1">
      <a:defRPr sz="1200" b="1" i="0" kern="1200">
        <a:solidFill>
          <a:schemeClr val="tx1"/>
        </a:solidFill>
        <a:latin typeface="Open Sans Semibold" charset="0"/>
        <a:ea typeface="+mn-ea"/>
        <a:cs typeface="+mn-cs"/>
      </a:defRPr>
    </a:lvl3pPr>
    <a:lvl4pPr marL="1371326" algn="l" defTabSz="457109" rtl="0" eaLnBrk="1" latinLnBrk="0" hangingPunct="1">
      <a:defRPr sz="1200" b="1" i="0" kern="1200">
        <a:solidFill>
          <a:schemeClr val="tx1"/>
        </a:solidFill>
        <a:latin typeface="Open Sans Semibold" charset="0"/>
        <a:ea typeface="+mn-ea"/>
        <a:cs typeface="+mn-cs"/>
      </a:defRPr>
    </a:lvl4pPr>
    <a:lvl5pPr marL="1828434" algn="l" defTabSz="457109" rtl="0" eaLnBrk="1" latinLnBrk="0" hangingPunct="1">
      <a:defRPr sz="1200" b="1" i="0" kern="1200">
        <a:solidFill>
          <a:schemeClr val="tx1"/>
        </a:solidFill>
        <a:latin typeface="Open Sans Semibold" charset="0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63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9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13"/>
              </a:spcBef>
              <a:spcAft>
                <a:spcPts val="1213"/>
              </a:spcAft>
            </a:pPr>
            <a:r>
              <a:rPr lang="en-US" altLang="en-US" b="0" dirty="0">
                <a:latin typeface="Arial"/>
              </a:rPr>
              <a:t>Full name: Uniform Administrative Requirements, Cost Principles, And Audit Requirements For Federal Awards</a:t>
            </a:r>
          </a:p>
          <a:p>
            <a:pPr marL="173336" indent="-173336">
              <a:spcBef>
                <a:spcPts val="1213"/>
              </a:spcBef>
              <a:spcAft>
                <a:spcPts val="1213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/>
              </a:rPr>
              <a:t>In 2016, OIG questioned $155.6 million (23%)</a:t>
            </a:r>
          </a:p>
          <a:p>
            <a:pPr marL="173336" indent="-173336">
              <a:spcBef>
                <a:spcPts val="1213"/>
              </a:spcBef>
              <a:spcAft>
                <a:spcPts val="1213"/>
              </a:spcAft>
              <a:buFont typeface="Arial" panose="020B0604020202020204" pitchFamily="34" charset="0"/>
              <a:buChar char="•"/>
            </a:pPr>
            <a:endParaRPr lang="en-US" altLang="en-US" b="0" dirty="0">
              <a:latin typeface="Arial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62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137">
              <a:defRPr/>
            </a:pPr>
            <a:r>
              <a:rPr lang="en-US" altLang="en-US" b="0" dirty="0"/>
              <a:t>Focus is top 5 general standards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7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14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1213"/>
              </a:spcAft>
              <a:defRPr/>
            </a:pPr>
            <a:r>
              <a:rPr lang="en-US" b="0" dirty="0"/>
              <a:t>Tip:  create a checklist to document reasons for determination of suitability, cost analysis, development of ceiling price</a:t>
            </a:r>
          </a:p>
          <a:p>
            <a:pPr lvl="1">
              <a:spcAft>
                <a:spcPts val="1213"/>
              </a:spcAft>
              <a:defRPr/>
            </a:pPr>
            <a:r>
              <a:rPr lang="en-US" b="0" dirty="0"/>
              <a:t>Tip:  document monitoring of performance of work</a:t>
            </a:r>
          </a:p>
          <a:p>
            <a:pPr marL="178973" indent="-178973">
              <a:buFont typeface="Arial" panose="020B0604020202020204" pitchFamily="34" charset="0"/>
              <a:buChar char="•"/>
              <a:defRPr/>
            </a:pPr>
            <a:endParaRPr lang="en-US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5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1820"/>
              </a:spcAft>
            </a:pPr>
            <a:r>
              <a:rPr lang="en-US" b="0" dirty="0"/>
              <a:t>Regulation lists six specific affirmative steps</a:t>
            </a:r>
          </a:p>
          <a:p>
            <a:pPr lvl="2">
              <a:spcAft>
                <a:spcPts val="1820"/>
              </a:spcAft>
            </a:pPr>
            <a:r>
              <a:rPr lang="en-US" b="0" dirty="0"/>
              <a:t>OIG recommends deobligation if not taken</a:t>
            </a:r>
          </a:p>
          <a:p>
            <a:pPr lvl="1">
              <a:spcAft>
                <a:spcPts val="1820"/>
              </a:spcAft>
            </a:pPr>
            <a:r>
              <a:rPr lang="en-US" b="0" dirty="0"/>
              <a:t>Tip:  establish a documented affirmative outreach program for minority contractors prior to disaster</a:t>
            </a:r>
          </a:p>
          <a:p>
            <a:pPr lvl="1">
              <a:spcAft>
                <a:spcPts val="1820"/>
              </a:spcAft>
            </a:pPr>
            <a:r>
              <a:rPr lang="en-US" b="0" dirty="0"/>
              <a:t>Tip:  use a template memorandum to document compliance with each affirmative step.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3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8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03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add to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83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10" Type="http://schemas.openxmlformats.org/officeDocument/2006/relationships/image" Target="../media/image22.svg"/><Relationship Id="rId4" Type="http://schemas.openxmlformats.org/officeDocument/2006/relationships/image" Target="../media/image19.svg"/><Relationship Id="rId9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4">
            <a:extLst>
              <a:ext uri="{FF2B5EF4-FFF2-40B4-BE49-F238E27FC236}">
                <a16:creationId xmlns:a16="http://schemas.microsoft.com/office/drawing/2014/main" id="{5D53B215-AA36-48DA-ABF5-6638E25CB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4" y="858"/>
            <a:ext cx="12188951" cy="68562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E744C-6445-4CAA-A70A-4AFD2C28FF90}"/>
              </a:ext>
            </a:extLst>
          </p:cNvPr>
          <p:cNvSpPr/>
          <p:nvPr userDrawn="1"/>
        </p:nvSpPr>
        <p:spPr>
          <a:xfrm>
            <a:off x="-64" y="-858"/>
            <a:ext cx="1218895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72632-3AEA-40CD-8AE3-E0D92A221BD9}"/>
              </a:ext>
            </a:extLst>
          </p:cNvPr>
          <p:cNvSpPr/>
          <p:nvPr userDrawn="1"/>
        </p:nvSpPr>
        <p:spPr>
          <a:xfrm>
            <a:off x="7414785" y="6373065"/>
            <a:ext cx="4510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u="none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www.bakerdonelson.com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Baker, Donelson, Bearman, Caldwell &amp; Berkowitz, PC </a:t>
            </a:r>
            <a:r>
              <a:rPr lang="en-US" sz="800" kern="12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Confidential</a:t>
            </a:r>
            <a:endParaRPr lang="en-US" sz="800" b="0" kern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BE96169-E7F5-4AD5-A5A0-7AA6025F8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31" y="6421262"/>
            <a:ext cx="2743200" cy="208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8B2C0-E99B-4B55-9F29-1634A96FEB93}"/>
              </a:ext>
            </a:extLst>
          </p:cNvPr>
          <p:cNvCxnSpPr/>
          <p:nvPr userDrawn="1"/>
        </p:nvCxnSpPr>
        <p:spPr>
          <a:xfrm>
            <a:off x="5753100" y="2551006"/>
            <a:ext cx="685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530D12-DFBB-4383-B7CE-61A42D649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37703"/>
            <a:ext cx="11430000" cy="182880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66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r>
              <a:rPr lang="en-US" dirty="0"/>
              <a:t>TITLE SLIDE: OPTION 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90164D-FA56-4C01-B93D-79C0D09A9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2667283"/>
            <a:ext cx="11420475" cy="6413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3700D3F-414D-492E-ADEE-DE8CC0B249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331" y="3888870"/>
            <a:ext cx="36576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6CDB0E7-38EF-4CA7-A30D-ED27914F58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1962" y="3888870"/>
            <a:ext cx="36576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F187370-3173-49CD-8B91-CC3D7A18C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3593" y="3888870"/>
            <a:ext cx="36576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20745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Subtitle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B42C9-BCA8-4AE5-94D4-CCE3D60C2C6C}"/>
              </a:ext>
            </a:extLst>
          </p:cNvPr>
          <p:cNvCxnSpPr/>
          <p:nvPr userDrawn="1"/>
        </p:nvCxnSpPr>
        <p:spPr>
          <a:xfrm>
            <a:off x="5762431" y="1311481"/>
            <a:ext cx="685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63E04A2-D505-4826-B972-B82E3504E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331" y="376361"/>
            <a:ext cx="11430000" cy="5029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4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1DCBC07-EB41-4EC2-AACC-CFADD65266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31" y="933098"/>
            <a:ext cx="11430000" cy="2743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64D358-3C24-4FDF-B6B2-B09E680334B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600200"/>
            <a:ext cx="11430000" cy="4538663"/>
          </a:xfrm>
          <a:prstGeom prst="rect">
            <a:avLst/>
          </a:prstGeom>
        </p:spPr>
        <p:txBody>
          <a:bodyPr/>
          <a:lstStyle>
            <a:lvl1pPr marL="344488" indent="-344488">
              <a:buClr>
                <a:schemeClr val="accent1"/>
              </a:buCl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7388" indent="-342900"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031875" indent="-344488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111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B42C9-BCA8-4AE5-94D4-CCE3D60C2C6C}"/>
              </a:ext>
            </a:extLst>
          </p:cNvPr>
          <p:cNvCxnSpPr/>
          <p:nvPr userDrawn="1"/>
        </p:nvCxnSpPr>
        <p:spPr>
          <a:xfrm>
            <a:off x="5762431" y="1311481"/>
            <a:ext cx="685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63E04A2-D505-4826-B972-B82E3504E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331" y="376361"/>
            <a:ext cx="11430000" cy="5029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4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1DCBC07-EB41-4EC2-AACC-CFADD65266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31" y="933098"/>
            <a:ext cx="11430000" cy="2743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09B96E-3451-421E-95E1-D05A669ACB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1000" y="1600200"/>
            <a:ext cx="5486400" cy="4538663"/>
          </a:xfrm>
          <a:prstGeom prst="rect">
            <a:avLst/>
          </a:prstGeom>
        </p:spPr>
        <p:txBody>
          <a:bodyPr/>
          <a:lstStyle>
            <a:lvl1pPr marL="344488" indent="-344488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7388" indent="-342900"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031875" indent="-344488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415576-692A-4B5B-B3EC-DAD4F07E75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3931" y="1600200"/>
            <a:ext cx="5486400" cy="4538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7388" indent="-342900"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031875" indent="-344488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029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 with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7162800" y="0"/>
            <a:ext cx="5029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300" b="1" i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079C69E-038F-4202-9D8F-42617FBA0C1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93442" y="628650"/>
            <a:ext cx="57150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7388" indent="-342900">
              <a:buFont typeface="Calibri" panose="020F0502020204030204" pitchFamily="34" charset="0"/>
              <a:buChar char="–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031875" indent="-344488">
              <a:buFont typeface="Wingdings" panose="05000000000000000000" pitchFamily="2" charset="2"/>
              <a:buChar char="§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71973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ith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300" b="1" i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12518-4D6C-4905-AE71-DB10832E625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6096000" y="628650"/>
            <a:ext cx="57150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7388" indent="-342900">
              <a:buFont typeface="Calibri" panose="020F0502020204030204" pitchFamily="34" charset="0"/>
              <a:buChar char="–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031875" indent="-344488">
              <a:buFont typeface="Wingdings" panose="05000000000000000000" pitchFamily="2" charset="2"/>
              <a:buChar char="§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39248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70E34-1047-42DB-AE04-3FB5C5C73170}"/>
              </a:ext>
            </a:extLst>
          </p:cNvPr>
          <p:cNvCxnSpPr/>
          <p:nvPr userDrawn="1"/>
        </p:nvCxnSpPr>
        <p:spPr>
          <a:xfrm>
            <a:off x="489919" y="3432981"/>
            <a:ext cx="685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E35A11-59C2-4DD8-97F5-697648D521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331" y="3054598"/>
            <a:ext cx="5715000" cy="2743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4F9CEB-1802-473C-925A-840A8ED7B23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90331" y="3537044"/>
            <a:ext cx="5715000" cy="25780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65DE3-4867-424A-B553-0EE0D6B69DBB}"/>
              </a:ext>
            </a:extLst>
          </p:cNvPr>
          <p:cNvSpPr txBox="1"/>
          <p:nvPr userDrawn="1"/>
        </p:nvSpPr>
        <p:spPr>
          <a:xfrm>
            <a:off x="390331" y="2334982"/>
            <a:ext cx="571500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dirty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Q&amp;A DISCUSSION</a:t>
            </a: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E1CE07EB-D7A1-4DCD-BC11-38AD5B76D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15339" y="-9330"/>
            <a:ext cx="6876661" cy="6876661"/>
          </a:xfrm>
          <a:custGeom>
            <a:avLst/>
            <a:gdLst>
              <a:gd name="connsiteX0" fmla="*/ 0 w 16170352"/>
              <a:gd name="connsiteY0" fmla="*/ 0 h 13716000"/>
              <a:gd name="connsiteX1" fmla="*/ 7097554 w 16170352"/>
              <a:gd name="connsiteY1" fmla="*/ 0 h 13716000"/>
              <a:gd name="connsiteX2" fmla="*/ 7194481 w 16170352"/>
              <a:gd name="connsiteY2" fmla="*/ 0 h 13716000"/>
              <a:gd name="connsiteX3" fmla="*/ 16170352 w 16170352"/>
              <a:gd name="connsiteY3" fmla="*/ 0 h 13716000"/>
              <a:gd name="connsiteX4" fmla="*/ 16170352 w 16170352"/>
              <a:gd name="connsiteY4" fmla="*/ 13716000 h 13716000"/>
              <a:gd name="connsiteX5" fmla="*/ 14195106 w 16170352"/>
              <a:gd name="connsiteY5" fmla="*/ 13716000 h 13716000"/>
              <a:gd name="connsiteX6" fmla="*/ 7097554 w 16170352"/>
              <a:gd name="connsiteY6" fmla="*/ 13716000 h 13716000"/>
              <a:gd name="connsiteX7" fmla="*/ 7000628 w 16170352"/>
              <a:gd name="connsiteY7" fmla="*/ 13716000 h 13716000"/>
              <a:gd name="connsiteX0" fmla="*/ 0 w 16170352"/>
              <a:gd name="connsiteY0" fmla="*/ 0 h 13716000"/>
              <a:gd name="connsiteX1" fmla="*/ 7097554 w 16170352"/>
              <a:gd name="connsiteY1" fmla="*/ 0 h 13716000"/>
              <a:gd name="connsiteX2" fmla="*/ 7194481 w 16170352"/>
              <a:gd name="connsiteY2" fmla="*/ 0 h 13716000"/>
              <a:gd name="connsiteX3" fmla="*/ 14342028 w 16170352"/>
              <a:gd name="connsiteY3" fmla="*/ 0 h 13716000"/>
              <a:gd name="connsiteX4" fmla="*/ 16170352 w 16170352"/>
              <a:gd name="connsiteY4" fmla="*/ 13716000 h 13716000"/>
              <a:gd name="connsiteX5" fmla="*/ 14195106 w 16170352"/>
              <a:gd name="connsiteY5" fmla="*/ 13716000 h 13716000"/>
              <a:gd name="connsiteX6" fmla="*/ 7097554 w 16170352"/>
              <a:gd name="connsiteY6" fmla="*/ 13716000 h 13716000"/>
              <a:gd name="connsiteX7" fmla="*/ 7000628 w 16170352"/>
              <a:gd name="connsiteY7" fmla="*/ 13716000 h 13716000"/>
              <a:gd name="connsiteX8" fmla="*/ 0 w 16170352"/>
              <a:gd name="connsiteY8" fmla="*/ 0 h 13716000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42028 w 14397998"/>
              <a:gd name="connsiteY3" fmla="*/ 0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3838308 w 14397998"/>
              <a:gd name="connsiteY3" fmla="*/ 0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79341 w 14397998"/>
              <a:gd name="connsiteY3" fmla="*/ 18662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79341 w 14397998"/>
              <a:gd name="connsiteY3" fmla="*/ 615822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79341 w 14397998"/>
              <a:gd name="connsiteY3" fmla="*/ 18662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18660 h 13753322"/>
              <a:gd name="connsiteX1" fmla="*/ 7097554 w 14397998"/>
              <a:gd name="connsiteY1" fmla="*/ 18660 h 13753322"/>
              <a:gd name="connsiteX2" fmla="*/ 7194481 w 14397998"/>
              <a:gd name="connsiteY2" fmla="*/ 18660 h 13753322"/>
              <a:gd name="connsiteX3" fmla="*/ 14397998 w 14397998"/>
              <a:gd name="connsiteY3" fmla="*/ 0 h 13753322"/>
              <a:gd name="connsiteX4" fmla="*/ 14397998 w 14397998"/>
              <a:gd name="connsiteY4" fmla="*/ 13753322 h 13753322"/>
              <a:gd name="connsiteX5" fmla="*/ 14195106 w 14397998"/>
              <a:gd name="connsiteY5" fmla="*/ 13734660 h 13753322"/>
              <a:gd name="connsiteX6" fmla="*/ 7097554 w 14397998"/>
              <a:gd name="connsiteY6" fmla="*/ 13734660 h 13753322"/>
              <a:gd name="connsiteX7" fmla="*/ 7000628 w 14397998"/>
              <a:gd name="connsiteY7" fmla="*/ 13734660 h 13753322"/>
              <a:gd name="connsiteX8" fmla="*/ 0 w 14397998"/>
              <a:gd name="connsiteY8" fmla="*/ 18660 h 1375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7998" h="13753322">
                <a:moveTo>
                  <a:pt x="0" y="18660"/>
                </a:moveTo>
                <a:lnTo>
                  <a:pt x="7097554" y="18660"/>
                </a:lnTo>
                <a:lnTo>
                  <a:pt x="7194481" y="18660"/>
                </a:lnTo>
                <a:lnTo>
                  <a:pt x="14397998" y="0"/>
                </a:lnTo>
                <a:lnTo>
                  <a:pt x="14397998" y="13753322"/>
                </a:lnTo>
                <a:lnTo>
                  <a:pt x="14195106" y="13734660"/>
                </a:lnTo>
                <a:lnTo>
                  <a:pt x="7097554" y="13734660"/>
                </a:lnTo>
                <a:lnTo>
                  <a:pt x="7000628" y="13734660"/>
                </a:lnTo>
                <a:lnTo>
                  <a:pt x="0" y="186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8373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A10618A3-F76F-43EF-8345-CF9ADF05F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8895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E0FBB-3A6F-4456-B069-C0BF9653EFF7}"/>
              </a:ext>
            </a:extLst>
          </p:cNvPr>
          <p:cNvSpPr/>
          <p:nvPr userDrawn="1"/>
        </p:nvSpPr>
        <p:spPr>
          <a:xfrm>
            <a:off x="-1" y="1"/>
            <a:ext cx="12188952" cy="6858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BFCDF-35FC-4C67-857B-503AB53B27BA}"/>
              </a:ext>
            </a:extLst>
          </p:cNvPr>
          <p:cNvSpPr>
            <a:spLocks/>
          </p:cNvSpPr>
          <p:nvPr userDrawn="1"/>
        </p:nvSpPr>
        <p:spPr bwMode="auto">
          <a:xfrm>
            <a:off x="1075884" y="1613180"/>
            <a:ext cx="100402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/>
            <a:r>
              <a:rPr lang="en-US" sz="6000" spc="17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bas Neue" charset="0"/>
              </a:rPr>
              <a:t>CONNECT WITH US</a:t>
            </a:r>
            <a:endParaRPr lang="en-US" sz="6000" spc="1750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  <a:sym typeface="Bebas Neue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B43D7-6E46-4F6B-A9DB-D495F1CDBCFC}"/>
              </a:ext>
            </a:extLst>
          </p:cNvPr>
          <p:cNvSpPr/>
          <p:nvPr userDrawn="1"/>
        </p:nvSpPr>
        <p:spPr>
          <a:xfrm>
            <a:off x="1573691" y="4140246"/>
            <a:ext cx="104227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07CC-50C5-45B1-A678-BF87E786B617}"/>
              </a:ext>
            </a:extLst>
          </p:cNvPr>
          <p:cNvSpPr txBox="1"/>
          <p:nvPr userDrawn="1"/>
        </p:nvSpPr>
        <p:spPr>
          <a:xfrm>
            <a:off x="381000" y="5794258"/>
            <a:ext cx="11430000" cy="69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Baker Donelson is among the 80 largest law firms in the country, with more than 650 attorneys and public policy advisors representing more than 30 practice areas to serve a </a:t>
            </a:r>
            <a:b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wide range of legal needs. Clients receive knowledgeable guidance from experienced, multi-disciplined industry and client service teams, all seamlessly connected across 21 offices in Alabama, Florida, Georgia, Louisiana, Maryland, Mississippi, South Carolina, Tennessee, Texas, Virginia and Washington, D.C.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724FFD9-F0BF-4BBC-85A7-20C8BFA26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1340" y="3510045"/>
            <a:ext cx="666974" cy="5486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6702A56-F8BD-4883-868A-BF99C0595C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5906" y="3510046"/>
            <a:ext cx="552450" cy="5524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FC3433-DCBB-4866-ABF7-8B8E191533CF}"/>
              </a:ext>
            </a:extLst>
          </p:cNvPr>
          <p:cNvSpPr/>
          <p:nvPr userDrawn="1"/>
        </p:nvSpPr>
        <p:spPr>
          <a:xfrm>
            <a:off x="9427631" y="4140246"/>
            <a:ext cx="10290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TWITTER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DE0751-F48A-4E59-91EF-79F744409C3B}"/>
              </a:ext>
            </a:extLst>
          </p:cNvPr>
          <p:cNvSpPr/>
          <p:nvPr userDrawn="1"/>
        </p:nvSpPr>
        <p:spPr>
          <a:xfrm>
            <a:off x="4158540" y="4140246"/>
            <a:ext cx="126759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FACEBOOK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BC33E3B-9100-46D3-A980-19694787D4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9078" y="3510045"/>
            <a:ext cx="316992" cy="5486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630070-B6DE-4E25-8B85-40507150451A}"/>
              </a:ext>
            </a:extLst>
          </p:cNvPr>
          <p:cNvSpPr/>
          <p:nvPr userDrawn="1"/>
        </p:nvSpPr>
        <p:spPr>
          <a:xfrm>
            <a:off x="6674353" y="4140246"/>
            <a:ext cx="112082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LINKEDIN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215D176-E52A-4E57-BD28-411DFE8F12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58536" y="3514829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4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4">
            <a:extLst>
              <a:ext uri="{FF2B5EF4-FFF2-40B4-BE49-F238E27FC236}">
                <a16:creationId xmlns:a16="http://schemas.microsoft.com/office/drawing/2014/main" id="{5D53B215-AA36-48DA-ABF5-6638E25CB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4" y="858"/>
            <a:ext cx="12188951" cy="68562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E744C-6445-4CAA-A70A-4AFD2C28FF90}"/>
              </a:ext>
            </a:extLst>
          </p:cNvPr>
          <p:cNvSpPr/>
          <p:nvPr userDrawn="1"/>
        </p:nvSpPr>
        <p:spPr>
          <a:xfrm>
            <a:off x="-64" y="-858"/>
            <a:ext cx="1218895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72632-3AEA-40CD-8AE3-E0D92A221BD9}"/>
              </a:ext>
            </a:extLst>
          </p:cNvPr>
          <p:cNvSpPr/>
          <p:nvPr userDrawn="1"/>
        </p:nvSpPr>
        <p:spPr>
          <a:xfrm>
            <a:off x="7414785" y="6373065"/>
            <a:ext cx="4510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u="none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www.bakerdonelson.com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Baker, Donelson, Bearman, Caldwell &amp; Berkowitz, PC </a:t>
            </a:r>
            <a:r>
              <a:rPr lang="en-US" sz="800" kern="12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Confidential</a:t>
            </a:r>
            <a:endParaRPr lang="en-US" sz="800" b="0" kern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BE96169-E7F5-4AD5-A5A0-7AA6025F8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31" y="6421262"/>
            <a:ext cx="2743200" cy="208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8B2C0-E99B-4B55-9F29-1634A96FEB93}"/>
              </a:ext>
            </a:extLst>
          </p:cNvPr>
          <p:cNvCxnSpPr/>
          <p:nvPr userDrawn="1"/>
        </p:nvCxnSpPr>
        <p:spPr>
          <a:xfrm>
            <a:off x="5753100" y="2551006"/>
            <a:ext cx="685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530D12-DFBB-4383-B7CE-61A42D649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37703"/>
            <a:ext cx="11430000" cy="182880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66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r>
              <a:rPr lang="en-US" dirty="0"/>
              <a:t>TITLE SLIDE: OPTION 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90164D-FA56-4C01-B93D-79C0D09A9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2667283"/>
            <a:ext cx="11420475" cy="6413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3700D3F-414D-492E-ADEE-DE8CC0B249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331" y="3888870"/>
            <a:ext cx="36576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6CDB0E7-38EF-4CA7-A30D-ED27914F58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1962" y="3888870"/>
            <a:ext cx="36576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F187370-3173-49CD-8B91-CC3D7A18C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3593" y="3888870"/>
            <a:ext cx="36576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237351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or TOC without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324387-C7D9-4B42-B7AE-F952F3B97200}"/>
              </a:ext>
            </a:extLst>
          </p:cNvPr>
          <p:cNvCxnSpPr/>
          <p:nvPr userDrawn="1"/>
        </p:nvCxnSpPr>
        <p:spPr>
          <a:xfrm>
            <a:off x="5762431" y="1311481"/>
            <a:ext cx="685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5BE8810-7C9A-4AA5-BBF4-AC76F29192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331" y="376361"/>
            <a:ext cx="11430000" cy="5029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4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3FDB936-9695-4598-B53A-D0F0282FAC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31" y="933098"/>
            <a:ext cx="11430000" cy="2743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DCDA128-C5C2-43B4-8990-FA571D866C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0124" y="2089150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4B5CA21-1D4D-421A-8F4F-89D19AD759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6213" y="2086720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2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4BE545A-885A-4FB0-9AC1-68F1338DD9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0124" y="3490530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3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F5E2992-1413-4CEA-8A9B-6F4768CAB2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96213" y="3491165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4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4365CE5-92D6-4E85-BF8A-2B551C2EE9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0124" y="4902322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777898FC-A9A2-4154-B5F7-FD8374365A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96213" y="4902957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6</a:t>
            </a:r>
          </a:p>
        </p:txBody>
      </p:sp>
    </p:spTree>
    <p:extLst>
      <p:ext uri="{BB962C8B-B14F-4D97-AF65-F5344CB8AC3E}">
        <p14:creationId xmlns:p14="http://schemas.microsoft.com/office/powerpoint/2010/main" val="37112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/Subtitle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B42C9-BCA8-4AE5-94D4-CCE3D60C2C6C}"/>
              </a:ext>
            </a:extLst>
          </p:cNvPr>
          <p:cNvCxnSpPr/>
          <p:nvPr userDrawn="1"/>
        </p:nvCxnSpPr>
        <p:spPr>
          <a:xfrm>
            <a:off x="5762431" y="1311481"/>
            <a:ext cx="685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63E04A2-D505-4826-B972-B82E3504E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331" y="376361"/>
            <a:ext cx="11430000" cy="5029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4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1DCBC07-EB41-4EC2-AACC-CFADD65266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31" y="933098"/>
            <a:ext cx="11430000" cy="2743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64D358-3C24-4FDF-B6B2-B09E680334B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600200"/>
            <a:ext cx="11430000" cy="4538663"/>
          </a:xfrm>
          <a:prstGeom prst="rect">
            <a:avLst/>
          </a:prstGeom>
        </p:spPr>
        <p:txBody>
          <a:bodyPr/>
          <a:lstStyle>
            <a:lvl1pPr marL="344488" indent="-344488">
              <a:buClr>
                <a:schemeClr val="accent1"/>
              </a:buCl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7388" indent="-342900"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031875" indent="-344488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8535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70E34-1047-42DB-AE04-3FB5C5C73170}"/>
              </a:ext>
            </a:extLst>
          </p:cNvPr>
          <p:cNvCxnSpPr/>
          <p:nvPr userDrawn="1"/>
        </p:nvCxnSpPr>
        <p:spPr>
          <a:xfrm>
            <a:off x="489919" y="3432981"/>
            <a:ext cx="685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E35A11-59C2-4DD8-97F5-697648D521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331" y="3054598"/>
            <a:ext cx="5715000" cy="2743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4F9CEB-1802-473C-925A-840A8ED7B23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90331" y="3537044"/>
            <a:ext cx="5715000" cy="25780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65DE3-4867-424A-B553-0EE0D6B69DBB}"/>
              </a:ext>
            </a:extLst>
          </p:cNvPr>
          <p:cNvSpPr txBox="1"/>
          <p:nvPr userDrawn="1"/>
        </p:nvSpPr>
        <p:spPr>
          <a:xfrm>
            <a:off x="390331" y="2334982"/>
            <a:ext cx="571500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dirty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Q&amp;A DISCUSSION</a:t>
            </a: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E1CE07EB-D7A1-4DCD-BC11-38AD5B76D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15339" y="-9330"/>
            <a:ext cx="6876661" cy="6876661"/>
          </a:xfrm>
          <a:custGeom>
            <a:avLst/>
            <a:gdLst>
              <a:gd name="connsiteX0" fmla="*/ 0 w 16170352"/>
              <a:gd name="connsiteY0" fmla="*/ 0 h 13716000"/>
              <a:gd name="connsiteX1" fmla="*/ 7097554 w 16170352"/>
              <a:gd name="connsiteY1" fmla="*/ 0 h 13716000"/>
              <a:gd name="connsiteX2" fmla="*/ 7194481 w 16170352"/>
              <a:gd name="connsiteY2" fmla="*/ 0 h 13716000"/>
              <a:gd name="connsiteX3" fmla="*/ 16170352 w 16170352"/>
              <a:gd name="connsiteY3" fmla="*/ 0 h 13716000"/>
              <a:gd name="connsiteX4" fmla="*/ 16170352 w 16170352"/>
              <a:gd name="connsiteY4" fmla="*/ 13716000 h 13716000"/>
              <a:gd name="connsiteX5" fmla="*/ 14195106 w 16170352"/>
              <a:gd name="connsiteY5" fmla="*/ 13716000 h 13716000"/>
              <a:gd name="connsiteX6" fmla="*/ 7097554 w 16170352"/>
              <a:gd name="connsiteY6" fmla="*/ 13716000 h 13716000"/>
              <a:gd name="connsiteX7" fmla="*/ 7000628 w 16170352"/>
              <a:gd name="connsiteY7" fmla="*/ 13716000 h 13716000"/>
              <a:gd name="connsiteX0" fmla="*/ 0 w 16170352"/>
              <a:gd name="connsiteY0" fmla="*/ 0 h 13716000"/>
              <a:gd name="connsiteX1" fmla="*/ 7097554 w 16170352"/>
              <a:gd name="connsiteY1" fmla="*/ 0 h 13716000"/>
              <a:gd name="connsiteX2" fmla="*/ 7194481 w 16170352"/>
              <a:gd name="connsiteY2" fmla="*/ 0 h 13716000"/>
              <a:gd name="connsiteX3" fmla="*/ 14342028 w 16170352"/>
              <a:gd name="connsiteY3" fmla="*/ 0 h 13716000"/>
              <a:gd name="connsiteX4" fmla="*/ 16170352 w 16170352"/>
              <a:gd name="connsiteY4" fmla="*/ 13716000 h 13716000"/>
              <a:gd name="connsiteX5" fmla="*/ 14195106 w 16170352"/>
              <a:gd name="connsiteY5" fmla="*/ 13716000 h 13716000"/>
              <a:gd name="connsiteX6" fmla="*/ 7097554 w 16170352"/>
              <a:gd name="connsiteY6" fmla="*/ 13716000 h 13716000"/>
              <a:gd name="connsiteX7" fmla="*/ 7000628 w 16170352"/>
              <a:gd name="connsiteY7" fmla="*/ 13716000 h 13716000"/>
              <a:gd name="connsiteX8" fmla="*/ 0 w 16170352"/>
              <a:gd name="connsiteY8" fmla="*/ 0 h 13716000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42028 w 14397998"/>
              <a:gd name="connsiteY3" fmla="*/ 0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3838308 w 14397998"/>
              <a:gd name="connsiteY3" fmla="*/ 0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79341 w 14397998"/>
              <a:gd name="connsiteY3" fmla="*/ 18662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79341 w 14397998"/>
              <a:gd name="connsiteY3" fmla="*/ 615822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79341 w 14397998"/>
              <a:gd name="connsiteY3" fmla="*/ 18662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18660 h 13753322"/>
              <a:gd name="connsiteX1" fmla="*/ 7097554 w 14397998"/>
              <a:gd name="connsiteY1" fmla="*/ 18660 h 13753322"/>
              <a:gd name="connsiteX2" fmla="*/ 7194481 w 14397998"/>
              <a:gd name="connsiteY2" fmla="*/ 18660 h 13753322"/>
              <a:gd name="connsiteX3" fmla="*/ 14397998 w 14397998"/>
              <a:gd name="connsiteY3" fmla="*/ 0 h 13753322"/>
              <a:gd name="connsiteX4" fmla="*/ 14397998 w 14397998"/>
              <a:gd name="connsiteY4" fmla="*/ 13753322 h 13753322"/>
              <a:gd name="connsiteX5" fmla="*/ 14195106 w 14397998"/>
              <a:gd name="connsiteY5" fmla="*/ 13734660 h 13753322"/>
              <a:gd name="connsiteX6" fmla="*/ 7097554 w 14397998"/>
              <a:gd name="connsiteY6" fmla="*/ 13734660 h 13753322"/>
              <a:gd name="connsiteX7" fmla="*/ 7000628 w 14397998"/>
              <a:gd name="connsiteY7" fmla="*/ 13734660 h 13753322"/>
              <a:gd name="connsiteX8" fmla="*/ 0 w 14397998"/>
              <a:gd name="connsiteY8" fmla="*/ 18660 h 1375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7998" h="13753322">
                <a:moveTo>
                  <a:pt x="0" y="18660"/>
                </a:moveTo>
                <a:lnTo>
                  <a:pt x="7097554" y="18660"/>
                </a:lnTo>
                <a:lnTo>
                  <a:pt x="7194481" y="18660"/>
                </a:lnTo>
                <a:lnTo>
                  <a:pt x="14397998" y="0"/>
                </a:lnTo>
                <a:lnTo>
                  <a:pt x="14397998" y="13753322"/>
                </a:lnTo>
                <a:lnTo>
                  <a:pt x="14195106" y="13734660"/>
                </a:lnTo>
                <a:lnTo>
                  <a:pt x="7097554" y="13734660"/>
                </a:lnTo>
                <a:lnTo>
                  <a:pt x="7000628" y="13734660"/>
                </a:lnTo>
                <a:lnTo>
                  <a:pt x="0" y="186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4">
            <a:extLst>
              <a:ext uri="{FF2B5EF4-FFF2-40B4-BE49-F238E27FC236}">
                <a16:creationId xmlns:a16="http://schemas.microsoft.com/office/drawing/2014/main" id="{5D53B215-AA36-48DA-ABF5-6638E25CB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4" y="858"/>
            <a:ext cx="12188952" cy="68562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E744C-6445-4CAA-A70A-4AFD2C28FF90}"/>
              </a:ext>
            </a:extLst>
          </p:cNvPr>
          <p:cNvSpPr/>
          <p:nvPr userDrawn="1"/>
        </p:nvSpPr>
        <p:spPr>
          <a:xfrm>
            <a:off x="-64" y="858"/>
            <a:ext cx="1218895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72632-3AEA-40CD-8AE3-E0D92A221BD9}"/>
              </a:ext>
            </a:extLst>
          </p:cNvPr>
          <p:cNvSpPr/>
          <p:nvPr userDrawn="1"/>
        </p:nvSpPr>
        <p:spPr>
          <a:xfrm>
            <a:off x="7414785" y="6373065"/>
            <a:ext cx="4510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u="none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www.bakerdonelson.com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Baker, Donelson, Bearman, Caldwell &amp; Berkowitz, PC </a:t>
            </a:r>
            <a:r>
              <a:rPr lang="en-US" sz="800" kern="12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Confidential</a:t>
            </a:r>
            <a:endParaRPr lang="en-US" sz="800" b="0" kern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BE96169-E7F5-4AD5-A5A0-7AA6025F8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31" y="6421262"/>
            <a:ext cx="2743200" cy="208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8B2C0-E99B-4B55-9F29-1634A96FEB93}"/>
              </a:ext>
            </a:extLst>
          </p:cNvPr>
          <p:cNvCxnSpPr/>
          <p:nvPr userDrawn="1"/>
        </p:nvCxnSpPr>
        <p:spPr>
          <a:xfrm>
            <a:off x="5753100" y="2551006"/>
            <a:ext cx="685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530D12-DFBB-4383-B7CE-61A42D649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37703"/>
            <a:ext cx="11430000" cy="182880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66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90164D-FA56-4C01-B93D-79C0D09A9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2667283"/>
            <a:ext cx="11420475" cy="6413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3700D3F-414D-492E-ADEE-DE8CC0B249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331" y="3888870"/>
            <a:ext cx="11420475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87393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A10618A3-F76F-43EF-8345-CF9ADF05F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8895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E0FBB-3A6F-4456-B069-C0BF9653EFF7}"/>
              </a:ext>
            </a:extLst>
          </p:cNvPr>
          <p:cNvSpPr/>
          <p:nvPr userDrawn="1"/>
        </p:nvSpPr>
        <p:spPr>
          <a:xfrm>
            <a:off x="-1" y="1"/>
            <a:ext cx="12188952" cy="6858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BFCDF-35FC-4C67-857B-503AB53B27BA}"/>
              </a:ext>
            </a:extLst>
          </p:cNvPr>
          <p:cNvSpPr>
            <a:spLocks/>
          </p:cNvSpPr>
          <p:nvPr userDrawn="1"/>
        </p:nvSpPr>
        <p:spPr bwMode="auto">
          <a:xfrm>
            <a:off x="1075884" y="1613180"/>
            <a:ext cx="100402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/>
            <a:r>
              <a:rPr lang="en-US" sz="6000" spc="17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bas Neue" charset="0"/>
              </a:rPr>
              <a:t>CONNECT WITH US</a:t>
            </a:r>
            <a:endParaRPr lang="en-US" sz="6000" spc="1750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  <a:sym typeface="Bebas Neue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B43D7-6E46-4F6B-A9DB-D495F1CDBCFC}"/>
              </a:ext>
            </a:extLst>
          </p:cNvPr>
          <p:cNvSpPr/>
          <p:nvPr userDrawn="1"/>
        </p:nvSpPr>
        <p:spPr>
          <a:xfrm>
            <a:off x="1573691" y="4140246"/>
            <a:ext cx="104227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07CC-50C5-45B1-A678-BF87E786B617}"/>
              </a:ext>
            </a:extLst>
          </p:cNvPr>
          <p:cNvSpPr txBox="1"/>
          <p:nvPr userDrawn="1"/>
        </p:nvSpPr>
        <p:spPr>
          <a:xfrm>
            <a:off x="381000" y="5794258"/>
            <a:ext cx="11430000" cy="69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Baker Donelson is among the 80 largest law firms in the country, with more than 650 attorneys and public policy advisors representing more than 30 practice areas to serve a </a:t>
            </a:r>
            <a:b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wide range of legal needs. Clients receive knowledgeable guidance from experienced, multi-disciplined industry and client service teams, all seamlessly connected across 21 offices in Alabama, Florida, Georgia, Louisiana, Maryland, Mississippi, South Carolina, Tennessee, Texas, Virginia and Washington, D.C.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724FFD9-F0BF-4BBC-85A7-20C8BFA26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1340" y="3510045"/>
            <a:ext cx="666974" cy="5486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6702A56-F8BD-4883-868A-BF99C0595C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5906" y="3510046"/>
            <a:ext cx="552450" cy="5524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FC3433-DCBB-4866-ABF7-8B8E191533CF}"/>
              </a:ext>
            </a:extLst>
          </p:cNvPr>
          <p:cNvSpPr/>
          <p:nvPr userDrawn="1"/>
        </p:nvSpPr>
        <p:spPr>
          <a:xfrm>
            <a:off x="9427631" y="4140246"/>
            <a:ext cx="10290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TWITTER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DE0751-F48A-4E59-91EF-79F744409C3B}"/>
              </a:ext>
            </a:extLst>
          </p:cNvPr>
          <p:cNvSpPr/>
          <p:nvPr userDrawn="1"/>
        </p:nvSpPr>
        <p:spPr>
          <a:xfrm>
            <a:off x="4158540" y="4140246"/>
            <a:ext cx="126759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FACEBOOK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BC33E3B-9100-46D3-A980-19694787D4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9078" y="3510045"/>
            <a:ext cx="316992" cy="5486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630070-B6DE-4E25-8B85-40507150451A}"/>
              </a:ext>
            </a:extLst>
          </p:cNvPr>
          <p:cNvSpPr/>
          <p:nvPr userDrawn="1"/>
        </p:nvSpPr>
        <p:spPr>
          <a:xfrm>
            <a:off x="6674353" y="4140246"/>
            <a:ext cx="112082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LINKEDIN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215D176-E52A-4E57-BD28-411DFE8F12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58536" y="3514829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61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88C2-82DA-466B-BB7D-F68127D5A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5C92B-C3F8-4486-9EB5-3785D7F9B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696E3-61C4-4CD6-A76A-9E25ECB0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07065-8BCD-4E2D-9CCE-32FEBC3E7CF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DD064-AE17-4142-B0FD-91188D8B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FA730-8C72-4001-84F4-3965E5DE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1CA-C629-4CC5-BAA1-06F71E16D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95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7578-27DA-4AA6-8D3A-FBC35D0B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4FFC2-862A-4E31-9E4D-1FCABF388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DFBB7-82CD-44AB-B9F6-62B432B3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07065-8BCD-4E2D-9CCE-32FEBC3E7CF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C6EC7-9CB4-4F71-A697-379CFC33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E98B-A490-4A3E-A0B1-66B54843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1CA-C629-4CC5-BAA1-06F71E16D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43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E788-72AB-4011-820A-9F02D958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C6A9F-579C-4378-B2DE-3675AD3D0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EF460-1E36-4E52-BB9B-351D8C3C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07065-8BCD-4E2D-9CCE-32FEBC3E7CF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2C76E-82C0-45AF-AA78-1AEB3994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E94B4-A531-4775-A7D1-9250A3EE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1CA-C629-4CC5-BAA1-06F71E16D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36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74A0-00C6-46AA-8304-25EDF310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D3F1F-E8CE-41F5-983F-26A9F4AFC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4EE12-8668-4945-B760-827DCB58C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012DD-8927-4D2F-96B0-4C82651E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07065-8BCD-4E2D-9CCE-32FEBC3E7CF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69C4D-EEB3-4376-BD82-E4E98484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E5FB9-CA55-4C99-99AE-CF8DB964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1CA-C629-4CC5-BAA1-06F71E16D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88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0294-C640-4274-AA0D-FED15B92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48C04-8FC3-4AE6-A0A1-B402BD32A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03066-4CB8-4605-8F98-C2D8EE2B6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FD4D2-0AC2-4EE3-BF6C-CD17499F4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29B6A-9530-4969-B9D5-ABCF04592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87F44E-6DFC-47CA-9246-7A1C4953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07065-8BCD-4E2D-9CCE-32FEBC3E7CF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41696-EAA1-48CB-9AAD-B7697115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BD421-A713-4536-A1D0-77D5D637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1CA-C629-4CC5-BAA1-06F71E16D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17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71A8-4E98-49A3-A029-B9E31237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EBD2A-688A-497E-AE2B-A6EAE165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07065-8BCD-4E2D-9CCE-32FEBC3E7CF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9FF1E-2564-42F2-8C54-D527A521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F0392-44AA-424B-9155-A789D9ED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1CA-C629-4CC5-BAA1-06F71E16D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26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3511F-86ED-4889-9D69-653C7215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07065-8BCD-4E2D-9CCE-32FEBC3E7CF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7237C-34F9-483C-B727-9C413BD0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5885B-D8F8-4F96-AD9C-E7A9F04E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1CA-C629-4CC5-BAA1-06F71E16D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73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FE7E-FD71-46D5-BC55-2065DA10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FA082-B544-4423-B06C-4B0E73303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2B475-F782-417C-97B8-844C9BFA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F5744-63CF-44AF-9E3A-8FB686A8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07065-8BCD-4E2D-9CCE-32FEBC3E7CF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6B576-2B1D-4754-B4A4-2FB3B558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D1162-210E-48EC-94A5-3D85E3EE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1CA-C629-4CC5-BAA1-06F71E16D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28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CD6A-197B-491B-AD5E-9D1BE22D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5A19A-F9AA-451E-8B0D-30ABD546D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FA65E-2A30-40A7-9D87-AB9757041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F3F67-EB7E-4470-BB52-5883357E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07065-8BCD-4E2D-9CCE-32FEBC3E7CF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E23C2-3409-4D4B-83CB-F36D2F2D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B143B-9B54-42A9-B21F-C8D392AF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1CA-C629-4CC5-BAA1-06F71E16D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4">
            <a:extLst>
              <a:ext uri="{FF2B5EF4-FFF2-40B4-BE49-F238E27FC236}">
                <a16:creationId xmlns:a16="http://schemas.microsoft.com/office/drawing/2014/main" id="{5D53B215-AA36-48DA-ABF5-6638E25CB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4" y="858"/>
            <a:ext cx="12188951" cy="68562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E744C-6445-4CAA-A70A-4AFD2C28FF90}"/>
              </a:ext>
            </a:extLst>
          </p:cNvPr>
          <p:cNvSpPr/>
          <p:nvPr userDrawn="1"/>
        </p:nvSpPr>
        <p:spPr>
          <a:xfrm>
            <a:off x="-64" y="858"/>
            <a:ext cx="1218895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BE96169-E7F5-4AD5-A5A0-7AA6025F8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31" y="6421262"/>
            <a:ext cx="2743200" cy="208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8B2C0-E99B-4B55-9F29-1634A96FEB93}"/>
              </a:ext>
            </a:extLst>
          </p:cNvPr>
          <p:cNvCxnSpPr/>
          <p:nvPr userDrawn="1"/>
        </p:nvCxnSpPr>
        <p:spPr>
          <a:xfrm>
            <a:off x="5753100" y="2551006"/>
            <a:ext cx="685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530D12-DFBB-4383-B7CE-61A42D649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37703"/>
            <a:ext cx="11430000" cy="182880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66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90164D-FA56-4C01-B93D-79C0D09A9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2667283"/>
            <a:ext cx="11420475" cy="6413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152334A-B704-4647-84A6-1976B836F7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331" y="3888870"/>
            <a:ext cx="11420475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81A2E-DC11-4B80-8147-EFA5A7F82B0E}"/>
              </a:ext>
            </a:extLst>
          </p:cNvPr>
          <p:cNvSpPr/>
          <p:nvPr userDrawn="1"/>
        </p:nvSpPr>
        <p:spPr>
          <a:xfrm>
            <a:off x="7414785" y="6373065"/>
            <a:ext cx="4510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u="none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www.bakerdonelson.com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Baker, Donelson, Bearman, Caldwell &amp; Berkowitz, PC </a:t>
            </a:r>
            <a:r>
              <a:rPr lang="en-US" sz="800" kern="12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Confidential</a:t>
            </a:r>
            <a:endParaRPr lang="en-US" sz="800" b="0" kern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17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AF05-2518-44DB-B492-0620772F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1B8C4-44B4-4BBC-B508-16A33BC45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AEE54-6C47-4393-B34A-55E0F8F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07065-8BCD-4E2D-9CCE-32FEBC3E7CF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DDACA-F0EF-47C0-ACBB-3880DC77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A561D-3967-4805-A22B-A5EC089A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1CA-C629-4CC5-BAA1-06F71E16D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20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78015-6DF4-4AC7-B48A-53CCA4421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45BDF-4F00-441D-A87E-3DA481E42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4BE7C-FD0D-4549-BEE8-7A90EEDD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07065-8BCD-4E2D-9CCE-32FEBC3E7CF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0D330-33B3-46E1-A4E0-B96D85DB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596F9-8867-46D8-A25E-67DB472B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1CA-C629-4CC5-BAA1-06F71E16D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39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4">
            <a:extLst>
              <a:ext uri="{FF2B5EF4-FFF2-40B4-BE49-F238E27FC236}">
                <a16:creationId xmlns:a16="http://schemas.microsoft.com/office/drawing/2014/main" id="{5D53B215-AA36-48DA-ABF5-6638E25CB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4" y="858"/>
            <a:ext cx="12188951" cy="68562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E744C-6445-4CAA-A70A-4AFD2C28FF90}"/>
              </a:ext>
            </a:extLst>
          </p:cNvPr>
          <p:cNvSpPr/>
          <p:nvPr userDrawn="1"/>
        </p:nvSpPr>
        <p:spPr>
          <a:xfrm>
            <a:off x="-64" y="-858"/>
            <a:ext cx="1218895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72632-3AEA-40CD-8AE3-E0D92A221BD9}"/>
              </a:ext>
            </a:extLst>
          </p:cNvPr>
          <p:cNvSpPr/>
          <p:nvPr userDrawn="1"/>
        </p:nvSpPr>
        <p:spPr>
          <a:xfrm>
            <a:off x="7414785" y="6373065"/>
            <a:ext cx="4510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u="none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www.bakerdonelson.com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Baker, Donelson, Bearman, Caldwell &amp; Berkowitz, PC </a:t>
            </a:r>
            <a:r>
              <a:rPr lang="en-US" sz="800" kern="12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Confidential</a:t>
            </a:r>
            <a:endParaRPr lang="en-US" sz="800" b="0" kern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BE96169-E7F5-4AD5-A5A0-7AA6025F8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31" y="6421262"/>
            <a:ext cx="2743200" cy="208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8B2C0-E99B-4B55-9F29-1634A96FEB93}"/>
              </a:ext>
            </a:extLst>
          </p:cNvPr>
          <p:cNvCxnSpPr/>
          <p:nvPr userDrawn="1"/>
        </p:nvCxnSpPr>
        <p:spPr>
          <a:xfrm>
            <a:off x="5753100" y="2551006"/>
            <a:ext cx="685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530D12-DFBB-4383-B7CE-61A42D649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37703"/>
            <a:ext cx="11430000" cy="182880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66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r>
              <a:rPr lang="en-US" dirty="0"/>
              <a:t>TITLE SLIDE: OPTION 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90164D-FA56-4C01-B93D-79C0D09A9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2667283"/>
            <a:ext cx="11420475" cy="6413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3700D3F-414D-492E-ADEE-DE8CC0B249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331" y="3888870"/>
            <a:ext cx="36576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6CDB0E7-38EF-4CA7-A30D-ED27914F58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1962" y="3888870"/>
            <a:ext cx="36576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F187370-3173-49CD-8B91-CC3D7A18C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3593" y="3888870"/>
            <a:ext cx="36576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57391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or TOC without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324387-C7D9-4B42-B7AE-F952F3B97200}"/>
              </a:ext>
            </a:extLst>
          </p:cNvPr>
          <p:cNvCxnSpPr/>
          <p:nvPr userDrawn="1"/>
        </p:nvCxnSpPr>
        <p:spPr>
          <a:xfrm>
            <a:off x="5762431" y="1311481"/>
            <a:ext cx="685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5BE8810-7C9A-4AA5-BBF4-AC76F29192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331" y="376361"/>
            <a:ext cx="11430000" cy="5029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4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3FDB936-9695-4598-B53A-D0F0282FAC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31" y="933098"/>
            <a:ext cx="11430000" cy="2743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DCDA128-C5C2-43B4-8990-FA571D866C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0124" y="2089150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4B5CA21-1D4D-421A-8F4F-89D19AD759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6213" y="2086720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2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4BE545A-885A-4FB0-9AC1-68F1338DD9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0124" y="3490530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3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F5E2992-1413-4CEA-8A9B-6F4768CAB2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96213" y="3491165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4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4365CE5-92D6-4E85-BF8A-2B551C2EE9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0124" y="4902322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777898FC-A9A2-4154-B5F7-FD8374365A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96213" y="4902957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Click to edit title 6</a:t>
            </a:r>
          </a:p>
        </p:txBody>
      </p:sp>
    </p:spTree>
    <p:extLst>
      <p:ext uri="{BB962C8B-B14F-4D97-AF65-F5344CB8AC3E}">
        <p14:creationId xmlns:p14="http://schemas.microsoft.com/office/powerpoint/2010/main" val="2704528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/Subtitle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B42C9-BCA8-4AE5-94D4-CCE3D60C2C6C}"/>
              </a:ext>
            </a:extLst>
          </p:cNvPr>
          <p:cNvCxnSpPr/>
          <p:nvPr userDrawn="1"/>
        </p:nvCxnSpPr>
        <p:spPr>
          <a:xfrm>
            <a:off x="5762431" y="1311481"/>
            <a:ext cx="685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63E04A2-D505-4826-B972-B82E3504E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331" y="376361"/>
            <a:ext cx="11430000" cy="5029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4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1DCBC07-EB41-4EC2-AACC-CFADD65266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31" y="933098"/>
            <a:ext cx="11430000" cy="2743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64D358-3C24-4FDF-B6B2-B09E680334B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600200"/>
            <a:ext cx="11430000" cy="4538663"/>
          </a:xfrm>
          <a:prstGeom prst="rect">
            <a:avLst/>
          </a:prstGeom>
        </p:spPr>
        <p:txBody>
          <a:bodyPr/>
          <a:lstStyle>
            <a:lvl1pPr marL="344488" indent="-344488">
              <a:buClr>
                <a:schemeClr val="accent1"/>
              </a:buCl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7388" indent="-342900"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031875" indent="-344488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9230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70E34-1047-42DB-AE04-3FB5C5C73170}"/>
              </a:ext>
            </a:extLst>
          </p:cNvPr>
          <p:cNvCxnSpPr/>
          <p:nvPr userDrawn="1"/>
        </p:nvCxnSpPr>
        <p:spPr>
          <a:xfrm>
            <a:off x="489919" y="3432981"/>
            <a:ext cx="685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E35A11-59C2-4DD8-97F5-697648D521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331" y="3054598"/>
            <a:ext cx="5715000" cy="2743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4F9CEB-1802-473C-925A-840A8ED7B23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90331" y="3537044"/>
            <a:ext cx="5715000" cy="25780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65DE3-4867-424A-B553-0EE0D6B69DBB}"/>
              </a:ext>
            </a:extLst>
          </p:cNvPr>
          <p:cNvSpPr txBox="1"/>
          <p:nvPr userDrawn="1"/>
        </p:nvSpPr>
        <p:spPr>
          <a:xfrm>
            <a:off x="390331" y="2334982"/>
            <a:ext cx="571500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dirty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Q&amp;A DISCUSSION</a:t>
            </a: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E1CE07EB-D7A1-4DCD-BC11-38AD5B76D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15339" y="-9330"/>
            <a:ext cx="6876661" cy="6876661"/>
          </a:xfrm>
          <a:custGeom>
            <a:avLst/>
            <a:gdLst>
              <a:gd name="connsiteX0" fmla="*/ 0 w 16170352"/>
              <a:gd name="connsiteY0" fmla="*/ 0 h 13716000"/>
              <a:gd name="connsiteX1" fmla="*/ 7097554 w 16170352"/>
              <a:gd name="connsiteY1" fmla="*/ 0 h 13716000"/>
              <a:gd name="connsiteX2" fmla="*/ 7194481 w 16170352"/>
              <a:gd name="connsiteY2" fmla="*/ 0 h 13716000"/>
              <a:gd name="connsiteX3" fmla="*/ 16170352 w 16170352"/>
              <a:gd name="connsiteY3" fmla="*/ 0 h 13716000"/>
              <a:gd name="connsiteX4" fmla="*/ 16170352 w 16170352"/>
              <a:gd name="connsiteY4" fmla="*/ 13716000 h 13716000"/>
              <a:gd name="connsiteX5" fmla="*/ 14195106 w 16170352"/>
              <a:gd name="connsiteY5" fmla="*/ 13716000 h 13716000"/>
              <a:gd name="connsiteX6" fmla="*/ 7097554 w 16170352"/>
              <a:gd name="connsiteY6" fmla="*/ 13716000 h 13716000"/>
              <a:gd name="connsiteX7" fmla="*/ 7000628 w 16170352"/>
              <a:gd name="connsiteY7" fmla="*/ 13716000 h 13716000"/>
              <a:gd name="connsiteX0" fmla="*/ 0 w 16170352"/>
              <a:gd name="connsiteY0" fmla="*/ 0 h 13716000"/>
              <a:gd name="connsiteX1" fmla="*/ 7097554 w 16170352"/>
              <a:gd name="connsiteY1" fmla="*/ 0 h 13716000"/>
              <a:gd name="connsiteX2" fmla="*/ 7194481 w 16170352"/>
              <a:gd name="connsiteY2" fmla="*/ 0 h 13716000"/>
              <a:gd name="connsiteX3" fmla="*/ 14342028 w 16170352"/>
              <a:gd name="connsiteY3" fmla="*/ 0 h 13716000"/>
              <a:gd name="connsiteX4" fmla="*/ 16170352 w 16170352"/>
              <a:gd name="connsiteY4" fmla="*/ 13716000 h 13716000"/>
              <a:gd name="connsiteX5" fmla="*/ 14195106 w 16170352"/>
              <a:gd name="connsiteY5" fmla="*/ 13716000 h 13716000"/>
              <a:gd name="connsiteX6" fmla="*/ 7097554 w 16170352"/>
              <a:gd name="connsiteY6" fmla="*/ 13716000 h 13716000"/>
              <a:gd name="connsiteX7" fmla="*/ 7000628 w 16170352"/>
              <a:gd name="connsiteY7" fmla="*/ 13716000 h 13716000"/>
              <a:gd name="connsiteX8" fmla="*/ 0 w 16170352"/>
              <a:gd name="connsiteY8" fmla="*/ 0 h 13716000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42028 w 14397998"/>
              <a:gd name="connsiteY3" fmla="*/ 0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3838308 w 14397998"/>
              <a:gd name="connsiteY3" fmla="*/ 0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79341 w 14397998"/>
              <a:gd name="connsiteY3" fmla="*/ 18662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79341 w 14397998"/>
              <a:gd name="connsiteY3" fmla="*/ 615822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0 h 13734662"/>
              <a:gd name="connsiteX1" fmla="*/ 7097554 w 14397998"/>
              <a:gd name="connsiteY1" fmla="*/ 0 h 13734662"/>
              <a:gd name="connsiteX2" fmla="*/ 7194481 w 14397998"/>
              <a:gd name="connsiteY2" fmla="*/ 0 h 13734662"/>
              <a:gd name="connsiteX3" fmla="*/ 14379341 w 14397998"/>
              <a:gd name="connsiteY3" fmla="*/ 18662 h 13734662"/>
              <a:gd name="connsiteX4" fmla="*/ 14397998 w 14397998"/>
              <a:gd name="connsiteY4" fmla="*/ 13734662 h 13734662"/>
              <a:gd name="connsiteX5" fmla="*/ 14195106 w 14397998"/>
              <a:gd name="connsiteY5" fmla="*/ 13716000 h 13734662"/>
              <a:gd name="connsiteX6" fmla="*/ 7097554 w 14397998"/>
              <a:gd name="connsiteY6" fmla="*/ 13716000 h 13734662"/>
              <a:gd name="connsiteX7" fmla="*/ 7000628 w 14397998"/>
              <a:gd name="connsiteY7" fmla="*/ 13716000 h 13734662"/>
              <a:gd name="connsiteX8" fmla="*/ 0 w 14397998"/>
              <a:gd name="connsiteY8" fmla="*/ 0 h 13734662"/>
              <a:gd name="connsiteX0" fmla="*/ 0 w 14397998"/>
              <a:gd name="connsiteY0" fmla="*/ 18660 h 13753322"/>
              <a:gd name="connsiteX1" fmla="*/ 7097554 w 14397998"/>
              <a:gd name="connsiteY1" fmla="*/ 18660 h 13753322"/>
              <a:gd name="connsiteX2" fmla="*/ 7194481 w 14397998"/>
              <a:gd name="connsiteY2" fmla="*/ 18660 h 13753322"/>
              <a:gd name="connsiteX3" fmla="*/ 14397998 w 14397998"/>
              <a:gd name="connsiteY3" fmla="*/ 0 h 13753322"/>
              <a:gd name="connsiteX4" fmla="*/ 14397998 w 14397998"/>
              <a:gd name="connsiteY4" fmla="*/ 13753322 h 13753322"/>
              <a:gd name="connsiteX5" fmla="*/ 14195106 w 14397998"/>
              <a:gd name="connsiteY5" fmla="*/ 13734660 h 13753322"/>
              <a:gd name="connsiteX6" fmla="*/ 7097554 w 14397998"/>
              <a:gd name="connsiteY6" fmla="*/ 13734660 h 13753322"/>
              <a:gd name="connsiteX7" fmla="*/ 7000628 w 14397998"/>
              <a:gd name="connsiteY7" fmla="*/ 13734660 h 13753322"/>
              <a:gd name="connsiteX8" fmla="*/ 0 w 14397998"/>
              <a:gd name="connsiteY8" fmla="*/ 18660 h 1375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7998" h="13753322">
                <a:moveTo>
                  <a:pt x="0" y="18660"/>
                </a:moveTo>
                <a:lnTo>
                  <a:pt x="7097554" y="18660"/>
                </a:lnTo>
                <a:lnTo>
                  <a:pt x="7194481" y="18660"/>
                </a:lnTo>
                <a:lnTo>
                  <a:pt x="14397998" y="0"/>
                </a:lnTo>
                <a:lnTo>
                  <a:pt x="14397998" y="13753322"/>
                </a:lnTo>
                <a:lnTo>
                  <a:pt x="14195106" y="13734660"/>
                </a:lnTo>
                <a:lnTo>
                  <a:pt x="7097554" y="13734660"/>
                </a:lnTo>
                <a:lnTo>
                  <a:pt x="7000628" y="13734660"/>
                </a:lnTo>
                <a:lnTo>
                  <a:pt x="0" y="186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9969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A10618A3-F76F-43EF-8345-CF9ADF05F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8895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E0FBB-3A6F-4456-B069-C0BF9653EFF7}"/>
              </a:ext>
            </a:extLst>
          </p:cNvPr>
          <p:cNvSpPr/>
          <p:nvPr userDrawn="1"/>
        </p:nvSpPr>
        <p:spPr>
          <a:xfrm>
            <a:off x="-1" y="1"/>
            <a:ext cx="12188952" cy="6858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BFCDF-35FC-4C67-857B-503AB53B27BA}"/>
              </a:ext>
            </a:extLst>
          </p:cNvPr>
          <p:cNvSpPr>
            <a:spLocks/>
          </p:cNvSpPr>
          <p:nvPr userDrawn="1"/>
        </p:nvSpPr>
        <p:spPr bwMode="auto">
          <a:xfrm>
            <a:off x="1075884" y="1613180"/>
            <a:ext cx="100402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/>
            <a:r>
              <a:rPr lang="en-US" sz="6000" spc="17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bas Neue" charset="0"/>
              </a:rPr>
              <a:t>CONNECT WITH US</a:t>
            </a:r>
            <a:endParaRPr lang="en-US" sz="6000" spc="1750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  <a:sym typeface="Bebas Neue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B43D7-6E46-4F6B-A9DB-D495F1CDBCFC}"/>
              </a:ext>
            </a:extLst>
          </p:cNvPr>
          <p:cNvSpPr/>
          <p:nvPr userDrawn="1"/>
        </p:nvSpPr>
        <p:spPr>
          <a:xfrm>
            <a:off x="1573691" y="4140246"/>
            <a:ext cx="104227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07CC-50C5-45B1-A678-BF87E786B617}"/>
              </a:ext>
            </a:extLst>
          </p:cNvPr>
          <p:cNvSpPr txBox="1"/>
          <p:nvPr userDrawn="1"/>
        </p:nvSpPr>
        <p:spPr>
          <a:xfrm>
            <a:off x="381000" y="5794258"/>
            <a:ext cx="11430000" cy="69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Baker Donelson is among the 80 largest law firms in the country, with more than 650 attorneys and public policy advisors representing more than 30 practice areas to serve a </a:t>
            </a:r>
            <a:b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wide range of legal needs. Clients receive knowledgeable guidance from experienced, multi-disciplined industry and client service teams, all seamlessly connected across 21 offices in Alabama, Florida, Georgia, Louisiana, Maryland, Mississippi, South Carolina, Tennessee, Texas, Virginia and Washington, D.C.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724FFD9-F0BF-4BBC-85A7-20C8BFA26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1340" y="3510045"/>
            <a:ext cx="666974" cy="5486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6702A56-F8BD-4883-868A-BF99C0595C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5906" y="3510046"/>
            <a:ext cx="552450" cy="5524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FC3433-DCBB-4866-ABF7-8B8E191533CF}"/>
              </a:ext>
            </a:extLst>
          </p:cNvPr>
          <p:cNvSpPr/>
          <p:nvPr userDrawn="1"/>
        </p:nvSpPr>
        <p:spPr>
          <a:xfrm>
            <a:off x="9427631" y="4140246"/>
            <a:ext cx="10290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TWITTER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DE0751-F48A-4E59-91EF-79F744409C3B}"/>
              </a:ext>
            </a:extLst>
          </p:cNvPr>
          <p:cNvSpPr/>
          <p:nvPr userDrawn="1"/>
        </p:nvSpPr>
        <p:spPr>
          <a:xfrm>
            <a:off x="4158540" y="4140246"/>
            <a:ext cx="126759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FACEBOOK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BC33E3B-9100-46D3-A980-19694787D4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9078" y="3510045"/>
            <a:ext cx="316992" cy="5486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630070-B6DE-4E25-8B85-40507150451A}"/>
              </a:ext>
            </a:extLst>
          </p:cNvPr>
          <p:cNvSpPr/>
          <p:nvPr userDrawn="1"/>
        </p:nvSpPr>
        <p:spPr>
          <a:xfrm>
            <a:off x="6674353" y="4140246"/>
            <a:ext cx="112082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LINKEDIN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215D176-E52A-4E57-BD28-411DFE8F12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58536" y="3514829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0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4">
            <a:extLst>
              <a:ext uri="{FF2B5EF4-FFF2-40B4-BE49-F238E27FC236}">
                <a16:creationId xmlns:a16="http://schemas.microsoft.com/office/drawing/2014/main" id="{5D53B215-AA36-48DA-ABF5-6638E25CB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4" y="858"/>
            <a:ext cx="12188951" cy="68562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E744C-6445-4CAA-A70A-4AFD2C28FF90}"/>
              </a:ext>
            </a:extLst>
          </p:cNvPr>
          <p:cNvSpPr/>
          <p:nvPr userDrawn="1"/>
        </p:nvSpPr>
        <p:spPr>
          <a:xfrm>
            <a:off x="-64" y="858"/>
            <a:ext cx="1218895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BE96169-E7F5-4AD5-A5A0-7AA6025F8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31" y="6421262"/>
            <a:ext cx="2743200" cy="208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8B2C0-E99B-4B55-9F29-1634A96FEB93}"/>
              </a:ext>
            </a:extLst>
          </p:cNvPr>
          <p:cNvCxnSpPr/>
          <p:nvPr userDrawn="1"/>
        </p:nvCxnSpPr>
        <p:spPr>
          <a:xfrm>
            <a:off x="5753100" y="2551006"/>
            <a:ext cx="685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530D12-DFBB-4383-B7CE-61A42D649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37703"/>
            <a:ext cx="11430000" cy="182880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66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90164D-FA56-4C01-B93D-79C0D09A9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2667283"/>
            <a:ext cx="11420475" cy="6413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BED6696-3F40-49B3-8878-A6964F3FF6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331" y="3888870"/>
            <a:ext cx="11420475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ATTORNEY CONTACT INFORMATION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1A2D2-391F-4C64-96C7-1432B78E2BE1}"/>
              </a:ext>
            </a:extLst>
          </p:cNvPr>
          <p:cNvSpPr/>
          <p:nvPr userDrawn="1"/>
        </p:nvSpPr>
        <p:spPr>
          <a:xfrm>
            <a:off x="7414785" y="6373065"/>
            <a:ext cx="4510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u="none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www.bakerdonelson.com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Baker, Donelson, Bearman, Caldwell &amp; Berkowitz, PC </a:t>
            </a:r>
            <a:r>
              <a:rPr lang="en-US" sz="800" kern="12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Confidential</a:t>
            </a:r>
            <a:endParaRPr lang="en-US" sz="800" b="0" kern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4">
            <a:extLst>
              <a:ext uri="{FF2B5EF4-FFF2-40B4-BE49-F238E27FC236}">
                <a16:creationId xmlns:a16="http://schemas.microsoft.com/office/drawing/2014/main" id="{DBA92C97-7A20-420C-B2A1-1CA5B2E69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4" y="858"/>
            <a:ext cx="12188952" cy="68562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E7174C-55E2-4B14-A4CD-8A1B096F0D3F}"/>
              </a:ext>
            </a:extLst>
          </p:cNvPr>
          <p:cNvSpPr/>
          <p:nvPr userDrawn="1"/>
        </p:nvSpPr>
        <p:spPr>
          <a:xfrm>
            <a:off x="-64" y="0"/>
            <a:ext cx="1218895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E4ED8B-958A-4FE1-988F-6C7E6FF9F091}"/>
              </a:ext>
            </a:extLst>
          </p:cNvPr>
          <p:cNvCxnSpPr/>
          <p:nvPr userDrawn="1"/>
        </p:nvCxnSpPr>
        <p:spPr>
          <a:xfrm>
            <a:off x="381000" y="3441616"/>
            <a:ext cx="685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656AE5F-187E-4826-A8CB-8F53CA3A3D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31" y="6421262"/>
            <a:ext cx="2743200" cy="208825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F62357-DF90-4683-9EE8-10073F21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354" y="1519238"/>
            <a:ext cx="11430000" cy="18288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60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6120B6F-9669-4B87-91FC-7B62F14E5F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354" y="3575050"/>
            <a:ext cx="11420475" cy="1097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B7E3C-1E79-4414-AC87-D58C64CEAC4A}"/>
              </a:ext>
            </a:extLst>
          </p:cNvPr>
          <p:cNvSpPr/>
          <p:nvPr userDrawn="1"/>
        </p:nvSpPr>
        <p:spPr>
          <a:xfrm>
            <a:off x="7414785" y="6373065"/>
            <a:ext cx="4510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u="none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www.bakerdonelson.com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Baker, Donelson, Bearman, Caldwell &amp; Berkowitz, PC </a:t>
            </a:r>
            <a:r>
              <a:rPr lang="en-US" sz="800" kern="12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Confidential</a:t>
            </a:r>
            <a:endParaRPr lang="en-US" sz="800" b="0" kern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5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4">
            <a:extLst>
              <a:ext uri="{FF2B5EF4-FFF2-40B4-BE49-F238E27FC236}">
                <a16:creationId xmlns:a16="http://schemas.microsoft.com/office/drawing/2014/main" id="{E846CDA9-C38D-48E5-A97E-82EB983FF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4" y="858"/>
            <a:ext cx="12188951" cy="68562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E7174C-55E2-4B14-A4CD-8A1B096F0D3F}"/>
              </a:ext>
            </a:extLst>
          </p:cNvPr>
          <p:cNvSpPr/>
          <p:nvPr userDrawn="1"/>
        </p:nvSpPr>
        <p:spPr>
          <a:xfrm>
            <a:off x="-64" y="0"/>
            <a:ext cx="1218895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E4ED8B-958A-4FE1-988F-6C7E6FF9F091}"/>
              </a:ext>
            </a:extLst>
          </p:cNvPr>
          <p:cNvCxnSpPr/>
          <p:nvPr userDrawn="1"/>
        </p:nvCxnSpPr>
        <p:spPr>
          <a:xfrm>
            <a:off x="381000" y="3441616"/>
            <a:ext cx="685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656AE5F-187E-4826-A8CB-8F53CA3A3D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31" y="6421262"/>
            <a:ext cx="2743200" cy="208825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8F8ED81-D8CD-4CF9-A0BC-D33469B7DF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354" y="1519238"/>
            <a:ext cx="11430000" cy="18288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60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B42D2D6-CF9C-46A1-9C6B-89E10EA059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354" y="3575050"/>
            <a:ext cx="11420475" cy="1097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C531CC-6D38-441F-8D0E-FB71B3831ADF}"/>
              </a:ext>
            </a:extLst>
          </p:cNvPr>
          <p:cNvSpPr/>
          <p:nvPr userDrawn="1"/>
        </p:nvSpPr>
        <p:spPr>
          <a:xfrm>
            <a:off x="7414785" y="6373065"/>
            <a:ext cx="4510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u="none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www.bakerdonelson.com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Baker, Donelson, Bearman, Caldwell &amp; Berkowitz, PC </a:t>
            </a:r>
            <a:r>
              <a:rPr lang="en-US" sz="800" kern="12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Confidential</a:t>
            </a:r>
            <a:endParaRPr lang="en-US" sz="800" b="0" kern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3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4">
            <a:extLst>
              <a:ext uri="{FF2B5EF4-FFF2-40B4-BE49-F238E27FC236}">
                <a16:creationId xmlns:a16="http://schemas.microsoft.com/office/drawing/2014/main" id="{C8C269CE-FE74-4975-B378-4A4616FB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4" y="858"/>
            <a:ext cx="12188951" cy="68562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E7174C-55E2-4B14-A4CD-8A1B096F0D3F}"/>
              </a:ext>
            </a:extLst>
          </p:cNvPr>
          <p:cNvSpPr/>
          <p:nvPr userDrawn="1"/>
        </p:nvSpPr>
        <p:spPr>
          <a:xfrm>
            <a:off x="-64" y="0"/>
            <a:ext cx="1218895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b="1" dirty="0">
              <a:latin typeface="Open Sans Semibold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E4ED8B-958A-4FE1-988F-6C7E6FF9F091}"/>
              </a:ext>
            </a:extLst>
          </p:cNvPr>
          <p:cNvCxnSpPr/>
          <p:nvPr userDrawn="1"/>
        </p:nvCxnSpPr>
        <p:spPr>
          <a:xfrm>
            <a:off x="381000" y="3441616"/>
            <a:ext cx="685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656AE5F-187E-4826-A8CB-8F53CA3A3D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31" y="6421262"/>
            <a:ext cx="2743200" cy="208825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2ED847A-9B40-4765-9515-42CE09D49A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354" y="1519238"/>
            <a:ext cx="11430000" cy="18288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60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F360DD3-3DE1-44C6-9A01-7AB17D37C4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354" y="3575050"/>
            <a:ext cx="11420475" cy="1097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300"/>
              </a:spcBef>
              <a:buNone/>
              <a:defRPr sz="14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F190F3-2598-4B0E-B7D1-6213651F98BD}"/>
              </a:ext>
            </a:extLst>
          </p:cNvPr>
          <p:cNvSpPr/>
          <p:nvPr userDrawn="1"/>
        </p:nvSpPr>
        <p:spPr>
          <a:xfrm>
            <a:off x="7414785" y="6373065"/>
            <a:ext cx="4510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u="none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www.bakerdonelson.com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Baker, Donelson, Bearman, Caldwell &amp; Berkowitz, PC </a:t>
            </a:r>
            <a:r>
              <a:rPr lang="en-US" sz="800" kern="12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Confidential</a:t>
            </a:r>
            <a:endParaRPr lang="en-US" sz="800" b="0" kern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5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33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B42C9-BCA8-4AE5-94D4-CCE3D60C2C6C}"/>
              </a:ext>
            </a:extLst>
          </p:cNvPr>
          <p:cNvCxnSpPr/>
          <p:nvPr userDrawn="1"/>
        </p:nvCxnSpPr>
        <p:spPr>
          <a:xfrm>
            <a:off x="5762431" y="1311481"/>
            <a:ext cx="685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63E04A2-D505-4826-B972-B82E3504E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331" y="376361"/>
            <a:ext cx="11430000" cy="5029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4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1DCBC07-EB41-4EC2-AACC-CFADD65266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31" y="933098"/>
            <a:ext cx="11430000" cy="2743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>
              <a:buNone/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89389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13631A-55B6-45D8-A1D2-0EAEF33467DE}"/>
              </a:ext>
            </a:extLst>
          </p:cNvPr>
          <p:cNvSpPr/>
          <p:nvPr userDrawn="1"/>
        </p:nvSpPr>
        <p:spPr>
          <a:xfrm>
            <a:off x="7405732" y="6391171"/>
            <a:ext cx="4510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b="1" u="none" kern="1200" dirty="0">
                <a:solidFill>
                  <a:srgbClr val="A2A4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www.bakerdonelson.com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>
                <a:solidFill>
                  <a:srgbClr val="A2A4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Baker, Donelson, Bearman, Caldwell &amp; Berkowitz, PC </a:t>
            </a:r>
            <a:r>
              <a:rPr lang="en-US" sz="700" kern="1200" baseline="0" dirty="0">
                <a:solidFill>
                  <a:srgbClr val="A2A4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Confidential</a:t>
            </a:r>
            <a:endParaRPr lang="en-US" sz="700" b="0" kern="1200" dirty="0">
              <a:solidFill>
                <a:srgbClr val="A2A4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48FBEF-8AE3-46D5-85A1-56BB87B4912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0331" y="6420575"/>
            <a:ext cx="2743200" cy="2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2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1" r:id="rId2"/>
    <p:sldLayoutId id="2147484292" r:id="rId3"/>
    <p:sldLayoutId id="2147484293" r:id="rId4"/>
    <p:sldLayoutId id="2147484294" r:id="rId5"/>
    <p:sldLayoutId id="2147484296" r:id="rId6"/>
    <p:sldLayoutId id="2147484295" r:id="rId7"/>
    <p:sldLayoutId id="2147484273" r:id="rId8"/>
    <p:sldLayoutId id="2147484281" r:id="rId9"/>
    <p:sldLayoutId id="2147484290" r:id="rId10"/>
    <p:sldLayoutId id="2147484287" r:id="rId11"/>
    <p:sldLayoutId id="2147484288" r:id="rId12"/>
    <p:sldLayoutId id="2147484269" r:id="rId13"/>
    <p:sldLayoutId id="2147484283" r:id="rId14"/>
    <p:sldLayoutId id="2147484282" r:id="rId15"/>
    <p:sldLayoutId id="2147484311" r:id="rId16"/>
    <p:sldLayoutId id="2147484312" r:id="rId17"/>
    <p:sldLayoutId id="2147484313" r:id="rId18"/>
    <p:sldLayoutId id="2147484314" r:id="rId19"/>
    <p:sldLayoutId id="214748431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176">
          <p15:clr>
            <a:srgbClr val="F26B43"/>
          </p15:clr>
        </p15:guide>
        <p15:guide id="6" orient="horz" pos="3360">
          <p15:clr>
            <a:srgbClr val="F26B43"/>
          </p15:clr>
        </p15:guide>
        <p15:guide id="7" orient="horz" pos="396">
          <p15:clr>
            <a:srgbClr val="F26B43"/>
          </p15:clr>
        </p15:guide>
        <p15:guide id="8" orient="horz" pos="10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990E4-8919-4F04-800D-C0D9909D960B}"/>
              </a:ext>
            </a:extLst>
          </p:cNvPr>
          <p:cNvSpPr/>
          <p:nvPr userDrawn="1"/>
        </p:nvSpPr>
        <p:spPr>
          <a:xfrm>
            <a:off x="7405732" y="6391171"/>
            <a:ext cx="4510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b="1" u="none" kern="1200" dirty="0">
                <a:solidFill>
                  <a:srgbClr val="A2A4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www.bakerdonelson.com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>
                <a:solidFill>
                  <a:srgbClr val="A2A4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2021 Baker, Donelson, Bearman, Caldwell &amp; Berkowitz, PC </a:t>
            </a:r>
            <a:r>
              <a:rPr lang="en-US" sz="700" kern="1200" baseline="0" dirty="0">
                <a:solidFill>
                  <a:srgbClr val="A2A4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Confidential</a:t>
            </a:r>
            <a:endParaRPr lang="en-US" sz="700" b="0" kern="1200" dirty="0">
              <a:solidFill>
                <a:srgbClr val="A2A4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BB8F01F-8A3A-4714-9E13-7906C847EC9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0331" y="6420575"/>
            <a:ext cx="2743200" cy="2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8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  <p:sldLayoutId id="2147484331" r:id="rId15"/>
    <p:sldLayoutId id="214748433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donelson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linkedin.com/company/baker-donelson/" TargetMode="External"/><Relationship Id="rId5" Type="http://schemas.openxmlformats.org/officeDocument/2006/relationships/hyperlink" Target="https://www.facebook.com/BakerDonelson/" TargetMode="External"/><Relationship Id="rId4" Type="http://schemas.openxmlformats.org/officeDocument/2006/relationships/hyperlink" Target="https://twitter.com/Baker_Donels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1FDB8F-C07F-46D0-B5A5-824F6CEDE3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PREPARING FOR HURRICANE SEASON</a:t>
            </a:r>
          </a:p>
          <a:p>
            <a:r>
              <a:rPr lang="en-US" sz="3200" dirty="0"/>
              <a:t>UPDATES TO FEMA'S PROGRAM AND PROCUREMENT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5852B-B708-458A-8845-1F9C3328D3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FLORIDA ELECTRIC COOPERATIVE ASSOCIATION </a:t>
            </a:r>
          </a:p>
          <a:p>
            <a:r>
              <a:rPr lang="en-US" dirty="0"/>
              <a:t>JUNE 2021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DE7F4F9-6D98-44C2-8663-2D45FCFDBDD6}"/>
              </a:ext>
            </a:extLst>
          </p:cNvPr>
          <p:cNvSpPr txBox="1">
            <a:spLocks/>
          </p:cNvSpPr>
          <p:nvPr/>
        </p:nvSpPr>
        <p:spPr>
          <a:xfrm>
            <a:off x="1376738" y="3886460"/>
            <a:ext cx="3780890" cy="18288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kern="12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kern="12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kern="12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kern="12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kern="1200" spc="30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WENDY HUFF ELLARD</a:t>
            </a:r>
          </a:p>
          <a:p>
            <a:r>
              <a:rPr lang="en-US" dirty="0"/>
              <a:t>SHAREHOLDER</a:t>
            </a:r>
          </a:p>
          <a:p>
            <a:r>
              <a:rPr lang="en-US" dirty="0"/>
              <a:t>601.969.4681</a:t>
            </a:r>
          </a:p>
          <a:p>
            <a:r>
              <a:rPr lang="en-US" dirty="0"/>
              <a:t>wellard@bakerdonelson.com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50DA2-0C29-4E40-A5C6-6085B851CD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29573" y="3888870"/>
            <a:ext cx="3780890" cy="1828800"/>
          </a:xfrm>
        </p:spPr>
        <p:txBody>
          <a:bodyPr/>
          <a:lstStyle/>
          <a:p>
            <a:r>
              <a:rPr lang="en-US" dirty="0"/>
              <a:t>JORDAN CORBITT</a:t>
            </a:r>
          </a:p>
          <a:p>
            <a:r>
              <a:rPr lang="en-US" dirty="0"/>
              <a:t>ASSOCIATE</a:t>
            </a:r>
          </a:p>
          <a:p>
            <a:r>
              <a:rPr lang="en-US" dirty="0"/>
              <a:t>713.210.7405</a:t>
            </a:r>
          </a:p>
          <a:p>
            <a:r>
              <a:rPr lang="en-US" dirty="0"/>
              <a:t>jcorbitt@bakerdonelson.com</a:t>
            </a:r>
          </a:p>
        </p:txBody>
      </p:sp>
    </p:spTree>
    <p:extLst>
      <p:ext uri="{BB962C8B-B14F-4D97-AF65-F5344CB8AC3E}">
        <p14:creationId xmlns:p14="http://schemas.microsoft.com/office/powerpoint/2010/main" val="333867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ED53AC-7CB7-4261-A356-B1EA5E462B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GENERAL PROCUREMENT STANDARDS (2 C.F.R. § 200.318)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97AE6-D836-4C05-AC5C-0709BD936C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51C2994-BF22-4E6C-9D16-A89A5893B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26228"/>
              </p:ext>
            </p:extLst>
          </p:nvPr>
        </p:nvGraphicFramePr>
        <p:xfrm>
          <a:off x="381000" y="2005289"/>
          <a:ext cx="11430000" cy="3525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63449267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1526840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Procurement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Standards of Conduct (Conflict of Interest)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5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Must be compliant with federal/state/local rules.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Must be in writing and must be followed.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Must exist pre-disaster.</a:t>
                      </a:r>
                      <a:endParaRPr lang="en-US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Must govern action of employees/officers/agents engaged in selection, award, and administration of contract.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Must cover personal and organizational conflicts of interest.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Must prohibit employees from soliciting/accepting gifts.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Must provide for disciplinary actions.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Must cover organizational conflicts of interest among contractors.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Must prohibit contractors that develop/draft solicitations from competing for that work.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66713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D66B9CC-70EB-4F82-A905-76267B778F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600200"/>
            <a:ext cx="11430000" cy="405089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Two foundational documents required: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7F58D4-7215-449A-A1CC-1AA43AAA3ED5}"/>
              </a:ext>
            </a:extLst>
          </p:cNvPr>
          <p:cNvSpPr txBox="1">
            <a:spLocks/>
          </p:cNvSpPr>
          <p:nvPr/>
        </p:nvSpPr>
        <p:spPr>
          <a:xfrm>
            <a:off x="381000" y="5656234"/>
            <a:ext cx="11430000" cy="559327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738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031875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/>
                </a:solidFill>
              </a:rPr>
              <a:t>Must maintain records sufficient to detail the history of each procurement.</a:t>
            </a:r>
          </a:p>
        </p:txBody>
      </p:sp>
    </p:spTree>
    <p:extLst>
      <p:ext uri="{BB962C8B-B14F-4D97-AF65-F5344CB8AC3E}">
        <p14:creationId xmlns:p14="http://schemas.microsoft.com/office/powerpoint/2010/main" val="332651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ED53AC-7CB7-4261-A356-B1EA5E462B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GENERAL PROCUREMENT STANDARDS (2 C.F.R. § 200.318)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97AE6-D836-4C05-AC5C-0709BD936C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38995-8282-418C-B8FB-F3846F6A7B9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Award contracts to only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responsible contractors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Document procedures for checking qualifications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Contractors must certify they and subcontractors are not debarred or suspended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Check SAM.gov website – no reimbursement for work awarded to debarred or suspended contractor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Check state-specific naughty list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Also consider history of past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ED53AC-7CB7-4261-A356-B1EA5E462B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GENERAL PROCUREMENT STANDARDS (2 C.F.R. § 200.318)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97AE6-D836-4C05-AC5C-0709BD936C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38995-8282-418C-B8FB-F3846F6A7B9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Time and Material/Time and Equipment Contracts permissible only: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after a determination that </a:t>
            </a:r>
            <a:r>
              <a:rPr lang="en-US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 other contract is suitable</a:t>
            </a:r>
            <a:r>
              <a:rPr lang="en-US" dirty="0"/>
              <a:t>;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if the contract includes a </a:t>
            </a:r>
            <a:r>
              <a:rPr lang="en-US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ceiling price </a:t>
            </a:r>
            <a:r>
              <a:rPr lang="en-US" dirty="0"/>
              <a:t>that the contractor exceeds at its own risk (2 C.F.R. 200.318(j)); and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the applicant maintains a </a:t>
            </a:r>
            <a:r>
              <a:rPr lang="en-US" b="1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high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degree of oversight </a:t>
            </a:r>
            <a:r>
              <a:rPr lang="en-US" dirty="0"/>
              <a:t>to ensure efficient methods and cost controls.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8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694EA-A9F8-4A31-B526-416D31BAF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100" dirty="0"/>
              <a:t>FULL AND OPEN COMPETITION REQUIRED (2 C.F.R. § 200.319)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A6BA6-4B2C-4A20-9F6E-6386658833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D9882-016B-4967-A26F-81E3F50C5A1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Full and open competition means </a:t>
            </a:r>
            <a:r>
              <a:rPr lang="en-US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</a:t>
            </a:r>
            <a:r>
              <a:rPr lang="en-US" dirty="0"/>
              <a:t>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Unreasonable requirements to qualify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Unnecessary experience or excessive bonding requirements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Noncompetitive pricing practices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Noncompetitive contracts to existing consultants/contractors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Specifying brand names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Imposing geographic preferences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506C4-32DD-403E-9721-D1D93C1808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METHODS OF COMPETITION (2 C.F.R. § 200.320)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DD865-BBC4-497B-8660-CA30890510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65206-A9B4-4094-97B5-69E079E2B1B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Micro-Purchases (&lt;/= $10,000)</a:t>
            </a:r>
            <a:r>
              <a:rPr lang="en-US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*REVISED*</a:t>
            </a:r>
          </a:p>
          <a:p>
            <a:pPr lvl="1"/>
            <a:r>
              <a:rPr lang="en-US" dirty="0"/>
              <a:t>Entities may annually self-certify up to $50,000 if they:</a:t>
            </a:r>
          </a:p>
          <a:p>
            <a:pPr lvl="2"/>
            <a:r>
              <a:rPr lang="en-US" dirty="0"/>
              <a:t>Document the amount;</a:t>
            </a:r>
          </a:p>
          <a:p>
            <a:pPr lvl="2"/>
            <a:r>
              <a:rPr lang="en-US" dirty="0"/>
              <a:t>Document a justification; and</a:t>
            </a:r>
          </a:p>
          <a:p>
            <a:pPr lvl="2"/>
            <a:r>
              <a:rPr lang="en-US" dirty="0"/>
              <a:t>Can demonstrate low risk or, for public institutions, if consistent with state law.</a:t>
            </a:r>
          </a:p>
          <a:p>
            <a:pPr lvl="1"/>
            <a:r>
              <a:rPr lang="en-US" dirty="0"/>
              <a:t>Higher thresholds are also possible, but only with federal agency approval.</a:t>
            </a:r>
          </a:p>
          <a:p>
            <a:pPr lvl="1"/>
            <a:r>
              <a:rPr lang="en-US" dirty="0"/>
              <a:t>Now considered an acceptable “non-competitive” procurement method.</a:t>
            </a:r>
          </a:p>
          <a:p>
            <a:pPr lvl="1"/>
            <a:endParaRPr lang="en-US" sz="14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dirty="0"/>
              <a:t>Small Purchase Procedures (&gt;$10,000 and &lt;/=$250,000)</a:t>
            </a:r>
          </a:p>
          <a:p>
            <a:endParaRPr lang="en-US" sz="1400" dirty="0"/>
          </a:p>
          <a:p>
            <a:r>
              <a:rPr lang="en-US" dirty="0"/>
              <a:t>Sealed Bids – price determines winner</a:t>
            </a:r>
          </a:p>
          <a:p>
            <a:endParaRPr lang="en-US" sz="1400" dirty="0"/>
          </a:p>
          <a:p>
            <a:r>
              <a:rPr lang="en-US" dirty="0"/>
              <a:t>Proposals – price and other factors determine winner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2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506C4-32DD-403E-9721-D1D93C1808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METHODS OF COMPETITION (2 C.F.R. § 200.320)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DD865-BBC4-497B-8660-CA30890510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65206-A9B4-4094-97B5-69E079E2B1B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Noncompetitive Procurement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Micro-Purchases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Available only from a single source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Public exigency/emergency will not permit delay required for competitive solicitation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FEMA or state approves in response to written request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After solicitation, competition is inadequate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9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D1E3D0-B7F5-49F5-8C8F-D52B7DF475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SOCIOECONOMIC CONTRACTING (2 C.F.R. § 200.321)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4F3A3-A4C4-4DA0-893E-E4E4260A36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73B5D-5612-4066-AD91-AF1C40668B7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Required “Affirmative Steps”</a:t>
            </a:r>
          </a:p>
          <a:p>
            <a:pPr marL="8001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Placing qualified small and minority firms on solicitation lists</a:t>
            </a:r>
          </a:p>
          <a:p>
            <a:pPr marL="8001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Soliciting small/minority/women’s businesses whenever they are potential sources</a:t>
            </a:r>
          </a:p>
          <a:p>
            <a:pPr marL="8001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When economically feasible, dividing total requirements into smaller tasks to permit maximum participation</a:t>
            </a:r>
          </a:p>
          <a:p>
            <a:pPr marL="8001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Establishing delivery schedules which encourage participation</a:t>
            </a:r>
          </a:p>
          <a:p>
            <a:pPr marL="8001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As appropriate, using the SBA and MBDA</a:t>
            </a:r>
          </a:p>
          <a:p>
            <a:pPr marL="8001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Requiring prime contractor to take affirmative steps as to subs</a:t>
            </a:r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2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CB66F4-17ED-4504-8EC6-5385648D11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DOMESTIC PREFERENCES (2 C.F.R. § 200.322) </a:t>
            </a:r>
            <a:r>
              <a:rPr lang="en-US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*NEW*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B7996-8412-4EE9-B17C-A6D041C894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0EC7E-DD34-4291-86EF-2226CAA5CFC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Requires preference for “purchase, acquisition, or use” of “goods, products, or materials” produced in the U.S.</a:t>
            </a:r>
          </a:p>
          <a:p>
            <a:pPr>
              <a:spcAft>
                <a:spcPts val="600"/>
              </a:spcAft>
            </a:pPr>
            <a:r>
              <a:rPr lang="en-US" dirty="0"/>
              <a:t>Requires preference inserted into all contracts and POs.</a:t>
            </a:r>
          </a:p>
          <a:p>
            <a:pPr>
              <a:spcAft>
                <a:spcPts val="600"/>
              </a:spcAft>
            </a:pPr>
            <a:r>
              <a:rPr lang="en-US" dirty="0"/>
              <a:t>Includes iron, aluminum, steel, cement, and other manufactured products.</a:t>
            </a:r>
          </a:p>
          <a:p>
            <a:pPr>
              <a:spcAft>
                <a:spcPts val="600"/>
              </a:spcAft>
            </a:pPr>
            <a:r>
              <a:rPr lang="en-US" dirty="0"/>
              <a:t>“Produced in the United States” means, for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iron</a:t>
            </a:r>
            <a:r>
              <a:rPr lang="en-US" dirty="0"/>
              <a:t> and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steel</a:t>
            </a:r>
            <a:r>
              <a:rPr lang="en-US" dirty="0"/>
              <a:t> products, all manufacturing processes, from initial melting stage through application of coatings, occurred in the United States.</a:t>
            </a:r>
          </a:p>
          <a:p>
            <a:pPr>
              <a:spcAft>
                <a:spcPts val="600"/>
              </a:spcAft>
            </a:pPr>
            <a:r>
              <a:rPr lang="en-US" dirty="0"/>
              <a:t>“Manufactured products” means items and construction materials composed in whole or in part of non-ferrous metals such as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aluminum</a:t>
            </a:r>
            <a:r>
              <a:rPr lang="en-US" dirty="0"/>
              <a:t>;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plastics</a:t>
            </a:r>
            <a:r>
              <a:rPr lang="en-US" dirty="0"/>
              <a:t> and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polymer-based products </a:t>
            </a:r>
            <a:r>
              <a:rPr lang="en-US" dirty="0"/>
              <a:t>such as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polyvinyl chloride pipe</a:t>
            </a:r>
            <a:r>
              <a:rPr lang="en-US" dirty="0"/>
              <a:t>; aggregates such as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concrete</a:t>
            </a:r>
            <a:r>
              <a:rPr lang="en-US" dirty="0"/>
              <a:t>;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glass</a:t>
            </a:r>
            <a:r>
              <a:rPr lang="en-US" dirty="0"/>
              <a:t>, including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optical fiber</a:t>
            </a:r>
            <a:r>
              <a:rPr lang="en-US" dirty="0"/>
              <a:t>; and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lumber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61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5D307D-59FC-4DBD-8222-D87863C5E5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CONTRACT COST AND PRICE (2 C.F.R. § 200.324)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33A40-417C-4466-8341-FBB06854A1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DB38F-1E30-4E27-BFC3-0C22F37362F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Cost or Price Analysis = </a:t>
            </a:r>
            <a:r>
              <a:rPr lang="en-US" i="1" dirty="0"/>
              <a:t>required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For every procurement above the “Simplified Acquisition Threshold” – $250,000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Document the cost analysis in procurement file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If you don’t determine the contract price is fair and reasonable, FEMA will (</a:t>
            </a:r>
            <a:r>
              <a:rPr lang="en-US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or may not</a:t>
            </a:r>
            <a:r>
              <a:rPr lang="en-US" dirty="0"/>
              <a:t>)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Cost-plus-a-percentage-of-cost = FEMA cannot pay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5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C42B1C-66DC-404D-97B1-53A9BACB1D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BONDING (2 C.F.R. § 200.326)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EC96-C117-42DE-A323-3447AAC1E3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D6C50-D935-45A4-8BB2-1C7EBA60239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Bonding requirements are applicable “when awarding construction or facility improvement contracts” over $250,000.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But what constitutes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construction work </a:t>
            </a:r>
            <a:r>
              <a:rPr lang="en-US" dirty="0"/>
              <a:t>or a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facility improvement </a:t>
            </a:r>
            <a:r>
              <a:rPr lang="en-US" dirty="0"/>
              <a:t>project?</a:t>
            </a:r>
          </a:p>
          <a:p>
            <a:pPr marL="914400" indent="0" defTabSz="83820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i="1" dirty="0"/>
              <a:t>The construction, rehabilitation, alteration, conversion, extension, demolition or repair of buildings, highways, or other changes or improvements to real property, including facilities providing utility services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Watch out!  </a:t>
            </a:r>
            <a:r>
              <a:rPr lang="en-US" dirty="0"/>
              <a:t>FEMA guidance states that “construction work” also includes the supervision, inspection, and other onsite functions incidental to the actual construction.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Better to be on the compliant side of the issue.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6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1FE8A9-BF44-4950-9C07-C6BB18CAE4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9628BB-C1FF-4439-8B00-1DCD6AB948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46AFF-4158-4FA8-82F7-8AE7F856453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800" dirty="0"/>
              <a:t>Importance of Compliance – What You Can Do NOW</a:t>
            </a:r>
          </a:p>
          <a:p>
            <a:endParaRPr lang="en-US" sz="2800" dirty="0"/>
          </a:p>
          <a:p>
            <a:r>
              <a:rPr lang="en-US" sz="2800" dirty="0"/>
              <a:t>Procurement Requirements </a:t>
            </a:r>
            <a:r>
              <a:rPr lang="en-US" sz="2800" dirty="0">
                <a:solidFill>
                  <a:schemeClr val="accent1"/>
                </a:solidFill>
              </a:rPr>
              <a:t>*Revised in 2020*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/>
              <a:t>Documentation Requirements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7050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8D70BE-AC5B-4477-8251-23039169F1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CONTRACT PROVISIONS (2 C.F.R. § 200.327)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FEF91-F9DB-46D9-9D83-EF0D549074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5B8E048-E941-41B9-8364-62A1B04A48B8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755967302"/>
              </p:ext>
            </p:extLst>
          </p:nvPr>
        </p:nvGraphicFramePr>
        <p:xfrm>
          <a:off x="381000" y="1569122"/>
          <a:ext cx="11430000" cy="4089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4074632588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84505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4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Remedies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Termination for Cause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Termination for Convenience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Equal Employment Opportunity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Davis-Bacon Act*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Copeland Anti-Kickback Act*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Contract Work Hours and Safety Standards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Right to Inventions*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Clean Air 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Federal Water Pollution Control 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Debarment &amp; Suspension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Byrd Anti-Lobbying 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Procurement of Recovered Materials**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Domestic Preferences 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*NEW*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Prohibition on Certain Telecom and Video Surveillance Services or Equipment 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*NEW*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Affirmative Steps for Solicitation of Disadvantaged Firms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Access to Records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Non-Use of DHS Seal, Logo, and Flags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Compliance with Federal Law, Regulations, and Executive Orders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No Obligation by Federal Government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Program Fraud and False or Fraudulent Statements or Related Acts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76459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04F90AF-B31A-486D-B286-DA11D3B66653}"/>
              </a:ext>
            </a:extLst>
          </p:cNvPr>
          <p:cNvSpPr/>
          <p:nvPr/>
        </p:nvSpPr>
        <p:spPr>
          <a:xfrm>
            <a:off x="391510" y="5784493"/>
            <a:ext cx="8370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 Not applicable to FEMA Public Assistance program</a:t>
            </a:r>
          </a:p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 Not applicable to private non-profits</a:t>
            </a:r>
          </a:p>
        </p:txBody>
      </p:sp>
    </p:spTree>
    <p:extLst>
      <p:ext uri="{BB962C8B-B14F-4D97-AF65-F5344CB8AC3E}">
        <p14:creationId xmlns:p14="http://schemas.microsoft.com/office/powerpoint/2010/main" val="248173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0B5EE1-45F2-4DE1-9AC5-A10DDD9BAD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YOU CAN DO NOW…PROPER RECORD 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96C81-5569-478E-9A2E-265021CF7A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BDB9A-72AC-4F81-9379-DCA0AA42435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Requirement: </a:t>
            </a:r>
            <a:r>
              <a:rPr lang="en-US" dirty="0"/>
              <a:t>Must maintain records to detail the history of procurement. 2 C.F.R. § 200.318(i)</a:t>
            </a:r>
          </a:p>
          <a:p>
            <a:pPr>
              <a:spcAft>
                <a:spcPts val="1200"/>
              </a:spcAft>
              <a:defRPr/>
            </a:pPr>
            <a:r>
              <a:rPr lang="en-US" dirty="0"/>
              <a:t>Have a policy for contractor evaluation and keep all procurement records</a:t>
            </a:r>
          </a:p>
          <a:p>
            <a:pPr>
              <a:spcAft>
                <a:spcPts val="1200"/>
              </a:spcAft>
              <a:defRPr/>
            </a:pPr>
            <a:r>
              <a:rPr lang="en-US" dirty="0"/>
              <a:t>Develop a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Procurement File Checklist</a:t>
            </a:r>
            <a:endParaRPr lang="en-US" dirty="0"/>
          </a:p>
          <a:p>
            <a:pPr>
              <a:spcAft>
                <a:spcPts val="1200"/>
              </a:spcAft>
              <a:defRPr/>
            </a:pPr>
            <a:r>
              <a:rPr lang="en-US" dirty="0"/>
              <a:t>Maintain record of determination that the chosen vendor is a "responsible contractor." 2 C.F.R. § 200.318(h)</a:t>
            </a:r>
          </a:p>
          <a:p>
            <a:pPr>
              <a:spcAft>
                <a:spcPts val="1200"/>
              </a:spcAft>
              <a:defRPr/>
            </a:pPr>
            <a:r>
              <a:rPr lang="en-US" dirty="0"/>
              <a:t>Document cost analysis and all pricing determinations. 2 C.F.R. § 200.324</a:t>
            </a:r>
          </a:p>
          <a:p>
            <a:pPr>
              <a:spcAft>
                <a:spcPts val="1200"/>
              </a:spcAft>
              <a:defRPr/>
            </a:pPr>
            <a:r>
              <a:rPr lang="en-US" dirty="0"/>
              <a:t>T&amp;E Contracts – Create a form to document rationale for determination of suitability, cost analysis, development of ceiling price.  2 C.F.R. § 200.318(j)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9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531716-B710-4D4C-91B5-EA1172D8D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COST REASONABLENESS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60722-2548-416C-848C-9701E601D8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C07A2-6221-421D-962D-E80259F9D1D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Evaluation Factors:</a:t>
            </a:r>
          </a:p>
          <a:p>
            <a:pPr lvl="1"/>
            <a:r>
              <a:rPr lang="en-US" dirty="0"/>
              <a:t>Generally recognized as ordinary/necessary</a:t>
            </a:r>
          </a:p>
          <a:p>
            <a:pPr lvl="1"/>
            <a:r>
              <a:rPr lang="en-US" dirty="0"/>
              <a:t>Comparable to market price based on:</a:t>
            </a:r>
          </a:p>
          <a:p>
            <a:pPr lvl="2"/>
            <a:r>
              <a:rPr lang="en-US" dirty="0"/>
              <a:t>Historical documentation</a:t>
            </a:r>
          </a:p>
          <a:p>
            <a:pPr lvl="2"/>
            <a:r>
              <a:rPr lang="en-US" dirty="0"/>
              <a:t>Average cost in area</a:t>
            </a:r>
          </a:p>
          <a:p>
            <a:pPr lvl="2"/>
            <a:r>
              <a:rPr lang="en-US" dirty="0"/>
              <a:t>Published prices</a:t>
            </a:r>
          </a:p>
          <a:p>
            <a:pPr lvl="1"/>
            <a:r>
              <a:rPr lang="en-US" dirty="0"/>
              <a:t>Special circumstances (e.g., supply shortages, project-specific complexities)</a:t>
            </a:r>
          </a:p>
          <a:p>
            <a:pPr lvl="1"/>
            <a:r>
              <a:rPr lang="en-US" dirty="0"/>
              <a:t>Conflicts of Interest</a:t>
            </a:r>
          </a:p>
          <a:p>
            <a:pPr lvl="1"/>
            <a:r>
              <a:rPr lang="en-US" dirty="0"/>
              <a:t>Procurement Compliance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28FDAF-FCBC-4045-91EA-B47E16E71545}"/>
              </a:ext>
            </a:extLst>
          </p:cNvPr>
          <p:cNvGrpSpPr/>
          <p:nvPr/>
        </p:nvGrpSpPr>
        <p:grpSpPr>
          <a:xfrm>
            <a:off x="381000" y="5036542"/>
            <a:ext cx="11439331" cy="909145"/>
            <a:chOff x="381000" y="5334000"/>
            <a:chExt cx="11439331" cy="9091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5CB8B9-398B-4CFD-B583-22ECD24BB7B1}"/>
                </a:ext>
              </a:extLst>
            </p:cNvPr>
            <p:cNvSpPr/>
            <p:nvPr/>
          </p:nvSpPr>
          <p:spPr>
            <a:xfrm>
              <a:off x="381000" y="5334000"/>
              <a:ext cx="11439331" cy="9091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Robust competition is the best evidence of cost reasonableness.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18463B8-FA51-46E7-AC22-4D65BEFA2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5143" y="5445672"/>
              <a:ext cx="504825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95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4235A3-8F65-483F-9C5C-3EC43CF96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DOCUMENTING REASONABLE COSTS CASE STUDY: LOGISTICS/BASE CAMP 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4BCBB-C07C-43E8-BB21-A62CBF842C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654EE-EE62-4F93-AD40-32AC489F911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Major Current Issue: Logistics / Base Camps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Ensure that you document the nature of the restoration work / need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Document Anticipated Use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Document Support for Location, Configuration, Alternatives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Consider your procurement, is it compliant?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Must have a </a:t>
            </a:r>
            <a:r>
              <a:rPr lang="en-US" sz="1800" dirty="0" err="1"/>
              <a:t>NTE</a:t>
            </a:r>
            <a:r>
              <a:rPr lang="en-US" sz="1800" dirty="0"/>
              <a:t> for Time and Materials Contract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Must have a Termination for Convenience Clause </a:t>
            </a:r>
          </a:p>
          <a:p>
            <a:pPr lvl="1">
              <a:spcAft>
                <a:spcPts val="600"/>
              </a:spcAft>
            </a:pPr>
            <a:r>
              <a:rPr lang="en-US" sz="1800" b="1" dirty="0">
                <a:solidFill>
                  <a:srgbClr val="FF0000"/>
                </a:solidFill>
              </a:rPr>
              <a:t>NOTE</a:t>
            </a:r>
            <a:r>
              <a:rPr lang="en-US" sz="1800" dirty="0"/>
              <a:t>:  Minimums are a current high risk area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Document a Cost or Price Analysis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Compile and Keep Documentation of Reach-outs / Rates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Document Actual Use</a:t>
            </a:r>
          </a:p>
        </p:txBody>
      </p:sp>
    </p:spTree>
    <p:extLst>
      <p:ext uri="{BB962C8B-B14F-4D97-AF65-F5344CB8AC3E}">
        <p14:creationId xmlns:p14="http://schemas.microsoft.com/office/powerpoint/2010/main" val="118521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EF38A-75F8-4B9A-B069-5EE152A6A6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PRE-STORM/NON-EMERGENCY PROCUREMENT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AB7A6-78A7-4590-BDF9-27316465B4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6E17A-100E-4C8F-A58B-1531651421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Evaluate/anticipate your needs:</a:t>
            </a:r>
          </a:p>
          <a:p>
            <a:pPr lvl="1"/>
            <a:r>
              <a:rPr lang="en-US" dirty="0"/>
              <a:t>Debris Removal</a:t>
            </a:r>
          </a:p>
          <a:p>
            <a:pPr lvl="1"/>
            <a:r>
              <a:rPr lang="en-US" dirty="0"/>
              <a:t>Debris Monitoring</a:t>
            </a:r>
          </a:p>
          <a:p>
            <a:pPr lvl="1"/>
            <a:r>
              <a:rPr lang="en-US" dirty="0"/>
              <a:t>Power Restoration</a:t>
            </a:r>
          </a:p>
          <a:p>
            <a:pPr lvl="1"/>
            <a:r>
              <a:rPr lang="en-US" dirty="0"/>
              <a:t>Base Camp and Related Services</a:t>
            </a:r>
          </a:p>
          <a:p>
            <a:pPr lvl="1"/>
            <a:r>
              <a:rPr lang="en-US" dirty="0"/>
              <a:t>Materials</a:t>
            </a:r>
          </a:p>
          <a:p>
            <a:pPr lvl="1"/>
            <a:endParaRPr lang="en-US" dirty="0"/>
          </a:p>
          <a:p>
            <a:r>
              <a:rPr lang="en-US" dirty="0"/>
              <a:t>Develop Scopes of Work to encompass “reasonably expected needs”</a:t>
            </a:r>
          </a:p>
          <a:p>
            <a:endParaRPr lang="en-US" dirty="0"/>
          </a:p>
          <a:p>
            <a:r>
              <a:rPr lang="en-US" dirty="0"/>
              <a:t>Draft FEMA-compliant RFPs and ITBs</a:t>
            </a:r>
          </a:p>
          <a:p>
            <a:pPr lvl="1"/>
            <a:r>
              <a:rPr lang="en-US" dirty="0"/>
              <a:t>RFQs may be used to prepare a pre-qualified list, but limited use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AC4F43-D8FF-44C8-8E77-9662129F91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Conduct FEMA-compliant competitive procurement</a:t>
            </a:r>
          </a:p>
          <a:p>
            <a:pPr lvl="1"/>
            <a:r>
              <a:rPr lang="en-US" dirty="0"/>
              <a:t>Independent cost estimate</a:t>
            </a:r>
          </a:p>
          <a:p>
            <a:pPr lvl="1"/>
            <a:r>
              <a:rPr lang="en-US" dirty="0"/>
              <a:t>Cost analysis</a:t>
            </a:r>
          </a:p>
          <a:p>
            <a:pPr lvl="1"/>
            <a:r>
              <a:rPr lang="en-US" dirty="0"/>
              <a:t>Solicit disadvantaged firms</a:t>
            </a:r>
          </a:p>
          <a:p>
            <a:pPr lvl="1"/>
            <a:endParaRPr lang="en-US" dirty="0"/>
          </a:p>
          <a:p>
            <a:r>
              <a:rPr lang="en-US" dirty="0"/>
              <a:t>Award FEMA-compliant pre-positioned contracts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Reasonable cost based on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39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2101A3-4CD1-4585-B4D5-941D32C64A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EMERGENCY PROCUREMENT PROCESS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E6448-A992-41C5-AD21-1A311B6086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B99D42-DB9C-4E1D-95F9-48B55612645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Evaluate your needs</a:t>
            </a:r>
          </a:p>
          <a:p>
            <a:r>
              <a:rPr lang="en-US" dirty="0"/>
              <a:t>Develop Scopes of Work to encompass “reasonably expected needs”</a:t>
            </a:r>
          </a:p>
          <a:p>
            <a:r>
              <a:rPr lang="en-US" dirty="0"/>
              <a:t>Document emergency/exigent circumstances justifying noncompetitive contracting</a:t>
            </a:r>
          </a:p>
          <a:p>
            <a:r>
              <a:rPr lang="en-US" dirty="0"/>
              <a:t>Develop independent cost estimate to ensure cost reasonableness</a:t>
            </a:r>
          </a:p>
          <a:p>
            <a:r>
              <a:rPr lang="en-US" dirty="0"/>
              <a:t>Solicit available contractors</a:t>
            </a:r>
          </a:p>
          <a:p>
            <a:pPr lvl="1"/>
            <a:r>
              <a:rPr lang="en-US" dirty="0"/>
              <a:t>Pre-qualified lists may help in this scenario</a:t>
            </a:r>
          </a:p>
          <a:p>
            <a:r>
              <a:rPr lang="en-US" dirty="0"/>
              <a:t>Perform cost analysis to ensure cost reasonableness</a:t>
            </a:r>
          </a:p>
          <a:p>
            <a:r>
              <a:rPr lang="en-US" dirty="0"/>
              <a:t>Award FEMA-compliant contracts</a:t>
            </a:r>
          </a:p>
          <a:p>
            <a:r>
              <a:rPr lang="en-US" dirty="0"/>
              <a:t>Cancel contracts at earliest opportunity and conduct competitive procurement for remaining work</a:t>
            </a:r>
          </a:p>
        </p:txBody>
      </p:sp>
    </p:spTree>
    <p:extLst>
      <p:ext uri="{BB962C8B-B14F-4D97-AF65-F5344CB8AC3E}">
        <p14:creationId xmlns:p14="http://schemas.microsoft.com/office/powerpoint/2010/main" val="1153051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DCA7DE-20A7-4AC2-B09F-B5595324B0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EMERGENCY CONTRACTING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FE9BE-CDFC-47E8-923E-64F024C6BE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97250-7644-4B73-BBAA-7EF40D7624F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Required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contract clauses </a:t>
            </a:r>
            <a:r>
              <a:rPr lang="en-US" dirty="0"/>
              <a:t>at 2 C.F.R. § 200.327 &amp; Appendix II</a:t>
            </a:r>
          </a:p>
          <a:p>
            <a:r>
              <a:rPr lang="en-US" dirty="0"/>
              <a:t>Applicable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bonding requirements </a:t>
            </a:r>
            <a:r>
              <a:rPr lang="en-US" dirty="0"/>
              <a:t>at 2 C.F.R. § 200.326</a:t>
            </a:r>
          </a:p>
          <a:p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Responsible contractors </a:t>
            </a:r>
            <a:r>
              <a:rPr lang="en-US" dirty="0"/>
              <a:t>only</a:t>
            </a:r>
          </a:p>
          <a:p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Cost or price analysis </a:t>
            </a:r>
            <a:r>
              <a:rPr lang="en-US" dirty="0"/>
              <a:t>to demonstrate cost is fair and reasonable</a:t>
            </a:r>
          </a:p>
          <a:p>
            <a:r>
              <a:rPr lang="en-US" dirty="0"/>
              <a:t>No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cost-plus-percentage-of-cost </a:t>
            </a:r>
            <a:r>
              <a:rPr lang="en-US" dirty="0"/>
              <a:t>contracting</a:t>
            </a:r>
          </a:p>
          <a:p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T&amp;M </a:t>
            </a:r>
            <a:r>
              <a:rPr lang="en-US" dirty="0"/>
              <a:t>contracts may only be used if:</a:t>
            </a:r>
          </a:p>
          <a:p>
            <a:pPr lvl="1"/>
            <a:r>
              <a:rPr lang="en-US" dirty="0"/>
              <a:t>Documented determination that no other contract type is suitable</a:t>
            </a:r>
          </a:p>
          <a:p>
            <a:pPr lvl="1"/>
            <a:r>
              <a:rPr lang="en-US" dirty="0"/>
              <a:t>Not-to-exceed amount</a:t>
            </a:r>
          </a:p>
          <a:p>
            <a:pPr lvl="1"/>
            <a:r>
              <a:rPr lang="en-US" dirty="0"/>
              <a:t>High degree of contractor oversight</a:t>
            </a:r>
          </a:p>
          <a:p>
            <a:r>
              <a:rPr lang="en-US" dirty="0"/>
              <a:t>Applicants must follow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documentation, oversight, and conflict of interest </a:t>
            </a:r>
            <a:r>
              <a:rPr lang="en-US" dirty="0"/>
              <a:t>requirements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Bottom Line: </a:t>
            </a:r>
            <a:r>
              <a:rPr lang="en-US" dirty="0"/>
              <a:t>emergency contracting is not a free pass</a:t>
            </a:r>
          </a:p>
        </p:txBody>
      </p:sp>
    </p:spTree>
    <p:extLst>
      <p:ext uri="{BB962C8B-B14F-4D97-AF65-F5344CB8AC3E}">
        <p14:creationId xmlns:p14="http://schemas.microsoft.com/office/powerpoint/2010/main" val="711852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7D39F3-05CC-48D4-B31B-CCDFD29B36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JOINT PROCUREMENTS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2DF0-3190-4876-BE62-70B26A689D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305EB-7788-4892-B51B-185140C3C65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Inter-entity agreements </a:t>
            </a:r>
            <a:r>
              <a:rPr lang="en-US" dirty="0"/>
              <a:t>for use of common or shared goods or services are encouraged.</a:t>
            </a:r>
          </a:p>
          <a:p>
            <a:endParaRPr lang="en-US" dirty="0"/>
          </a:p>
          <a:p>
            <a:r>
              <a:rPr lang="en-US" dirty="0"/>
              <a:t>Entities “are encouraged to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collaborate on procurement actions </a:t>
            </a:r>
            <a:r>
              <a:rPr lang="en-US" dirty="0"/>
              <a:t>for goods and services where the result will lead to cost savings.”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Joint Procurement </a:t>
            </a:r>
            <a:r>
              <a:rPr lang="en-US" dirty="0">
                <a:solidFill>
                  <a:schemeClr val="accent1"/>
                </a:solidFill>
              </a:rPr>
              <a:t>is OK, </a:t>
            </a:r>
            <a:r>
              <a:rPr lang="en-US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Piggybacking</a:t>
            </a:r>
            <a:r>
              <a:rPr lang="en-US" dirty="0">
                <a:solidFill>
                  <a:schemeClr val="accent1"/>
                </a:solidFill>
              </a:rPr>
              <a:t> is NOT:</a:t>
            </a:r>
          </a:p>
          <a:p>
            <a:pPr lvl="1"/>
            <a:r>
              <a:rPr lang="en-US" dirty="0"/>
              <a:t>Piggybacking:  using another entity’s contract</a:t>
            </a:r>
          </a:p>
          <a:p>
            <a:pPr lvl="1"/>
            <a:r>
              <a:rPr lang="en-US" dirty="0"/>
              <a:t>Joint Procurement:  multiple entities use a single solicitation and enter into a single contract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FEMA Guidance:</a:t>
            </a:r>
          </a:p>
          <a:p>
            <a:pPr marL="0" indent="0" algn="ctr">
              <a:buNone/>
            </a:pPr>
            <a:r>
              <a:rPr lang="en-US" i="1" dirty="0"/>
              <a:t>“each party acting under a joint procurement must ensure that all applicable federal procurement under grant rules are met”</a:t>
            </a:r>
          </a:p>
        </p:txBody>
      </p:sp>
    </p:spTree>
    <p:extLst>
      <p:ext uri="{BB962C8B-B14F-4D97-AF65-F5344CB8AC3E}">
        <p14:creationId xmlns:p14="http://schemas.microsoft.com/office/powerpoint/2010/main" val="4193965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2D0009-E340-434E-90AB-82935D32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PURCHASING AGENTS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69484-7D5E-491E-9FB0-CAA4837BD7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DFB00-48A7-4929-A62A-4F232DAA6CF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FEMA’s guidance allows the use of Purchasing Agents</a:t>
            </a:r>
          </a:p>
          <a:p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But, Applicants must: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have procurement procedures allow for use of purchasing agents.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have written standards of conduct covering conflicts of interest—these will apply to both the applicant and the purchasing agent.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maintain oversight to ensure that contractors perform in accordance with the terms, conditions, and specifications of their contracts or purchase orders.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remain responsible for the settlement and satisfaction of all contractual and administrative issues arising out of the procurement (e.g., disputes, claims, protests of award, source evaluation, or other matters of a contractual nature).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79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87745C-B9F6-4436-9020-FA2B657199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DOCUMENTATION REQUIREMENTS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E4FCD9-6E70-4981-B624-A2C17D051B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F148C-B1FD-40D0-8A82-55BEF8DB204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Costs must be:</a:t>
            </a:r>
          </a:p>
          <a:p>
            <a:pPr lvl="1"/>
            <a:r>
              <a:rPr lang="en-US" dirty="0"/>
              <a:t>Required as a result of the disaster </a:t>
            </a:r>
          </a:p>
          <a:p>
            <a:pPr lvl="1"/>
            <a:r>
              <a:rPr lang="en-US" dirty="0"/>
              <a:t>Necessary and reasonable</a:t>
            </a:r>
          </a:p>
          <a:p>
            <a:pPr lvl="1"/>
            <a:r>
              <a:rPr lang="en-US" dirty="0"/>
              <a:t>Legal responsibility of applicant</a:t>
            </a:r>
          </a:p>
          <a:p>
            <a:pPr lvl="1"/>
            <a:r>
              <a:rPr lang="en-US" dirty="0"/>
              <a:t>Reduced by all other available resources</a:t>
            </a:r>
          </a:p>
          <a:p>
            <a:pPr lvl="1"/>
            <a:r>
              <a:rPr lang="en-US" dirty="0"/>
              <a:t>Adequately documented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6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49A99-8ADD-4A1D-9B33-4A5AB804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064"/>
            <a:ext cx="9601200" cy="593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78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F65D0-AC5C-43B5-BBE7-0A3DB30C71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WHAT YOU CAN DO NOW… SUPPORT CAUSATION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0998-E61D-4200-9075-B3AFF12154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EE57A-66AA-43A9-AF1C-4B05EB261DB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Documentation is key throughout the recovery process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Nothing is too small or too big to document</a:t>
            </a:r>
          </a:p>
          <a:p>
            <a:pPr lvl="1">
              <a:spcAft>
                <a:spcPts val="1200"/>
              </a:spcAft>
              <a:defRPr/>
            </a:pPr>
            <a:r>
              <a:rPr lang="en-US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Damages that are apparent to the Applicant may not be so apparent to FEMA without DOCUMENTATION</a:t>
            </a:r>
          </a:p>
          <a:p>
            <a:pPr lvl="0">
              <a:spcAft>
                <a:spcPts val="1200"/>
              </a:spcAft>
              <a:buClr>
                <a:srgbClr val="D52B1E"/>
              </a:buClr>
              <a:defRPr/>
            </a:pPr>
            <a:r>
              <a:rPr lang="en-US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Work and costs must be required as a result of the disaster</a:t>
            </a:r>
          </a:p>
          <a:p>
            <a:pPr lvl="2">
              <a:spcAft>
                <a:spcPts val="1200"/>
              </a:spcAft>
              <a:defRPr/>
            </a:pPr>
            <a:r>
              <a:rPr lang="en-US" dirty="0"/>
              <a:t>Document condition of your system NOW</a:t>
            </a:r>
          </a:p>
          <a:p>
            <a:pPr lvl="2">
              <a:spcAft>
                <a:spcPts val="1200"/>
              </a:spcAft>
              <a:defRPr/>
            </a:pPr>
            <a:r>
              <a:rPr lang="en-US" dirty="0"/>
              <a:t>Keep maintenance records, policies, photos</a:t>
            </a:r>
          </a:p>
        </p:txBody>
      </p:sp>
    </p:spTree>
    <p:extLst>
      <p:ext uri="{BB962C8B-B14F-4D97-AF65-F5344CB8AC3E}">
        <p14:creationId xmlns:p14="http://schemas.microsoft.com/office/powerpoint/2010/main" val="147429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25ACFB-AC42-4022-944B-4AFE37656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UNDERSTANDING DOCUMENTATION REQUIREMENTS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512B5A-56FB-4D4E-AE04-7F70A86552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0E1E6-3024-4FFE-A0B4-7B94F46D64C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Familiarize yourself with the documentation required for:</a:t>
            </a:r>
          </a:p>
          <a:p>
            <a:pPr lvl="1"/>
            <a:r>
              <a:rPr lang="en-US" dirty="0"/>
              <a:t>Force account labor</a:t>
            </a:r>
          </a:p>
          <a:p>
            <a:pPr lvl="1"/>
            <a:r>
              <a:rPr lang="en-US" dirty="0"/>
              <a:t>Force account equipment</a:t>
            </a:r>
          </a:p>
          <a:p>
            <a:pPr lvl="1"/>
            <a:r>
              <a:rPr lang="en-US" dirty="0"/>
              <a:t>Rented or purchased equipment</a:t>
            </a:r>
          </a:p>
          <a:p>
            <a:pPr lvl="1"/>
            <a:r>
              <a:rPr lang="en-US" dirty="0"/>
              <a:t>Supplies from stock</a:t>
            </a:r>
          </a:p>
          <a:p>
            <a:pPr lvl="1"/>
            <a:r>
              <a:rPr lang="en-US" dirty="0"/>
              <a:t>Purchased supplies</a:t>
            </a:r>
          </a:p>
          <a:p>
            <a:pPr lvl="1"/>
            <a:r>
              <a:rPr lang="en-US" dirty="0"/>
              <a:t>Contracts</a:t>
            </a:r>
          </a:p>
          <a:p>
            <a:pPr lvl="1"/>
            <a:r>
              <a:rPr lang="en-US" dirty="0"/>
              <a:t>Mutual Aid</a:t>
            </a:r>
          </a:p>
          <a:p>
            <a:r>
              <a:rPr lang="en-US" dirty="0"/>
              <a:t>Some grantee/recipients (including FDEM) do not disburse FEMA-obligated funding until their auditors have validated 100% of project costs.</a:t>
            </a:r>
          </a:p>
          <a:p>
            <a:r>
              <a:rPr lang="en-US" dirty="0"/>
              <a:t>We will provide a reference sheet describing required documentation for each of these categories of costs with the presentation materials.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58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16C27F-E3B9-48DA-A820-C29F06B0DE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COMPLIANCE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6BB21-85A8-4485-A661-238A45478E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1BD4B-1A1C-49D2-B991-E7865171B2C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Use a procurement file checklist</a:t>
            </a:r>
          </a:p>
          <a:p>
            <a:r>
              <a:rPr lang="en-US" dirty="0"/>
              <a:t>Create forms to use with each procurement for:</a:t>
            </a:r>
          </a:p>
          <a:p>
            <a:pPr lvl="1"/>
            <a:r>
              <a:rPr lang="en-US" dirty="0"/>
              <a:t>Independent cost estimate</a:t>
            </a:r>
          </a:p>
          <a:p>
            <a:pPr lvl="1"/>
            <a:r>
              <a:rPr lang="en-US" dirty="0"/>
              <a:t>Cost analysis</a:t>
            </a:r>
          </a:p>
          <a:p>
            <a:pPr lvl="1"/>
            <a:r>
              <a:rPr lang="en-US" dirty="0"/>
              <a:t>T&amp;M contract compliance; justification to increase T&amp;M cap</a:t>
            </a:r>
          </a:p>
          <a:p>
            <a:pPr lvl="1"/>
            <a:r>
              <a:rPr lang="en-US" dirty="0"/>
              <a:t>Justification for noncompetitive contracts</a:t>
            </a:r>
          </a:p>
          <a:p>
            <a:pPr lvl="1"/>
            <a:r>
              <a:rPr lang="en-US" dirty="0"/>
              <a:t>Responsible contractor determination</a:t>
            </a:r>
          </a:p>
          <a:p>
            <a:pPr lvl="1"/>
            <a:r>
              <a:rPr lang="en-US" dirty="0"/>
              <a:t>Affirmative steps compliance</a:t>
            </a:r>
          </a:p>
          <a:p>
            <a:pPr lvl="1"/>
            <a:r>
              <a:rPr lang="en-US" dirty="0"/>
              <a:t>Contract Addendum</a:t>
            </a:r>
          </a:p>
          <a:p>
            <a:r>
              <a:rPr lang="en-US" dirty="0"/>
              <a:t>Read your contracts to ensure:</a:t>
            </a:r>
          </a:p>
          <a:p>
            <a:pPr lvl="1"/>
            <a:r>
              <a:rPr lang="en-US" dirty="0"/>
              <a:t>No cost-plus-percentage-of-cost</a:t>
            </a:r>
          </a:p>
          <a:p>
            <a:pPr lvl="1"/>
            <a:r>
              <a:rPr lang="en-US" dirty="0"/>
              <a:t>FEMA-required contract provisions</a:t>
            </a:r>
          </a:p>
          <a:p>
            <a:pPr lvl="1"/>
            <a:r>
              <a:rPr lang="en-US" dirty="0"/>
              <a:t>Invoiced costs are in accordance with contracts terms</a:t>
            </a:r>
          </a:p>
        </p:txBody>
      </p:sp>
    </p:spTree>
    <p:extLst>
      <p:ext uri="{BB962C8B-B14F-4D97-AF65-F5344CB8AC3E}">
        <p14:creationId xmlns:p14="http://schemas.microsoft.com/office/powerpoint/2010/main" val="3519825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25ACFB-AC42-4022-944B-4AFE37656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COMPLIANCE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6EEF4-3BBF-46B0-9CE8-45579C5AE4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0E1E6-3024-4FFE-A0B4-7B94F46D64C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Keep copies of all invoices and proof of payment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Keep records of your review process, including contractor oversight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Keep detailed records of work performed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Location of work completed, including GPS coordinates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Before and after photographs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Keep information for any ground disturbed and disposal of materials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If there are any special circumstances or unforeseeable needs that increase costs – </a:t>
            </a:r>
            <a:r>
              <a:rPr lang="en-US" b="1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DOCUMENT DOCUMENT DOCUMENT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Meetings – keep records of attendees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Remember – the confirming CYA email  </a:t>
            </a:r>
          </a:p>
          <a:p>
            <a:r>
              <a:rPr lang="en-US" dirty="0"/>
              <a:t>Memorialize all conversations with FEMA</a:t>
            </a:r>
          </a:p>
        </p:txBody>
      </p:sp>
    </p:spTree>
    <p:extLst>
      <p:ext uri="{BB962C8B-B14F-4D97-AF65-F5344CB8AC3E}">
        <p14:creationId xmlns:p14="http://schemas.microsoft.com/office/powerpoint/2010/main" val="3017835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BE71BE-C71E-455B-9EC0-05C2600363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AT YOUR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9D43D-6103-42FC-9936-A869D822C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9BFA1-87A9-4F61-B630-6ACFC6DD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31" y="1261235"/>
            <a:ext cx="1112706" cy="4999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B820D-40AA-47E7-B4FD-10D49CC5D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85" y="1261235"/>
            <a:ext cx="1215953" cy="4999759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93F8FD-FDC2-4EA5-BE34-2B7F488C5876}"/>
              </a:ext>
            </a:extLst>
          </p:cNvPr>
          <p:cNvSpPr txBox="1">
            <a:spLocks/>
          </p:cNvSpPr>
          <p:nvPr/>
        </p:nvSpPr>
        <p:spPr>
          <a:xfrm>
            <a:off x="1503037" y="5139559"/>
            <a:ext cx="2743200" cy="878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Jordan Corbitt</a:t>
            </a:r>
          </a:p>
          <a:p>
            <a:r>
              <a:rPr lang="en-US"/>
              <a:t>Associate</a:t>
            </a:r>
          </a:p>
          <a:p>
            <a:r>
              <a:rPr lang="en-US"/>
              <a:t>Houston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2474527-6931-4F48-A3B7-971CD9FA3C29}"/>
              </a:ext>
            </a:extLst>
          </p:cNvPr>
          <p:cNvSpPr txBox="1">
            <a:spLocks/>
          </p:cNvSpPr>
          <p:nvPr/>
        </p:nvSpPr>
        <p:spPr>
          <a:xfrm>
            <a:off x="1503037" y="3831637"/>
            <a:ext cx="2743200" cy="878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Chris Bomhoff</a:t>
            </a:r>
          </a:p>
          <a:p>
            <a:r>
              <a:rPr lang="en-US" dirty="0"/>
              <a:t>Disaster Policy Specialist</a:t>
            </a:r>
          </a:p>
          <a:p>
            <a:r>
              <a:rPr lang="en-US" dirty="0"/>
              <a:t>Ft. Lauderdale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57AD774-5035-41AF-B337-1E4C05B0530B}"/>
              </a:ext>
            </a:extLst>
          </p:cNvPr>
          <p:cNvSpPr txBox="1">
            <a:spLocks/>
          </p:cNvSpPr>
          <p:nvPr/>
        </p:nvSpPr>
        <p:spPr>
          <a:xfrm>
            <a:off x="1503037" y="2624966"/>
            <a:ext cx="2743200" cy="878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Danielle Aymond</a:t>
            </a:r>
          </a:p>
          <a:p>
            <a:r>
              <a:rPr lang="en-US" dirty="0"/>
              <a:t>Of Counsel</a:t>
            </a:r>
          </a:p>
          <a:p>
            <a:r>
              <a:rPr lang="en-US" dirty="0"/>
              <a:t>Baton Rouge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B45CE4C-C90A-4421-9EBF-109103CB4D01}"/>
              </a:ext>
            </a:extLst>
          </p:cNvPr>
          <p:cNvSpPr txBox="1">
            <a:spLocks/>
          </p:cNvSpPr>
          <p:nvPr/>
        </p:nvSpPr>
        <p:spPr>
          <a:xfrm>
            <a:off x="1503037" y="1418295"/>
            <a:ext cx="2743200" cy="878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Ernie Abbott</a:t>
            </a:r>
          </a:p>
          <a:p>
            <a:r>
              <a:rPr lang="en-US" dirty="0"/>
              <a:t>Of Counsel</a:t>
            </a:r>
          </a:p>
          <a:p>
            <a:r>
              <a:rPr lang="en-US" dirty="0"/>
              <a:t>Washington, DC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71749A1-E753-423C-8D4D-63AF94F5568B}"/>
              </a:ext>
            </a:extLst>
          </p:cNvPr>
          <p:cNvSpPr txBox="1">
            <a:spLocks/>
          </p:cNvSpPr>
          <p:nvPr/>
        </p:nvSpPr>
        <p:spPr>
          <a:xfrm>
            <a:off x="4663838" y="5139559"/>
            <a:ext cx="2743200" cy="878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Michelle Zaltsberg</a:t>
            </a:r>
          </a:p>
          <a:p>
            <a:r>
              <a:rPr lang="en-US" dirty="0"/>
              <a:t>Shareholder</a:t>
            </a:r>
          </a:p>
          <a:p>
            <a:r>
              <a:rPr lang="en-US" dirty="0"/>
              <a:t>Orlando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6040882-724E-40E7-999C-5AB642662B6A}"/>
              </a:ext>
            </a:extLst>
          </p:cNvPr>
          <p:cNvSpPr txBox="1">
            <a:spLocks/>
          </p:cNvSpPr>
          <p:nvPr/>
        </p:nvSpPr>
        <p:spPr>
          <a:xfrm>
            <a:off x="4663838" y="3932888"/>
            <a:ext cx="2743200" cy="878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Parker Wiseman</a:t>
            </a:r>
          </a:p>
          <a:p>
            <a:r>
              <a:rPr lang="en-US" dirty="0"/>
              <a:t>Of Counsel</a:t>
            </a:r>
          </a:p>
          <a:p>
            <a:r>
              <a:rPr lang="en-US" dirty="0"/>
              <a:t>Jackson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9D27B61-26DA-463E-A865-9C7DF66F3232}"/>
              </a:ext>
            </a:extLst>
          </p:cNvPr>
          <p:cNvSpPr txBox="1">
            <a:spLocks/>
          </p:cNvSpPr>
          <p:nvPr/>
        </p:nvSpPr>
        <p:spPr>
          <a:xfrm>
            <a:off x="4663838" y="2672400"/>
            <a:ext cx="2743200" cy="878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Erin Greten</a:t>
            </a:r>
          </a:p>
          <a:p>
            <a:r>
              <a:rPr lang="en-US" dirty="0"/>
              <a:t>Of Counsel</a:t>
            </a:r>
          </a:p>
          <a:p>
            <a:r>
              <a:rPr lang="en-US" dirty="0"/>
              <a:t>Washington, DC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25CC076-9023-4FCD-A6B3-C0FA8C1BD798}"/>
              </a:ext>
            </a:extLst>
          </p:cNvPr>
          <p:cNvSpPr txBox="1">
            <a:spLocks/>
          </p:cNvSpPr>
          <p:nvPr/>
        </p:nvSpPr>
        <p:spPr>
          <a:xfrm>
            <a:off x="4663838" y="1418295"/>
            <a:ext cx="2743200" cy="878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Wendy Huff Ellard</a:t>
            </a:r>
          </a:p>
          <a:p>
            <a:r>
              <a:rPr lang="en-US" dirty="0"/>
              <a:t>Shareholder</a:t>
            </a:r>
          </a:p>
          <a:p>
            <a:r>
              <a:rPr lang="en-US" dirty="0"/>
              <a:t>Jackson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42EADD-545D-4B6B-BD02-CFAB3FD81C04}"/>
              </a:ext>
            </a:extLst>
          </p:cNvPr>
          <p:cNvSpPr txBox="1"/>
          <p:nvPr/>
        </p:nvSpPr>
        <p:spPr>
          <a:xfrm>
            <a:off x="6629706" y="5412885"/>
            <a:ext cx="5192982" cy="86177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1600" b="1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www.bakerdonelson.com/disaster-recovery-briefs</a:t>
            </a:r>
            <a:endParaRPr lang="en-US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US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C97B89-3B91-4901-8BAF-4730AA55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293" y="1351826"/>
            <a:ext cx="5157376" cy="4061059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520611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32D1E8-8D94-4A71-837B-2EF2D0DC54ED}"/>
              </a:ext>
            </a:extLst>
          </p:cNvPr>
          <p:cNvSpPr txBox="1"/>
          <p:nvPr/>
        </p:nvSpPr>
        <p:spPr>
          <a:xfrm>
            <a:off x="1205950" y="4437370"/>
            <a:ext cx="1777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www.bakerdonelson.com</a:t>
            </a:r>
            <a:endParaRPr lang="en-US" sz="110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52CE7-ED0C-4183-9D38-D11AAF32C4A2}"/>
              </a:ext>
            </a:extLst>
          </p:cNvPr>
          <p:cNvSpPr txBox="1"/>
          <p:nvPr/>
        </p:nvSpPr>
        <p:spPr>
          <a:xfrm>
            <a:off x="9053254" y="4437370"/>
            <a:ext cx="1777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@Baker_Donelson</a:t>
            </a:r>
            <a:endParaRPr lang="en-US" sz="110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B812D-C2B1-4F0B-8351-967925A79510}"/>
              </a:ext>
            </a:extLst>
          </p:cNvPr>
          <p:cNvSpPr txBox="1"/>
          <p:nvPr/>
        </p:nvSpPr>
        <p:spPr>
          <a:xfrm>
            <a:off x="3903458" y="4437370"/>
            <a:ext cx="1777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@BakerDonelson</a:t>
            </a:r>
            <a:endParaRPr lang="en-US" sz="110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F245F-9C87-4657-8045-874BB38F6FCF}"/>
              </a:ext>
            </a:extLst>
          </p:cNvPr>
          <p:cNvSpPr txBox="1"/>
          <p:nvPr/>
        </p:nvSpPr>
        <p:spPr>
          <a:xfrm>
            <a:off x="6345884" y="4437370"/>
            <a:ext cx="1777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@Baker-Donelson</a:t>
            </a:r>
            <a:endParaRPr lang="en-US" sz="110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F42D0-9D99-4364-A5EC-4AE491A2E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dirty="0"/>
              <a:t>What You Need to Know:</a:t>
            </a:r>
            <a:br>
              <a:rPr lang="en-US" altLang="en-US" dirty="0"/>
            </a:br>
            <a:r>
              <a:rPr lang="en-US" altLang="en-US" dirty="0"/>
              <a:t>Basics of FEMA's Public Assistance Program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4C7CB-52A8-4ED9-A6F0-B144FAA98A3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Governed by the Robert T. Stafford Disaster Relief and Emergency Assistance Act </a:t>
            </a:r>
            <a:br>
              <a:rPr lang="en-US" dirty="0"/>
            </a:br>
            <a:r>
              <a:rPr lang="en-US" dirty="0"/>
              <a:t>(The Stafford Act)</a:t>
            </a:r>
          </a:p>
          <a:p>
            <a:pPr>
              <a:spcAft>
                <a:spcPts val="1200"/>
              </a:spcAft>
            </a:pPr>
            <a:r>
              <a:rPr lang="en-US" dirty="0"/>
              <a:t>Implemented by Title 44 of the Code of Federal Regulations</a:t>
            </a:r>
          </a:p>
          <a:p>
            <a:pPr>
              <a:spcAft>
                <a:spcPts val="1200"/>
              </a:spcAft>
            </a:pPr>
            <a:r>
              <a:rPr lang="en-US" dirty="0"/>
              <a:t>Also subject to the Uniform Grant Requirements in 2 C.F.R. Part 200 (including procurement standards) </a:t>
            </a:r>
            <a:r>
              <a:rPr lang="en-US" dirty="0">
                <a:solidFill>
                  <a:srgbClr val="FF0000"/>
                </a:solidFill>
              </a:rPr>
              <a:t>*Revised in 2020</a:t>
            </a:r>
          </a:p>
          <a:p>
            <a:pPr>
              <a:spcAft>
                <a:spcPts val="1200"/>
              </a:spcAft>
            </a:pPr>
            <a:r>
              <a:rPr lang="en-US" dirty="0"/>
              <a:t>FEMA Public Assistance Program and Policy Guide – PAPPG or “Pappa-G”  </a:t>
            </a:r>
            <a:r>
              <a:rPr lang="en-US" dirty="0">
                <a:solidFill>
                  <a:srgbClr val="FF0000"/>
                </a:solidFill>
              </a:rPr>
              <a:t>*V4 Eff. June 1, 2020</a:t>
            </a:r>
          </a:p>
          <a:p>
            <a:pPr>
              <a:spcAft>
                <a:spcPts val="1200"/>
              </a:spcAft>
            </a:pPr>
            <a:r>
              <a:rPr lang="en-US" dirty="0"/>
              <a:t>Grants are administered by state recipients/grantees</a:t>
            </a:r>
          </a:p>
          <a:p>
            <a:r>
              <a:rPr lang="en-US" dirty="0"/>
              <a:t>Large projects audited by Federal, State, OIG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FA44AA8-0622-4F15-9088-B3C7DF2A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47" y="4421329"/>
            <a:ext cx="4030269" cy="16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94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F42D0-9D99-4364-A5EC-4AE491A2E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WHY SHOULD YOU CARE ABOUT ALL OF THESE RULES?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A7EC8-233B-4914-9298-C30DE25659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4C7CB-52A8-4ED9-A6F0-B144FAA98A3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FEMA can deny funding but can also take back money already spent</a:t>
            </a:r>
          </a:p>
          <a:p>
            <a:pPr lvl="1"/>
            <a:r>
              <a:rPr lang="en-US" dirty="0"/>
              <a:t>improper procurement</a:t>
            </a:r>
          </a:p>
          <a:p>
            <a:pPr lvl="1"/>
            <a:r>
              <a:rPr lang="en-US" dirty="0"/>
              <a:t>unreasonable cost</a:t>
            </a:r>
          </a:p>
          <a:p>
            <a:pPr lvl="1"/>
            <a:r>
              <a:rPr lang="en-US" dirty="0"/>
              <a:t>work beyond approved scope</a:t>
            </a:r>
          </a:p>
          <a:p>
            <a:pPr lvl="1"/>
            <a:r>
              <a:rPr lang="en-US" dirty="0"/>
              <a:t>FEMA’s own mistakes</a:t>
            </a:r>
          </a:p>
          <a:p>
            <a:pPr lvl="1"/>
            <a:r>
              <a:rPr lang="en-US" dirty="0"/>
              <a:t>unsupported costs (i.e., inadequate documentation)</a:t>
            </a:r>
          </a:p>
          <a:p>
            <a:endParaRPr lang="en-US" dirty="0"/>
          </a:p>
          <a:p>
            <a:r>
              <a:rPr lang="en-US" dirty="0"/>
              <a:t>Success in retaining funds depends on</a:t>
            </a:r>
          </a:p>
          <a:p>
            <a:pPr lvl="1"/>
            <a:r>
              <a:rPr lang="en-US" dirty="0"/>
              <a:t>pre-disaster policies and procedures</a:t>
            </a:r>
          </a:p>
          <a:p>
            <a:pPr lvl="1"/>
            <a:r>
              <a:rPr lang="en-US" dirty="0"/>
              <a:t>compliance with rules and policies during performance</a:t>
            </a:r>
          </a:p>
          <a:p>
            <a:pPr lvl="1"/>
            <a:r>
              <a:rPr lang="en-US" dirty="0"/>
              <a:t>documentation of procurements and expenditures segregated by FEMA grants</a:t>
            </a:r>
          </a:p>
        </p:txBody>
      </p:sp>
    </p:spTree>
    <p:extLst>
      <p:ext uri="{BB962C8B-B14F-4D97-AF65-F5344CB8AC3E}">
        <p14:creationId xmlns:p14="http://schemas.microsoft.com/office/powerpoint/2010/main" val="29455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89F26D-9C58-487C-8D17-F36DA4A403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TOP FIVE ISSUES – 2020-2021 EVENTS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014E6-0C24-4A24-B134-B3D9729851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8ED379-6661-4BDA-824A-7BC5A26865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Procurement Non-Compliance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2E0FA9-3B35-4803-9A3D-58372BF08D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Reasonableness of Costs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8403F6-A390-4527-84E5-6D1E11C1D9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2.  Documentation of Costs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AEB6DC-B70A-444D-918E-A8D93CD179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4.  Causation – Direct Result  </a:t>
            </a:r>
          </a:p>
          <a:p>
            <a:r>
              <a:rPr lang="en-US" dirty="0"/>
              <a:t>     of Event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580EF4D-7A16-4FE8-8748-654023FFF67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X  Duplication of Benefits 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FC4AE9-1958-40D5-8D9B-DDA5381B59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Codes and Standards</a:t>
            </a:r>
          </a:p>
        </p:txBody>
      </p:sp>
    </p:spTree>
    <p:extLst>
      <p:ext uri="{BB962C8B-B14F-4D97-AF65-F5344CB8AC3E}">
        <p14:creationId xmlns:p14="http://schemas.microsoft.com/office/powerpoint/2010/main" val="91024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E1E5D4-B52A-4240-AB22-1827E8CEC7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PROCUREMENT STANDARDS &amp; THE OIG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3DB0D-6AA8-4D5E-8F31-0A0F02449D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5CE8F-885F-42C7-80AB-B09C23A57BE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Procurement Standards are located in the Code of Federal Regulations</a:t>
            </a:r>
          </a:p>
          <a:p>
            <a:pPr lvl="1"/>
            <a:r>
              <a:rPr lang="en-US" dirty="0"/>
              <a:t>2 C.F.R. Part 200 – a.k.a. the “Uniform Rules”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Revised in 2020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By far the largest single target area for DHS-OIG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In the 6 years ending September 30, 2014, OIG questioned $352.3 million in costs due to procurement issues</a:t>
            </a:r>
          </a:p>
          <a:p>
            <a:pPr>
              <a:spcBef>
                <a:spcPts val="1200"/>
              </a:spcBef>
            </a:pPr>
            <a:r>
              <a:rPr lang="en-US" dirty="0"/>
              <a:t>2021 OIG Report:</a:t>
            </a:r>
          </a:p>
          <a:p>
            <a:pPr lvl="1">
              <a:spcBef>
                <a:spcPts val="0"/>
              </a:spcBef>
            </a:pPr>
            <a:r>
              <a:rPr lang="en-US" dirty="0"/>
              <a:t>“Noncompliance with procurement regulations was among the three findings OIG identified most often.”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“FEMA should not allow procurement-related questioned costs based solely on its determination of reasonableness.”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4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8CD7EB-A20C-4260-9D0A-380235E3E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FEDERAL PROCUREMENT REQUIREMENTS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380CB-0C4D-4110-80CD-7139D2E71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C4697-D2BF-4B8D-B2DB-F97AE3EC2D2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Procurement Standards – 2 C.F.R. §§ 200.317-327</a:t>
            </a:r>
          </a:p>
          <a:p>
            <a:pPr lvl="1"/>
            <a:r>
              <a:rPr lang="en-US" dirty="0"/>
              <a:t>200.317 – Procurements by states.</a:t>
            </a:r>
          </a:p>
          <a:p>
            <a:pPr lvl="1"/>
            <a:r>
              <a:rPr lang="en-US" dirty="0"/>
              <a:t>200.318 – General procurement standards.</a:t>
            </a:r>
          </a:p>
          <a:p>
            <a:pPr lvl="1"/>
            <a:r>
              <a:rPr lang="en-US" dirty="0"/>
              <a:t>200.319 – Competition.</a:t>
            </a:r>
          </a:p>
          <a:p>
            <a:pPr lvl="1"/>
            <a:r>
              <a:rPr lang="en-US" dirty="0"/>
              <a:t>200.320 – Methods of procurement to be followed. </a:t>
            </a:r>
            <a:r>
              <a:rPr lang="en-US" dirty="0">
                <a:solidFill>
                  <a:schemeClr val="accent1"/>
                </a:solidFill>
              </a:rPr>
              <a:t>*REVISED*</a:t>
            </a:r>
          </a:p>
          <a:p>
            <a:pPr lvl="1"/>
            <a:r>
              <a:rPr lang="en-US" dirty="0"/>
              <a:t>200.321 – Contracting with small and minority businesses, women's business enterprises, and labor surplus area firms.</a:t>
            </a:r>
          </a:p>
          <a:p>
            <a:pPr lvl="1"/>
            <a:r>
              <a:rPr lang="en-US" dirty="0"/>
              <a:t>200.322 – Domestic preferences for procurements. </a:t>
            </a:r>
            <a:r>
              <a:rPr lang="en-US" dirty="0">
                <a:solidFill>
                  <a:schemeClr val="accent1"/>
                </a:solidFill>
              </a:rPr>
              <a:t>*NEW*</a:t>
            </a:r>
          </a:p>
          <a:p>
            <a:pPr lvl="1"/>
            <a:r>
              <a:rPr lang="en-US" dirty="0"/>
              <a:t>200.323 – Procurement of recovered materials.</a:t>
            </a:r>
          </a:p>
          <a:p>
            <a:pPr lvl="1"/>
            <a:r>
              <a:rPr lang="en-US" dirty="0"/>
              <a:t>200.324 – Contract cost and price.</a:t>
            </a:r>
          </a:p>
          <a:p>
            <a:pPr lvl="1"/>
            <a:r>
              <a:rPr lang="en-US" dirty="0"/>
              <a:t>200.325 – Federal awarding agency or pass-through entity review.</a:t>
            </a:r>
          </a:p>
          <a:p>
            <a:pPr lvl="1"/>
            <a:r>
              <a:rPr lang="en-US" dirty="0"/>
              <a:t>200.326 – Bonding requirements.</a:t>
            </a:r>
          </a:p>
          <a:p>
            <a:pPr lvl="1"/>
            <a:r>
              <a:rPr lang="en-US" dirty="0"/>
              <a:t>200.327 – Contract provisions. </a:t>
            </a:r>
            <a:r>
              <a:rPr lang="en-US" dirty="0">
                <a:solidFill>
                  <a:schemeClr val="accent1"/>
                </a:solidFill>
              </a:rPr>
              <a:t>*REVISED*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3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57CD0D-374C-40FA-B4ED-9060205C59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10 MOST COMMON PROCUREMENT MISTAKES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10E78-6177-4D00-AA22-54455FE490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A00A6-BF05-49F0-8639-4B8B5684B17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b="1" dirty="0"/>
              <a:t>Sole-sourcing</a:t>
            </a:r>
            <a:r>
              <a:rPr lang="en-US" altLang="en-US" dirty="0"/>
              <a:t> without adequate documentation of situation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Continuing the </a:t>
            </a:r>
            <a:r>
              <a:rPr lang="en-US" altLang="en-US" b="1" dirty="0"/>
              <a:t>noncompetitive contract </a:t>
            </a:r>
            <a:r>
              <a:rPr lang="en-US" altLang="en-US" dirty="0"/>
              <a:t>after emergency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/>
              <a:t>Piggybacking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Failing to follow rules for </a:t>
            </a:r>
            <a:r>
              <a:rPr lang="en-US" altLang="en-US" b="1" dirty="0"/>
              <a:t>T&amp;M contracts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Use of </a:t>
            </a:r>
            <a:r>
              <a:rPr lang="en-US" altLang="en-US" b="1" dirty="0"/>
              <a:t>cost-plus-percentage-of-cost contracting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Awarding contracts without the </a:t>
            </a:r>
            <a:r>
              <a:rPr lang="en-US" altLang="en-US" b="1" dirty="0"/>
              <a:t>required contract clauses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Use of </a:t>
            </a:r>
            <a:r>
              <a:rPr lang="en-US" altLang="en-US" b="1" dirty="0"/>
              <a:t>geographic preferences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Failing to take (or documenting) </a:t>
            </a:r>
            <a:r>
              <a:rPr lang="en-US" altLang="en-US" b="1" dirty="0"/>
              <a:t>affirmative steps </a:t>
            </a:r>
            <a:r>
              <a:rPr lang="en-US" altLang="en-US" dirty="0"/>
              <a:t>to solicit disadvantaged firms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Failing to conduct a </a:t>
            </a:r>
            <a:r>
              <a:rPr lang="en-US" altLang="en-US" b="1" dirty="0"/>
              <a:t>cost or price analysis </a:t>
            </a:r>
            <a:r>
              <a:rPr lang="en-US" altLang="en-US" dirty="0"/>
              <a:t>where required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Lack of </a:t>
            </a:r>
            <a:r>
              <a:rPr lang="en-US" b="1" dirty="0"/>
              <a:t>documentation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01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ker Donelson - NEW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D52B1E"/>
      </a:accent1>
      <a:accent2>
        <a:srgbClr val="FF9900"/>
      </a:accent2>
      <a:accent3>
        <a:srgbClr val="359B4C"/>
      </a:accent3>
      <a:accent4>
        <a:srgbClr val="00BBEE"/>
      </a:accent4>
      <a:accent5>
        <a:srgbClr val="006983"/>
      </a:accent5>
      <a:accent6>
        <a:srgbClr val="993399"/>
      </a:accent6>
      <a:hlink>
        <a:srgbClr val="D52B1E"/>
      </a:hlink>
      <a:folHlink>
        <a:srgbClr val="00698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Baker Donelson - NEW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D52B1E"/>
      </a:accent1>
      <a:accent2>
        <a:srgbClr val="FF9900"/>
      </a:accent2>
      <a:accent3>
        <a:srgbClr val="359B4C"/>
      </a:accent3>
      <a:accent4>
        <a:srgbClr val="00BBEE"/>
      </a:accent4>
      <a:accent5>
        <a:srgbClr val="006983"/>
      </a:accent5>
      <a:accent6>
        <a:srgbClr val="993399"/>
      </a:accent6>
      <a:hlink>
        <a:srgbClr val="D52B1E"/>
      </a:hlink>
      <a:folHlink>
        <a:srgbClr val="0069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2775</Words>
  <Application>Microsoft Office PowerPoint</Application>
  <PresentationFormat>Widescreen</PresentationFormat>
  <Paragraphs>391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2021-06-29T22:55:00Z</dcterms:created>
  <dcterms:modified xsi:type="dcterms:W3CDTF">2021-06-29T22:55:00Z</dcterms:modified>
  <cp:category/>
</cp:coreProperties>
</file>